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57" r:id="rId4"/>
    <p:sldId id="258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61" r:id="rId13"/>
    <p:sldId id="275" r:id="rId14"/>
    <p:sldId id="274" r:id="rId15"/>
    <p:sldId id="276" r:id="rId16"/>
    <p:sldId id="277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02EC3-74A9-4324-8E9D-53F9493E87E8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FAAC8-56D9-49ED-A76B-886D72D772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818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24E-4BD0-440B-88E6-366E23F7B46D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436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54C8-F788-46D5-B24E-F6354FAAF60B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25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B66C-6EE6-4CA1-9238-2975BB033E71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940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459F-7BD4-464F-B434-9348F0EAC978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744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AB7-4635-436E-9EF6-CF0C8527B060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207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AF2-92BD-4F21-8CEB-A0387C525F48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4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F9AC-F738-4AA9-B972-FF93EC039CF5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07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B37-4B19-4285-B385-2DDB4F1199A8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11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0680-2836-4DA1-9CDC-904EFEEBFA4C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584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49AC-1DE1-4617-BF9B-759CB4C86687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958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EA0F-8A7D-44D6-85C4-018F88AB6078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535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3B7B-EE65-4D7F-A448-5BF03D4DDE12}" type="datetime1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99CC-EBD7-4527-8EC6-F9CDA1D28B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30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475513" y="2636912"/>
            <a:ext cx="6192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2. ΚΕΦΑΛΑΙΟ 1  ΜΕΤΑΣΧΗΜΑΤΙΣΤΕΣ ΑΣΚΗΣΕΙΣ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5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998"/>
          <a:stretch/>
        </p:blipFill>
        <p:spPr bwMode="auto">
          <a:xfrm>
            <a:off x="-1" y="165907"/>
            <a:ext cx="9078985" cy="40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63888" y="764704"/>
            <a:ext cx="475252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577970" y="1992435"/>
            <a:ext cx="3456384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755576" y="3451248"/>
            <a:ext cx="864096" cy="40980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58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265955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ΕΝΟΤΗΤΑ 1.</a:t>
            </a:r>
            <a:r>
              <a:rPr lang="en-US" sz="4400" dirty="0" smtClean="0"/>
              <a:t>3</a:t>
            </a:r>
            <a:endParaRPr lang="el-GR" sz="4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2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503" y="0"/>
            <a:ext cx="5921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lnSpc>
                <a:spcPct val="150000"/>
              </a:lnSpc>
              <a:defRPr sz="2000" b="1"/>
            </a:lvl1pPr>
          </a:lstStyle>
          <a:p>
            <a:r>
              <a:rPr lang="en-US" dirty="0"/>
              <a:t>13. </a:t>
            </a:r>
            <a:r>
              <a:rPr lang="el-GR" dirty="0"/>
              <a:t>Στο διπλανό σχήμα το αμπερόμετρο δείχνει  ένταση ρεύματος 4,2 Α. Αν η σχέση μεταφοράς του Μ/Σ είναι  Κ = 1/50 πόση ένταση ρεύματος περνά από το δίκτυο, δηλ. από το πρωτεύον του Μ/Σ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3110" y="3429000"/>
            <a:ext cx="547260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14. </a:t>
            </a:r>
            <a:r>
              <a:rPr lang="el-GR" sz="2000" b="1" dirty="0" smtClean="0"/>
              <a:t>Στο διπλανό σχήμα ο Μ/Σ έχει σχέση μεταφοράς Κ = 96 και το βολτόμετρο δείχνει ένδειξη 69 </a:t>
            </a:r>
            <a:r>
              <a:rPr lang="en-US" sz="2000" b="1" dirty="0" smtClean="0"/>
              <a:t>V</a:t>
            </a:r>
            <a:r>
              <a:rPr lang="el-GR" sz="2000" b="1" dirty="0" smtClean="0"/>
              <a:t>. Τι τάση έχουν οι ζυγοί </a:t>
            </a:r>
            <a:r>
              <a:rPr lang="en-US" sz="2000" b="1" dirty="0" smtClean="0"/>
              <a:t>R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T</a:t>
            </a:r>
            <a:r>
              <a:rPr lang="el-GR" sz="2000" b="1" dirty="0" smtClean="0"/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347864" y="5011653"/>
                <a:ext cx="5184576" cy="142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/>
                  <a:t>Απάντηση:</a:t>
                </a:r>
                <a:endParaRPr lang="en-US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/>
                  <a:t>Γνωρίζουμε ότι Τάση ζυγών =                               Ένδειξη βολτομέτρου 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sz="2000" b="1" dirty="0" smtClean="0"/>
                  <a:t> Κ = 69 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sz="2000" b="1" dirty="0" smtClean="0"/>
                  <a:t> 96 = 6624 </a:t>
                </a:r>
                <a:r>
                  <a:rPr lang="en-US" sz="2000" b="1" dirty="0" smtClean="0"/>
                  <a:t>V.</a:t>
                </a:r>
                <a:endParaRPr lang="el-GR" sz="2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011653"/>
                <a:ext cx="5184576" cy="142885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75"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125618" y="1791089"/>
                <a:ext cx="51845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l-GR"/>
                </a:defPPr>
                <a:lvl1pPr>
                  <a:lnSpc>
                    <a:spcPct val="150000"/>
                  </a:lnSpc>
                  <a:defRPr sz="2000" b="1"/>
                </a:lvl1pPr>
              </a:lstStyle>
              <a:p>
                <a:r>
                  <a:rPr lang="el-GR" dirty="0"/>
                  <a:t>Απάντηση:</a:t>
                </a:r>
                <a:endParaRPr lang="en-US" dirty="0"/>
              </a:p>
              <a:p>
                <a:r>
                  <a:rPr lang="el-GR" dirty="0"/>
                  <a:t>Γνωρίζουμε ότι ένταση δικτύου =                       Ένδειξη αμπερομέτρου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∙</m:t>
                    </m:r>
                  </m:oMath>
                </a14:m>
                <a:r>
                  <a:rPr lang="el-GR" dirty="0"/>
                  <a:t> 1/Κ = 4,2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∙</m:t>
                    </m:r>
                  </m:oMath>
                </a14:m>
                <a:r>
                  <a:rPr lang="el-GR" dirty="0"/>
                  <a:t> 50 = </a:t>
                </a:r>
                <a:r>
                  <a:rPr lang="el-GR" dirty="0">
                    <a:solidFill>
                      <a:srgbClr val="FF0000"/>
                    </a:solidFill>
                  </a:rPr>
                  <a:t>210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618" y="1791089"/>
                <a:ext cx="5184576" cy="14773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94" b="-33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71827"/>
            <a:ext cx="29146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3394539"/>
            <a:ext cx="29908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09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6754"/>
            <a:ext cx="8696241" cy="37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67544" y="764704"/>
            <a:ext cx="230425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23528" y="3140968"/>
            <a:ext cx="2304256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25" b="68858"/>
          <a:stretch/>
        </p:blipFill>
        <p:spPr bwMode="auto">
          <a:xfrm>
            <a:off x="133297" y="4149080"/>
            <a:ext cx="8742455" cy="193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55576" y="5229200"/>
            <a:ext cx="2304256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21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3682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11560" y="1628800"/>
            <a:ext cx="230425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23528" y="3140968"/>
            <a:ext cx="230425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059832" y="2996951"/>
                <a:ext cx="410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Πολλαπλασιάζουμε την τάση που βλέπουμε στο βολτόμετρο επί τη σχέση μεταφοράς Κ, άρα:</a:t>
                </a:r>
              </a:p>
              <a:p>
                <a:r>
                  <a:rPr lang="el-GR" b="1" dirty="0" smtClean="0"/>
                  <a:t>250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𝟔𝟎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𝟏𝟓𝟎𝟎𝟎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𝐕</m:t>
                    </m:r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996951"/>
                <a:ext cx="4104456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337" t="-2538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7544" y="5589240"/>
            <a:ext cx="2736304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21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Το δευτερεύον μονοφασικού μετασχηματιστή τροφοδοτεί κινητήρα ισχύος 64</a:t>
            </a:r>
            <a:r>
              <a:rPr lang="en-US" dirty="0" smtClean="0"/>
              <a:t>W</a:t>
            </a:r>
            <a:r>
              <a:rPr lang="el-GR" dirty="0" smtClean="0"/>
              <a:t> με συντελεστή ισχύος 0,8. Η τάση στο δευτερεύον του μετασχηματιστή είναι 40</a:t>
            </a:r>
            <a:r>
              <a:rPr lang="en-US" dirty="0" smtClean="0"/>
              <a:t>V </a:t>
            </a:r>
            <a:r>
              <a:rPr lang="el-GR" dirty="0" smtClean="0"/>
              <a:t>όταν η τάση του δικτύου τροφοδοτήσεως είναι 200</a:t>
            </a:r>
            <a:r>
              <a:rPr lang="en-US" dirty="0" smtClean="0"/>
              <a:t>V. </a:t>
            </a:r>
            <a:r>
              <a:rPr lang="el-GR" dirty="0" smtClean="0"/>
              <a:t>Ποια σύνθετη αντίσταση παρουσιάζει ο μετασχηματιστής στο δίκτυο τροφοδοτήσεως αν θεωρηθούν αμελητέες οι απώλειές του;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614120" y="1951729"/>
            <a:ext cx="1440160" cy="7920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Μ/Σ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5054280" y="2135288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5558336" y="1915725"/>
            <a:ext cx="864096" cy="6480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ΚΙΝ.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5055079" y="2347773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3109265" y="2250396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3110064" y="2462881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2520" y="17659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1</a:t>
            </a:r>
            <a:r>
              <a:rPr lang="en-US" b="1" dirty="0" smtClean="0"/>
              <a:t>=200V</a:t>
            </a:r>
            <a:endParaRPr lang="el-G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6426" y="158436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2</a:t>
            </a:r>
            <a:r>
              <a:rPr lang="en-US" b="1" dirty="0" smtClean="0"/>
              <a:t>=40V</a:t>
            </a:r>
            <a:endParaRPr lang="el-G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19255" y="2462881"/>
            <a:ext cx="68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r>
              <a:rPr lang="en-US" b="1" baseline="-25000" dirty="0" smtClean="0"/>
              <a:t>1</a:t>
            </a:r>
            <a:r>
              <a:rPr lang="en-US" b="1" dirty="0" smtClean="0"/>
              <a:t>= </a:t>
            </a:r>
            <a:r>
              <a:rPr lang="el-GR" b="1" dirty="0" smtClean="0"/>
              <a:t>;</a:t>
            </a:r>
            <a:endParaRPr lang="el-G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47330" y="2563797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b="1" dirty="0" smtClean="0"/>
              <a:t>=64W</a:t>
            </a:r>
          </a:p>
          <a:p>
            <a:r>
              <a:rPr lang="el-GR" b="1" dirty="0" smtClean="0"/>
              <a:t>συνφ=0,8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107504" y="3429000"/>
                <a:ext cx="8928992" cy="263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ισχύς στο δευτερεύον του Μ/Σ θα είναι η ισχύς εισόδου του κινητήρα δηλ.: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U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  <a:ea typeface="Cambria Math"/>
                        </a:rPr>
                        <m:t>συνφ</m:t>
                      </m:r>
                      <m:r>
                        <a:rPr lang="el-GR" b="0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συνφ</m:t>
                          </m:r>
                        </m:den>
                      </m:f>
                      <m:r>
                        <a:rPr lang="el-GR" b="0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64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40∙0,8</m:t>
                          </m:r>
                        </m:den>
                      </m:f>
                      <m:r>
                        <a:rPr lang="en-US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οι απώλειες είναι αμελητέες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άρα: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200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40</m:t>
                        </m:r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2∙40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den>
                    </m:f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0,4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endParaRPr lang="el-GR" sz="2400" dirty="0" smtClean="0"/>
              </a:p>
              <a:p>
                <a:endParaRPr lang="el-GR" sz="2400" dirty="0"/>
              </a:p>
              <a:p>
                <a:r>
                  <a:rPr lang="el-GR" dirty="0" smtClean="0"/>
                  <a:t>Και από το νόμο του Ωμ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b="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num>
                      <m:den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0,4</m:t>
                        </m:r>
                      </m:den>
                    </m:f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𝐙</m:t>
                        </m:r>
                      </m:e>
                      <m:sub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</a:rPr>
                      <m:t>𝟓𝟎𝟎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</a:rPr>
                      <m:t>𝛀</m:t>
                    </m:r>
                  </m:oMath>
                </a14:m>
                <a:endParaRPr lang="el-GR" sz="16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29000"/>
                <a:ext cx="8928992" cy="26387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93" t="-1157" r="-17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316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/>
      <p:bldP spid="16" grpId="0"/>
      <p:bldP spid="17" grpId="0"/>
      <p:bldP spid="18" grpId="0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Να υπολογισθεί σε ποια τιμή μπορεί να φθάσει η ένταση βραχυκυκλώσεως στο δευτερεύον ενός μετασχηματιστή με την ονομαστική του τάση τροφοδοτήσεως στο πρωτεύον όταν η ονομαστική ένταση του δευτερεύοντος είναι 90Α και η τάση βραχυκυκλώσεως 3%.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Ορθογώνιο 6"/>
              <p:cNvSpPr/>
              <p:nvPr/>
            </p:nvSpPr>
            <p:spPr>
              <a:xfrm>
                <a:off x="683568" y="1737976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l-GR" b="1" dirty="0" smtClean="0">
                    <a:latin typeface="Cambria Math"/>
                  </a:rPr>
                  <a:t>ΔΕΔΟΜΕΝΑ:</a:t>
                </a:r>
              </a:p>
              <a:p>
                <a:r>
                  <a:rPr lang="el-GR" dirty="0" smtClean="0">
                    <a:latin typeface="Cambria Math"/>
                  </a:rPr>
                  <a:t>Τάση βραχυκύκλωσης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b="0">
                        <a:latin typeface="Cambria Math"/>
                        <a:ea typeface="Cambria Math"/>
                      </a:rPr>
                      <m:t>%=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3%</m:t>
                    </m:r>
                  </m:oMath>
                </a14:m>
                <a:endParaRPr lang="el-GR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ονομαστική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ένταση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στο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δευτερεύον</m:t>
                        </m:r>
                        <m:r>
                          <a:rPr lang="el-GR" b="0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 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90Α 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37976"/>
                <a:ext cx="4572000" cy="9233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67" t="-3947" r="-1867" b="-9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83568" y="2924944"/>
                <a:ext cx="6840760" cy="107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Γνωρίζουμε ότι η ένταση βραχυκυκλώσεως στο δευτερεύον είναι:</a:t>
                </a:r>
              </a:p>
              <a:p>
                <a:endParaRPr lang="el-GR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𝟐𝐊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</m:sSub>
                        <m:r>
                          <a:rPr lang="el-GR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𝟐𝐊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num>
                      <m:den>
                        <m:r>
                          <a:rPr lang="el-GR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l-GR" b="1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𝟐𝐊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𝟑𝟎𝟎𝟎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</m:oMath>
                </a14:m>
                <a:endParaRPr lang="el-GR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24944"/>
                <a:ext cx="6840760" cy="107830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13" t="-2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960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Μονοφασικός μετασχηματιστής έχει φαινόμενη ονομαστική ισχύ 10Κ</a:t>
            </a:r>
            <a:r>
              <a:rPr lang="en-US" dirty="0" smtClean="0"/>
              <a:t>VA</a:t>
            </a:r>
            <a:r>
              <a:rPr lang="el-GR" dirty="0" smtClean="0"/>
              <a:t> και ονομαστική τάση δευτερεύοντος 400</a:t>
            </a:r>
            <a:r>
              <a:rPr lang="en-US" dirty="0" smtClean="0"/>
              <a:t>V</a:t>
            </a:r>
            <a:r>
              <a:rPr lang="el-GR" dirty="0" smtClean="0"/>
              <a:t> ενώ η τάση βραχυκύκλωσης είναι 2%. Να υπολογισθούν 1) η ένταση στο δευτερεύον 2) Η ένταση βραχυκύκλωσης.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51520" y="1628800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ΔΕΔΟΜΕΝΑ</a:t>
                </a:r>
                <a:endParaRPr lang="en-US" b="1" dirty="0" smtClean="0"/>
              </a:p>
              <a:p>
                <a:r>
                  <a:rPr lang="en-US" dirty="0" smtClean="0"/>
                  <a:t>P</a:t>
                </a:r>
                <a:r>
                  <a:rPr lang="el-GR" baseline="-25000" dirty="0" smtClean="0"/>
                  <a:t>φ </a:t>
                </a:r>
                <a:r>
                  <a:rPr lang="el-GR" dirty="0" smtClean="0"/>
                  <a:t> = 10</a:t>
                </a:r>
                <a:r>
                  <a:rPr lang="en-US" dirty="0" smtClean="0"/>
                  <a:t>KVA = 10.000VA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b="0">
                        <a:latin typeface="Cambria Math"/>
                        <a:ea typeface="Cambria Math"/>
                      </a:rPr>
                      <m:t>%=</m:t>
                    </m:r>
                  </m:oMath>
                </a14:m>
                <a:r>
                  <a:rPr lang="en-US" dirty="0" smtClean="0"/>
                  <a:t> 2%</a:t>
                </a:r>
              </a:p>
              <a:p>
                <a:pPr/>
                <a:r>
                  <a:rPr lang="en-US" dirty="0" smtClean="0"/>
                  <a:t>U</a:t>
                </a:r>
                <a:r>
                  <a:rPr lang="en-US" baseline="-25000" dirty="0" smtClean="0"/>
                  <a:t>2</a:t>
                </a:r>
                <a:r>
                  <a:rPr lang="el-GR" baseline="-25000" dirty="0"/>
                  <a:t>Ν</a:t>
                </a:r>
                <a:r>
                  <a:rPr lang="en-US" dirty="0" smtClean="0"/>
                  <a:t> = 400V</a:t>
                </a:r>
              </a:p>
              <a:p>
                <a:pPr/>
                <a:r>
                  <a:rPr lang="en-US" dirty="0" smtClean="0"/>
                  <a:t>I</a:t>
                </a:r>
                <a:r>
                  <a:rPr lang="en-US" baseline="-25000" dirty="0" smtClean="0"/>
                  <a:t>2</a:t>
                </a:r>
                <a:r>
                  <a:rPr lang="el-GR" baseline="-25000" dirty="0" smtClean="0"/>
                  <a:t>Ν</a:t>
                </a:r>
                <a:r>
                  <a:rPr lang="en-US" dirty="0" smtClean="0"/>
                  <a:t> </a:t>
                </a:r>
                <a:r>
                  <a:rPr lang="el-GR" dirty="0" smtClean="0"/>
                  <a:t>;</a:t>
                </a:r>
              </a:p>
              <a:p>
                <a:pPr/>
                <a:r>
                  <a:rPr lang="el-GR" dirty="0" smtClean="0"/>
                  <a:t>Ι</a:t>
                </a:r>
                <a:r>
                  <a:rPr lang="el-GR" baseline="-25000" dirty="0" smtClean="0"/>
                  <a:t>2</a:t>
                </a:r>
                <a:r>
                  <a:rPr lang="en-US" baseline="-25000" dirty="0"/>
                  <a:t>K</a:t>
                </a:r>
                <a:r>
                  <a:rPr lang="el-GR" dirty="0" smtClean="0"/>
                  <a:t> ;</a:t>
                </a:r>
                <a:endParaRPr lang="en-US" dirty="0" smtClean="0"/>
              </a:p>
              <a:p>
                <a:pPr/>
                <a:endParaRPr lang="el-GR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2376264" cy="203132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51" t="-1502" r="-4359" b="-39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771800" y="2032015"/>
                <a:ext cx="6071283" cy="139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ονομαστική ισχύ ενός Μ/Σ αναφέρεται στο δευτερεύον του Μ/Σ. Γνωρίζουμε ότι</a:t>
                </a:r>
                <a:r>
                  <a:rPr lang="en-US" dirty="0" smtClean="0"/>
                  <a:t>:</a:t>
                </a:r>
              </a:p>
              <a:p>
                <a:endParaRPr lang="el-GR" dirty="0" smtClean="0"/>
              </a:p>
              <a:p>
                <a:r>
                  <a:rPr lang="en-US" sz="2000" dirty="0" smtClean="0"/>
                  <a:t>P</a:t>
                </a:r>
                <a:r>
                  <a:rPr lang="el-GR" sz="2000" baseline="-25000" dirty="0" smtClean="0"/>
                  <a:t>Φ=</a:t>
                </a:r>
                <a:r>
                  <a:rPr lang="el-GR" sz="2000" dirty="0" smtClean="0"/>
                  <a:t> =</a:t>
                </a:r>
                <a:r>
                  <a:rPr lang="en-US" sz="2000" dirty="0" smtClean="0"/>
                  <a:t> U</a:t>
                </a:r>
                <a:r>
                  <a:rPr lang="en-US" sz="2000" baseline="-25000" dirty="0" smtClean="0"/>
                  <a:t>2</a:t>
                </a:r>
                <a:r>
                  <a:rPr lang="el-GR" sz="2000" baseline="-25000" dirty="0" smtClean="0"/>
                  <a:t>Ν</a:t>
                </a:r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000" dirty="0"/>
                      <m:t>I</m:t>
                    </m:r>
                    <m:r>
                      <m:rPr>
                        <m:nor/>
                      </m:rPr>
                      <a:rPr lang="en-US" sz="2000" baseline="-25000" dirty="0"/>
                      <m:t>2</m:t>
                    </m:r>
                    <m:r>
                      <m:rPr>
                        <m:nor/>
                      </m:rPr>
                      <a:rPr lang="el-GR" sz="2000" b="0" baseline="-25000" dirty="0" smtClean="0"/>
                      <m:t>Ν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l-GR" sz="2000" b="0" i="0" dirty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/>
                          </a:rPr>
                          <m:t>Ν</m:t>
                        </m:r>
                      </m:sub>
                    </m:sSub>
                    <m:r>
                      <a:rPr lang="el-GR" sz="2000" i="0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000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dirty="0" smtClean="0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000" b="0" i="0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b="0" i="0" dirty="0" smtClean="0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</m:sSub>
                      </m:den>
                    </m:f>
                    <m:r>
                      <a:rPr lang="el-GR" sz="2000" i="0" dirty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000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0" dirty="0" smtClean="0">
                            <a:latin typeface="Cambria Math"/>
                            <a:ea typeface="Cambria Math"/>
                          </a:rPr>
                          <m:t>10.000</m:t>
                        </m:r>
                      </m:num>
                      <m:den>
                        <m:r>
                          <a:rPr lang="en-US" sz="2000" b="0" i="0" dirty="0" smtClean="0">
                            <a:latin typeface="Cambria Math"/>
                            <a:ea typeface="Cambria Math"/>
                          </a:rPr>
                          <m:t>400</m:t>
                        </m:r>
                      </m:den>
                    </m:f>
                    <m:sSub>
                      <m:sSubPr>
                        <m:ctrlPr>
                          <a:rPr lang="el-GR" sz="2000" b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b="1" i="0" dirty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l-GR" sz="2000" b="1" i="0" dirty="0">
                            <a:latin typeface="Cambria Math"/>
                          </a:rPr>
                          <m:t>𝚰</m:t>
                        </m:r>
                      </m:e>
                      <m:sub>
                        <m:r>
                          <a:rPr lang="el-GR" sz="2000" b="1" i="0" dirty="0">
                            <a:latin typeface="Cambria Math"/>
                          </a:rPr>
                          <m:t>𝟐</m:t>
                        </m:r>
                        <m:r>
                          <a:rPr lang="el-GR" sz="2000" b="1" i="0" dirty="0" smtClean="0">
                            <a:latin typeface="Cambria Math"/>
                          </a:rPr>
                          <m:t>𝚴</m:t>
                        </m:r>
                        <m:r>
                          <a:rPr lang="el-GR" sz="2000" b="1" i="0" dirty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0" dirty="0" smtClean="0">
                        <a:latin typeface="Cambria Math"/>
                      </a:rPr>
                      <m:t>=</m:t>
                    </m:r>
                    <m:r>
                      <a:rPr lang="en-US" sz="2000" b="1" i="0" dirty="0" smtClean="0">
                        <a:latin typeface="Cambria Math"/>
                      </a:rPr>
                      <m:t>𝟐𝟓𝐀</m:t>
                    </m:r>
                  </m:oMath>
                </a14:m>
                <a:endParaRPr lang="en-US" sz="2000" b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032015"/>
                <a:ext cx="6071283" cy="13974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04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95536" y="4149080"/>
                <a:ext cx="8136904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</a:t>
                </a:r>
                <a:r>
                  <a:rPr lang="el-GR" dirty="0"/>
                  <a:t>ένταση βραχυκύκλωσης είναι: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i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sz="200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i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i="0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l-GR" i="0"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0">
                        <a:latin typeface="Cambria Math"/>
                        <a:ea typeface="Cambria Math"/>
                      </a:rPr>
                      <m:t>∙100→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l-GR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  <m:r>
                      <a:rPr lang="el-GR" sz="2000" i="0">
                        <a:latin typeface="Cambria Math"/>
                        <a:ea typeface="Cambria Math"/>
                      </a:rPr>
                      <m:t>∙100</m:t>
                    </m:r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 sz="2000" dirty="0">
                        <a:solidFill>
                          <a:prstClr val="black"/>
                        </a:solidFill>
                      </a:rPr>
                      <m:t> </m:t>
                    </m:r>
                    <m:sSub>
                      <m:sSub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num>
                      <m:den>
                        <m:r>
                          <a:rPr lang="el-GR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0">
                        <a:latin typeface="Cambria Math"/>
                        <a:ea typeface="Cambria Math"/>
                      </a:rPr>
                      <m:t>∙100 </m:t>
                    </m:r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𝟐𝐊</m:t>
                        </m:r>
                      </m:sub>
                    </m:sSub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𝟏𝟐𝟓𝟎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136904" cy="847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74" t="-3597" b="-7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219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14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14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265955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ΕΝΟΤΗΤΑ 1.1</a:t>
            </a:r>
            <a:endParaRPr lang="el-GR" sz="4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82" y="332656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/>
              <a:t>14. Στο πείραμα βραχυκύκλωσης ενός μετασχηματιστή Μ/Σ 220/9900 </a:t>
            </a:r>
            <a:r>
              <a:rPr lang="en-US" b="1" dirty="0" smtClean="0"/>
              <a:t>V “</a:t>
            </a:r>
            <a:r>
              <a:rPr lang="el-GR" b="1" dirty="0" smtClean="0"/>
              <a:t>φωτεινών επιγραφών</a:t>
            </a:r>
            <a:r>
              <a:rPr lang="en-US" b="1" dirty="0" smtClean="0"/>
              <a:t>”</a:t>
            </a:r>
            <a:r>
              <a:rPr lang="el-GR" b="1" dirty="0" smtClean="0"/>
              <a:t> για να έχουμε τα κανονικά ρεύματα φόρτισης 2,25</a:t>
            </a:r>
            <a:r>
              <a:rPr lang="en-US" b="1" dirty="0" smtClean="0"/>
              <a:t>A</a:t>
            </a:r>
            <a:r>
              <a:rPr lang="el-GR" b="1" dirty="0" smtClean="0"/>
              <a:t>/50</a:t>
            </a:r>
            <a:r>
              <a:rPr lang="en-US" b="1" dirty="0" smtClean="0"/>
              <a:t>mA</a:t>
            </a:r>
            <a:r>
              <a:rPr lang="el-GR" b="1" dirty="0" smtClean="0"/>
              <a:t> χρειάστηκε να τροφοδοτήσουμε το πρωτεύον με τάση 11</a:t>
            </a:r>
            <a:r>
              <a:rPr lang="en-US" b="1" dirty="0" smtClean="0"/>
              <a:t> V. </a:t>
            </a:r>
            <a:r>
              <a:rPr lang="el-GR" b="1" dirty="0" smtClean="0"/>
              <a:t>Ποια είναι</a:t>
            </a:r>
            <a:r>
              <a:rPr lang="el-GR" b="1" dirty="0"/>
              <a:t>:</a:t>
            </a:r>
            <a:r>
              <a:rPr lang="el-GR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α) η σχέση μεταφοράς του Μ/Σ</a:t>
            </a:r>
            <a:r>
              <a:rPr lang="el-GR" b="1" dirty="0"/>
              <a:t> </a:t>
            </a:r>
            <a:r>
              <a:rPr lang="el-GR" b="1" dirty="0" smtClean="0"/>
              <a:t>      β) η τάση βραχυκύκλωσης 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22747" y="4077072"/>
                <a:ext cx="3335016" cy="763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b="1" i="0" smtClean="0">
                            <a:latin typeface="Cambria Math"/>
                          </a:rPr>
                          <m:t>𝛃</m:t>
                        </m:r>
                        <m:r>
                          <a:rPr lang="el-GR" sz="2800" b="1" i="0" smtClean="0">
                            <a:latin typeface="Cambria Math"/>
                          </a:rPr>
                          <m:t>) </m:t>
                        </m:r>
                        <m:r>
                          <a:rPr lang="en-US" sz="2800" b="1" i="0" smtClean="0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l-GR" sz="2800" b="1" i="0" smtClean="0">
                        <a:latin typeface="Cambria Math"/>
                        <a:ea typeface="Cambria Math"/>
                      </a:rPr>
                      <m:t>%=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𝟏𝐊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𝟏𝐍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7" y="4077072"/>
                <a:ext cx="3335016" cy="763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4936"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Δεξιό βέλος 6"/>
          <p:cNvSpPr/>
          <p:nvPr/>
        </p:nvSpPr>
        <p:spPr>
          <a:xfrm>
            <a:off x="3822895" y="4373383"/>
            <a:ext cx="432048" cy="1220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240915" y="4077072"/>
                <a:ext cx="3738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l-GR" sz="2800" b="1" i="0" smtClean="0">
                        <a:latin typeface="Cambria Math"/>
                        <a:ea typeface="Cambria Math"/>
                      </a:rPr>
                      <m:t>%=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𝟏𝟏</m:t>
                        </m:r>
                      </m:num>
                      <m:den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𝟐𝟐𝟎</m:t>
                        </m:r>
                      </m:den>
                    </m:f>
                  </m:oMath>
                </a14:m>
                <a:r>
                  <a:rPr lang="el-GR" sz="2800" b="1" dirty="0" smtClean="0"/>
                  <a:t> </a:t>
                </a:r>
                <a:r>
                  <a:rPr lang="el-GR" sz="2800" b="1" dirty="0"/>
                  <a:t>∙</a:t>
                </a:r>
                <a14:m>
                  <m:oMath xmlns:m="http://schemas.openxmlformats.org/officeDocument/2006/math"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% </m:t>
                    </m:r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15" y="4077072"/>
                <a:ext cx="3738909" cy="7146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4405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40915" y="2186106"/>
            <a:ext cx="84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ΛΥΣΗ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75049" y="2765844"/>
                <a:ext cx="8173415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latin typeface="Cambria Math"/>
                  </a:rPr>
                  <a:t>α) Γνωρίζουμε ότι η σχέση μεταφοράς Κ </a:t>
                </a:r>
                <a14:m>
                  <m:oMath xmlns:m="http://schemas.openxmlformats.org/officeDocument/2006/math">
                    <m:r>
                      <a:rPr lang="el-GR" sz="2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</a:rPr>
                              <m:t>𝟏𝐍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</a:rPr>
                              <m:t>𝟐𝐍</m:t>
                            </m:r>
                          </m:sub>
                        </m:sSub>
                      </m:den>
                    </m:f>
                    <m:r>
                      <a:rPr lang="el-GR" sz="2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/>
                          </a:rPr>
                          <m:t>𝟐𝟐𝟎</m:t>
                        </m:r>
                      </m:num>
                      <m:den>
                        <m:r>
                          <a:rPr lang="en-US" sz="2400" b="1" i="0">
                            <a:latin typeface="Cambria Math"/>
                          </a:rPr>
                          <m:t>𝟗𝟗𝟎𝟎</m:t>
                        </m:r>
                      </m:den>
                    </m:f>
                    <m:r>
                      <a:rPr lang="el-GR" sz="2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latin typeface="Cambria Math"/>
                          </a:rPr>
                          <m:t>𝟒𝟓</m:t>
                        </m:r>
                      </m:den>
                    </m:f>
                  </m:oMath>
                </a14:m>
                <a:endParaRPr lang="el-GR" sz="2400" b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49" y="2765844"/>
                <a:ext cx="8173415" cy="66986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75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15. Το πρωτεύον τύλιγμα ενός Μ/Σ έχει 300 σπείρες και το δευτερεύον έχει 1500 σπείρες. Αν η τάση του πρωτεύοντος είναι 12 </a:t>
            </a:r>
            <a:r>
              <a:rPr lang="en-US" b="1" dirty="0" smtClean="0"/>
              <a:t>V</a:t>
            </a:r>
            <a:r>
              <a:rPr lang="el-GR" b="1" dirty="0" smtClean="0"/>
              <a:t> και διαρρέεται με ρεύμα εντάσεως 2 </a:t>
            </a:r>
            <a:r>
              <a:rPr lang="en-US" b="1" dirty="0" smtClean="0"/>
              <a:t>A</a:t>
            </a:r>
            <a:r>
              <a:rPr lang="el-GR" b="1" dirty="0" smtClean="0"/>
              <a:t> ποια είναι η τάση και η ένταση του ρεύματος στο δευτερεύον; Ποιο πηνίο έχει σύρμα μεγαλύτερης διατομής;</a:t>
            </a:r>
          </a:p>
          <a:p>
            <a:pPr algn="just"/>
            <a:endParaRPr lang="el-GR" b="1" dirty="0"/>
          </a:p>
          <a:p>
            <a:pPr algn="ctr"/>
            <a:r>
              <a:rPr lang="el-GR" sz="2000" b="1" dirty="0" smtClean="0"/>
              <a:t>ΛΥΣΗ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61918" y="2879070"/>
                <a:ext cx="8496944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𝐖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𝐖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𝟑𝟎𝟎</m:t>
                        </m:r>
                      </m:num>
                      <m:den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𝟏𝟓𝟎𝟎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l-GR" sz="2400" b="1" i="0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0" dirty="0">
                        <a:latin typeface="Cambria Math"/>
                      </a:rPr>
                      <m:t>𝟓</m:t>
                    </m:r>
                    <m:r>
                      <a:rPr lang="el-GR" sz="2400" b="1" i="0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𝟔𝟎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𝐕</m:t>
                    </m:r>
                  </m:oMath>
                </a14:m>
                <a:endParaRPr lang="el-GR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8" y="2879070"/>
                <a:ext cx="8496944" cy="6698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28727" y="3933056"/>
                <a:ext cx="849694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l-GR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𝟑𝟎𝟎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𝟏𝟓𝟎𝟎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= 0,4 A</a:t>
                </a:r>
                <a:endParaRPr lang="el-GR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27" y="3933056"/>
                <a:ext cx="8496944" cy="8036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513" y="53012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πηνίο του πρωτεύοντος έχει σύρμα μεγαλύτερης διατομής αφού διαρρέεται από ρεύμα μεγαλύτερης εντάσεως.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31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43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184230" y="1637928"/>
            <a:ext cx="768667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7544" y="764704"/>
            <a:ext cx="3168352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29762" y="6037911"/>
            <a:ext cx="172347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7544" y="3645024"/>
            <a:ext cx="172347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39552" y="2204864"/>
            <a:ext cx="3066182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258254" y="5677492"/>
                <a:ext cx="6665784" cy="72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</a:rPr>
                            <m:t>𝟐𝟐</m:t>
                          </m:r>
                        </m:num>
                        <m:den>
                          <m:r>
                            <a:rPr lang="en-US" sz="2000" b="1" i="0" dirty="0" smtClean="0">
                              <a:latin typeface="Cambria Math"/>
                            </a:rPr>
                            <m:t>𝟐𝟐𝟎</m:t>
                          </m:r>
                        </m:den>
                      </m:f>
                      <m:r>
                        <a:rPr lang="el-GR" sz="2000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𝟐𝟐𝟎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54" y="5677492"/>
                <a:ext cx="6665784" cy="72083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2051720" y="4149080"/>
            <a:ext cx="694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Γνωρίζουμε τη σχέση μεταφοράς Κ = 300/60 = </a:t>
            </a:r>
            <a:r>
              <a:rPr lang="en-US" sz="1600" b="1" dirty="0" smtClean="0"/>
              <a:t>U1/U2 &gt; 5 = 220/U2 &gt; U2 = 44 V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848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467544" y="620688"/>
            <a:ext cx="768667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899592" y="1556792"/>
            <a:ext cx="201622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899592" y="3248980"/>
            <a:ext cx="1512168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55576" y="4653136"/>
            <a:ext cx="201622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00190" y="5719913"/>
                <a:ext cx="8248273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</a:rPr>
                            <m:t>𝟐𝟎𝟎𝟎</m:t>
                          </m:r>
                        </m:num>
                        <m:den>
                          <m:r>
                            <a:rPr lang="en-US" sz="2000" b="1" i="0" dirty="0" smtClean="0">
                              <a:latin typeface="Cambria Math"/>
                            </a:rPr>
                            <m:t>𝟖𝟎</m:t>
                          </m:r>
                        </m:den>
                      </m:f>
                      <m:r>
                        <a:rPr lang="el-GR" sz="2000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𝟐𝟎𝟎𝟎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𝟖𝟎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𝟖𝟎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𝟐𝟎𝟎𝟎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𝟐𝐀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0" y="5719913"/>
                <a:ext cx="8248273" cy="7271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88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265955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ΕΝΟΤΗΤΑ 1.2</a:t>
            </a:r>
            <a:endParaRPr lang="el-GR" sz="4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7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11. Σε 3φασικό Μ/Σ </a:t>
            </a:r>
            <a:r>
              <a:rPr lang="en-US" sz="2400" dirty="0" err="1" smtClean="0"/>
              <a:t>Dy</a:t>
            </a:r>
            <a:r>
              <a:rPr lang="el-GR" sz="2400" dirty="0" smtClean="0"/>
              <a:t> σημειώνεται η ένδειξη 15</a:t>
            </a:r>
            <a:r>
              <a:rPr lang="en-US" sz="2400" dirty="0" smtClean="0"/>
              <a:t>kV</a:t>
            </a:r>
            <a:r>
              <a:rPr lang="el-GR" sz="2400" dirty="0" smtClean="0"/>
              <a:t>/380-220</a:t>
            </a:r>
            <a:r>
              <a:rPr lang="en-US" sz="2400" dirty="0" smtClean="0"/>
              <a:t>V.</a:t>
            </a:r>
          </a:p>
          <a:p>
            <a:r>
              <a:rPr lang="el-GR" sz="2400" dirty="0" smtClean="0"/>
              <a:t>Τι σημαίνει αυτό;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359532" y="1412776"/>
            <a:ext cx="8604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400" b="1" dirty="0"/>
              <a:t>Απάντηση: </a:t>
            </a:r>
          </a:p>
          <a:p>
            <a:pPr>
              <a:lnSpc>
                <a:spcPct val="200000"/>
              </a:lnSpc>
            </a:pPr>
            <a:r>
              <a:rPr lang="el-GR" sz="2400" b="1" dirty="0"/>
              <a:t>α. Σημαίνει πως η ζεύξη των τυλιγμάτων είναι: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/>
              <a:t>στο πρωτεύον υψηλής τάσης</a:t>
            </a:r>
            <a:r>
              <a:rPr lang="en-US" sz="2400" b="1" dirty="0"/>
              <a:t> (</a:t>
            </a:r>
            <a:r>
              <a:rPr lang="el-GR" sz="2400" b="1" dirty="0"/>
              <a:t>πολική τάση </a:t>
            </a:r>
            <a:r>
              <a:rPr lang="en-US" sz="2400" b="1" dirty="0" smtClean="0"/>
              <a:t>15 </a:t>
            </a:r>
            <a:r>
              <a:rPr lang="en-US" sz="2400" b="1" dirty="0"/>
              <a:t>kV)</a:t>
            </a:r>
            <a:r>
              <a:rPr lang="el-GR" sz="2400" b="1" dirty="0"/>
              <a:t> τρίγωνο και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/>
              <a:t>στο δευτερεύον χαμηλής τάσης αστέρας (πολική τάση </a:t>
            </a:r>
            <a:r>
              <a:rPr lang="en-US" sz="2400" b="1" dirty="0" smtClean="0"/>
              <a:t>380</a:t>
            </a:r>
            <a:r>
              <a:rPr lang="el-GR" sz="2400" b="1" dirty="0" smtClean="0"/>
              <a:t> </a:t>
            </a:r>
            <a:r>
              <a:rPr lang="en-US" sz="2400" b="1" dirty="0"/>
              <a:t>V, </a:t>
            </a:r>
            <a:r>
              <a:rPr lang="el-GR" sz="2400" b="1" dirty="0"/>
              <a:t>φασική τάση </a:t>
            </a:r>
            <a:r>
              <a:rPr lang="el-GR" sz="2400" b="1" dirty="0" smtClean="0"/>
              <a:t>2</a:t>
            </a:r>
            <a:r>
              <a:rPr lang="en-US" sz="2400" b="1" dirty="0" smtClean="0"/>
              <a:t>2</a:t>
            </a:r>
            <a:r>
              <a:rPr lang="el-GR" sz="2400" b="1" dirty="0" smtClean="0"/>
              <a:t>0</a:t>
            </a:r>
            <a:r>
              <a:rPr lang="en-US" sz="2400" b="1" dirty="0" smtClean="0"/>
              <a:t> </a:t>
            </a:r>
            <a:r>
              <a:rPr lang="en-US" sz="2400" b="1" dirty="0"/>
              <a:t>V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 smtClean="0"/>
              <a:t>Μ/Σ υποβιβασμού τάσης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02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344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5" y="1804011"/>
            <a:ext cx="9000690" cy="447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1560" y="5157192"/>
            <a:ext cx="475252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7544" y="3573016"/>
            <a:ext cx="3384376" cy="469803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851920" y="1988840"/>
            <a:ext cx="3240360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55576" y="767700"/>
            <a:ext cx="3816424" cy="429052"/>
          </a:xfrm>
          <a:prstGeom prst="rect">
            <a:avLst/>
          </a:prstGeom>
          <a:solidFill>
            <a:srgbClr val="FFFF00">
              <a:alpha val="19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74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433</Words>
  <Application>Microsoft Office PowerPoint</Application>
  <PresentationFormat>Προβολή στην οθόνη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userX</cp:lastModifiedBy>
  <cp:revision>35</cp:revision>
  <dcterms:created xsi:type="dcterms:W3CDTF">2018-11-19T08:09:25Z</dcterms:created>
  <dcterms:modified xsi:type="dcterms:W3CDTF">2023-08-30T10:22:31Z</dcterms:modified>
</cp:coreProperties>
</file>