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7" r:id="rId2"/>
    <p:sldId id="258" r:id="rId3"/>
    <p:sldId id="256" r:id="rId4"/>
    <p:sldId id="307" r:id="rId5"/>
    <p:sldId id="257" r:id="rId6"/>
    <p:sldId id="317" r:id="rId7"/>
    <p:sldId id="259" r:id="rId8"/>
    <p:sldId id="318" r:id="rId9"/>
    <p:sldId id="260" r:id="rId10"/>
    <p:sldId id="261" r:id="rId11"/>
    <p:sldId id="262" r:id="rId12"/>
    <p:sldId id="320" r:id="rId13"/>
    <p:sldId id="263" r:id="rId14"/>
    <p:sldId id="311" r:id="rId15"/>
    <p:sldId id="309" r:id="rId16"/>
    <p:sldId id="312" r:id="rId17"/>
    <p:sldId id="310" r:id="rId18"/>
    <p:sldId id="308" r:id="rId19"/>
    <p:sldId id="321" r:id="rId20"/>
    <p:sldId id="314" r:id="rId21"/>
    <p:sldId id="264" r:id="rId22"/>
    <p:sldId id="266" r:id="rId23"/>
    <p:sldId id="324" r:id="rId24"/>
    <p:sldId id="325" r:id="rId25"/>
    <p:sldId id="315" r:id="rId26"/>
    <p:sldId id="322" r:id="rId27"/>
    <p:sldId id="267" r:id="rId28"/>
    <p:sldId id="268" r:id="rId29"/>
    <p:sldId id="269" r:id="rId30"/>
    <p:sldId id="270" r:id="rId31"/>
    <p:sldId id="271" r:id="rId32"/>
    <p:sldId id="323" r:id="rId33"/>
    <p:sldId id="275" r:id="rId34"/>
    <p:sldId id="274" r:id="rId35"/>
    <p:sldId id="326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74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DBD4-2624-4839-B43E-1604153028FC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B873A-700F-497C-924B-50DE02F2BFA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769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8DC-83AD-4B86-8B18-AB7492ED8F3E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8236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D75-2062-4A60-872A-A118F22ADAEF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292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3E6-71E3-4BA4-873B-56B3925C6FF7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731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85D2-7F48-457F-B041-11CCF9887F25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766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CA21-DFD5-4E5A-9EDB-9C9CDC96DFD5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159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C9ED-67DF-4415-8569-AE4671DF13BE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087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0048-8905-4ABB-923D-422F2B854D14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440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6FA-977F-43BC-8A86-2E0A91A62836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239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05-E459-433D-83EB-6774B3CC62B9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4283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968-578F-4B4A-ADBD-36D09E32A28F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38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27BF-5C6C-4082-8DF9-BCB66DBFC87A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2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72B4A-363A-4511-A791-C2CBE0F41D38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B947-89FD-4E5A-897D-35AF53BF9D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542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827584" y="1124744"/>
            <a:ext cx="7488832" cy="19242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3200" b="1" dirty="0" smtClean="0"/>
              <a:t>ΗΛΕΚΤΡΙΚΕΣ ΜΗΧΑΝΕΣ</a:t>
            </a:r>
          </a:p>
          <a:p>
            <a:pPr algn="ctr">
              <a:lnSpc>
                <a:spcPct val="200000"/>
              </a:lnSpc>
            </a:pPr>
            <a:r>
              <a:rPr lang="el-GR" sz="3200" b="1" dirty="0" smtClean="0"/>
              <a:t>ΣΥΝΕΧΟΥΣ ΡΕΥΜΑΤΟΣ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1163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658" y="1088728"/>
            <a:ext cx="5748684" cy="54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6598" y="260648"/>
            <a:ext cx="621080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</a:rPr>
              <a:t>ΑΚΡΟΔΕΚΤΕΣ ΜΗΧΑΝΩΝ ΣΥΝΕΧΟΥΣ ΡΕΥΜΑΤΟΣ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2132"/>
            <a:ext cx="381136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000" b="1" dirty="0" smtClean="0"/>
              <a:t>Τυλίγματα επαγωγικού τυμπάνου</a:t>
            </a:r>
            <a:endParaRPr lang="el-G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3125" y="756103"/>
            <a:ext cx="18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 smtClean="0"/>
              <a:t>Βρογχοτυλίγματα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1413111"/>
            <a:ext cx="49685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Λίγες σπείρες, μεγάλη ένταση ρεύματος, χαμηλή τάση, μεγάλη διατομή αγωγών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4923" y="3244334"/>
            <a:ext cx="41764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Μεγάλη τάση, μικρή ένταση ρεύματος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272" y="2549890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 smtClean="0"/>
              <a:t>Κυματοτυλίγματα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8272" y="4437112"/>
            <a:ext cx="18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Μικτά τυλίγματα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9972" y="5039955"/>
            <a:ext cx="41764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Μεσαία τάση, μεσαία ένταση ρεύματος</a:t>
            </a:r>
            <a:endParaRPr lang="el-GR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03" y="1138582"/>
            <a:ext cx="33528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Δεξιό βέλος 8"/>
          <p:cNvSpPr/>
          <p:nvPr/>
        </p:nvSpPr>
        <p:spPr>
          <a:xfrm>
            <a:off x="4178951" y="435694"/>
            <a:ext cx="681081" cy="256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4860032" y="204064"/>
            <a:ext cx="41764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b="1" dirty="0" smtClean="0"/>
              <a:t>Αναπτύσσεται η τάση (γεννήτριες) ή δύναμη (κινητήρες)</a:t>
            </a:r>
            <a:endParaRPr lang="el-GR" sz="20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10" y="2919222"/>
            <a:ext cx="4206230" cy="126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04" y="4806444"/>
            <a:ext cx="3131815" cy="139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/>
      <p:bldP spid="5" grpId="0"/>
      <p:bldP spid="10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3156" y="26064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Για να δημιουργηθεί το μαγνητικό πεδίο πρέπει να τροφοδοτήσουμε τους πόλους με συνεχές ρεύμα,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αυτό το ρεύμα ονομάζεται ρεύμα διέγερσης,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ανάλογα με τον τρόπο που δίνουμε το ρεύμα έχουμε τα παρακάτω είδη: 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93649" y="2538482"/>
            <a:ext cx="351039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Είδη γεννητριών Σ.Ρ.</a:t>
            </a:r>
            <a:endParaRPr lang="el-G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9402" y="4367254"/>
            <a:ext cx="209240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Ξένης διέγερσης</a:t>
            </a:r>
            <a:endParaRPr lang="el-G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8691" y="4367253"/>
            <a:ext cx="187220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Παράλληλης διέγερσης</a:t>
            </a:r>
            <a:endParaRPr lang="el-GR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6103" y="4399033"/>
            <a:ext cx="151216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Διέγερση σειράς</a:t>
            </a:r>
            <a:endParaRPr lang="el-GR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72327" y="4373518"/>
            <a:ext cx="1656183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Σύνθετης διέγερσης</a:t>
            </a:r>
            <a:endParaRPr lang="el-GR" sz="2400" b="1" dirty="0"/>
          </a:p>
        </p:txBody>
      </p:sp>
      <p:cxnSp>
        <p:nvCxnSpPr>
          <p:cNvPr id="5" name="Ευθύγραμμο βέλος σύνδεσης 4"/>
          <p:cNvCxnSpPr>
            <a:stCxn id="7" idx="2"/>
          </p:cNvCxnSpPr>
          <p:nvPr/>
        </p:nvCxnSpPr>
        <p:spPr>
          <a:xfrm flipH="1">
            <a:off x="1245605" y="3061702"/>
            <a:ext cx="3303239" cy="130555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>
            <a:endCxn id="10" idx="0"/>
          </p:cNvCxnSpPr>
          <p:nvPr/>
        </p:nvCxnSpPr>
        <p:spPr>
          <a:xfrm flipH="1">
            <a:off x="3564795" y="3061702"/>
            <a:ext cx="984049" cy="130555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>
            <a:endCxn id="11" idx="0"/>
          </p:cNvCxnSpPr>
          <p:nvPr/>
        </p:nvCxnSpPr>
        <p:spPr>
          <a:xfrm>
            <a:off x="4524055" y="3061702"/>
            <a:ext cx="1188132" cy="133733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>
            <a:endCxn id="12" idx="0"/>
          </p:cNvCxnSpPr>
          <p:nvPr/>
        </p:nvCxnSpPr>
        <p:spPr>
          <a:xfrm>
            <a:off x="4500899" y="3061702"/>
            <a:ext cx="3299520" cy="131181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331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5050" y="152114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400" b="1" dirty="0" smtClean="0"/>
              <a:t>Ξένης (ανεξάρτητης) διέγερσης:</a:t>
            </a:r>
          </a:p>
          <a:p>
            <a:pPr>
              <a:lnSpc>
                <a:spcPct val="200000"/>
              </a:lnSpc>
            </a:pPr>
            <a:r>
              <a:rPr lang="el-GR" sz="2400" b="1" dirty="0" smtClean="0"/>
              <a:t>Όταν το ρεύμα το δίνουμε από άλλη μικρή γεννήτρια ή διεγέρτρια</a:t>
            </a:r>
            <a:endParaRPr lang="el-GR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25" y="1628800"/>
            <a:ext cx="49625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10634"/>
            <a:ext cx="351039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Είδη γεννητριών Σ.Ρ.</a:t>
            </a:r>
            <a:endParaRPr lang="el-G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72189"/>
            <a:ext cx="432048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Ξένης (ανεξάρτητης) διέγερσης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13</a:t>
            </a:fld>
            <a:endParaRPr lang="el-GR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971600" y="5013176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>
            <a:off x="792088" y="3657729"/>
            <a:ext cx="5395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1864" y="459118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δ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152" y="318314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δ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Τόξο 11"/>
          <p:cNvSpPr/>
          <p:nvPr/>
        </p:nvSpPr>
        <p:spPr>
          <a:xfrm rot="20591638">
            <a:off x="2175760" y="2354155"/>
            <a:ext cx="792088" cy="476927"/>
          </a:xfrm>
          <a:prstGeom prst="arc">
            <a:avLst>
              <a:gd name="adj1" fmla="val 16200000"/>
              <a:gd name="adj2" fmla="val 4"/>
            </a:avLst>
          </a:prstGeom>
          <a:ln w="381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2604033" y="226356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δ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6" name="Τόξο 15"/>
          <p:cNvSpPr/>
          <p:nvPr/>
        </p:nvSpPr>
        <p:spPr>
          <a:xfrm rot="7010556">
            <a:off x="2659342" y="3438212"/>
            <a:ext cx="792088" cy="476927"/>
          </a:xfrm>
          <a:prstGeom prst="arc">
            <a:avLst>
              <a:gd name="adj1" fmla="val 16200000"/>
              <a:gd name="adj2" fmla="val 4"/>
            </a:avLst>
          </a:prstGeom>
          <a:ln w="381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779078" y="349814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δ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964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1" grpId="0"/>
      <p:bldP spid="13" grpId="0"/>
      <p:bldP spid="12" grpId="0" animBg="1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08492"/>
            <a:ext cx="28443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Είδη γεννητριών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270047"/>
            <a:ext cx="237626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Ξένης διέγερσης</a:t>
            </a:r>
            <a:endParaRPr lang="el-G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509120"/>
            <a:ext cx="878497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Χρήση: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Μεταβολή της τάσης εξόδου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Τροφοδοσία της διέγερσης μεγάλων γεννητριών συνεχούς ρεύματος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Μερικές φορές σε ηλεκτροσυγκολλήσεις  </a:t>
            </a:r>
            <a:endParaRPr lang="el-GR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532530" y="1700808"/>
                <a:ext cx="2611469" cy="694605"/>
              </a:xfrm>
              <a:prstGeom prst="rect">
                <a:avLst/>
              </a:prstGeom>
              <a:noFill/>
            </p:spPr>
            <p:txBody>
              <a:bodyPr wrap="square" lIns="0" tIns="7200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𝛜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%=</m:t>
                    </m:r>
                    <m:f>
                      <m:f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𝐍</m:t>
                            </m:r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𝐍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l-GR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30" y="1700808"/>
                <a:ext cx="2611469" cy="69460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8645" b="-1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85729" y="11265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Διακύμανση τάσης εξόδου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Ορθογώνιο 6"/>
              <p:cNvSpPr/>
              <p:nvPr/>
            </p:nvSpPr>
            <p:spPr>
              <a:xfrm>
                <a:off x="6285729" y="2723407"/>
                <a:ext cx="285827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U</m:t>
                        </m:r>
                      </m:e>
                      <m:sub>
                        <m:r>
                          <a:rPr lang="en-US" i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l-GR" b="0" i="0" smtClean="0">
                            <a:latin typeface="Cambria Math"/>
                            <a:ea typeface="Cambria Math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el-GR" dirty="0" smtClean="0"/>
                  <a:t>η τάση εξόδου χωρίς φορτίο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N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l-GR" dirty="0" smtClean="0"/>
                  <a:t>η τάση εξόδου με το πλήρες φορτίο και κανονική ισχύ.</a:t>
                </a:r>
                <a:endParaRPr lang="el-GR" dirty="0"/>
              </a:p>
            </p:txBody>
          </p:sp>
        </mc:Choice>
        <mc:Fallback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729" y="2723407"/>
                <a:ext cx="2858271" cy="14773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279" t="-2066" r="-853" b="-57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3904"/>
            <a:ext cx="5883058" cy="34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64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1988840"/>
            <a:ext cx="446449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800" b="1" dirty="0" smtClean="0"/>
              <a:t>Παράλληλης διέγερσης:</a:t>
            </a:r>
          </a:p>
          <a:p>
            <a:pPr marL="514350" indent="-51435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800" b="1" dirty="0" smtClean="0"/>
              <a:t>το ρεύμα το δίνουμε από την ίδια τη γεννήτρια</a:t>
            </a:r>
            <a:endParaRPr lang="el-GR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8" r="16932"/>
          <a:stretch/>
        </p:blipFill>
        <p:spPr bwMode="auto">
          <a:xfrm>
            <a:off x="145958" y="1196752"/>
            <a:ext cx="4283242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79857"/>
            <a:ext cx="28443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Είδη γεννητριών</a:t>
            </a:r>
            <a:endParaRPr lang="el-G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241412"/>
            <a:ext cx="316835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Παράλληλης διέγερσης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86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7" y="209166"/>
            <a:ext cx="28443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Είδη γεννητριών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209166"/>
            <a:ext cx="316835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Παράλληλης διέγερσης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0191" y="4714174"/>
            <a:ext cx="8322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err="1" smtClean="0"/>
              <a:t>Αυτοδιεγειρούμενες</a:t>
            </a:r>
            <a:r>
              <a:rPr lang="el-GR" b="1" dirty="0" smtClean="0"/>
              <a:t> από τον παραμένοντα μαγνητισμό.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Το μαγνητικό πεδίο των πόλων διέγερσης όμοιας πολικότητας με εκείνο του παραμένοντα μαγνητικού πεδίου.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Τύλιγμα διέγερσης παράλληλο προς το επαγωγικό τύμπανο και προς το φορτίο</a:t>
            </a:r>
            <a:endParaRPr lang="el-G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21178"/>
            <a:ext cx="6512966" cy="389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16</a:t>
            </a:fld>
            <a:endParaRPr lang="el-GR"/>
          </a:p>
        </p:txBody>
      </p:sp>
      <p:cxnSp>
        <p:nvCxnSpPr>
          <p:cNvPr id="31" name="Ευθεία γραμμή σύνδεσης 30"/>
          <p:cNvCxnSpPr/>
          <p:nvPr/>
        </p:nvCxnSpPr>
        <p:spPr>
          <a:xfrm flipH="1">
            <a:off x="5796136" y="1340768"/>
            <a:ext cx="72008" cy="720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 flipH="1">
            <a:off x="4644008" y="1415852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/>
          <p:cNvCxnSpPr/>
          <p:nvPr/>
        </p:nvCxnSpPr>
        <p:spPr>
          <a:xfrm flipH="1">
            <a:off x="4680012" y="1916832"/>
            <a:ext cx="183620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/>
          <p:nvPr/>
        </p:nvCxnSpPr>
        <p:spPr>
          <a:xfrm flipV="1">
            <a:off x="6516216" y="1916832"/>
            <a:ext cx="5333" cy="2160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/>
          <p:nvPr/>
        </p:nvCxnSpPr>
        <p:spPr>
          <a:xfrm flipV="1">
            <a:off x="5886412" y="2924944"/>
            <a:ext cx="2667" cy="57606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εία γραμμή σύνδεσης 46"/>
          <p:cNvCxnSpPr/>
          <p:nvPr/>
        </p:nvCxnSpPr>
        <p:spPr>
          <a:xfrm flipV="1">
            <a:off x="6507807" y="2708920"/>
            <a:ext cx="5333" cy="2160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/>
          <p:nvPr/>
        </p:nvCxnSpPr>
        <p:spPr>
          <a:xfrm flipV="1">
            <a:off x="4644008" y="1415852"/>
            <a:ext cx="10641" cy="5009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εία γραμμή σύνδεσης 50"/>
          <p:cNvCxnSpPr/>
          <p:nvPr/>
        </p:nvCxnSpPr>
        <p:spPr>
          <a:xfrm>
            <a:off x="5889079" y="2924944"/>
            <a:ext cx="6324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000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2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9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1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9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36476"/>
            <a:ext cx="44386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1568" y="1236476"/>
            <a:ext cx="46462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800" b="1" dirty="0" smtClean="0"/>
              <a:t>Διέγερση σειράς: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800" dirty="0" smtClean="0"/>
              <a:t>το ρεύμα το δίνουμε από την ίδια τη γεννήτρια,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800" dirty="0" smtClean="0"/>
              <a:t>χρησιμοποιείται σπάνια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97134"/>
            <a:ext cx="28443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Είδη γεννητριών</a:t>
            </a:r>
            <a:endParaRPr lang="el-G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90537" y="231688"/>
            <a:ext cx="316835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Διέγερση σειράς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86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66356"/>
            <a:ext cx="28443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Είδη γεννητριών</a:t>
            </a:r>
            <a:endParaRPr lang="el-G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97133"/>
            <a:ext cx="316835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Διέγερση σειράς</a:t>
            </a:r>
            <a:endParaRPr lang="el-GR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9399"/>
            <a:ext cx="5189388" cy="333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524" y="4077072"/>
            <a:ext cx="856895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err="1" smtClean="0"/>
              <a:t>Αυτοδιεγειρούμενες</a:t>
            </a:r>
            <a:r>
              <a:rPr lang="el-GR" b="1" dirty="0" smtClean="0"/>
              <a:t> από τον παραμένοντα μαγνητισμό.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Τύλιγμα διέγερσης σε σειρά προς το φορτίο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Δεν παρουσιάζουν σταθερότητα τάσης εξόδου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Εφαρμογή σε: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Δίκτυα έλξης, αντισταθμίζουν την πτώση τάσης στις γραμμές μεταφοράς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Σε ηλεκτροσυγκολλήσεις  </a:t>
            </a:r>
            <a:endParaRPr 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86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79857"/>
            <a:ext cx="28443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Είδη γεννητριών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20063" y="209166"/>
            <a:ext cx="316835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Σύνθετης διέγερσης</a:t>
            </a:r>
            <a:endParaRPr lang="el-G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45434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652121" y="2132856"/>
            <a:ext cx="309634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Τυλίγματα διέγερσης σε </a:t>
            </a:r>
            <a:r>
              <a:rPr lang="el-GR" sz="2400" b="1" dirty="0"/>
              <a:t>σειρά και παράλληλα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4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9201"/>
            <a:ext cx="182341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ΓΕΝΝΗΤΡΙΕΣ</a:t>
            </a:r>
            <a:endParaRPr lang="el-GR" sz="2400" b="1" dirty="0"/>
          </a:p>
        </p:txBody>
      </p:sp>
      <p:sp>
        <p:nvSpPr>
          <p:cNvPr id="4" name="Δεξιό βέλος 3"/>
          <p:cNvSpPr/>
          <p:nvPr/>
        </p:nvSpPr>
        <p:spPr>
          <a:xfrm>
            <a:off x="1886907" y="1610511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5" name="TextBox 4"/>
          <p:cNvSpPr txBox="1"/>
          <p:nvPr/>
        </p:nvSpPr>
        <p:spPr>
          <a:xfrm>
            <a:off x="2823011" y="1560366"/>
            <a:ext cx="254107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Δίνουμε ΚΙΝΗΣΗ</a:t>
            </a:r>
            <a:endParaRPr lang="el-GR" sz="2400" dirty="0"/>
          </a:p>
        </p:txBody>
      </p:sp>
      <p:sp>
        <p:nvSpPr>
          <p:cNvPr id="6" name="Δεξιό βέλος 5"/>
          <p:cNvSpPr/>
          <p:nvPr/>
        </p:nvSpPr>
        <p:spPr>
          <a:xfrm>
            <a:off x="5448308" y="1618818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7" name="Δεξιό βέλος 6"/>
          <p:cNvSpPr/>
          <p:nvPr/>
        </p:nvSpPr>
        <p:spPr>
          <a:xfrm>
            <a:off x="1897251" y="3227784"/>
            <a:ext cx="936104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8" name="Δεξιό βέλος 7"/>
          <p:cNvSpPr/>
          <p:nvPr/>
        </p:nvSpPr>
        <p:spPr>
          <a:xfrm>
            <a:off x="5179294" y="3242592"/>
            <a:ext cx="936104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9" name="TextBox 8"/>
          <p:cNvSpPr txBox="1"/>
          <p:nvPr/>
        </p:nvSpPr>
        <p:spPr>
          <a:xfrm>
            <a:off x="2835170" y="3212975"/>
            <a:ext cx="23232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Δίνουμε ΡΕΥΜΑ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841" y="3198167"/>
            <a:ext cx="182341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ΚΙΝΗΤΗΡΕΣ</a:t>
            </a:r>
            <a:endParaRPr lang="el-GR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09954" y="3210624"/>
            <a:ext cx="272086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Παίρνουμε ΚΙΝΗΣΗ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84412" y="1583415"/>
            <a:ext cx="25800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Παίρνουμε ΡΕΥΜΑ</a:t>
            </a:r>
            <a:endParaRPr lang="el-G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46480" y="188640"/>
            <a:ext cx="585104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dirty="0" smtClean="0"/>
              <a:t>ΓΕΝΙΚΗ ΑΡΧΗ</a:t>
            </a:r>
            <a:endParaRPr lang="el-GR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09073" y="4509120"/>
            <a:ext cx="428164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Απαραίτητο: ΜΑΓΝΗΤΙΚΟ ΠΕΔΙΟ</a:t>
            </a:r>
            <a:endParaRPr lang="el-GR" sz="32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79857"/>
            <a:ext cx="28443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Είδη γεννητριών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289302"/>
            <a:ext cx="316835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Σύνθετης διέγερσης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717032"/>
            <a:ext cx="88569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Τυλίγματα διέγερσης σε σειρά και </a:t>
            </a:r>
            <a:r>
              <a:rPr lang="el-GR" sz="2000" b="1" dirty="0" smtClean="0"/>
              <a:t>παράλληλα: τρόποι συνδεσμολογίας</a:t>
            </a:r>
            <a:endParaRPr lang="el-GR" sz="2000" b="1" dirty="0"/>
          </a:p>
          <a:p>
            <a:pPr>
              <a:lnSpc>
                <a:spcPct val="150000"/>
              </a:lnSpc>
            </a:pPr>
            <a:r>
              <a:rPr lang="el-GR" sz="2000" b="1" dirty="0" smtClean="0"/>
              <a:t>1</a:t>
            </a:r>
            <a:r>
              <a:rPr lang="el-GR" sz="2000" b="1" baseline="30000" dirty="0" smtClean="0"/>
              <a:t>ος</a:t>
            </a:r>
            <a:r>
              <a:rPr lang="el-GR" sz="2000" b="1" dirty="0" smtClean="0"/>
              <a:t> : Τύλιγμα σειράς &gt; ενισχύει το μαγνητικό πεδίο του παράλληλου τυλίγματος &gt; μικρή μεταβολή τάσης με μεταβολή φορτίου </a:t>
            </a:r>
          </a:p>
          <a:p>
            <a:pPr>
              <a:lnSpc>
                <a:spcPct val="150000"/>
              </a:lnSpc>
            </a:pPr>
            <a:endParaRPr lang="el-GR" sz="2000" b="1" dirty="0"/>
          </a:p>
          <a:p>
            <a:pPr>
              <a:lnSpc>
                <a:spcPct val="150000"/>
              </a:lnSpc>
            </a:pPr>
            <a:r>
              <a:rPr lang="el-GR" sz="2000" b="1" dirty="0" smtClean="0"/>
              <a:t>2</a:t>
            </a:r>
            <a:r>
              <a:rPr lang="el-GR" sz="2000" b="1" baseline="30000" dirty="0" smtClean="0"/>
              <a:t>ος</a:t>
            </a:r>
            <a:r>
              <a:rPr lang="el-GR" sz="2000" b="1" dirty="0" smtClean="0"/>
              <a:t> : Τύλιγμα </a:t>
            </a:r>
            <a:r>
              <a:rPr lang="el-GR" sz="2000" b="1" dirty="0"/>
              <a:t>σειράς &gt; </a:t>
            </a:r>
            <a:r>
              <a:rPr lang="el-GR" sz="2000" b="1" dirty="0" smtClean="0"/>
              <a:t>εξασθενεί το </a:t>
            </a:r>
            <a:r>
              <a:rPr lang="el-GR" sz="2000" b="1" dirty="0"/>
              <a:t>μαγνητικό πεδίο του παράλληλου τυλίγματος &gt; </a:t>
            </a:r>
            <a:r>
              <a:rPr lang="el-GR" sz="2000" b="1" dirty="0" smtClean="0"/>
              <a:t>μεγάλη πτώση τάσης και μικρό ρεύμα βραχυκύκλωσης (ηλεκτροσυγκολλήσεις)</a:t>
            </a:r>
            <a:endParaRPr lang="el-G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392" y="836712"/>
            <a:ext cx="568253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5796136" y="1556792"/>
            <a:ext cx="504056" cy="64807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5790778" y="2492896"/>
            <a:ext cx="504056" cy="64807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6336915" y="1124744"/>
            <a:ext cx="648072" cy="57606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H="1" flipV="1">
            <a:off x="6355543" y="3068960"/>
            <a:ext cx="780964" cy="36004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4988" y="940078"/>
            <a:ext cx="212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παράλληλο τύλιγμα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7136506" y="3140968"/>
            <a:ext cx="175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τύλιγμα </a:t>
            </a:r>
            <a:r>
              <a:rPr lang="el-GR" dirty="0" smtClean="0"/>
              <a:t>σειράς</a:t>
            </a:r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667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  <p:bldP spid="8" grpId="0" animBg="1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374441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Βοηθητικοί πόλοι</a:t>
            </a:r>
            <a:endParaRPr lang="el-GR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53932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800" b="1" dirty="0" smtClean="0"/>
              <a:t>Μικροί μαγνητικοί πόλοι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800" b="1" dirty="0" smtClean="0"/>
              <a:t>Στις ουδέτερες ζώνες της γεννήτριας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800" b="1" dirty="0" smtClean="0"/>
              <a:t>Για να αποφεύγονται οι σπινθηρισμοί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800" b="1" dirty="0" smtClean="0"/>
              <a:t>Σε μηχανές συνεχούς ρεύματος μέσης και μεγάλης ισχύος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133690"/>
            <a:ext cx="871296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Βασικά χαρακτηριστικά μεγέθη γεννητριών συνεχούς ρεύματος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11560" y="794321"/>
                <a:ext cx="7632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Ονομαστική τάση και ισχύς:                      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𝐏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el-GR" sz="32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94321"/>
                <a:ext cx="7632848" cy="5847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39" t="-12500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18818" y="1916831"/>
                <a:ext cx="812964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l-GR" sz="2000" dirty="0" smtClean="0"/>
                  <a:t>Η </a:t>
                </a:r>
                <a:r>
                  <a:rPr lang="el-GR" sz="2000" dirty="0" err="1" smtClean="0"/>
                  <a:t>ηλεκτρεργετική</a:t>
                </a:r>
                <a:r>
                  <a:rPr lang="el-GR" sz="2000" dirty="0" smtClean="0"/>
                  <a:t> δύναμη (τάση)</a:t>
                </a:r>
                <a:r>
                  <a:rPr lang="en-US" sz="2000" dirty="0" smtClean="0"/>
                  <a:t> E</a:t>
                </a:r>
                <a:r>
                  <a:rPr lang="el-GR" sz="2000" dirty="0" smtClean="0"/>
                  <a:t> μιας γεννήτριας συνεχούς ρεύματος δίνεται από τη σχέση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𝐄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𝐤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3200" b="1" i="0" smtClean="0">
                        <a:latin typeface="Cambria Math"/>
                        <a:ea typeface="Cambria Math"/>
                      </a:rPr>
                      <m:t>𝚽</m:t>
                    </m:r>
                    <m:r>
                      <a:rPr lang="el-GR" sz="32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𝐧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l-GR" sz="3200" b="1" dirty="0"/>
                  <a:t>σε </a:t>
                </a:r>
                <a:r>
                  <a:rPr lang="en-US" sz="3200" b="1" dirty="0" smtClean="0"/>
                  <a:t>Volt</a:t>
                </a:r>
                <a:endParaRPr lang="el-GR" sz="3200" b="1" dirty="0" smtClean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>
                        <a:latin typeface="Cambria Math"/>
                        <a:ea typeface="Cambria Math"/>
                      </a:rPr>
                      <m:t>k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000" dirty="0" smtClean="0"/>
                  <a:t>: σταθερά</a:t>
                </a:r>
                <a:endParaRPr lang="en-US" sz="2000" dirty="0" smtClean="0"/>
              </a:p>
              <a:p>
                <a:pPr>
                  <a:lnSpc>
                    <a:spcPct val="200000"/>
                  </a:lnSpc>
                </a:pPr>
                <a:r>
                  <a:rPr lang="el-GR" sz="2000" dirty="0" smtClean="0"/>
                  <a:t>Φ: η μαγνητική ροή κάθε πόλου σε </a:t>
                </a:r>
                <a:r>
                  <a:rPr lang="en-US" sz="2000" dirty="0" err="1" smtClean="0"/>
                  <a:t>Vs</a:t>
                </a:r>
                <a:endParaRPr lang="en-US" sz="2000" dirty="0" smtClean="0"/>
              </a:p>
              <a:p>
                <a:pPr>
                  <a:lnSpc>
                    <a:spcPct val="200000"/>
                  </a:lnSpc>
                </a:pPr>
                <a:r>
                  <a:rPr lang="en-US" sz="2000" dirty="0" smtClean="0"/>
                  <a:t>n</a:t>
                </a:r>
                <a:r>
                  <a:rPr lang="el-GR" sz="2000" dirty="0"/>
                  <a:t>: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η ταχύτητα περιστροφής του δρομέα σε στρ/</a:t>
                </a:r>
                <a:r>
                  <a:rPr lang="en-US" sz="2000" dirty="0" smtClean="0"/>
                  <a:t>sec</a:t>
                </a:r>
                <a:r>
                  <a:rPr lang="el-GR" sz="2000" dirty="0" smtClean="0"/>
                  <a:t> </a:t>
                </a:r>
                <a:endParaRPr lang="el-GR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18" y="1916831"/>
                <a:ext cx="8129646" cy="415498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133690"/>
            <a:ext cx="871296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Βασικά χαρακτηριστικά μεγέθη γεννητριών συνεχούς ρεύματος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043608" y="908720"/>
                <a:ext cx="7056784" cy="967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Βαθμός απόδοσης:  </a:t>
                </a:r>
                <a:r>
                  <a:rPr lang="en-US" sz="3600" b="1" dirty="0" smtClean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3200" b="0" i="0" smtClean="0">
                                <a:latin typeface="Cambria Math"/>
                              </a:rPr>
                              <m:t>εξ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l-GR" sz="3200" b="0" i="0" smtClean="0">
                            <a:latin typeface="Cambria Math"/>
                          </a:rPr>
                          <m:t>εισ</m:t>
                        </m:r>
                        <m:r>
                          <a:rPr lang="en-US" sz="3200" b="0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l-GR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3200" i="0">
                                <a:latin typeface="Cambria Math"/>
                              </a:rPr>
                              <m:t>εξ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3200" i="0">
                                <a:latin typeface="Cambria Math"/>
                              </a:rPr>
                              <m:t>εξ</m:t>
                            </m:r>
                          </m:sub>
                        </m:sSub>
                        <m:r>
                          <a:rPr lang="el-GR" sz="32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l-GR" sz="3200" b="0" i="0" smtClean="0">
                            <a:latin typeface="Cambria Math"/>
                          </a:rPr>
                          <m:t>απ</m:t>
                        </m:r>
                        <m:r>
                          <a:rPr lang="en-US" sz="3200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l-GR" sz="3200" dirty="0" smtClean="0"/>
                  <a:t> &lt; 1 </a:t>
                </a:r>
                <a:endParaRPr lang="el-GR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08720"/>
                <a:ext cx="7056784" cy="9677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91" b="-12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671900" y="2778098"/>
            <a:ext cx="1728192" cy="46166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ΓΕΝΝΗΤΡΙΑ</a:t>
            </a:r>
            <a:endParaRPr lang="el-GR" sz="2400" b="1" dirty="0"/>
          </a:p>
        </p:txBody>
      </p:sp>
      <p:cxnSp>
        <p:nvCxnSpPr>
          <p:cNvPr id="15" name="Ευθύγραμμο βέλος σύνδεσης 14"/>
          <p:cNvCxnSpPr>
            <a:endCxn id="14" idx="1"/>
          </p:cNvCxnSpPr>
          <p:nvPr/>
        </p:nvCxnSpPr>
        <p:spPr>
          <a:xfrm flipV="1">
            <a:off x="1215825" y="3008931"/>
            <a:ext cx="245607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5400092" y="3008931"/>
            <a:ext cx="27003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4572000" y="3239763"/>
            <a:ext cx="0" cy="869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Ορθογώνιο 21"/>
              <p:cNvSpPr/>
              <p:nvPr/>
            </p:nvSpPr>
            <p:spPr>
              <a:xfrm>
                <a:off x="1952950" y="2424155"/>
                <a:ext cx="1133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l-GR" sz="3200">
                          <a:solidFill>
                            <a:prstClr val="black"/>
                          </a:solidFill>
                          <a:latin typeface="Cambria Math"/>
                        </a:rPr>
                        <m:t>εισ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2" name="Ορθογώνιο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50" y="2424155"/>
                <a:ext cx="1133644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2500" r="-17204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Ορθογώνιο 22"/>
              <p:cNvSpPr/>
              <p:nvPr/>
            </p:nvSpPr>
            <p:spPr>
              <a:xfrm>
                <a:off x="5834790" y="2463524"/>
                <a:ext cx="818879" cy="629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εξ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90" y="2463524"/>
                <a:ext cx="818879" cy="62914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650" r="-24627" b="-252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Ορθογώνιο 23"/>
              <p:cNvSpPr/>
              <p:nvPr/>
            </p:nvSpPr>
            <p:spPr>
              <a:xfrm>
                <a:off x="4619970" y="3382063"/>
                <a:ext cx="9717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l-GR" sz="2800" b="0" i="0">
                          <a:solidFill>
                            <a:prstClr val="black"/>
                          </a:solidFill>
                          <a:latin typeface="Cambria Math"/>
                        </a:rPr>
                        <m:t>απ</m:t>
                      </m:r>
                      <m:r>
                        <a:rPr lang="en-US" sz="2800" b="0" i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70" y="3382063"/>
                <a:ext cx="971741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0465" r="-16352" b="-325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Ορθογώνιο 24"/>
              <p:cNvSpPr/>
              <p:nvPr/>
            </p:nvSpPr>
            <p:spPr>
              <a:xfrm>
                <a:off x="2843808" y="4509120"/>
                <a:ext cx="3876318" cy="973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l-GR" sz="3600">
                          <a:solidFill>
                            <a:prstClr val="black"/>
                          </a:solidFill>
                          <a:latin typeface="Cambria Math"/>
                        </a:rPr>
                        <m:t>εισ</m:t>
                      </m:r>
                      <m:r>
                        <a:rPr lang="el-GR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εξ</m:t>
                          </m:r>
                        </m:sub>
                      </m:sSub>
                      <m:r>
                        <a:rPr lang="el-GR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l-GR" sz="3200">
                          <a:solidFill>
                            <a:prstClr val="black"/>
                          </a:solidFill>
                          <a:latin typeface="Cambria Math"/>
                        </a:rPr>
                        <m:t>απ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3200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25" name="Ορθογώνιο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509120"/>
                <a:ext cx="3876318" cy="97334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417" t="-2516" r="-3780" b="-94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Θέση αριθμού διαφάνειας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23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692125" y="2547267"/>
                <a:ext cx="16157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𝐏</m:t>
                    </m:r>
                    <m:r>
                      <a:rPr lang="en-US" sz="24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sz="2400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l-GR" sz="24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125" y="2547267"/>
                <a:ext cx="1615762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6038" t="-10526" r="-4528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011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133690"/>
            <a:ext cx="871296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Βασικά χαρακτηριστικά μεγέθη γεννητριών συνεχούς ρεύματος</a:t>
            </a:r>
            <a:endParaRPr lang="el-G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11161" y="1756281"/>
            <a:ext cx="141682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Σταθερές απώλειες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3063583"/>
            <a:ext cx="162018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Απώλειες </a:t>
            </a:r>
            <a:r>
              <a:rPr lang="el-GR" sz="2400" b="1" dirty="0" smtClean="0"/>
              <a:t>γεννήτριας</a:t>
            </a:r>
            <a:endParaRPr lang="el-G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3729842"/>
            <a:ext cx="1584176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Μεταβλητές απώλειες</a:t>
            </a:r>
            <a:r>
              <a:rPr lang="en-US" b="1" dirty="0" smtClean="0"/>
              <a:t> </a:t>
            </a:r>
            <a:r>
              <a:rPr lang="el-GR" b="1" dirty="0" smtClean="0"/>
              <a:t>(Ηλεκτρικές)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2722" y="1144305"/>
            <a:ext cx="122413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Μηχανικές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5668" y="4006841"/>
            <a:ext cx="188082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Δινορρευμάτων</a:t>
            </a:r>
            <a:endParaRPr lang="el-GR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1771053"/>
            <a:ext cx="136815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Υστέρησης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5791" y="2987877"/>
            <a:ext cx="136815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Μαγνητικές</a:t>
            </a:r>
          </a:p>
        </p:txBody>
      </p:sp>
      <p:cxnSp>
        <p:nvCxnSpPr>
          <p:cNvPr id="6" name="Ευθύγραμμο βέλος σύνδεσης 5"/>
          <p:cNvCxnSpPr>
            <a:stCxn id="7" idx="3"/>
          </p:cNvCxnSpPr>
          <p:nvPr/>
        </p:nvCxnSpPr>
        <p:spPr>
          <a:xfrm flipV="1">
            <a:off x="1727684" y="2140386"/>
            <a:ext cx="1260140" cy="13386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stCxn id="7" idx="3"/>
            <a:endCxn id="9" idx="1"/>
          </p:cNvCxnSpPr>
          <p:nvPr/>
        </p:nvCxnSpPr>
        <p:spPr>
          <a:xfrm>
            <a:off x="1727684" y="3479082"/>
            <a:ext cx="1260140" cy="7124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>
            <a:endCxn id="10" idx="1"/>
          </p:cNvCxnSpPr>
          <p:nvPr/>
        </p:nvCxnSpPr>
        <p:spPr>
          <a:xfrm flipV="1">
            <a:off x="4427984" y="1328971"/>
            <a:ext cx="794738" cy="7504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4" idx="3"/>
            <a:endCxn id="13" idx="1"/>
          </p:cNvCxnSpPr>
          <p:nvPr/>
        </p:nvCxnSpPr>
        <p:spPr>
          <a:xfrm>
            <a:off x="4427984" y="2079447"/>
            <a:ext cx="777807" cy="1093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>
            <a:endCxn id="12" idx="1"/>
          </p:cNvCxnSpPr>
          <p:nvPr/>
        </p:nvCxnSpPr>
        <p:spPr>
          <a:xfrm flipV="1">
            <a:off x="6573943" y="1955719"/>
            <a:ext cx="662353" cy="12168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>
            <a:off x="6573943" y="3188321"/>
            <a:ext cx="581725" cy="8185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07195" y="5467637"/>
            <a:ext cx="524230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Ρ</a:t>
            </a:r>
            <a:r>
              <a:rPr lang="el-GR" sz="2800" b="1" baseline="-25000" dirty="0" smtClean="0">
                <a:solidFill>
                  <a:schemeClr val="tx1"/>
                </a:solidFill>
              </a:rPr>
              <a:t>απ</a:t>
            </a:r>
            <a:r>
              <a:rPr lang="el-GR" sz="2800" b="1" dirty="0" smtClean="0">
                <a:solidFill>
                  <a:schemeClr val="tx1"/>
                </a:solidFill>
              </a:rPr>
              <a:t> = Ρ</a:t>
            </a:r>
            <a:r>
              <a:rPr lang="el-GR" sz="2800" b="1" baseline="-25000" dirty="0" smtClean="0">
                <a:solidFill>
                  <a:schemeClr val="tx1"/>
                </a:solidFill>
              </a:rPr>
              <a:t>στ</a:t>
            </a:r>
            <a:r>
              <a:rPr lang="el-GR" sz="2800" b="1" dirty="0" smtClean="0">
                <a:solidFill>
                  <a:schemeClr val="tx1"/>
                </a:solidFill>
              </a:rPr>
              <a:t> + </a:t>
            </a:r>
            <a:r>
              <a:rPr lang="el-GR" sz="2800" b="1" dirty="0" err="1" smtClean="0">
                <a:solidFill>
                  <a:schemeClr val="tx1"/>
                </a:solidFill>
              </a:rPr>
              <a:t>Ρ</a:t>
            </a:r>
            <a:r>
              <a:rPr lang="el-GR" sz="2800" b="1" baseline="-25000" dirty="0" err="1" smtClean="0">
                <a:solidFill>
                  <a:schemeClr val="tx1"/>
                </a:solidFill>
              </a:rPr>
              <a:t>μετ</a:t>
            </a:r>
            <a:r>
              <a:rPr lang="el-GR" sz="2800" b="1" baseline="-25000" dirty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 = </a:t>
            </a:r>
            <a:r>
              <a:rPr lang="el-GR" sz="2800" b="1" dirty="0" err="1" smtClean="0">
                <a:solidFill>
                  <a:schemeClr val="tx1"/>
                </a:solidFill>
              </a:rPr>
              <a:t>Ρ</a:t>
            </a:r>
            <a:r>
              <a:rPr lang="el-GR" sz="2800" b="1" baseline="-25000" dirty="0" err="1" smtClean="0">
                <a:solidFill>
                  <a:schemeClr val="tx1"/>
                </a:solidFill>
              </a:rPr>
              <a:t>μηχ</a:t>
            </a:r>
            <a:r>
              <a:rPr lang="el-GR" sz="2800" b="1" dirty="0" smtClean="0">
                <a:solidFill>
                  <a:schemeClr val="tx1"/>
                </a:solidFill>
              </a:rPr>
              <a:t> + </a:t>
            </a:r>
            <a:r>
              <a:rPr lang="el-GR" sz="2800" b="1" dirty="0" err="1" smtClean="0">
                <a:solidFill>
                  <a:schemeClr val="tx1"/>
                </a:solidFill>
              </a:rPr>
              <a:t>Ρ</a:t>
            </a:r>
            <a:r>
              <a:rPr lang="el-GR" sz="2800" b="1" baseline="-25000" dirty="0" err="1" smtClean="0">
                <a:solidFill>
                  <a:schemeClr val="tx1"/>
                </a:solidFill>
              </a:rPr>
              <a:t>μαγ</a:t>
            </a:r>
            <a:r>
              <a:rPr lang="el-GR" sz="2800" b="1" dirty="0" smtClean="0">
                <a:solidFill>
                  <a:schemeClr val="tx1"/>
                </a:solidFill>
              </a:rPr>
              <a:t> + </a:t>
            </a:r>
            <a:r>
              <a:rPr lang="el-GR" sz="2800" b="1" dirty="0" err="1" smtClean="0">
                <a:solidFill>
                  <a:schemeClr val="tx1"/>
                </a:solidFill>
              </a:rPr>
              <a:t>Ρ</a:t>
            </a:r>
            <a:r>
              <a:rPr lang="el-GR" sz="2800" b="1" baseline="-25000" dirty="0" err="1" smtClean="0">
                <a:solidFill>
                  <a:schemeClr val="tx1"/>
                </a:solidFill>
              </a:rPr>
              <a:t>ηλεκ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36" name="Θέση αριθμού διαφάνειας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83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Ορθογώνιο 46"/>
          <p:cNvSpPr/>
          <p:nvPr/>
        </p:nvSpPr>
        <p:spPr>
          <a:xfrm>
            <a:off x="2829544" y="5237584"/>
            <a:ext cx="6206951" cy="368424"/>
          </a:xfrm>
          <a:prstGeom prst="rect">
            <a:avLst/>
          </a:prstGeom>
          <a:pattFill prst="pct5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Ορθογώνιο 43"/>
          <p:cNvSpPr/>
          <p:nvPr/>
        </p:nvSpPr>
        <p:spPr>
          <a:xfrm>
            <a:off x="256420" y="6165304"/>
            <a:ext cx="2520280" cy="504056"/>
          </a:xfrm>
          <a:prstGeom prst="rect">
            <a:avLst/>
          </a:prstGeom>
          <a:pattFill prst="pct5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Ορθογώνιο 45"/>
          <p:cNvSpPr/>
          <p:nvPr/>
        </p:nvSpPr>
        <p:spPr>
          <a:xfrm>
            <a:off x="2809038" y="6165304"/>
            <a:ext cx="6334962" cy="504056"/>
          </a:xfrm>
          <a:prstGeom prst="rect">
            <a:avLst/>
          </a:prstGeom>
          <a:gradFill>
            <a:gsLst>
              <a:gs pos="0">
                <a:srgbClr val="FFF200"/>
              </a:gs>
              <a:gs pos="0">
                <a:srgbClr val="FF7A00"/>
              </a:gs>
              <a:gs pos="44000">
                <a:srgbClr val="FF0300"/>
              </a:gs>
              <a:gs pos="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Ορθογώνιο 41"/>
          <p:cNvSpPr/>
          <p:nvPr/>
        </p:nvSpPr>
        <p:spPr>
          <a:xfrm>
            <a:off x="256420" y="5661248"/>
            <a:ext cx="2520280" cy="504056"/>
          </a:xfrm>
          <a:prstGeom prst="rect">
            <a:avLst/>
          </a:prstGeom>
          <a:gradFill>
            <a:gsLst>
              <a:gs pos="0">
                <a:srgbClr val="FFF200"/>
              </a:gs>
              <a:gs pos="0">
                <a:srgbClr val="FF7A00"/>
              </a:gs>
              <a:gs pos="44000">
                <a:srgbClr val="FF0300"/>
              </a:gs>
              <a:gs pos="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Ορθογώνιο 39"/>
          <p:cNvSpPr/>
          <p:nvPr/>
        </p:nvSpPr>
        <p:spPr>
          <a:xfrm>
            <a:off x="288758" y="5258705"/>
            <a:ext cx="2520280" cy="3684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59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Ορθογώνιο 40"/>
          <p:cNvSpPr/>
          <p:nvPr/>
        </p:nvSpPr>
        <p:spPr>
          <a:xfrm>
            <a:off x="2829545" y="802360"/>
            <a:ext cx="6062933" cy="3684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59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Ορθογώνιο 37"/>
          <p:cNvSpPr/>
          <p:nvPr/>
        </p:nvSpPr>
        <p:spPr>
          <a:xfrm>
            <a:off x="220710" y="4869160"/>
            <a:ext cx="2520280" cy="368424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Ορθογώνιο 38"/>
          <p:cNvSpPr/>
          <p:nvPr/>
        </p:nvSpPr>
        <p:spPr>
          <a:xfrm>
            <a:off x="2776700" y="4365104"/>
            <a:ext cx="6367300" cy="504056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Ορθογώνιο 36"/>
          <p:cNvSpPr/>
          <p:nvPr/>
        </p:nvSpPr>
        <p:spPr>
          <a:xfrm>
            <a:off x="2809038" y="2921241"/>
            <a:ext cx="6083441" cy="36842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Ορθογώνιο 35"/>
          <p:cNvSpPr/>
          <p:nvPr/>
        </p:nvSpPr>
        <p:spPr>
          <a:xfrm>
            <a:off x="277032" y="4365104"/>
            <a:ext cx="2520280" cy="5040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Ορθογώνιο 34"/>
          <p:cNvSpPr/>
          <p:nvPr/>
        </p:nvSpPr>
        <p:spPr>
          <a:xfrm>
            <a:off x="2761831" y="2564904"/>
            <a:ext cx="6274663" cy="368424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ρθογώνιο 33"/>
          <p:cNvSpPr/>
          <p:nvPr/>
        </p:nvSpPr>
        <p:spPr>
          <a:xfrm>
            <a:off x="288759" y="3861048"/>
            <a:ext cx="2520280" cy="368424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288759" y="3310278"/>
            <a:ext cx="2520280" cy="4067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ρθογώνιο 32"/>
          <p:cNvSpPr/>
          <p:nvPr/>
        </p:nvSpPr>
        <p:spPr>
          <a:xfrm>
            <a:off x="2809039" y="1186826"/>
            <a:ext cx="6227456" cy="3684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/>
          <p:cNvSpPr/>
          <p:nvPr/>
        </p:nvSpPr>
        <p:spPr>
          <a:xfrm>
            <a:off x="256420" y="2564904"/>
            <a:ext cx="2520280" cy="368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/>
          <p:cNvSpPr/>
          <p:nvPr/>
        </p:nvSpPr>
        <p:spPr>
          <a:xfrm>
            <a:off x="2776700" y="3356992"/>
            <a:ext cx="625979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ρθογώνιο 29"/>
          <p:cNvSpPr/>
          <p:nvPr/>
        </p:nvSpPr>
        <p:spPr>
          <a:xfrm>
            <a:off x="256420" y="2921241"/>
            <a:ext cx="2520280" cy="368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/>
          <p:cNvSpPr/>
          <p:nvPr/>
        </p:nvSpPr>
        <p:spPr>
          <a:xfrm>
            <a:off x="2797312" y="2098066"/>
            <a:ext cx="6239183" cy="466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/>
          <p:cNvSpPr/>
          <p:nvPr/>
        </p:nvSpPr>
        <p:spPr>
          <a:xfrm>
            <a:off x="2761832" y="4869160"/>
            <a:ext cx="6274664" cy="3684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/>
          <p:cNvSpPr/>
          <p:nvPr/>
        </p:nvSpPr>
        <p:spPr>
          <a:xfrm>
            <a:off x="241552" y="2098066"/>
            <a:ext cx="2520280" cy="466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/>
          <p:cNvSpPr/>
          <p:nvPr/>
        </p:nvSpPr>
        <p:spPr>
          <a:xfrm>
            <a:off x="2776700" y="3861048"/>
            <a:ext cx="625979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241552" y="1624608"/>
            <a:ext cx="2520280" cy="436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/>
          <p:cNvSpPr/>
          <p:nvPr/>
        </p:nvSpPr>
        <p:spPr>
          <a:xfrm>
            <a:off x="2761832" y="5661248"/>
            <a:ext cx="638216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/>
          <p:cNvSpPr/>
          <p:nvPr/>
        </p:nvSpPr>
        <p:spPr>
          <a:xfrm>
            <a:off x="241552" y="1240631"/>
            <a:ext cx="2520280" cy="3684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/>
          <p:cNvSpPr/>
          <p:nvPr/>
        </p:nvSpPr>
        <p:spPr>
          <a:xfrm>
            <a:off x="2761832" y="1556792"/>
            <a:ext cx="627466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/>
          <p:cNvSpPr/>
          <p:nvPr/>
        </p:nvSpPr>
        <p:spPr>
          <a:xfrm>
            <a:off x="256420" y="802360"/>
            <a:ext cx="2520280" cy="368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20711" y="53758"/>
            <a:ext cx="86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Να συσχετισθούν τα παρακάτω εξαρτήματα μιας ηλεκτρικής μηχανής Σ.Ρ. με τις αντίστοιχες λειτουργίες που εκτελούν</a:t>
            </a:r>
            <a:endParaRPr lang="el-GR" sz="2000" b="1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4927202"/>
              </p:ext>
            </p:extLst>
          </p:nvPr>
        </p:nvGraphicFramePr>
        <p:xfrm>
          <a:off x="251520" y="820381"/>
          <a:ext cx="8856984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0567"/>
                <a:gridCol w="6326417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1400" b="1" dirty="0" smtClean="0"/>
                        <a:t>1.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l-GR" sz="1400" b="1" dirty="0" smtClean="0"/>
                        <a:t>Συλλέκτης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Αποτελείται από πολλά μεταλλικά ελάσματα 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2. Ψήκτρες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Θέσεις</a:t>
                      </a:r>
                      <a:r>
                        <a:rPr lang="el-GR" sz="1400" b="1" baseline="0" dirty="0" smtClean="0"/>
                        <a:t> μέσα στις τοποθετούνται οι ψήκτρες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3. Δρομέας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Παίρνει το ρεύμα από το τύλιγμα</a:t>
                      </a:r>
                      <a:r>
                        <a:rPr lang="el-GR" sz="1400" b="1" baseline="0" dirty="0" smtClean="0"/>
                        <a:t> (γεννήτρια) ή αντίστροφα τροφοδοτεί το τύλιγμα με ρεύμα (κινητήρας)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4. Πυρήνας</a:t>
                      </a:r>
                      <a:r>
                        <a:rPr lang="el-GR" sz="1400" b="1" baseline="0" dirty="0" smtClean="0"/>
                        <a:t> του δρομέα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Χρησιμοποιούνται για την αντιμετώπιση της</a:t>
                      </a:r>
                      <a:r>
                        <a:rPr lang="el-GR" sz="1400" b="1" baseline="0" dirty="0" smtClean="0"/>
                        <a:t> αντίδρασης του επαγωγικού τυμπάνου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5. Κιβώτιο ακροδεκτών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Χρησιμοποιούνται στις σύγχρονες γεννήτριες</a:t>
                      </a:r>
                      <a:r>
                        <a:rPr lang="el-GR" sz="1400" b="1" baseline="0" dirty="0" smtClean="0"/>
                        <a:t> και στους σύγχρονους κινητήρες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6. Βοηθητικοί μαγνητικοί</a:t>
                      </a:r>
                      <a:r>
                        <a:rPr lang="el-GR" sz="1400" b="1" baseline="0" dirty="0" smtClean="0"/>
                        <a:t> πόλοι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Στερεωμένος</a:t>
                      </a:r>
                      <a:r>
                        <a:rPr lang="el-GR" sz="1400" b="1" baseline="0" dirty="0" smtClean="0"/>
                        <a:t> πάνω στο δρομέα και ψύχει τα τυλίγματα της μηχανής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7. </a:t>
                      </a:r>
                      <a:r>
                        <a:rPr lang="el-GR" sz="1400" b="1" dirty="0" err="1" smtClean="0"/>
                        <a:t>Ψηκτροθήκες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Σύνδεση με το δίκτυο στο</a:t>
                      </a:r>
                      <a:r>
                        <a:rPr lang="el-GR" sz="1400" b="1" baseline="0" dirty="0" smtClean="0"/>
                        <a:t> οποίο δίνει ρεύμα (γεννήτρια) ή διοχετεύει ρεύμα (κινητήρας)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8. Δακτυλίδια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Άξονας πάνω στον οποίο είναι στερεωμένος ο συλλέκτης,</a:t>
                      </a:r>
                      <a:r>
                        <a:rPr lang="el-GR" sz="1400" b="1" baseline="0" dirty="0" smtClean="0"/>
                        <a:t> ο ανεμιστήρας και το επαγωγικό τύμπανο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9. Ανεμιστήρας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Το ακίνητο μέρος της μηχανής</a:t>
                      </a:r>
                      <a:r>
                        <a:rPr lang="el-GR" sz="1400" b="1" baseline="0" dirty="0" smtClean="0"/>
                        <a:t> πάνω στο οποίο είναι στερεωμένοι οι μαγνητικοί πόλοι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10. </a:t>
                      </a:r>
                      <a:r>
                        <a:rPr lang="el-GR" sz="1400" b="1" dirty="0" err="1" smtClean="0"/>
                        <a:t>Στάτης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Χρησιμεύει</a:t>
                      </a:r>
                      <a:r>
                        <a:rPr lang="el-GR" sz="1400" b="1" baseline="0" dirty="0" smtClean="0"/>
                        <a:t> για τη στρώση του τυλίγματος του δρομέα.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11. Επαγωγικό</a:t>
                      </a:r>
                      <a:r>
                        <a:rPr lang="el-GR" sz="1400" b="1" baseline="0" dirty="0" smtClean="0"/>
                        <a:t> τύμπανο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Δημιουργία</a:t>
                      </a:r>
                      <a:r>
                        <a:rPr lang="el-GR" sz="1400" b="1" baseline="0" dirty="0" smtClean="0"/>
                        <a:t> του πεδίου διεγέρσεως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12.</a:t>
                      </a:r>
                      <a:r>
                        <a:rPr lang="el-GR" sz="1400" b="1" baseline="0" dirty="0" smtClean="0"/>
                        <a:t> Τύλιγμα του δρομέα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Παίρνουν το ρεύμα από το συλλέκτη και το διοχετεύουν στους ακροδέκτες</a:t>
                      </a:r>
                      <a:r>
                        <a:rPr lang="el-GR" sz="1400" b="1" baseline="0" dirty="0" smtClean="0"/>
                        <a:t> (γεννήτρια) ή αντίστροφα από τους ακροδέκτες στον συλλέκτη (κινητήρας)</a:t>
                      </a:r>
                      <a:endParaRPr lang="el-G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13. Κύριοι μαγνητικοί</a:t>
                      </a:r>
                      <a:r>
                        <a:rPr lang="el-GR" sz="1400" b="1" baseline="0" dirty="0" smtClean="0"/>
                        <a:t> πόλοι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Μετατροπή των</a:t>
                      </a:r>
                      <a:r>
                        <a:rPr lang="el-GR" sz="1400" b="1" baseline="0" dirty="0" smtClean="0"/>
                        <a:t> ηλεκτρομαγνητικών  δυνάμεων σε περιστροφική κίνηση  (κινητήρες) ή αντίστροφα  την περιστροφική κίνηση σε ρεύμα (γεννήτριες)</a:t>
                      </a:r>
                      <a:endParaRPr lang="el-GR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070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46" grpId="0" animBg="1"/>
      <p:bldP spid="42" grpId="0" animBg="1"/>
      <p:bldP spid="40" grpId="0" animBg="1"/>
      <p:bldP spid="41" grpId="0" animBg="1"/>
      <p:bldP spid="38" grpId="0" animBg="1"/>
      <p:bldP spid="39" grpId="0" animBg="1"/>
      <p:bldP spid="37" grpId="0" animBg="1"/>
      <p:bldP spid="36" grpId="0" animBg="1"/>
      <p:bldP spid="35" grpId="0" animBg="1"/>
      <p:bldP spid="34" grpId="0" animBg="1"/>
      <p:bldP spid="32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27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32656"/>
            <a:ext cx="770485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/>
              <a:t>Αντιηλεκτρεργετική</a:t>
            </a:r>
            <a:r>
              <a:rPr lang="el-GR" sz="2400" b="1" dirty="0" smtClean="0"/>
              <a:t> δύναμη κινητήρα ΑΗΕΔ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71600" y="1268760"/>
                <a:ext cx="7272808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l-GR" sz="2400" dirty="0" smtClean="0"/>
                  <a:t>Η </a:t>
                </a:r>
                <a:r>
                  <a:rPr lang="el-GR" sz="2400" dirty="0" err="1" smtClean="0"/>
                  <a:t>αντιηλεκτρεργετική</a:t>
                </a:r>
                <a:r>
                  <a:rPr lang="el-GR" sz="2400" dirty="0" smtClean="0"/>
                  <a:t> δύναμη του κινητήρα είναι: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dirty="0" smtClean="0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l-GR" sz="2800" b="1" i="0" dirty="0" smtClean="0">
                              <a:latin typeface="Cambria Math"/>
                            </a:rPr>
                            <m:t>𝛂</m:t>
                          </m:r>
                        </m:sub>
                      </m:sSub>
                      <m:r>
                        <a:rPr lang="el-GR" sz="2800" b="1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𝛋</m:t>
                      </m:r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𝚽</m:t>
                      </m:r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𝐧</m:t>
                      </m:r>
                    </m:oMath>
                  </m:oMathPara>
                </a14:m>
                <a:endParaRPr lang="en-US" sz="32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400" b="1" dirty="0" smtClean="0"/>
                  <a:t>κ: </a:t>
                </a:r>
                <a:r>
                  <a:rPr lang="el-GR" sz="2400" dirty="0" smtClean="0"/>
                  <a:t>σταθερό μέγεθος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 smtClean="0"/>
                  <a:t>Φ: </a:t>
                </a:r>
                <a:r>
                  <a:rPr lang="el-GR" sz="2400" dirty="0" smtClean="0"/>
                  <a:t>η μαγνητική ροή (σε </a:t>
                </a:r>
                <a:r>
                  <a:rPr lang="en-US" sz="2400" dirty="0" err="1" smtClean="0"/>
                  <a:t>Vs</a:t>
                </a:r>
                <a:r>
                  <a:rPr lang="el-GR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του κάθε μαγνητικού πόλου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/>
                  <a:t>n</a:t>
                </a:r>
                <a:r>
                  <a:rPr lang="el-GR" sz="2400" b="1" dirty="0" smtClean="0"/>
                  <a:t>: </a:t>
                </a:r>
                <a:r>
                  <a:rPr lang="el-GR" sz="2400" dirty="0" smtClean="0"/>
                  <a:t>η ταχύτητα περιστροφής του κινητήρα σε στρ/</a:t>
                </a:r>
                <a:r>
                  <a:rPr lang="en-US" sz="2400" dirty="0" smtClean="0"/>
                  <a:t>sec</a:t>
                </a:r>
                <a:endParaRPr lang="el-GR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268760"/>
                <a:ext cx="7272808" cy="33547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57" b="-1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666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32656"/>
            <a:ext cx="770485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Ένταση ρεύματος κινητήρα Σ.Ρ.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11561" y="1412776"/>
                <a:ext cx="7992888" cy="441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/>
                  <a:t>Η ένταση του ρεύματος κανονικής λειτουργίας του ηλεκτρικού κινητήρα είναι: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3200" b="1" i="0" smtClean="0">
                              <a:latin typeface="Cambria Math"/>
                            </a:rPr>
                            <m:t>𝐓</m:t>
                          </m:r>
                        </m:sub>
                      </m:sSub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/>
                              <a:ea typeface="Cambria Math"/>
                            </a:rPr>
                            <m:t>𝐔</m:t>
                          </m:r>
                          <m:r>
                            <a:rPr lang="en-US" sz="3200" b="1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latin typeface="Cambria Math"/>
                                  <a:ea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l-GR" sz="3200" b="1" i="0" smtClean="0">
                                  <a:latin typeface="Cambria Math"/>
                                  <a:ea typeface="Cambria Math"/>
                                </a:rPr>
                                <m:t>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latin typeface="Cambria Math"/>
                                  <a:ea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3200" b="1" i="0" smtClean="0">
                                  <a:latin typeface="Cambria Math"/>
                                  <a:ea typeface="Cambria Math"/>
                                </a:rPr>
                                <m:t>𝐓</m:t>
                              </m:r>
                            </m:sub>
                          </m:sSub>
                        </m:den>
                      </m:f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𝐔</m:t>
                      </m:r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/>
                              <a:ea typeface="Cambria Math"/>
                            </a:rPr>
                            <m:t>𝐄</m:t>
                          </m:r>
                        </m:e>
                        <m:sub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𝛂</m:t>
                          </m:r>
                        </m:sub>
                      </m:sSub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𝚰</m:t>
                          </m:r>
                        </m:e>
                        <m:sub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𝚻</m:t>
                          </m:r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3200" b="1" i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b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𝚻</m:t>
                          </m:r>
                        </m:sub>
                      </m:sSub>
                    </m:oMath>
                  </m:oMathPara>
                </a14:m>
                <a:endParaRPr lang="en-US" sz="32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800" dirty="0" err="1" smtClean="0"/>
                  <a:t>𝐔</a:t>
                </a:r>
                <a:r>
                  <a:rPr lang="el-GR" sz="2800" dirty="0"/>
                  <a:t>:</a:t>
                </a:r>
                <a:r>
                  <a:rPr lang="en-US" sz="2800" dirty="0" smtClean="0"/>
                  <a:t>    </a:t>
                </a:r>
                <a:r>
                  <a:rPr lang="el-GR" sz="2800" dirty="0" smtClean="0"/>
                  <a:t>η τάση τροφοδοσίας σε </a:t>
                </a:r>
                <a:r>
                  <a:rPr lang="en-US" sz="2800" dirty="0" smtClean="0"/>
                  <a:t>V</a:t>
                </a:r>
                <a:endParaRPr lang="el-GR" sz="28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/>
                            <a:ea typeface="Cambria Math"/>
                          </a:rPr>
                          <m:t>𝐄</m:t>
                        </m:r>
                      </m:e>
                      <m:sub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𝛂</m:t>
                        </m:r>
                      </m:sub>
                    </m:sSub>
                  </m:oMath>
                </a14:m>
                <a:r>
                  <a:rPr lang="el-GR" sz="2800" dirty="0" smtClean="0"/>
                  <a:t>: </a:t>
                </a:r>
                <a:r>
                  <a:rPr lang="en-US" sz="2800" dirty="0" smtClean="0"/>
                  <a:t> </a:t>
                </a:r>
                <a:r>
                  <a:rPr lang="el-GR" sz="2800" dirty="0" smtClean="0"/>
                  <a:t>η ΑΗΕΔ σε </a:t>
                </a:r>
                <a:r>
                  <a:rPr lang="en-US" sz="2800" dirty="0" smtClean="0"/>
                  <a:t>V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800" b="1" i="0">
                            <a:latin typeface="Cambria Math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l-GR" sz="2800" dirty="0" smtClean="0"/>
                  <a:t>:</a:t>
                </a:r>
                <a:r>
                  <a:rPr lang="en-US" sz="2800" dirty="0" smtClean="0"/>
                  <a:t>  </a:t>
                </a:r>
                <a:r>
                  <a:rPr lang="el-GR" sz="2800" dirty="0" smtClean="0"/>
                  <a:t>η ένταση του ρεύματος του επαγώγιμου σε Α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R</a:t>
                </a:r>
                <a:r>
                  <a:rPr lang="en-US" sz="1600" b="1" dirty="0" smtClean="0"/>
                  <a:t>T   </a:t>
                </a:r>
                <a:r>
                  <a:rPr lang="el-GR" sz="2800" dirty="0" smtClean="0"/>
                  <a:t>το σύνολο της αντίστασης του επαγώγιμου σε Ωμ</a:t>
                </a:r>
                <a:endParaRPr lang="el-GR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1412776"/>
                <a:ext cx="7992888" cy="441883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26" t="-1103" r="-1297" b="-15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Χαρακτηριστικά κινητήρων συνεχούς ρεύματος</a:t>
            </a:r>
            <a:r>
              <a:rPr lang="en-US" sz="2400" dirty="0" smtClean="0"/>
              <a:t> </a:t>
            </a:r>
            <a:r>
              <a:rPr lang="el-GR" sz="2400" dirty="0" smtClean="0"/>
              <a:t>- εκκίνηση κινητήρων συνεχούς ρεύματος</a:t>
            </a: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51520" y="1412776"/>
                <a:ext cx="8640960" cy="81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Κατά την εκκίνηση– μικρή αντίσταση τυμπάνου,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l-GR" sz="2400" b="1" i="0" smtClean="0">
                            <a:latin typeface="Cambria Math"/>
                          </a:rPr>
                          <m:t>𝛕</m:t>
                        </m:r>
                      </m:sub>
                    </m:sSub>
                  </m:oMath>
                </a14:m>
                <a:r>
                  <a:rPr lang="el-GR" sz="2000" dirty="0" smtClean="0"/>
                  <a:t> – μεγάλο ρεύμα εκκίνησης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0" smtClean="0">
                            <a:latin typeface="Cambria Math"/>
                          </a:rPr>
                          <m:t>,</m:t>
                        </m:r>
                        <m:r>
                          <a:rPr lang="el-GR" sz="24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0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l-GR" sz="2400" b="1" i="0">
                            <a:latin typeface="Cambria Math"/>
                            <a:ea typeface="Cambria Math"/>
                          </a:rPr>
                          <m:t>𝛆</m:t>
                        </m:r>
                      </m:sub>
                    </m:sSub>
                  </m:oMath>
                </a14:m>
                <a:r>
                  <a:rPr lang="el-GR" sz="2000" dirty="0" smtClean="0"/>
                  <a:t> – κίνδυνος βλάβης</a:t>
                </a:r>
                <a:endParaRPr lang="el-GR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640960" cy="81394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05" b="-127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779912" y="1758465"/>
                <a:ext cx="1584176" cy="846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400" b="1" i="0" smtClean="0">
                              <a:latin typeface="Cambria Math"/>
                              <a:ea typeface="Cambria Math"/>
                            </a:rPr>
                            <m:t>𝛆</m:t>
                          </m:r>
                        </m:sub>
                      </m:sSub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𝐔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  <a:ea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l-GR" sz="2400" b="1" i="0" smtClean="0">
                                  <a:latin typeface="Cambria Math"/>
                                  <a:ea typeface="Cambria Math"/>
                                </a:rPr>
                                <m:t>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758465"/>
                <a:ext cx="1584176" cy="84600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Βέλος προς τα κάτω 4"/>
          <p:cNvSpPr/>
          <p:nvPr/>
        </p:nvSpPr>
        <p:spPr>
          <a:xfrm>
            <a:off x="4337974" y="2623882"/>
            <a:ext cx="46805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79512" y="355998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Τοποθετούμε, σε σειρά με το επαγωγικό τύμπανο, μεταβλητή αντίσταση </a:t>
            </a:r>
            <a:r>
              <a:rPr lang="el-GR" sz="2400" b="1" dirty="0" err="1" smtClean="0"/>
              <a:t>𝑅</a:t>
            </a:r>
            <a:r>
              <a:rPr lang="el-GR" sz="1600" b="1" dirty="0" err="1" smtClean="0"/>
              <a:t>ε</a:t>
            </a:r>
            <a:r>
              <a:rPr lang="el-GR" sz="1600" b="1" dirty="0" smtClean="0"/>
              <a:t>  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εκκινητής</a:t>
            </a:r>
            <a:r>
              <a:rPr lang="el-GR" sz="2400" b="1" dirty="0" smtClean="0"/>
              <a:t>) </a:t>
            </a:r>
            <a:r>
              <a:rPr lang="el-GR" dirty="0" smtClean="0"/>
              <a:t>έτσι το ρεύμα εκκίνησης μειώνεται: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068833" y="4055747"/>
                <a:ext cx="3006334" cy="846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400" b="1" i="0">
                              <a:latin typeface="Cambria Math"/>
                              <a:ea typeface="Cambria Math"/>
                            </a:rPr>
                            <m:t>𝛆</m:t>
                          </m:r>
                        </m:sub>
                      </m:sSub>
                      <m:r>
                        <a:rPr lang="el-GR" sz="2400" b="1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𝐔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  <a:ea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l-GR" sz="2400" b="1" i="0" smtClean="0">
                                  <a:latin typeface="Cambria Math"/>
                                  <a:ea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lang="el-GR" sz="2400" b="1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  <a:ea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l-GR" sz="2400" b="1" i="0" smtClean="0">
                                  <a:latin typeface="Cambria Math"/>
                                  <a:ea typeface="Cambria Math"/>
                                </a:rPr>
                                <m:t>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833" y="4055747"/>
                <a:ext cx="3006334" cy="84600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57332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Σταδιακά όσο η ταχύτητα του κινητήρα αυξάνεται, αντίστοιχα μειώνεται η μεταβλητή αντίσταση, όταν ο κινητήρας φθάσει τη κανονική ταχύτητα η αντίσταση μηδενίζεται</a:t>
            </a:r>
            <a:endParaRPr lang="el-GR" dirty="0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4337974" y="5068888"/>
            <a:ext cx="46805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 animBg="1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2" y="260648"/>
            <a:ext cx="770485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ΡΟΠΗ ΣΤΡΕΨΗΣ ΚΙΝΗΤΗΡΩΝ ΣΥΝΕΧΟΥΣ ΡΕΥΜΑΤΟΣ</a:t>
            </a:r>
            <a:endParaRPr lang="el-GR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995936" y="908503"/>
                <a:ext cx="1656184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𝐓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𝐅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𝐫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908503"/>
                <a:ext cx="1656184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512" y="722313"/>
            <a:ext cx="38164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: ροπή σε </a:t>
            </a:r>
            <a:r>
              <a:rPr lang="en-US" dirty="0" smtClean="0"/>
              <a:t>Nm</a:t>
            </a:r>
          </a:p>
          <a:p>
            <a:r>
              <a:rPr lang="en-US" dirty="0" smtClean="0"/>
              <a:t>r</a:t>
            </a:r>
            <a:r>
              <a:rPr lang="el-GR" dirty="0" smtClean="0"/>
              <a:t>: απόσταση δύναμης από τον άξονα</a:t>
            </a:r>
          </a:p>
          <a:p>
            <a:r>
              <a:rPr lang="en-US" dirty="0" smtClean="0"/>
              <a:t>F</a:t>
            </a:r>
            <a:r>
              <a:rPr lang="el-GR" dirty="0" smtClean="0"/>
              <a:t>: δύναμη σε </a:t>
            </a:r>
            <a:r>
              <a:rPr lang="en-US" dirty="0" smtClean="0"/>
              <a:t>N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491880" y="2238876"/>
                <a:ext cx="2664296" cy="6705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b="1" i="0" smtClean="0">
                          <a:latin typeface="Cambria Math"/>
                        </a:rPr>
                        <m:t>𝐓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𝐏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𝐒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𝐖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𝚽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238876"/>
                <a:ext cx="2664296" cy="67056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311860" y="5026841"/>
                <a:ext cx="2520280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𝐓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𝐤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𝚽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𝚰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5026841"/>
                <a:ext cx="2520280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347864" y="5756853"/>
                <a:ext cx="4968552" cy="61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l-GR" dirty="0" smtClean="0"/>
                  <a:t> σταθερό μέγεθος για κάθε μηχανή</a:t>
                </a:r>
                <a:endParaRPr lang="el-GR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756853"/>
                <a:ext cx="4968552" cy="61895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31540" y="3068960"/>
                <a:ext cx="84249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l-GR" dirty="0" smtClean="0"/>
                  <a:t>: ο αριθμός των ζευγών των μαγνητικών πόλων</a:t>
                </a:r>
              </a:p>
              <a:p>
                <a:r>
                  <a:rPr lang="en-US" dirty="0" smtClean="0"/>
                  <a:t>S</a:t>
                </a:r>
                <a:r>
                  <a:rPr lang="el-GR" dirty="0" smtClean="0"/>
                  <a:t>: αριθμός των στοιχείων του τυλίγματος</a:t>
                </a:r>
              </a:p>
              <a:p>
                <a:r>
                  <a:rPr lang="en-US" dirty="0" smtClean="0"/>
                  <a:t>W</a:t>
                </a:r>
                <a:r>
                  <a:rPr lang="el-GR" dirty="0" smtClean="0"/>
                  <a:t>: αριθμός των αγωγών του στοιχείου</a:t>
                </a:r>
              </a:p>
              <a:p>
                <a:r>
                  <a:rPr lang="el-GR" dirty="0" smtClean="0"/>
                  <a:t>Α: αριθμός των ζευγών των παράλληλων κλάδων</a:t>
                </a:r>
              </a:p>
              <a:p>
                <a:r>
                  <a:rPr lang="el-GR" dirty="0" smtClean="0"/>
                  <a:t>Φ: η μαγνητική ροή κάθε μαγνητικού πόλου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τ</m:t>
                        </m:r>
                      </m:sub>
                    </m:sSub>
                  </m:oMath>
                </a14:m>
                <a:r>
                  <a:rPr lang="el-GR" dirty="0" smtClean="0"/>
                  <a:t> : η ένταση ρεύματος του επαγωγικού τυμπάνου σε Α. </a:t>
                </a:r>
                <a:endParaRPr lang="el-GR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068960"/>
                <a:ext cx="8424936" cy="175432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651" t="-1736" b="-45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179512" y="223887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Σε πραγματικό κινητήρα η ροπή </a:t>
            </a:r>
            <a:r>
              <a:rPr lang="el-GR" dirty="0" err="1"/>
              <a:t>στρέ𝜓𝜂𝜍</a:t>
            </a:r>
            <a:r>
              <a:rPr lang="el-GR" dirty="0"/>
              <a:t> </a:t>
            </a:r>
            <a:r>
              <a:rPr lang="el-GR" dirty="0" err="1" smtClean="0"/>
              <a:t>𝜀ί𝜈𝛼𝜄</a:t>
            </a:r>
            <a:r>
              <a:rPr lang="el-GR" dirty="0"/>
              <a:t>: 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10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77686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b="1" dirty="0" smtClean="0"/>
              <a:t>ΗΛΕΚΤΡΙΚΕΣ ΜΗΧΑΝΕΣ ΣΥΝΕΧΟΥΣ ΡΕΥΜΑΤΟΣ (Σ.Ρ.)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024299"/>
            <a:ext cx="310142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ΗΛΕΚΤΡΙΚΕΣ ΜΗΧΑΝΕΣ </a:t>
            </a:r>
            <a:r>
              <a:rPr lang="el-GR" sz="2400" b="1" dirty="0" smtClean="0"/>
              <a:t>ΣΥΝΕΧΟΥΣ</a:t>
            </a:r>
            <a:r>
              <a:rPr lang="el-GR" sz="2400" dirty="0" smtClean="0"/>
              <a:t> ΡΕΥΜΑΤΟΣ </a:t>
            </a:r>
            <a:r>
              <a:rPr lang="el-GR" sz="2400" b="1" dirty="0"/>
              <a:t>(Σ.Ρ.)</a:t>
            </a:r>
            <a:endParaRPr lang="el-GR" sz="2400" dirty="0"/>
          </a:p>
        </p:txBody>
      </p:sp>
      <p:cxnSp>
        <p:nvCxnSpPr>
          <p:cNvPr id="7" name="Ευθύγραμμο βέλος σύνδεσης 6"/>
          <p:cNvCxnSpPr>
            <a:stCxn id="5" idx="3"/>
            <a:endCxn id="13" idx="1"/>
          </p:cNvCxnSpPr>
          <p:nvPr/>
        </p:nvCxnSpPr>
        <p:spPr>
          <a:xfrm flipV="1">
            <a:off x="3208929" y="2006534"/>
            <a:ext cx="1363071" cy="161793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>
            <a:stCxn id="5" idx="3"/>
          </p:cNvCxnSpPr>
          <p:nvPr/>
        </p:nvCxnSpPr>
        <p:spPr>
          <a:xfrm>
            <a:off x="3208929" y="3624464"/>
            <a:ext cx="1363071" cy="13167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7972" y="4525669"/>
            <a:ext cx="3528392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ΚΙΝΗΤΗΡΕΣ</a:t>
            </a:r>
            <a:r>
              <a:rPr lang="el-GR" sz="2400" dirty="0" smtClean="0"/>
              <a:t> </a:t>
            </a:r>
            <a:r>
              <a:rPr lang="el-GR" sz="2400" b="1" dirty="0" smtClean="0"/>
              <a:t>ΣΥΝΕΧΟΥΣ</a:t>
            </a:r>
            <a:r>
              <a:rPr lang="el-GR" sz="2400" dirty="0" smtClean="0"/>
              <a:t> ΡΕΥΜΑΤΟΣ</a:t>
            </a:r>
            <a:r>
              <a:rPr lang="el-GR" sz="2800" b="1" dirty="0">
                <a:solidFill>
                  <a:prstClr val="white"/>
                </a:solidFill>
              </a:rPr>
              <a:t> </a:t>
            </a:r>
            <a:r>
              <a:rPr lang="el-GR" sz="2800" b="1" dirty="0" smtClean="0"/>
              <a:t>(</a:t>
            </a:r>
            <a:r>
              <a:rPr lang="el-GR" sz="2800" b="1" dirty="0"/>
              <a:t>Σ.Ρ.) </a:t>
            </a:r>
            <a:r>
              <a:rPr lang="el-GR" sz="2800" b="1" dirty="0" smtClean="0">
                <a:solidFill>
                  <a:prstClr val="white"/>
                </a:solidFill>
              </a:rPr>
              <a:t>Σ.Ρ</a:t>
            </a:r>
            <a:r>
              <a:rPr lang="el-GR" sz="2800" b="1" dirty="0">
                <a:solidFill>
                  <a:prstClr val="white"/>
                </a:solidFill>
              </a:rPr>
              <a:t>.)</a:t>
            </a:r>
            <a:endParaRPr lang="el-G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1591035"/>
            <a:ext cx="352839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ΓΕΝΝΗΤΡΙΕΣ ΣΥΝΕΧΟΥΣ</a:t>
            </a:r>
            <a:r>
              <a:rPr lang="el-GR" sz="2400" dirty="0" smtClean="0"/>
              <a:t> ΡΕΥΜΑΤΟΣ</a:t>
            </a:r>
            <a:r>
              <a:rPr lang="el-GR" sz="2400" b="1" dirty="0"/>
              <a:t> (Σ.Ρ.)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792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3595"/>
            <a:ext cx="80667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ΛΕΙΤΟΥΡΓΙΑ </a:t>
            </a:r>
            <a:r>
              <a:rPr lang="el-GR" sz="2400" b="1" dirty="0" smtClean="0"/>
              <a:t>ΚΙΝΗΤΗΡΩΝ </a:t>
            </a:r>
            <a:r>
              <a:rPr lang="el-GR" sz="2400" b="1" dirty="0" smtClean="0"/>
              <a:t>ΣΥΝΕΧΟΥΣ ΡΕΥΜΑΤΟΣ ΜΕ ΦΟΡΤΙΟ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3752" y="77168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Μεταβολή φορτίου </a:t>
            </a:r>
            <a:endParaRPr lang="el-GR" sz="2000" b="1" dirty="0"/>
          </a:p>
        </p:txBody>
      </p:sp>
      <p:sp>
        <p:nvSpPr>
          <p:cNvPr id="4" name="Δεξιό βέλος 3"/>
          <p:cNvSpPr/>
          <p:nvPr/>
        </p:nvSpPr>
        <p:spPr>
          <a:xfrm>
            <a:off x="2627784" y="803008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476219" y="633188"/>
            <a:ext cx="520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Ανάλογη μεταβολή της ηλεκτρικής ισχύος που απορροφάται από το δίκτυο</a:t>
            </a:r>
            <a:endParaRPr lang="el-GR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79272" y="3490207"/>
                <a:ext cx="2948934" cy="97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0" smtClean="0">
                              <a:latin typeface="Cambria Math"/>
                            </a:rPr>
                            <m:t>𝚰</m:t>
                          </m:r>
                        </m:e>
                        <m:sub>
                          <m:r>
                            <a:rPr lang="el-GR" sz="2800" b="1" i="0" smtClean="0">
                              <a:latin typeface="Cambria Math"/>
                            </a:rPr>
                            <m:t>𝛕</m:t>
                          </m:r>
                        </m:sub>
                      </m:sSub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𝐔</m:t>
                          </m:r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2" y="3490207"/>
                <a:ext cx="2948934" cy="9714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79272" y="2214318"/>
                <a:ext cx="2461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0" smtClean="0">
                              <a:latin typeface="Cambria Math"/>
                            </a:rPr>
                            <m:t>𝚬</m:t>
                          </m:r>
                        </m:e>
                        <m:sub>
                          <m:r>
                            <a:rPr lang="el-GR" sz="2800" b="1" i="0" smtClean="0">
                              <a:latin typeface="Cambria Math"/>
                            </a:rPr>
                            <m:t>𝛂</m:t>
                          </m:r>
                        </m:sub>
                      </m:sSub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𝛋</m:t>
                      </m:r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𝚽</m:t>
                      </m:r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𝐧</m:t>
                      </m:r>
                    </m:oMath>
                  </m:oMathPara>
                </a14:m>
                <a:endParaRPr lang="el-GR" sz="28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2" y="2214318"/>
                <a:ext cx="2461333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0465" r="-495" b="-325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00075" y="5060613"/>
                <a:ext cx="2847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800" b="1" i="0" smtClean="0">
                        <a:latin typeface="Cambria Math"/>
                        <a:ea typeface="Cambria Math"/>
                      </a:rPr>
                      <m:t>𝚽</m:t>
                    </m:r>
                    <m:r>
                      <a:rPr lang="el-GR" sz="2800" b="1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𝚰</m:t>
                        </m:r>
                      </m:e>
                      <m:sub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𝛕</m:t>
                        </m:r>
                      </m:sub>
                    </m:sSub>
                  </m:oMath>
                </a14:m>
                <a:endParaRPr lang="el-GR" sz="28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5" y="5060613"/>
                <a:ext cx="2847789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74377" y="12973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Φορτίο στον άξονα του κινητήρα</a:t>
            </a:r>
            <a:endParaRPr lang="el-GR" sz="2400" b="1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6078633" y="1707286"/>
            <a:ext cx="0" cy="5667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1471" y="227587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Μειώνονται οι στροφές </a:t>
            </a:r>
            <a:r>
              <a:rPr lang="en-US" sz="2400" b="1" dirty="0" smtClean="0"/>
              <a:t>n</a:t>
            </a:r>
            <a:endParaRPr lang="el-GR" sz="2400" b="1" dirty="0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6136623" y="2909917"/>
            <a:ext cx="0" cy="5667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2013" y="363088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Μειώνεται η ΑΗΕΔ    Ε</a:t>
            </a:r>
            <a:r>
              <a:rPr lang="el-GR" b="1" dirty="0"/>
              <a:t>α</a:t>
            </a:r>
            <a:endParaRPr lang="el-GR" sz="2400" b="1" dirty="0"/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>
            <a:off x="6126261" y="4164346"/>
            <a:ext cx="0" cy="5667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66465" y="481413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Αυξάνεται η </a:t>
            </a:r>
            <a:r>
              <a:rPr lang="el-GR" sz="2400" b="1" dirty="0" err="1" smtClean="0"/>
              <a:t>Ι</a:t>
            </a:r>
            <a:r>
              <a:rPr lang="el-GR" b="1" dirty="0" err="1" smtClean="0"/>
              <a:t>τ</a:t>
            </a:r>
            <a:endParaRPr lang="el-GR" sz="2400" b="1" dirty="0"/>
          </a:p>
        </p:txBody>
      </p:sp>
      <p:cxnSp>
        <p:nvCxnSpPr>
          <p:cNvPr id="21" name="Ευθύγραμμο βέλος σύνδεσης 20"/>
          <p:cNvCxnSpPr/>
          <p:nvPr/>
        </p:nvCxnSpPr>
        <p:spPr>
          <a:xfrm>
            <a:off x="6136623" y="5300447"/>
            <a:ext cx="0" cy="5667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99992" y="587445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Αυξάνεται η ροπή Τ</a:t>
            </a:r>
            <a:endParaRPr 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8" grpId="0" animBg="1"/>
      <p:bldP spid="9" grpId="0" animBg="1"/>
      <p:bldP spid="11" grpId="0"/>
      <p:bldP spid="14" grpId="0"/>
      <p:bldP spid="15" grpId="0"/>
      <p:bldP spid="17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9240"/>
            <a:ext cx="547260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ΡΥΘΜΙΣΗ ΤΑΧΥΤΗΤΑΣ ΠΕΡΙΣΤΡΟΦΗΣ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9568" y="837988"/>
            <a:ext cx="814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Πλεονέκτημα κινητήρων συνεχούς ρεύματος: εύκολη ρύθμιση στροφών</a:t>
            </a:r>
            <a:endParaRPr lang="el-G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09724" y="1475656"/>
            <a:ext cx="4887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 smtClean="0"/>
              <a:t>1</a:t>
            </a:r>
            <a:r>
              <a:rPr lang="el-GR" sz="2000" b="1" baseline="30000" dirty="0" smtClean="0"/>
              <a:t>ος</a:t>
            </a:r>
            <a:r>
              <a:rPr lang="el-GR" sz="2000" b="1" dirty="0" smtClean="0"/>
              <a:t> ΤΡΟΠΟΣ</a:t>
            </a:r>
          </a:p>
          <a:p>
            <a:pPr algn="ctr"/>
            <a:r>
              <a:rPr lang="el-GR" sz="2000" b="1" dirty="0" smtClean="0"/>
              <a:t>Σταθερή τάση τροφοδοσίας – </a:t>
            </a:r>
          </a:p>
          <a:p>
            <a:pPr algn="ctr"/>
            <a:r>
              <a:rPr lang="el-GR" sz="2000" b="1" dirty="0" smtClean="0"/>
              <a:t>μεταβολή ρεύματος διέγερσης με ροοστάτη</a:t>
            </a:r>
            <a:endParaRPr lang="el-GR" sz="2000" b="1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2387191" y="2572364"/>
            <a:ext cx="0" cy="5667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790" y="3368607"/>
            <a:ext cx="3284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Αύξηση ρεύματος διέγερσης </a:t>
            </a:r>
            <a:endParaRPr lang="el-GR" sz="2000" b="1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2387191" y="3821022"/>
            <a:ext cx="0" cy="5667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4578535"/>
            <a:ext cx="3155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Μείωση στροφών κινητήρα</a:t>
            </a:r>
            <a:endParaRPr lang="el-G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68998" y="1475655"/>
            <a:ext cx="4366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2</a:t>
            </a:r>
            <a:r>
              <a:rPr lang="el-GR" sz="2000" b="1" baseline="30000" dirty="0" smtClean="0"/>
              <a:t>ος</a:t>
            </a:r>
            <a:r>
              <a:rPr lang="el-GR" sz="2000" b="1" dirty="0" smtClean="0"/>
              <a:t> ΤΡΟΠΟΣ</a:t>
            </a:r>
          </a:p>
          <a:p>
            <a:pPr algn="ctr"/>
            <a:r>
              <a:rPr lang="el-GR" sz="2000" b="1" dirty="0" smtClean="0"/>
              <a:t>Σταθερή ένταση ρεύματος διέγερσης– μεταβολή στην τάση τροφοδοσίας</a:t>
            </a:r>
            <a:endParaRPr lang="el-GR" sz="2000" b="1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6852178" y="2585486"/>
            <a:ext cx="0" cy="5667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60148" y="3339191"/>
            <a:ext cx="3239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Αύξηση τάσης τροφοδοσίας</a:t>
            </a:r>
            <a:endParaRPr lang="el-GR" sz="2000" b="1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6834324" y="3856297"/>
            <a:ext cx="0" cy="5667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0148" y="4562097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Αύξηση στροφών κινητήρα</a:t>
            </a:r>
            <a:endParaRPr lang="el-GR" sz="2000" b="1" dirty="0"/>
          </a:p>
        </p:txBody>
      </p:sp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900" y="2423765"/>
            <a:ext cx="172819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ΚΙΝΗΤΗΡΑΣ</a:t>
            </a:r>
            <a:endParaRPr lang="el-GR" sz="2400" b="1" dirty="0"/>
          </a:p>
        </p:txBody>
      </p:sp>
      <p:cxnSp>
        <p:nvCxnSpPr>
          <p:cNvPr id="7" name="Ευθύγραμμο βέλος σύνδεσης 6"/>
          <p:cNvCxnSpPr>
            <a:endCxn id="5" idx="1"/>
          </p:cNvCxnSpPr>
          <p:nvPr/>
        </p:nvCxnSpPr>
        <p:spPr>
          <a:xfrm flipV="1">
            <a:off x="1215825" y="2654598"/>
            <a:ext cx="245607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5400092" y="2654598"/>
            <a:ext cx="27003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4535996" y="3058508"/>
            <a:ext cx="654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</a:t>
            </a:r>
            <a:r>
              <a:rPr lang="el-GR" sz="2800" b="1" baseline="-25000" dirty="0" smtClean="0"/>
              <a:t>απ</a:t>
            </a:r>
            <a:endParaRPr lang="el-GR" sz="2800" b="1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4572000" y="2885430"/>
            <a:ext cx="0" cy="869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225334"/>
            <a:ext cx="800555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ΗΛΕΚΤΡΙΚΗ ΚΑΙ ΜΗΧΑΝΙΚΗ ΙΣΧΥΣ ΚΙΝΗΤΗΡΑ Σ.Ρ.</a:t>
            </a:r>
            <a:r>
              <a:rPr lang="en-US" sz="2400" b="1" dirty="0" smtClean="0"/>
              <a:t> - </a:t>
            </a:r>
            <a:r>
              <a:rPr lang="el-GR" sz="2400" b="1" dirty="0" smtClean="0"/>
              <a:t>ΑΠΩΛΕΙΕΣ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Ορθογώνιο 13"/>
              <p:cNvSpPr/>
              <p:nvPr/>
            </p:nvSpPr>
            <p:spPr>
              <a:xfrm>
                <a:off x="1419639" y="2158700"/>
                <a:ext cx="20789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  <a:ea typeface="Cambria Math"/>
                      </a:rPr>
                      <m:t>𝐏</m:t>
                    </m:r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𝛔𝛆</m:t>
                    </m:r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𝐖</m:t>
                    </m:r>
                  </m:oMath>
                </a14:m>
                <a:endParaRPr lang="el-GR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39" y="2158700"/>
                <a:ext cx="2078902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80" t="-10526" r="-6745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9512" y="1205707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</a:t>
            </a:r>
            <a:r>
              <a:rPr lang="el-GR" sz="2000" b="1" dirty="0" smtClean="0">
                <a:solidFill>
                  <a:srgbClr val="FF0000"/>
                </a:solidFill>
              </a:rPr>
              <a:t>ηλεκτρική ισχύς </a:t>
            </a:r>
            <a:r>
              <a:rPr lang="el-GR" sz="2000" b="1" dirty="0" smtClean="0"/>
              <a:t>που απορροφά από το δίκτυο </a:t>
            </a:r>
            <a:r>
              <a:rPr lang="el-GR" sz="2000" b="1" dirty="0"/>
              <a:t>ο</a:t>
            </a:r>
            <a:r>
              <a:rPr lang="el-GR" sz="2000" b="1" dirty="0" smtClean="0"/>
              <a:t> κινητήρας είναι: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092" y="1143037"/>
            <a:ext cx="363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</a:t>
            </a:r>
            <a:r>
              <a:rPr lang="el-GR" sz="2000" b="1" dirty="0" smtClean="0">
                <a:solidFill>
                  <a:srgbClr val="FF0000"/>
                </a:solidFill>
              </a:rPr>
              <a:t>μηχανική ισχύς </a:t>
            </a:r>
            <a:r>
              <a:rPr lang="el-GR" sz="2000" b="1" dirty="0" smtClean="0"/>
              <a:t>που αποδίδει στον άξονα</a:t>
            </a:r>
            <a:r>
              <a:rPr lang="en-US" sz="2000" b="1" dirty="0" smtClean="0"/>
              <a:t> </a:t>
            </a:r>
            <a:r>
              <a:rPr lang="el-GR" sz="2000" b="1" dirty="0" smtClean="0"/>
              <a:t>ο κινητήρας είναι:</a:t>
            </a:r>
            <a:endParaRPr lang="el-GR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5490102" y="1890959"/>
                <a:ext cx="2520280" cy="745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e>
                          <m:sub>
                            <m:r>
                              <a:rPr lang="el-GR" sz="2800" b="1" i="0" smtClean="0">
                                <a:latin typeface="Cambria Math"/>
                                <a:ea typeface="Cambria Math"/>
                              </a:rPr>
                              <m:t>𝛂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𝐧</m:t>
                        </m:r>
                      </m:num>
                      <m:den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l-GR" sz="2400" b="1" dirty="0" smtClean="0">
                    <a:latin typeface="+mj-lt"/>
                  </a:rPr>
                  <a:t>σε </a:t>
                </a:r>
                <a:r>
                  <a:rPr lang="en-US" sz="2400" b="1" dirty="0" smtClean="0">
                    <a:latin typeface="+mj-lt"/>
                  </a:rPr>
                  <a:t>W</a:t>
                </a:r>
                <a:endParaRPr lang="el-GR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02" y="1890959"/>
                <a:ext cx="2520280" cy="7459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9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4507922" y="4012972"/>
                <a:ext cx="44284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𝐓</m:t>
                        </m:r>
                      </m:e>
                      <m:sub>
                        <m:r>
                          <a:rPr lang="el-GR" sz="2000" b="1" i="0" smtClean="0">
                            <a:latin typeface="Cambria Math"/>
                          </a:rPr>
                          <m:t>𝛂</m:t>
                        </m:r>
                      </m:sub>
                    </m:sSub>
                  </m:oMath>
                </a14:m>
                <a:r>
                  <a:rPr lang="el-GR" sz="2000" b="1" dirty="0" smtClean="0"/>
                  <a:t>: η ροπή στρέψης</a:t>
                </a:r>
                <a:r>
                  <a:rPr lang="en-US" sz="2000" b="1" dirty="0" smtClean="0"/>
                  <a:t> </a:t>
                </a:r>
                <a:r>
                  <a:rPr lang="el-GR" sz="2000" b="1" dirty="0" smtClean="0"/>
                  <a:t>του άξονα σε Ν</a:t>
                </a:r>
                <a:r>
                  <a:rPr lang="en-US" sz="2000" b="1" dirty="0" smtClean="0"/>
                  <a:t>m</a:t>
                </a:r>
                <a:endParaRPr lang="el-GR" sz="20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n</a:t>
                </a:r>
                <a:r>
                  <a:rPr lang="el-GR" sz="2000" b="1" dirty="0" smtClean="0"/>
                  <a:t>: ταχύτητα περιστροφής του άξονα σε στρ/</a:t>
                </a:r>
                <a:r>
                  <a:rPr lang="en-US" sz="2000" b="1" dirty="0" smtClean="0"/>
                  <a:t>min</a:t>
                </a:r>
                <a:endParaRPr lang="el-GR" sz="2000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22" y="4012972"/>
                <a:ext cx="4428492" cy="14773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376" r="-825" b="-28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32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899592" y="4368807"/>
                <a:ext cx="3330370" cy="765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𝑷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ea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l-GR" sz="2800" b="1" i="1" dirty="0" smtClean="0">
                                <a:latin typeface="Cambria Math"/>
                                <a:ea typeface="Cambria Math"/>
                              </a:rPr>
                              <m:t>𝜶𝝅</m:t>
                            </m:r>
                          </m:sub>
                        </m:sSub>
                      </m:den>
                    </m:f>
                    <m:r>
                      <a:rPr lang="el-GR" sz="2800" b="1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l-GR" sz="2800" b="1" i="1" dirty="0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l-GR" sz="28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68807"/>
                <a:ext cx="3330370" cy="76565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846" b="-4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291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8316416" cy="50879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18258"/>
            <a:ext cx="43924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Α) Παράλληλης διέγερσης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653136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Αλλαγή φοράς περιστροφής: </a:t>
            </a:r>
          </a:p>
          <a:p>
            <a:endParaRPr lang="el-GR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l-GR" b="1" dirty="0"/>
              <a:t>Α</a:t>
            </a:r>
            <a:r>
              <a:rPr lang="el-GR" b="1" dirty="0" smtClean="0"/>
              <a:t>λλαγή της πολικότητας των μαγνητικών πόλων &gt; αλλαγή της φοράς του ρεύματος διέγερσης &gt; σταθερή η φορά του ρεύματος τυμπάνου</a:t>
            </a:r>
          </a:p>
          <a:p>
            <a:pPr marL="285750" indent="-285750">
              <a:buFont typeface="Wingdings" pitchFamily="2" charset="2"/>
              <a:buChar char="q"/>
            </a:pPr>
            <a:endParaRPr lang="el-GR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l-GR" b="1" dirty="0" smtClean="0"/>
              <a:t>Αλλαγή της φοράς του ρεύματος τυμπάνου &gt; χωρίς να αλλάξει η πολικότητα των μαγνητικών πόλων </a:t>
            </a:r>
            <a:endParaRPr 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34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67" y="764704"/>
            <a:ext cx="6572563" cy="399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ΒΙΒΛΙΟΓΡΑΦΙΑ:</a:t>
            </a:r>
          </a:p>
          <a:p>
            <a:pPr algn="just"/>
            <a:r>
              <a:rPr lang="el-GR" dirty="0" smtClean="0"/>
              <a:t>Ηλεκτρικές </a:t>
            </a:r>
            <a:r>
              <a:rPr lang="el-GR" dirty="0"/>
              <a:t>Μηχανές (</a:t>
            </a:r>
            <a:r>
              <a:rPr lang="el-GR" dirty="0" err="1"/>
              <a:t>Γαντζούδης</a:t>
            </a:r>
            <a:r>
              <a:rPr lang="el-GR" dirty="0"/>
              <a:t> </a:t>
            </a:r>
            <a:r>
              <a:rPr lang="el-GR" dirty="0" smtClean="0"/>
              <a:t>Σωτήρης, </a:t>
            </a:r>
            <a:r>
              <a:rPr lang="el-GR" dirty="0" err="1" smtClean="0"/>
              <a:t>Λαγουδάκος</a:t>
            </a:r>
            <a:r>
              <a:rPr lang="el-GR" dirty="0" smtClean="0"/>
              <a:t> </a:t>
            </a:r>
            <a:r>
              <a:rPr lang="el-GR" dirty="0"/>
              <a:t>Μιχαήλ, </a:t>
            </a:r>
            <a:r>
              <a:rPr lang="el-GR" dirty="0" err="1" smtClean="0"/>
              <a:t>Μπινιάρης</a:t>
            </a:r>
            <a:r>
              <a:rPr lang="el-GR" dirty="0" smtClean="0"/>
              <a:t> Αθανάσιος</a:t>
            </a:r>
            <a:r>
              <a:rPr lang="el-GR" dirty="0"/>
              <a:t>, </a:t>
            </a:r>
            <a:r>
              <a:rPr lang="el-GR" dirty="0" smtClean="0"/>
              <a:t>έκδοση Διόφαντος</a:t>
            </a:r>
            <a:r>
              <a:rPr lang="el-GR" dirty="0"/>
              <a:t>)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92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" y="332656"/>
            <a:ext cx="9144000" cy="5055684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482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1300"/>
            <a:ext cx="770485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ΓΕΝΝΗΤΡΙΕΣ ΣΥΝΕΧΟΥΣ ΡΕΥΜΑΤΟΣ – ΑΡΧΗ ΛΕΙΤΟΥΡΓΙΑΣ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3000" y="69269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Για να λειτουργήσουν πρέπει να έχουμε: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b="1" dirty="0" smtClean="0"/>
              <a:t>Ομογενές μαγνητικό πεδίο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b="1" dirty="0" smtClean="0"/>
              <a:t>Αγωγό εντός του μαγνητικού πεδίου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b="1" dirty="0" smtClean="0"/>
              <a:t>Κίνηση του αγωγού μέσα στο μαγνητικό πεδίο ή του μαγνητικού πεδίου ως προς τον αγωγό.</a:t>
            </a:r>
            <a:endParaRPr lang="el-GR" sz="2400" b="1" dirty="0"/>
          </a:p>
        </p:txBody>
      </p:sp>
      <p:sp>
        <p:nvSpPr>
          <p:cNvPr id="4" name="Βέλος προς τα κάτω 3"/>
          <p:cNvSpPr/>
          <p:nvPr/>
        </p:nvSpPr>
        <p:spPr>
          <a:xfrm>
            <a:off x="4355976" y="3752582"/>
            <a:ext cx="39604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23528" y="4869160"/>
            <a:ext cx="806489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Δημιουργία </a:t>
            </a:r>
            <a:r>
              <a:rPr lang="el-GR" sz="2400" b="1" dirty="0" err="1" smtClean="0"/>
              <a:t>ηλεκτρεργετικής</a:t>
            </a:r>
            <a:r>
              <a:rPr lang="el-GR" sz="2400" b="1" dirty="0" smtClean="0"/>
              <a:t> δύναμης</a:t>
            </a:r>
            <a:r>
              <a:rPr lang="en-US" sz="2400" b="1" dirty="0" smtClean="0"/>
              <a:t> </a:t>
            </a:r>
            <a:r>
              <a:rPr lang="el-GR" sz="2400" b="1" dirty="0" smtClean="0"/>
              <a:t>Ε (τάσης) στα άκρα του αγωγού εξ επαγωγής, είναι ανάλογη: </a:t>
            </a:r>
            <a:endParaRPr 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1300"/>
            <a:ext cx="770485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ΓΕΝΝΗΤΡΙΕΣ ΣΥΝΕΧΟΥΣ ΡΕΥΜΑΤΟΣ – ΑΡΧΗ ΛΕΙΤΟΥΡΓΙΑΣ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07504" y="764704"/>
                <a:ext cx="8784976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200000"/>
                  </a:lnSpc>
                  <a:buFont typeface="Arial" pitchFamily="34" charset="0"/>
                  <a:buChar char="•"/>
                </a:pPr>
                <a:r>
                  <a:rPr lang="el-GR" sz="2000" b="1" dirty="0" smtClean="0"/>
                  <a:t>Της έντασης </a:t>
                </a:r>
                <a:r>
                  <a:rPr lang="en-US" sz="2000" b="1" dirty="0" smtClean="0"/>
                  <a:t>B </a:t>
                </a:r>
                <a:r>
                  <a:rPr lang="el-GR" sz="2000" b="1" dirty="0" smtClean="0"/>
                  <a:t>του μαγνητικού πεδίου (σε </a:t>
                </a:r>
                <a:r>
                  <a:rPr lang="en-US" sz="2000" b="1" dirty="0" smtClean="0"/>
                  <a:t>Tesla</a:t>
                </a:r>
                <a:r>
                  <a:rPr lang="el-GR" sz="2000" b="1" dirty="0" smtClean="0"/>
                  <a:t>)</a:t>
                </a:r>
              </a:p>
              <a:p>
                <a:pPr marL="342900" indent="-342900" algn="just">
                  <a:lnSpc>
                    <a:spcPct val="200000"/>
                  </a:lnSpc>
                  <a:buFont typeface="Arial" pitchFamily="34" charset="0"/>
                  <a:buChar char="•"/>
                </a:pPr>
                <a:r>
                  <a:rPr lang="el-GR" sz="2000" b="1" dirty="0" smtClean="0"/>
                  <a:t>Του μήκους του αγωγού που βρίσκεται μέσα στο μαγνητικό πεδίο</a:t>
                </a:r>
                <a:r>
                  <a:rPr lang="en-US" sz="2000" b="1" dirty="0" smtClean="0"/>
                  <a:t> L </a:t>
                </a:r>
                <a:r>
                  <a:rPr lang="el-GR" sz="2000" b="1" dirty="0" smtClean="0"/>
                  <a:t>σε μέτρα</a:t>
                </a:r>
              </a:p>
              <a:p>
                <a:pPr marL="342900" indent="-342900" algn="just">
                  <a:lnSpc>
                    <a:spcPct val="200000"/>
                  </a:lnSpc>
                  <a:buFont typeface="Arial" pitchFamily="34" charset="0"/>
                  <a:buChar char="•"/>
                </a:pPr>
                <a:r>
                  <a:rPr lang="el-GR" sz="2000" b="1" dirty="0" smtClean="0"/>
                  <a:t>Της ταχύτητας που κινείται ο αγωγός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𝐮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𝐩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𝐫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𝐧</m:t>
                    </m:r>
                  </m:oMath>
                </a14:m>
                <a:r>
                  <a:rPr lang="en-US" sz="2000" b="1" dirty="0" smtClean="0"/>
                  <a:t>, n = </a:t>
                </a:r>
                <a:r>
                  <a:rPr lang="el-GR" sz="2000" b="1" dirty="0" smtClean="0"/>
                  <a:t>στρ/</a:t>
                </a:r>
                <a:r>
                  <a:rPr lang="en-US" sz="2000" b="1" dirty="0" smtClean="0"/>
                  <a:t>sec </a:t>
                </a:r>
                <a:r>
                  <a:rPr lang="el-GR" sz="2000" b="1" dirty="0" smtClean="0"/>
                  <a:t>σε </a:t>
                </a:r>
                <a:r>
                  <a:rPr lang="en-US" sz="2000" b="1" dirty="0" smtClean="0"/>
                  <a:t>m/s</a:t>
                </a:r>
                <a:endParaRPr lang="el-GR" sz="2000" b="1" dirty="0" smtClean="0"/>
              </a:p>
              <a:p>
                <a:pPr marL="342900" indent="-342900" algn="just">
                  <a:lnSpc>
                    <a:spcPct val="200000"/>
                  </a:lnSpc>
                  <a:buFont typeface="Arial" pitchFamily="34" charset="0"/>
                  <a:buChar char="•"/>
                </a:pPr>
                <a:r>
                  <a:rPr lang="el-GR" sz="2000" b="1" dirty="0" smtClean="0"/>
                  <a:t>Του ημιτόνου της γωνίας (α) που σχηματίζεται μεταξύ του αγωγού και του μαγνητικού πεδίου.</a:t>
                </a:r>
                <a:endParaRPr lang="en-US" sz="2000" b="1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784976" cy="317009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25" r="-13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Ορθογώνιο 7"/>
              <p:cNvSpPr/>
              <p:nvPr/>
            </p:nvSpPr>
            <p:spPr>
              <a:xfrm>
                <a:off x="2699792" y="3934803"/>
                <a:ext cx="3969420" cy="5232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>
                        <a:latin typeface="Cambria Math"/>
                      </a:rPr>
                      <m:t>𝐄</m:t>
                    </m:r>
                    <m:r>
                      <a:rPr lang="en-US" sz="2800" b="1" i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b="1" i="0">
                        <a:latin typeface="Cambria Math"/>
                        <a:ea typeface="Cambria Math"/>
                      </a:rPr>
                      <m:t>𝚩</m:t>
                    </m:r>
                    <m:r>
                      <a:rPr lang="el-GR" sz="2800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0">
                        <a:latin typeface="Cambria Math"/>
                        <a:ea typeface="Cambria Math"/>
                      </a:rPr>
                      <m:t>𝐋</m:t>
                    </m:r>
                    <m:r>
                      <a:rPr lang="en-US" sz="2800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0"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sz="2800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800" b="1" i="0">
                        <a:latin typeface="Cambria Math"/>
                        <a:ea typeface="Cambria Math"/>
                      </a:rPr>
                      <m:t>𝛈𝛍𝛂</m:t>
                    </m:r>
                  </m:oMath>
                </a14:m>
                <a:r>
                  <a:rPr lang="el-GR" sz="2800" b="1" dirty="0"/>
                  <a:t> (σε </a:t>
                </a:r>
                <a:r>
                  <a:rPr lang="en-US" sz="2800" b="1" dirty="0"/>
                  <a:t>V</a:t>
                </a:r>
                <a:r>
                  <a:rPr lang="el-GR" sz="2800" b="1" dirty="0"/>
                  <a:t>)</a:t>
                </a:r>
              </a:p>
            </p:txBody>
          </p:sp>
        </mc:Choice>
        <mc:Fallback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934803"/>
                <a:ext cx="3969420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4869160"/>
            <a:ext cx="806489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Ε: </a:t>
            </a:r>
            <a:r>
              <a:rPr lang="el-GR" sz="2000" b="1" dirty="0" err="1" smtClean="0"/>
              <a:t>ηλεκτρεργετική</a:t>
            </a:r>
            <a:r>
              <a:rPr lang="el-GR" sz="2000" b="1" dirty="0" smtClean="0"/>
              <a:t> δύναμη</a:t>
            </a:r>
            <a:r>
              <a:rPr lang="en-US" sz="2000" b="1" dirty="0" smtClean="0"/>
              <a:t> </a:t>
            </a:r>
            <a:r>
              <a:rPr lang="el-GR" sz="2000" b="1" dirty="0" smtClean="0"/>
              <a:t>(τάση) στα άκρα του αγωγού εξ επαγωγής </a:t>
            </a:r>
            <a:endParaRPr lang="el-GR" sz="20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396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7990"/>
            <a:ext cx="77768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ΚΙΝΗΤΗΡΕΣ ΣΥΝΕΧΟΥΣ ΡΕΥΜΑΤΟΣ – ΑΡΧΗ ΛΕΙΤΟΥΡΓΙΑΣ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74572" y="1184034"/>
            <a:ext cx="475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Αγωγός που διαρρέεται από ρεύμα</a:t>
            </a:r>
            <a:endParaRPr lang="el-GR" sz="2400" b="1" dirty="0"/>
          </a:p>
        </p:txBody>
      </p:sp>
      <p:sp>
        <p:nvSpPr>
          <p:cNvPr id="4" name="Βέλος προς τα κάτω 3"/>
          <p:cNvSpPr/>
          <p:nvPr/>
        </p:nvSpPr>
        <p:spPr>
          <a:xfrm>
            <a:off x="4334813" y="1916832"/>
            <a:ext cx="432048" cy="963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401178" y="310835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Δημιουργία μαγνητικού πεδίου</a:t>
            </a:r>
            <a:endParaRPr lang="el-GR" sz="2400" b="1" dirty="0"/>
          </a:p>
        </p:txBody>
      </p:sp>
      <p:sp>
        <p:nvSpPr>
          <p:cNvPr id="7" name="Βέλος προς τα κάτω 6"/>
          <p:cNvSpPr/>
          <p:nvPr/>
        </p:nvSpPr>
        <p:spPr>
          <a:xfrm>
            <a:off x="4345394" y="3890665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681098" y="4970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Δημιουργία ΔΥΝΑΜΗΣ που κινεί τον αγωγό</a:t>
            </a:r>
            <a:endParaRPr 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7990"/>
            <a:ext cx="77768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ΚΙΝΗΤΗΡΕΣ ΣΥΝΕΧΟΥΣ ΡΕΥΜΑΤΟΣ – ΑΡΧΗ ΛΕΙΤΟΥΡΓΙΑΣ</a:t>
            </a:r>
            <a:endParaRPr lang="el-G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022993"/>
            <a:ext cx="8064896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Η δύναμη </a:t>
            </a:r>
            <a:r>
              <a:rPr lang="en-US" sz="2000" b="1" dirty="0" smtClean="0"/>
              <a:t>F </a:t>
            </a:r>
            <a:r>
              <a:rPr lang="el-GR" sz="2000" b="1" dirty="0" smtClean="0"/>
              <a:t>εξαρτάται από:</a:t>
            </a: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Τη</a:t>
            </a:r>
            <a:r>
              <a:rPr lang="el-GR" sz="2000" b="1" dirty="0"/>
              <a:t>ν</a:t>
            </a:r>
            <a:r>
              <a:rPr lang="el-GR" sz="2000" b="1" dirty="0" smtClean="0"/>
              <a:t> ένταση </a:t>
            </a:r>
            <a:r>
              <a:rPr lang="en-US" sz="2000" b="1" dirty="0" smtClean="0"/>
              <a:t>B </a:t>
            </a:r>
            <a:r>
              <a:rPr lang="el-GR" sz="2000" b="1" dirty="0" smtClean="0"/>
              <a:t>του μαγνητικού πεδίου (σε </a:t>
            </a:r>
            <a:r>
              <a:rPr lang="en-US" sz="2000" b="1" dirty="0" smtClean="0"/>
              <a:t>Tesla</a:t>
            </a:r>
            <a:r>
              <a:rPr lang="el-GR" sz="2000" b="1" dirty="0" smtClean="0"/>
              <a:t>)</a:t>
            </a: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Την ένταση </a:t>
            </a:r>
            <a:r>
              <a:rPr lang="en-US" sz="2000" b="1" dirty="0" smtClean="0"/>
              <a:t>I </a:t>
            </a:r>
            <a:r>
              <a:rPr lang="el-GR" sz="2000" b="1" dirty="0" smtClean="0"/>
              <a:t>του ρεύματος που διαρρέει τον αγωγό (σε </a:t>
            </a:r>
            <a:r>
              <a:rPr lang="en-US" sz="2000" b="1" dirty="0" err="1" smtClean="0"/>
              <a:t>Amper</a:t>
            </a:r>
            <a:r>
              <a:rPr lang="el-GR" sz="2000" b="1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Του μήκους του αγωγού που βρίσκεται μέσα στο μαγνητικό πεδίο</a:t>
            </a:r>
            <a:r>
              <a:rPr lang="en-US" sz="2000" b="1" dirty="0" smtClean="0"/>
              <a:t> L </a:t>
            </a:r>
            <a:r>
              <a:rPr lang="el-GR" sz="2000" b="1" dirty="0" smtClean="0"/>
              <a:t>σε μέτρα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Του ημιτόνου της γωνίας (α) που σχηματίζεται μεταξύ του αγωγού και του μαγνητικού πεδίου.</a:t>
            </a:r>
            <a:endParaRPr lang="el-GR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Ορθογώνιο 5"/>
              <p:cNvSpPr/>
              <p:nvPr/>
            </p:nvSpPr>
            <p:spPr>
              <a:xfrm>
                <a:off x="2702706" y="4861285"/>
                <a:ext cx="3738588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/>
                        </a:rPr>
                        <m:t>𝐅</m:t>
                      </m:r>
                      <m:r>
                        <a:rPr lang="en-US" sz="2800" b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>
                          <a:latin typeface="Cambria Math"/>
                          <a:ea typeface="Cambria Math"/>
                        </a:rPr>
                        <m:t>𝐁</m:t>
                      </m:r>
                      <m:r>
                        <a:rPr lang="en-US" sz="2800" b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>
                          <a:latin typeface="Cambria Math"/>
                          <a:ea typeface="Cambria Math"/>
                        </a:rPr>
                        <m:t>𝐋</m:t>
                      </m:r>
                      <m:r>
                        <a:rPr lang="en-US" sz="2800" b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>
                          <a:latin typeface="Cambria Math"/>
                          <a:ea typeface="Cambria Math"/>
                        </a:rPr>
                        <m:t>𝐈</m:t>
                      </m:r>
                      <m:r>
                        <a:rPr lang="en-US" sz="2800" b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2800" b="1">
                          <a:latin typeface="Cambria Math"/>
                          <a:ea typeface="Cambria Math"/>
                        </a:rPr>
                        <m:t>𝛈𝛍𝛂</m:t>
                      </m:r>
                      <m:r>
                        <a:rPr lang="el-GR" sz="2800" b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800" b="1">
                          <a:latin typeface="Cambria Math"/>
                          <a:ea typeface="Cambria Math"/>
                        </a:rPr>
                        <m:t>𝛔𝛆</m:t>
                      </m:r>
                      <m:r>
                        <a:rPr lang="el-GR" sz="2800" b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800" b="1">
                          <a:latin typeface="Cambria Math"/>
                          <a:ea typeface="Cambria Math"/>
                        </a:rPr>
                        <m:t>𝚴</m:t>
                      </m:r>
                    </m:oMath>
                  </m:oMathPara>
                </a14:m>
                <a:endParaRPr lang="el-GR" sz="2800" b="1" dirty="0"/>
              </a:p>
            </p:txBody>
          </p:sp>
        </mc:Choice>
        <mc:Fallback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06" y="4861285"/>
                <a:ext cx="3738588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82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452438"/>
            <a:ext cx="722947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B947-89FD-4E5A-897D-35AF53BF9D46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77068" y="20198"/>
            <a:ext cx="558986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b="1" dirty="0" smtClean="0"/>
              <a:t>ΚΑΤΑΣΚΕΥΑΣΤΙΚΑ ΣΤΟΙΧΕΙΑ ΜΗΧΑΝΩΝ Σ.Ρ.</a:t>
            </a:r>
            <a:endParaRPr lang="el-GR" sz="2400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03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1350</Words>
  <Application>Microsoft Office PowerPoint</Application>
  <PresentationFormat>Προβολή στην οθόνη (4:3)</PresentationFormat>
  <Paragraphs>284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30694</cp:lastModifiedBy>
  <cp:revision>153</cp:revision>
  <dcterms:created xsi:type="dcterms:W3CDTF">2018-10-09T05:16:33Z</dcterms:created>
  <dcterms:modified xsi:type="dcterms:W3CDTF">2023-08-30T16:38:53Z</dcterms:modified>
</cp:coreProperties>
</file>