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0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90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6711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67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218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608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17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2393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797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726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386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702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7B80-34A3-4FB4-81B1-5E6E3758B45E}" type="datetimeFigureOut">
              <a:rPr lang="el-GR" smtClean="0"/>
              <a:t>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B9491-A2D1-45EA-8968-1FF0A541FA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005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" name="Ορθογώνιο 9"/>
              <p:cNvSpPr/>
              <p:nvPr/>
            </p:nvSpPr>
            <p:spPr>
              <a:xfrm>
                <a:off x="159768" y="2201056"/>
                <a:ext cx="3040063" cy="213763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lvl="0"/>
                <a:r>
                  <a:rPr lang="el-GR" sz="12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σχέση</a:t>
                </a:r>
                <a:r>
                  <a:rPr lang="el-GR" sz="1200" b="1" i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l-GR" sz="1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μεταφοράς </a:t>
                </a:r>
                <a14:m>
                  <m:oMath xmlns:m="http://schemas.openxmlformats.org/officeDocument/2006/math">
                    <m:r>
                      <a:rPr lang="en-US" sz="1200" b="1" dirty="0">
                        <a:solidFill>
                          <a:prstClr val="black"/>
                        </a:solidFill>
                        <a:latin typeface="Cambria Math"/>
                      </a:rPr>
                      <m:t>𝐊</m:t>
                    </m:r>
                    <m:r>
                      <a:rPr lang="en-US" sz="1200" b="1" i="1" dirty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l-GR" sz="1200" b="1" i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l-GR" sz="1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/>
                <a:endParaRPr lang="el-GR" sz="1200" i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US" sz="1400" b="1" dirty="0">
                        <a:solidFill>
                          <a:prstClr val="black"/>
                        </a:solidFill>
                        <a:latin typeface="Cambria Math"/>
                      </a:rPr>
                      <m:t>𝐊</m:t>
                    </m:r>
                    <m:r>
                      <a:rPr lang="el-GR" sz="1400" b="1" i="0" dirty="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W</m:t>
                        </m:r>
                        <m:r>
                          <a:rPr lang="el-GR" sz="1400" b="1" i="0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W</m:t>
                        </m:r>
                        <m:r>
                          <m:rPr>
                            <m:nor/>
                          </m:rPr>
                          <a:rPr lang="en-US" sz="1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l-GR" sz="1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400" b="1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U</m:t>
                        </m:r>
                        <m:r>
                          <a:rPr lang="el-GR" sz="1400" b="1" i="0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n-US" sz="1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400" b="1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I</m:t>
                        </m:r>
                        <m:r>
                          <a:rPr lang="en-US" sz="1400" b="1" i="0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I</m:t>
                        </m:r>
                        <m:r>
                          <a:rPr lang="en-US" sz="1400" b="1" i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el-GR" sz="1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W</m:t>
                        </m:r>
                        <m:r>
                          <a:rPr lang="el-GR" sz="1400" b="1" i="0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W</m:t>
                        </m:r>
                        <m:r>
                          <m:rPr>
                            <m:nor/>
                          </m:rPr>
                          <a:rPr lang="en-US" sz="1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l-GR" sz="1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l-GR" sz="12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/>
                <a:endParaRPr lang="el-GR" sz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1200" b="1" dirty="0" smtClean="0"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el-GR" sz="900" b="1" dirty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12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η τάση πρωτεύοντος</a:t>
                </a:r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l-GR" sz="12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l-GR" sz="1200" b="1" dirty="0" smtClean="0">
                    <a:latin typeface="Arial" pitchFamily="34" charset="0"/>
                    <a:cs typeface="Arial" pitchFamily="34" charset="0"/>
                  </a:rPr>
                  <a:t>Ι</a:t>
                </a:r>
                <a:r>
                  <a:rPr lang="el-GR" sz="900" b="1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 η ένταση του ρεύματος πρωτεύοντος </a:t>
                </a:r>
              </a:p>
              <a:p>
                <a:r>
                  <a:rPr lang="en-US" sz="1200" b="1" dirty="0" smtClean="0">
                    <a:latin typeface="Arial" pitchFamily="34" charset="0"/>
                    <a:cs typeface="Arial" pitchFamily="34" charset="0"/>
                  </a:rPr>
                  <a:t>W</a:t>
                </a:r>
                <a:r>
                  <a:rPr lang="el-GR" sz="1200" b="1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12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ο αριθμός σπειρών του πρωτεύοντος</a:t>
                </a:r>
              </a:p>
              <a:p>
                <a:r>
                  <a:rPr lang="el-GR" sz="1200" b="1" dirty="0" smtClean="0"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el-GR" sz="1200" b="1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 η τάση στο δευτερεύον </a:t>
                </a:r>
              </a:p>
              <a:p>
                <a:r>
                  <a:rPr lang="el-GR" sz="1200" b="1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l-GR" sz="1200" b="1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 η ένταση του ρεύματος δευτερεύοντος </a:t>
                </a:r>
              </a:p>
              <a:p>
                <a:r>
                  <a:rPr lang="el-GR" sz="1200" b="1" dirty="0" smtClean="0">
                    <a:latin typeface="Arial" pitchFamily="34" charset="0"/>
                    <a:cs typeface="Arial" pitchFamily="34" charset="0"/>
                  </a:rPr>
                  <a:t>W</a:t>
                </a:r>
                <a:r>
                  <a:rPr lang="el-GR" sz="1200" b="1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 ο αριθμός σπειρών του δευτερεύοντος</a:t>
                </a:r>
              </a:p>
            </p:txBody>
          </p:sp>
        </mc:Choice>
        <mc:Fallback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68" y="2201056"/>
                <a:ext cx="3040063" cy="21376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519772" y="11857"/>
            <a:ext cx="410445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ΤΥΠΟΛΟΓΙΟ ΜΕΤΑΣΧΗΜΑΤΙΣΤΩΝ</a:t>
            </a:r>
            <a:endParaRPr lang="el-GR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9640" y="4488538"/>
                <a:ext cx="2950058" cy="2330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l-GR" sz="1200" b="1" dirty="0" smtClean="0">
                    <a:latin typeface="Cambria Math"/>
                  </a:rPr>
                  <a:t>Τάση βραχυκύκλωσης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12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1" i="0" smtClean="0">
                            <a:latin typeface="Cambria Math"/>
                          </a:rPr>
                          <m:t>𝐮</m:t>
                        </m:r>
                      </m:e>
                      <m:sub>
                        <m:r>
                          <a:rPr lang="en-US" sz="1200" b="1" i="0" smtClean="0">
                            <a:latin typeface="Cambria Math"/>
                          </a:rPr>
                          <m:t>𝐤</m:t>
                        </m:r>
                      </m:sub>
                    </m:sSub>
                    <m:r>
                      <a:rPr lang="el-GR" sz="1200" b="1" i="0" smtClean="0">
                        <a:latin typeface="Cambria Math"/>
                        <a:ea typeface="Cambria Math"/>
                      </a:rPr>
                      <m:t>%=</m:t>
                    </m:r>
                    <m:f>
                      <m:fPr>
                        <m:ctrlPr>
                          <a:rPr lang="el-GR" sz="12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2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200" b="1" i="0" smtClean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200" b="1" i="0" smtClean="0">
                                <a:latin typeface="Cambria Math"/>
                                <a:ea typeface="Cambria Math"/>
                              </a:rPr>
                              <m:t>𝟏𝐊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12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200" b="1" i="0" smtClean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200" b="1" i="0" smtClean="0">
                                <a:latin typeface="Cambria Math"/>
                                <a:ea typeface="Cambria Math"/>
                              </a:rPr>
                              <m:t>𝟏𝐍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1200" b="1" dirty="0" smtClean="0"/>
                  <a:t> </a:t>
                </a:r>
                <a14:m>
                  <m:oMath xmlns:m="http://schemas.openxmlformats.org/officeDocument/2006/math">
                    <m:r>
                      <a:rPr lang="el-GR" sz="1200" b="1" i="1" dirty="0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sz="1200" b="1" i="0" dirty="0" smtClean="0">
                        <a:latin typeface="Cambria Math"/>
                        <a:ea typeface="Cambria Math"/>
                      </a:rPr>
                      <m:t>𝟏𝟎𝟎</m:t>
                    </m:r>
                  </m:oMath>
                </a14:m>
                <a:endParaRPr lang="el-GR" sz="1200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1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2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U</m:t>
                        </m:r>
                      </m:e>
                      <m:sub>
                        <m:r>
                          <a:rPr lang="en-US" sz="12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 sz="12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K</m:t>
                        </m:r>
                      </m:sub>
                    </m:sSub>
                  </m:oMath>
                </a14:m>
                <a:r>
                  <a:rPr lang="en-US" sz="1200" dirty="0" smtClean="0"/>
                  <a:t> = </a:t>
                </a:r>
                <a:r>
                  <a:rPr lang="el-GR" sz="1200" dirty="0" smtClean="0"/>
                  <a:t>τάση βραχυκύκλωσης στο </a:t>
                </a:r>
                <a:r>
                  <a:rPr lang="el-GR" sz="1200" dirty="0"/>
                  <a:t> </a:t>
                </a:r>
                <a:r>
                  <a:rPr lang="el-GR" sz="1200" dirty="0" smtClean="0"/>
                  <a:t>πρωτεύον</a:t>
                </a:r>
              </a:p>
              <a:p>
                <a:r>
                  <a:rPr lang="el-GR" sz="1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2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2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U</m:t>
                        </m:r>
                      </m:e>
                      <m:sub>
                        <m:r>
                          <a:rPr lang="en-US" sz="12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l-GR" sz="12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Ν</m:t>
                        </m:r>
                      </m:sub>
                    </m:sSub>
                  </m:oMath>
                </a14:m>
                <a:r>
                  <a:rPr lang="el-GR" sz="1200" dirty="0" smtClean="0"/>
                  <a:t> = ονομαστική τάση στο πρωτεύον</a:t>
                </a:r>
              </a:p>
              <a:p>
                <a:endParaRPr lang="el-GR" sz="1200" dirty="0" smtClean="0"/>
              </a:p>
              <a:p>
                <a:r>
                  <a:rPr lang="el-GR" sz="1200" b="1" dirty="0">
                    <a:latin typeface="Cambria Math"/>
                  </a:rPr>
                  <a:t>Ρεύμα βραχυκύκλωσης: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l-GR" sz="12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2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2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𝟐𝐊</m:t>
                        </m:r>
                      </m:sub>
                    </m:sSub>
                    <m:r>
                      <a:rPr lang="el-GR" sz="1200" b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2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2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200" b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1200" b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𝟐𝐍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12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200" b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𝐮</m:t>
                            </m:r>
                          </m:e>
                          <m:sub>
                            <m:r>
                              <a:rPr lang="en-US" sz="1200" b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𝐤</m:t>
                            </m:r>
                          </m:sub>
                        </m:sSub>
                        <m:r>
                          <a:rPr lang="el-GR" sz="12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%</m:t>
                        </m:r>
                      </m:den>
                    </m:f>
                  </m:oMath>
                </a14:m>
                <a:r>
                  <a:rPr lang="el-GR" sz="12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l-GR" sz="1200" b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sz="1200" b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𝟏𝟎𝟎</m:t>
                    </m:r>
                  </m:oMath>
                </a14:m>
                <a:endParaRPr lang="el-GR" sz="1200" b="1" dirty="0">
                  <a:solidFill>
                    <a:prstClr val="black"/>
                  </a:solidFill>
                </a:endParaRP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l-GR" sz="12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2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2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𝟐𝐍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prstClr val="black"/>
                    </a:solidFill>
                  </a:rPr>
                  <a:t> = </a:t>
                </a:r>
                <a:r>
                  <a:rPr lang="el-GR" sz="1200" dirty="0">
                    <a:solidFill>
                      <a:prstClr val="black"/>
                    </a:solidFill>
                  </a:rPr>
                  <a:t>ονομαστική ένταση στο δευτερεύον</a:t>
                </a:r>
                <a:r>
                  <a:rPr lang="en-US" sz="1200" dirty="0">
                    <a:solidFill>
                      <a:prstClr val="black"/>
                    </a:solidFill>
                  </a:rPr>
                  <a:t>                </a:t>
                </a:r>
                <a:r>
                  <a:rPr lang="el-GR" sz="1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2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2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2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𝟐𝐊</m:t>
                        </m:r>
                      </m:sub>
                    </m:sSub>
                  </m:oMath>
                </a14:m>
                <a:r>
                  <a:rPr lang="el-GR" sz="1200" dirty="0">
                    <a:solidFill>
                      <a:prstClr val="black"/>
                    </a:solidFill>
                  </a:rPr>
                  <a:t> = ρεύμα βραχυκύκλωσης στο δευτερεύον</a:t>
                </a:r>
              </a:p>
              <a:p>
                <a:endParaRPr lang="el-GR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40" y="4488538"/>
                <a:ext cx="2950058" cy="2330190"/>
              </a:xfrm>
              <a:prstGeom prst="rect">
                <a:avLst/>
              </a:prstGeom>
              <a:blipFill rotWithShape="1">
                <a:blip r:embed="rId3"/>
                <a:stretch>
                  <a:fillRect r="-13730" b="-5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7" t="29548" r="33232" b="19538"/>
          <a:stretch/>
        </p:blipFill>
        <p:spPr bwMode="auto">
          <a:xfrm>
            <a:off x="3408014" y="635943"/>
            <a:ext cx="5616625" cy="3160737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89" t="22072" r="33047" b="46234"/>
          <a:stretch/>
        </p:blipFill>
        <p:spPr bwMode="auto">
          <a:xfrm>
            <a:off x="3425973" y="3933056"/>
            <a:ext cx="5404688" cy="1872208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extBox 1"/>
          <p:cNvSpPr txBox="1"/>
          <p:nvPr/>
        </p:nvSpPr>
        <p:spPr>
          <a:xfrm>
            <a:off x="90411" y="557972"/>
            <a:ext cx="3260873" cy="152349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err="1" smtClean="0"/>
              <a:t>Ηλεκτρεργετική</a:t>
            </a:r>
            <a:r>
              <a:rPr lang="el-GR" sz="1200" b="1" dirty="0" smtClean="0"/>
              <a:t> </a:t>
            </a:r>
            <a:r>
              <a:rPr lang="el-GR" sz="1200" b="1" dirty="0"/>
              <a:t>δύναμη </a:t>
            </a:r>
            <a:r>
              <a:rPr lang="en-US" sz="1200" b="1" dirty="0" smtClean="0"/>
              <a:t>E</a:t>
            </a:r>
            <a:r>
              <a:rPr lang="en-US" sz="1200" b="1" baseline="-25000" dirty="0" smtClean="0"/>
              <a:t>2</a:t>
            </a:r>
            <a:r>
              <a:rPr lang="el-GR" sz="1200" b="1" dirty="0" smtClean="0"/>
              <a:t>, (τάση), στο δευτερεύον </a:t>
            </a:r>
            <a:endParaRPr lang="el-GR" sz="1200" b="1" dirty="0" smtClean="0"/>
          </a:p>
          <a:p>
            <a:pPr>
              <a:lnSpc>
                <a:spcPct val="150000"/>
              </a:lnSpc>
            </a:pPr>
            <a:r>
              <a:rPr lang="en-US" sz="1400" b="1" dirty="0" smtClean="0"/>
              <a:t>E</a:t>
            </a:r>
            <a:r>
              <a:rPr lang="en-US" sz="1400" b="1" baseline="-25000" dirty="0" smtClean="0"/>
              <a:t>2</a:t>
            </a:r>
            <a:r>
              <a:rPr lang="el-GR" sz="1400" b="1" baseline="-25000" dirty="0" smtClean="0"/>
              <a:t> </a:t>
            </a:r>
            <a:r>
              <a:rPr lang="en-US" sz="1400" b="1" dirty="0" smtClean="0"/>
              <a:t>=</a:t>
            </a:r>
            <a:r>
              <a:rPr lang="el-GR" sz="1400" b="1" dirty="0" smtClean="0"/>
              <a:t> </a:t>
            </a:r>
            <a:r>
              <a:rPr lang="en-US" sz="1400" b="1" dirty="0" smtClean="0"/>
              <a:t>4,44</a:t>
            </a:r>
            <a:r>
              <a:rPr lang="el-GR" sz="1400" b="1" dirty="0" smtClean="0"/>
              <a:t> </a:t>
            </a:r>
            <a:r>
              <a:rPr lang="en-US" sz="1400" b="1" baseline="30000" dirty="0" smtClean="0"/>
              <a:t>.</a:t>
            </a:r>
            <a:r>
              <a:rPr lang="el-GR" sz="1400" b="1" baseline="30000" dirty="0" smtClean="0"/>
              <a:t> </a:t>
            </a:r>
            <a:r>
              <a:rPr lang="en-US" sz="1400" b="1" dirty="0" smtClean="0"/>
              <a:t>f</a:t>
            </a:r>
            <a:r>
              <a:rPr lang="en-US" sz="1400" b="1" baseline="30000" dirty="0" smtClean="0"/>
              <a:t>.</a:t>
            </a:r>
            <a:r>
              <a:rPr lang="el-GR" sz="1400" b="1" baseline="30000" dirty="0" smtClean="0"/>
              <a:t> </a:t>
            </a:r>
            <a:r>
              <a:rPr lang="en-US" sz="1400" b="1" baseline="30000" dirty="0"/>
              <a:t>.</a:t>
            </a:r>
            <a:r>
              <a:rPr lang="en-US" sz="1400" b="1" dirty="0" smtClean="0"/>
              <a:t> </a:t>
            </a:r>
            <a:r>
              <a:rPr lang="en-US" sz="1400" b="1" dirty="0"/>
              <a:t>W</a:t>
            </a:r>
            <a:r>
              <a:rPr lang="en-US" sz="1400" b="1" baseline="-25000" dirty="0"/>
              <a:t>2</a:t>
            </a:r>
            <a:r>
              <a:rPr lang="en-US" sz="1400" b="1" baseline="30000" dirty="0" smtClean="0"/>
              <a:t>.</a:t>
            </a:r>
            <a:r>
              <a:rPr lang="el-GR" sz="1400" b="1" baseline="30000" dirty="0" smtClean="0"/>
              <a:t> </a:t>
            </a:r>
            <a:r>
              <a:rPr lang="el-GR" sz="1400" b="1" dirty="0" smtClean="0"/>
              <a:t>Φ</a:t>
            </a:r>
            <a:r>
              <a:rPr lang="el-GR" sz="1400" b="1" baseline="-25000" dirty="0" smtClean="0"/>
              <a:t>μ</a:t>
            </a:r>
            <a:endParaRPr lang="el-GR" sz="1400" b="1" dirty="0"/>
          </a:p>
          <a:p>
            <a:pPr>
              <a:lnSpc>
                <a:spcPct val="150000"/>
              </a:lnSpc>
            </a:pPr>
            <a:r>
              <a:rPr lang="en-US" sz="1200" b="1" dirty="0"/>
              <a:t>f</a:t>
            </a:r>
            <a:r>
              <a:rPr lang="el-GR" sz="1200" b="1" dirty="0"/>
              <a:t>: </a:t>
            </a:r>
            <a:r>
              <a:rPr lang="el-GR" sz="1200" dirty="0"/>
              <a:t>συχνότητα, </a:t>
            </a:r>
            <a:r>
              <a:rPr lang="en-US" sz="1200" b="1" dirty="0"/>
              <a:t>W</a:t>
            </a:r>
            <a:r>
              <a:rPr lang="en-US" sz="1200" b="1" baseline="-25000" dirty="0"/>
              <a:t>2</a:t>
            </a:r>
            <a:r>
              <a:rPr lang="en-US" sz="1200" dirty="0"/>
              <a:t> </a:t>
            </a:r>
            <a:r>
              <a:rPr lang="el-GR" sz="1200" dirty="0"/>
              <a:t>αριθμός σπειρών δευτερεύοντος, </a:t>
            </a:r>
            <a:r>
              <a:rPr lang="el-GR" sz="1200" b="1" dirty="0"/>
              <a:t>Φ</a:t>
            </a:r>
            <a:r>
              <a:rPr lang="el-GR" sz="1200" b="1" baseline="-25000" dirty="0"/>
              <a:t>μ</a:t>
            </a:r>
            <a:r>
              <a:rPr lang="el-GR" sz="1200" dirty="0"/>
              <a:t> χρήσιμη μαγνητική ροή σε </a:t>
            </a:r>
            <a:r>
              <a:rPr lang="en-US" sz="1200" dirty="0" err="1" smtClean="0"/>
              <a:t>Vs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402782951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185</Words>
  <Application>Microsoft Office PowerPoint</Application>
  <PresentationFormat>Προβολή στην οθόνη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8</cp:revision>
  <dcterms:created xsi:type="dcterms:W3CDTF">2018-10-25T05:39:43Z</dcterms:created>
  <dcterms:modified xsi:type="dcterms:W3CDTF">2018-12-09T12:43:33Z</dcterms:modified>
</cp:coreProperties>
</file>