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8" r:id="rId3"/>
    <p:sldId id="260" r:id="rId4"/>
    <p:sldId id="261" r:id="rId5"/>
    <p:sldId id="258" r:id="rId6"/>
    <p:sldId id="257" r:id="rId7"/>
    <p:sldId id="262" r:id="rId8"/>
    <p:sldId id="263" r:id="rId9"/>
    <p:sldId id="264" r:id="rId10"/>
    <p:sldId id="265" r:id="rId11"/>
    <p:sldId id="266" r:id="rId12"/>
    <p:sldId id="306" r:id="rId13"/>
    <p:sldId id="267" r:id="rId14"/>
    <p:sldId id="268" r:id="rId15"/>
    <p:sldId id="275" r:id="rId16"/>
    <p:sldId id="276" r:id="rId17"/>
    <p:sldId id="270" r:id="rId18"/>
    <p:sldId id="271" r:id="rId19"/>
    <p:sldId id="272" r:id="rId20"/>
    <p:sldId id="277" r:id="rId21"/>
    <p:sldId id="278" r:id="rId22"/>
    <p:sldId id="279" r:id="rId23"/>
    <p:sldId id="281" r:id="rId24"/>
    <p:sldId id="280" r:id="rId25"/>
    <p:sldId id="282" r:id="rId26"/>
    <p:sldId id="284" r:id="rId27"/>
    <p:sldId id="283" r:id="rId28"/>
    <p:sldId id="289" r:id="rId29"/>
    <p:sldId id="287" r:id="rId30"/>
    <p:sldId id="295" r:id="rId31"/>
    <p:sldId id="294" r:id="rId32"/>
    <p:sldId id="286" r:id="rId33"/>
    <p:sldId id="298" r:id="rId34"/>
    <p:sldId id="297" r:id="rId35"/>
    <p:sldId id="296" r:id="rId36"/>
    <p:sldId id="299" r:id="rId37"/>
    <p:sldId id="274" r:id="rId38"/>
    <p:sldId id="269" r:id="rId39"/>
    <p:sldId id="285" r:id="rId40"/>
    <p:sldId id="300" r:id="rId41"/>
    <p:sldId id="301" r:id="rId42"/>
    <p:sldId id="302" r:id="rId43"/>
    <p:sldId id="303" r:id="rId44"/>
    <p:sldId id="304" r:id="rId45"/>
  </p:sldIdLst>
  <p:sldSz cx="9144000" cy="6858000" type="screen4x3"/>
  <p:notesSz cx="6623050" cy="981075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Σκούρο στυλ 2 - Έμφαση 5/Έμφαση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Μεσαίο στυλ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ABFCF23-3B69-468F-B69F-88F6DE6A72F2}" styleName="Μεσαίο στυλ 1 - Έμφαση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Μεσαίο στυλ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Φωτεινό στυλ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438" autoAdjust="0"/>
    <p:restoredTop sz="94660"/>
  </p:normalViewPr>
  <p:slideViewPr>
    <p:cSldViewPr showGuides="1">
      <p:cViewPr varScale="1">
        <p:scale>
          <a:sx n="116" d="100"/>
          <a:sy n="116" d="100"/>
        </p:scale>
        <p:origin x="-18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69988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751529" y="0"/>
            <a:ext cx="2869988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AA26A-CA8E-442B-B565-377CD9CDA20F}" type="datetimeFigureOut">
              <a:rPr lang="el-GR" smtClean="0"/>
              <a:pPr/>
              <a:t>4/9/2023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858838" y="735013"/>
            <a:ext cx="4905375" cy="3679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62305" y="4660106"/>
            <a:ext cx="5298440" cy="44148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318510"/>
            <a:ext cx="2869988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751529" y="9318510"/>
            <a:ext cx="2869988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DFC9A-D3A5-4045-9D0F-B5543BFD54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8953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A8DD-0AFF-4748-8666-254985F315EC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2425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93C17-001D-4FD6-A79A-84AF74A2062D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3676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6CA4-F707-474B-806F-C70424862C65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4218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6C1F-0482-407C-80C5-6657EE0F9CAF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8406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1CD4F-BCC4-48A4-9A17-13CA2D5C3BA0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41907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233-433B-4789-8AE7-822FF32DCAA8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4401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F9FA9-F9F6-42C1-8779-C37D04B7C909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48332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6A70A-552E-4ED6-9F98-6C939F1F3B25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0076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41E4F-5675-401F-A827-37748C9A5626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0146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692A4-E340-4DDE-A115-CDFBEB897D3C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7045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6347-7F2E-4C67-9BA1-2A050EB6D837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9595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421BD-7A7E-467F-9372-450FC3123793}" type="datetime1">
              <a:rPr lang="el-GR" smtClean="0"/>
              <a:pPr/>
              <a:t>4/9/2023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6EC68-5161-4D82-9D40-B339BF494B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2390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222600"/>
            <a:ext cx="7056784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/>
              <a:t>Αγωγοί = υλικά που αφήνουν το ρεύμα να περνάει  (μικρή αντίσταση)</a:t>
            </a:r>
            <a:endParaRPr lang="el-GR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3218522"/>
            <a:ext cx="705678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Μονωτές = υλικά που δεν αφήνουν το ρεύμα να περνάει (μεγάλη αντίσταση)</a:t>
            </a:r>
            <a:endParaRPr lang="el-GR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823000"/>
            <a:ext cx="7298408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chemeClr val="tx1"/>
                </a:solidFill>
              </a:rPr>
              <a:t>Ημιαγωγοί = υλικά που αφήνουν το ρεύμα να περνάει </a:t>
            </a:r>
          </a:p>
          <a:p>
            <a:r>
              <a:rPr lang="el-GR" sz="2400" b="1" dirty="0" smtClean="0">
                <a:solidFill>
                  <a:schemeClr val="tx1"/>
                </a:solidFill>
              </a:rPr>
              <a:t>κάτω από ορισμένες συνθήκες (τεράστια σημασία στην</a:t>
            </a:r>
          </a:p>
          <a:p>
            <a:r>
              <a:rPr lang="el-GR" sz="2400" b="1" dirty="0" smtClean="0">
                <a:solidFill>
                  <a:schemeClr val="tx1"/>
                </a:solidFill>
              </a:rPr>
              <a:t>ψηφιακή τεχνολογία)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2038788"/>
            <a:ext cx="592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μέταλλα, η Γη , το ανθρώπινο σώμα, νερό κλπ</a:t>
            </a:r>
            <a:endParaRPr lang="el-GR" sz="2400" dirty="0"/>
          </a:p>
        </p:txBody>
      </p:sp>
      <p:sp>
        <p:nvSpPr>
          <p:cNvPr id="8" name="Ορθογώνιο 7"/>
          <p:cNvSpPr/>
          <p:nvPr/>
        </p:nvSpPr>
        <p:spPr>
          <a:xfrm>
            <a:off x="1043608" y="4049519"/>
            <a:ext cx="5952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πλαστικά, το ξύλο, ο αέρας, γυαλί, πορσελάνη</a:t>
            </a:r>
            <a:endParaRPr lang="el-GR" sz="2400" dirty="0"/>
          </a:p>
        </p:txBody>
      </p:sp>
      <p:sp>
        <p:nvSpPr>
          <p:cNvPr id="9" name="Ορθογώνιο 8"/>
          <p:cNvSpPr/>
          <p:nvPr/>
        </p:nvSpPr>
        <p:spPr>
          <a:xfrm>
            <a:off x="1043608" y="6044892"/>
            <a:ext cx="2958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/>
              <a:t>(πυρίτιο, το γερμάνιο)</a:t>
            </a:r>
            <a:endParaRPr lang="el-G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09627" y="188640"/>
            <a:ext cx="573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/>
              <a:t>Αγωγοί, μονωτές, ημιαγωγοί</a:t>
            </a:r>
            <a:endParaRPr lang="el-GR" sz="3600" b="1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3608040" cy="365125"/>
          </a:xfrm>
        </p:spPr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1027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164" t="21973" r="39648" b="67041"/>
          <a:stretch>
            <a:fillRect/>
          </a:stretch>
        </p:blipFill>
        <p:spPr bwMode="auto">
          <a:xfrm>
            <a:off x="285720" y="357166"/>
            <a:ext cx="617224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r="22408"/>
          <a:stretch>
            <a:fillRect/>
          </a:stretch>
        </p:blipFill>
        <p:spPr bwMode="auto">
          <a:xfrm>
            <a:off x="571472" y="2000240"/>
            <a:ext cx="220980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8164" t="21973" r="39648" b="67041"/>
          <a:stretch>
            <a:fillRect/>
          </a:stretch>
        </p:blipFill>
        <p:spPr bwMode="auto">
          <a:xfrm>
            <a:off x="285720" y="357166"/>
            <a:ext cx="617224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0821" r="13619"/>
          <a:stretch>
            <a:fillRect/>
          </a:stretch>
        </p:blipFill>
        <p:spPr bwMode="auto">
          <a:xfrm>
            <a:off x="500033" y="1785926"/>
            <a:ext cx="456423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88" t="30563" r="43155" b="8816"/>
          <a:stretch/>
        </p:blipFill>
        <p:spPr bwMode="auto">
          <a:xfrm>
            <a:off x="1043608" y="1556790"/>
            <a:ext cx="6446028" cy="523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641595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Στον </a:t>
            </a:r>
            <a:r>
              <a:rPr lang="el-GR" sz="2000" b="1" dirty="0"/>
              <a:t>παρακάτω πίνακα παρουσιάζονται οι τιμές που αντιστοιχούν σε κάθε χρώμα σύμφωνα με το πρότυπο IEC 60062 ed5.0 της Διεθνούς Επιτροπής Ηλεκτροτεχνιτών (EIA - </a:t>
            </a:r>
            <a:r>
              <a:rPr lang="el-GR" sz="2000" b="1" dirty="0" err="1"/>
              <a:t>International</a:t>
            </a:r>
            <a:r>
              <a:rPr lang="el-GR" sz="2000" b="1" dirty="0"/>
              <a:t> </a:t>
            </a:r>
            <a:r>
              <a:rPr lang="el-GR" sz="2000" b="1" dirty="0" err="1"/>
              <a:t>Electrotechnical</a:t>
            </a:r>
            <a:r>
              <a:rPr lang="el-GR" sz="2000" b="1" dirty="0"/>
              <a:t> </a:t>
            </a:r>
            <a:r>
              <a:rPr lang="el-GR" sz="2000" b="1" dirty="0" err="1"/>
              <a:t>Commission</a:t>
            </a:r>
            <a:r>
              <a:rPr lang="el-GR" sz="2000" b="1" dirty="0" smtClean="0"/>
              <a:t>)</a:t>
            </a:r>
            <a:endParaRPr lang="el-GR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4245" y="116632"/>
            <a:ext cx="7886187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Χρωματικός κώδικας για υπολογισμό αντιστάσεων</a:t>
            </a:r>
            <a:endParaRPr lang="el-GR" sz="2800" dirty="0"/>
          </a:p>
        </p:txBody>
      </p:sp>
    </p:spTree>
    <p:extLst>
      <p:ext uri="{BB962C8B-B14F-4D97-AF65-F5344CB8AC3E}">
        <p14:creationId xmlns="" xmlns:p14="http://schemas.microsoft.com/office/powerpoint/2010/main" val="8088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770" t="30450" r="2833" b="30097"/>
          <a:stretch/>
        </p:blipFill>
        <p:spPr bwMode="auto">
          <a:xfrm>
            <a:off x="1348986" y="764704"/>
            <a:ext cx="6336704" cy="553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245" y="116632"/>
            <a:ext cx="7886187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dirty="0" smtClean="0"/>
              <a:t>Χρωματικός κώδικας για υπολογισμό αντιστάσεων</a:t>
            </a:r>
            <a:endParaRPr lang="el-GR" sz="2800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9" y="1772816"/>
            <a:ext cx="329882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1" y="4149080"/>
            <a:ext cx="335003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7" y="332656"/>
            <a:ext cx="78488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u="sng" dirty="0" smtClean="0"/>
              <a:t>ΑΣΚΗΣΗ</a:t>
            </a:r>
          </a:p>
          <a:p>
            <a:r>
              <a:rPr lang="el-GR" sz="2400" dirty="0" smtClean="0"/>
              <a:t>Να υπολογισθούν σύμφωνα με τον χρωματικό κώδικα οι τιμές των παρακάτω αντιστάσεων</a:t>
            </a:r>
            <a:endParaRPr lang="el-G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973746" y="1821638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800" dirty="0" smtClean="0"/>
              <a:t>=</a:t>
            </a:r>
            <a:endParaRPr lang="el-GR" sz="8800" dirty="0"/>
          </a:p>
        </p:txBody>
      </p:sp>
      <p:sp>
        <p:nvSpPr>
          <p:cNvPr id="9" name="TextBox 8"/>
          <p:cNvSpPr txBox="1"/>
          <p:nvPr/>
        </p:nvSpPr>
        <p:spPr>
          <a:xfrm>
            <a:off x="4125951" y="4181426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800" dirty="0" smtClean="0"/>
              <a:t>=</a:t>
            </a:r>
            <a:endParaRPr lang="el-GR" sz="8800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71" t="22439" r="33425" b="20575"/>
          <a:stretch/>
        </p:blipFill>
        <p:spPr bwMode="auto">
          <a:xfrm>
            <a:off x="251520" y="1988840"/>
            <a:ext cx="5273458" cy="325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5" y="116632"/>
            <a:ext cx="8517565" cy="166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3183" y="1619507"/>
            <a:ext cx="1172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u="sng" dirty="0" smtClean="0"/>
              <a:t>ΛΥΣΗ</a:t>
            </a:r>
            <a:endParaRPr lang="el-GR" sz="3600" b="1" u="sng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35"/>
          <a:stretch/>
        </p:blipFill>
        <p:spPr bwMode="auto">
          <a:xfrm>
            <a:off x="78634" y="1484784"/>
            <a:ext cx="505805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65"/>
          <a:stretch/>
        </p:blipFill>
        <p:spPr bwMode="auto">
          <a:xfrm>
            <a:off x="179513" y="188641"/>
            <a:ext cx="8856983" cy="117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43183" y="1619507"/>
            <a:ext cx="1172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u="sng" dirty="0" smtClean="0"/>
              <a:t>ΛΥΣΗ</a:t>
            </a:r>
            <a:endParaRPr lang="el-GR" sz="3600" b="1" u="sng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31863" r="34836" b="55644"/>
          <a:stretch/>
        </p:blipFill>
        <p:spPr bwMode="auto">
          <a:xfrm>
            <a:off x="539552" y="1967517"/>
            <a:ext cx="1540701" cy="71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43918" r="33233" b="38986"/>
          <a:stretch/>
        </p:blipFill>
        <p:spPr bwMode="auto">
          <a:xfrm>
            <a:off x="3203848" y="1835994"/>
            <a:ext cx="1703540" cy="97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61671" r="32740" b="24520"/>
          <a:stretch/>
        </p:blipFill>
        <p:spPr bwMode="auto">
          <a:xfrm>
            <a:off x="5940152" y="1967515"/>
            <a:ext cx="1753644" cy="7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81498"/>
            <a:ext cx="5448543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tx1"/>
                </a:solidFill>
              </a:rPr>
              <a:t>Ισχύς ηλεκτρικού ρεύματος</a:t>
            </a:r>
            <a:endParaRPr lang="el-GR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758" y="1004997"/>
            <a:ext cx="594618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/>
              <a:t>Μετρείται σε </a:t>
            </a:r>
            <a:r>
              <a:rPr lang="en-US" sz="2400" dirty="0"/>
              <a:t>W</a:t>
            </a:r>
            <a:r>
              <a:rPr lang="en-US" sz="2400" dirty="0" smtClean="0"/>
              <a:t>att (W)</a:t>
            </a:r>
            <a:r>
              <a:rPr lang="el-GR" sz="2400" dirty="0" smtClean="0"/>
              <a:t> και συμβολίζεται με </a:t>
            </a:r>
            <a:r>
              <a:rPr lang="en-US" sz="2400" dirty="0" smtClean="0"/>
              <a:t>P, </a:t>
            </a:r>
          </a:p>
          <a:p>
            <a:r>
              <a:rPr lang="en-US" sz="2400" dirty="0" smtClean="0"/>
              <a:t>1 W </a:t>
            </a:r>
            <a:r>
              <a:rPr lang="el-GR" sz="2400" dirty="0" smtClean="0"/>
              <a:t>είναι ρεύμα έντασης 1 Α, και τάσεως 1</a:t>
            </a:r>
            <a:r>
              <a:rPr lang="en-US" sz="2400" dirty="0"/>
              <a:t>V</a:t>
            </a:r>
            <a:endParaRPr lang="el-GR" sz="24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41" t="28513" r="27816" b="24302"/>
          <a:stretch/>
        </p:blipFill>
        <p:spPr bwMode="auto">
          <a:xfrm>
            <a:off x="160769" y="3140968"/>
            <a:ext cx="6626268" cy="332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037" y="3212976"/>
            <a:ext cx="2147440" cy="215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1619672" y="81498"/>
            <a:ext cx="5448543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tx1"/>
                </a:solidFill>
              </a:rPr>
              <a:t>Ισχύς ηλεκτρικού ρεύματος</a:t>
            </a:r>
            <a:endParaRPr lang="el-GR" sz="36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17" t="23754" r="26889" b="23440"/>
          <a:stretch/>
        </p:blipFill>
        <p:spPr bwMode="auto">
          <a:xfrm>
            <a:off x="419047" y="889864"/>
            <a:ext cx="8305906" cy="3885667"/>
          </a:xfrm>
          <a:prstGeom prst="rect">
            <a:avLst/>
          </a:prstGeom>
          <a:noFill/>
          <a:ln w="603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480"/>
          <a:stretch/>
        </p:blipFill>
        <p:spPr bwMode="auto">
          <a:xfrm>
            <a:off x="427157" y="4941168"/>
            <a:ext cx="8308975" cy="1201521"/>
          </a:xfrm>
          <a:prstGeom prst="rect">
            <a:avLst/>
          </a:prstGeom>
          <a:solidFill>
            <a:schemeClr val="accent1">
              <a:alpha val="32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179512" y="54868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Μια ηλεκτρική συσκευή αποτελείται από δύο όμοιους αντιστάτες που συνδέονται πότε σε σειρά και πότε παράλληλα</a:t>
            </a:r>
            <a:r>
              <a:rPr lang="en-US" b="1" dirty="0" smtClean="0"/>
              <a:t> </a:t>
            </a:r>
            <a:r>
              <a:rPr lang="el-GR" b="1" dirty="0" smtClean="0"/>
              <a:t>Όπως φαίνεται και στο παρακάτω σχήμα.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323528" y="2927063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Η συσκευή αυτή </a:t>
            </a:r>
            <a:r>
              <a:rPr lang="el-GR" b="1" dirty="0" smtClean="0"/>
              <a:t>συνδέεται με </a:t>
            </a:r>
            <a:r>
              <a:rPr lang="el-GR" b="1" dirty="0"/>
              <a:t>τάση 220 V και όταν είναι παράλληλα καταναλώνουν ηλεκτρική ισχύ P=80 </a:t>
            </a:r>
            <a:r>
              <a:rPr lang="el-GR" b="1" dirty="0" smtClean="0"/>
              <a:t>W. Να βρεθούν:</a:t>
            </a:r>
          </a:p>
          <a:p>
            <a:r>
              <a:rPr lang="el-GR" b="1" dirty="0" smtClean="0"/>
              <a:t>Α) Η τιμή της αντίστασης </a:t>
            </a:r>
            <a:r>
              <a:rPr lang="en-US" b="1" dirty="0" smtClean="0"/>
              <a:t>R</a:t>
            </a:r>
          </a:p>
          <a:p>
            <a:r>
              <a:rPr lang="en-US" b="1" dirty="0" smtClean="0"/>
              <a:t>B) </a:t>
            </a:r>
            <a:r>
              <a:rPr lang="el-GR" b="1" dirty="0" smtClean="0"/>
              <a:t>Η ισχύς που καταναλώνει η συσκευή όταν οι αντιστάτες συνδέονται σε σειρά. </a:t>
            </a:r>
            <a:endParaRPr lang="el-G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04615" y="16469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/>
              <a:t>ΑΣΚΗΣΗ</a:t>
            </a:r>
            <a:endParaRPr lang="el-GR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1174463"/>
            <a:ext cx="61182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3928" y="4007733"/>
            <a:ext cx="84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u="sng" dirty="0" smtClean="0"/>
              <a:t>ΛΥΣΗ</a:t>
            </a:r>
            <a:endParaRPr lang="el-GR" sz="2400" b="1" u="sng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2898" y="188640"/>
            <a:ext cx="4513415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chemeClr val="tx1"/>
                </a:solidFill>
              </a:rPr>
              <a:t>ΒΑΣΙΚΑ ΗΛΕΚΤΡΟΛΟΓΙΚΑ ΜΕΓΕΘΗ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963" y="1093722"/>
            <a:ext cx="651627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Ένταση</a:t>
            </a:r>
            <a:r>
              <a:rPr lang="el-GR" dirty="0" smtClean="0"/>
              <a:t> του ρεύματος, συμβολίζεται με </a:t>
            </a:r>
            <a:r>
              <a:rPr lang="en-US" dirty="0" smtClean="0"/>
              <a:t>I </a:t>
            </a:r>
            <a:r>
              <a:rPr lang="el-GR" dirty="0" smtClean="0"/>
              <a:t>και μετρείται σε </a:t>
            </a:r>
            <a:r>
              <a:rPr lang="en-US" dirty="0" err="1" smtClean="0"/>
              <a:t>amper</a:t>
            </a:r>
            <a:r>
              <a:rPr lang="en-US" dirty="0" smtClean="0"/>
              <a:t> (A)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505963" y="2066026"/>
            <a:ext cx="622824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b="1" dirty="0"/>
              <a:t>Τάση</a:t>
            </a:r>
            <a:r>
              <a:rPr lang="el-GR" dirty="0" smtClean="0"/>
              <a:t> του ρεύματος ή διαφορά δυναμικού συμβολίζεται με </a:t>
            </a:r>
            <a:r>
              <a:rPr lang="en-US" dirty="0" smtClean="0"/>
              <a:t>V </a:t>
            </a:r>
            <a:r>
              <a:rPr lang="el-GR" dirty="0" smtClean="0"/>
              <a:t>και μετρείται σε </a:t>
            </a:r>
            <a:r>
              <a:rPr lang="en-US" dirty="0" smtClean="0"/>
              <a:t>Volt (V)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483143" y="3362328"/>
            <a:ext cx="66728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b="1" dirty="0"/>
              <a:t>Αντίσταση</a:t>
            </a:r>
            <a:r>
              <a:rPr lang="el-GR" dirty="0" smtClean="0"/>
              <a:t> του ρεύματος, συμβολίζεται με </a:t>
            </a:r>
            <a:r>
              <a:rPr lang="en-US" dirty="0" smtClean="0"/>
              <a:t>R </a:t>
            </a:r>
            <a:r>
              <a:rPr lang="el-GR" dirty="0" smtClean="0"/>
              <a:t>και μετρείται σε Ωμ</a:t>
            </a:r>
            <a:r>
              <a:rPr lang="en-US" dirty="0" smtClean="0"/>
              <a:t> (</a:t>
            </a:r>
            <a:r>
              <a:rPr lang="el-GR" dirty="0" smtClean="0"/>
              <a:t>Ω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7341347" y="2204525"/>
            <a:ext cx="166447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βολτόμετρα</a:t>
            </a:r>
            <a:endParaRPr lang="el-G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41348" y="1093722"/>
            <a:ext cx="16644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αμπερόμετρα</a:t>
            </a:r>
            <a:endParaRPr lang="el-G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41348" y="3344534"/>
            <a:ext cx="16644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 err="1" smtClean="0"/>
              <a:t>ωμόμετρα</a:t>
            </a:r>
            <a:endParaRPr lang="el-GR" b="1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641185" y="5707402"/>
            <a:ext cx="166447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βολτόμετρα</a:t>
            </a:r>
            <a:endParaRPr lang="el-GR" b="1" dirty="0"/>
          </a:p>
        </p:txBody>
      </p:sp>
      <p:pic>
        <p:nvPicPr>
          <p:cNvPr id="1029" name="Picture 5" descr="Αποτέλεσμα εικόνας για αμπερόμετρα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82" t="9991" r="6973" b="10863"/>
          <a:stretch/>
        </p:blipFill>
        <p:spPr bwMode="auto">
          <a:xfrm>
            <a:off x="3620083" y="4027727"/>
            <a:ext cx="1841266" cy="1798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44202" y="5793164"/>
            <a:ext cx="16644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αμπερόμετρα</a:t>
            </a:r>
            <a:endParaRPr lang="el-GR" b="1" dirty="0"/>
          </a:p>
        </p:txBody>
      </p:sp>
      <p:pic>
        <p:nvPicPr>
          <p:cNvPr id="1031" name="Picture 7" descr="Αποτέλεσμα εικόνας για ωμόμετρα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27" r="23534" b="7764"/>
          <a:stretch/>
        </p:blipFill>
        <p:spPr bwMode="auto">
          <a:xfrm>
            <a:off x="6551112" y="4055674"/>
            <a:ext cx="1764227" cy="1922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705071" y="5845509"/>
            <a:ext cx="14685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err="1" smtClean="0"/>
              <a:t>ωμόμετρα</a:t>
            </a:r>
            <a:endParaRPr lang="el-GR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7" y="4027727"/>
            <a:ext cx="1668477" cy="16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5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922" t="48340" r="39648" b="41406"/>
          <a:stretch>
            <a:fillRect/>
          </a:stretch>
        </p:blipFill>
        <p:spPr bwMode="auto">
          <a:xfrm>
            <a:off x="428595" y="428604"/>
            <a:ext cx="845009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9531" t="60986" r="40039" b="30957"/>
          <a:stretch>
            <a:fillRect/>
          </a:stretch>
        </p:blipFill>
        <p:spPr bwMode="auto">
          <a:xfrm>
            <a:off x="357158" y="3429000"/>
            <a:ext cx="851411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9922" t="55974" r="73971" b="41406"/>
          <a:stretch>
            <a:fillRect/>
          </a:stretch>
        </p:blipFill>
        <p:spPr bwMode="auto">
          <a:xfrm>
            <a:off x="642910" y="4714884"/>
            <a:ext cx="1276361" cy="43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21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858280" cy="230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22</a:t>
            </a:fld>
            <a:endParaRPr lang="el-GR"/>
          </a:p>
        </p:txBody>
      </p:sp>
      <p:grpSp>
        <p:nvGrpSpPr>
          <p:cNvPr id="6" name="5 - Ομάδα"/>
          <p:cNvGrpSpPr/>
          <p:nvPr/>
        </p:nvGrpSpPr>
        <p:grpSpPr>
          <a:xfrm>
            <a:off x="214282" y="285728"/>
            <a:ext cx="7858180" cy="2357454"/>
            <a:chOff x="214282" y="285728"/>
            <a:chExt cx="8929718" cy="300039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282" y="285728"/>
              <a:ext cx="8929718" cy="1948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624" y="2071678"/>
              <a:ext cx="8780376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98954"/>
            <a:ext cx="4643438" cy="290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23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26" b="88395"/>
          <a:stretch/>
        </p:blipFill>
        <p:spPr bwMode="auto">
          <a:xfrm>
            <a:off x="338269" y="116633"/>
            <a:ext cx="8283718" cy="102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320" r="7023" b="13340"/>
          <a:stretch/>
        </p:blipFill>
        <p:spPr bwMode="auto">
          <a:xfrm>
            <a:off x="395536" y="3380216"/>
            <a:ext cx="8497943" cy="120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74" t="27147" r="18227" b="47508"/>
          <a:stretch/>
        </p:blipFill>
        <p:spPr bwMode="auto">
          <a:xfrm>
            <a:off x="370284" y="1139869"/>
            <a:ext cx="1744520" cy="152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99" t="22368" r="57266" b="46054"/>
          <a:stretch/>
        </p:blipFill>
        <p:spPr bwMode="auto">
          <a:xfrm>
            <a:off x="395536" y="4543997"/>
            <a:ext cx="1826333" cy="190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50" t="57894" r="46726" b="37320"/>
          <a:stretch/>
        </p:blipFill>
        <p:spPr bwMode="auto">
          <a:xfrm>
            <a:off x="561456" y="2523772"/>
            <a:ext cx="876821" cy="28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35" y="6100622"/>
            <a:ext cx="8778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423" r="86628"/>
          <a:stretch/>
        </p:blipFill>
        <p:spPr bwMode="auto">
          <a:xfrm>
            <a:off x="3980937" y="1041075"/>
            <a:ext cx="1327139" cy="52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75" y="4196666"/>
            <a:ext cx="1379360" cy="5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502126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0140"/>
            <a:ext cx="5757403" cy="51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25</a:t>
            </a:fld>
            <a:endParaRPr lang="el-GR"/>
          </a:p>
        </p:txBody>
      </p:sp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2078003"/>
              </p:ext>
            </p:extLst>
          </p:nvPr>
        </p:nvGraphicFramePr>
        <p:xfrm>
          <a:off x="340566" y="1124744"/>
          <a:ext cx="3840087" cy="2088232"/>
        </p:xfrm>
        <a:graphic>
          <a:graphicData uri="http://schemas.openxmlformats.org/drawingml/2006/table">
            <a:tbl>
              <a:tblPr firstCol="1" lastCol="1" bandRow="1" bandCol="1">
                <a:tableStyleId>{7E9639D4-E3E2-4D34-9284-5A2195B3D0D7}</a:tableStyleId>
              </a:tblPr>
              <a:tblGrid>
                <a:gridCol w="1967880"/>
                <a:gridCol w="360040"/>
                <a:gridCol w="1512167"/>
              </a:tblGrid>
              <a:tr h="504056">
                <a:tc>
                  <a:txBody>
                    <a:bodyPr/>
                    <a:lstStyle/>
                    <a:p>
                      <a:r>
                        <a:rPr lang="el-GR" dirty="0" smtClean="0"/>
                        <a:t>Ένταση</a:t>
                      </a:r>
                      <a:r>
                        <a:rPr lang="el-GR" baseline="0" dirty="0" smtClean="0"/>
                        <a:t> ρεύματος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Volt (V)</a:t>
                      </a:r>
                      <a:endParaRPr lang="el-GR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l-GR" dirty="0" smtClean="0"/>
                        <a:t>Τάση ρεύματος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Ωμ</a:t>
                      </a:r>
                      <a:r>
                        <a:rPr lang="en-US" dirty="0" smtClean="0"/>
                        <a:t>  (</a:t>
                      </a:r>
                      <a:r>
                        <a:rPr lang="el-GR" dirty="0" smtClean="0"/>
                        <a:t>Ω</a:t>
                      </a:r>
                      <a:r>
                        <a:rPr lang="en-US" dirty="0" smtClean="0"/>
                        <a:t>)</a:t>
                      </a:r>
                      <a:endParaRPr lang="el-GR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el-GR" dirty="0" smtClean="0"/>
                        <a:t>Ισχύς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Αμπέρ (Α)</a:t>
                      </a:r>
                      <a:endParaRPr lang="el-GR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el-GR" dirty="0" smtClean="0"/>
                        <a:t>Αντίσταση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Watt (W)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260648"/>
            <a:ext cx="391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Αντιστοιχίστε τη δεξιά με την αριστερή </a:t>
            </a:r>
          </a:p>
          <a:p>
            <a:r>
              <a:rPr lang="el-GR" dirty="0" smtClean="0"/>
              <a:t>στήλη:</a:t>
            </a:r>
            <a:endParaRPr lang="el-GR" dirty="0"/>
          </a:p>
        </p:txBody>
      </p:sp>
      <p:sp>
        <p:nvSpPr>
          <p:cNvPr id="35" name="TextBox 34"/>
          <p:cNvSpPr txBox="1"/>
          <p:nvPr/>
        </p:nvSpPr>
        <p:spPr>
          <a:xfrm>
            <a:off x="4586808" y="122148"/>
            <a:ext cx="4016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Στο παρακάτω σχέδιο να υπολογισθεί </a:t>
            </a:r>
          </a:p>
          <a:p>
            <a:r>
              <a:rPr lang="el-GR" dirty="0" smtClean="0"/>
              <a:t>η ένταση του ρεύματος που διαρρέει το</a:t>
            </a:r>
          </a:p>
          <a:p>
            <a:r>
              <a:rPr lang="el-GR" dirty="0" smtClean="0"/>
              <a:t>κύκλωμα.</a:t>
            </a:r>
            <a:endParaRPr lang="el-GR" dirty="0"/>
          </a:p>
        </p:txBody>
      </p:sp>
      <p:sp>
        <p:nvSpPr>
          <p:cNvPr id="36" name="TextBox 35"/>
          <p:cNvSpPr txBox="1"/>
          <p:nvPr/>
        </p:nvSpPr>
        <p:spPr>
          <a:xfrm>
            <a:off x="6365595" y="3530422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  <p:sp>
        <p:nvSpPr>
          <p:cNvPr id="37" name="TextBox 36"/>
          <p:cNvSpPr txBox="1"/>
          <p:nvPr/>
        </p:nvSpPr>
        <p:spPr>
          <a:xfrm>
            <a:off x="323527" y="3576588"/>
            <a:ext cx="287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Συμπληρώστε τα παρακάτω:</a:t>
            </a:r>
            <a:endParaRPr lang="el-GR" dirty="0"/>
          </a:p>
        </p:txBody>
      </p:sp>
      <p:grpSp>
        <p:nvGrpSpPr>
          <p:cNvPr id="46" name="Ομάδα 45"/>
          <p:cNvGrpSpPr/>
          <p:nvPr/>
        </p:nvGrpSpPr>
        <p:grpSpPr>
          <a:xfrm>
            <a:off x="4924563" y="1026014"/>
            <a:ext cx="3341922" cy="2196244"/>
            <a:chOff x="4924563" y="1026014"/>
            <a:chExt cx="3341922" cy="2196244"/>
          </a:xfrm>
        </p:grpSpPr>
        <p:sp>
          <p:nvSpPr>
            <p:cNvPr id="39" name="TextBox 38"/>
            <p:cNvSpPr txBox="1"/>
            <p:nvPr/>
          </p:nvSpPr>
          <p:spPr>
            <a:xfrm>
              <a:off x="4924563" y="155736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dirty="0"/>
                <a:t>+</a:t>
              </a:r>
            </a:p>
          </p:txBody>
        </p:sp>
        <p:grpSp>
          <p:nvGrpSpPr>
            <p:cNvPr id="44" name="Ομάδα 43"/>
            <p:cNvGrpSpPr/>
            <p:nvPr/>
          </p:nvGrpSpPr>
          <p:grpSpPr>
            <a:xfrm>
              <a:off x="4963274" y="1026014"/>
              <a:ext cx="3065110" cy="2196244"/>
              <a:chOff x="4963274" y="1026014"/>
              <a:chExt cx="3065110" cy="2196244"/>
            </a:xfrm>
          </p:grpSpPr>
          <p:cxnSp>
            <p:nvCxnSpPr>
              <p:cNvPr id="7" name="Ευθεία γραμμή σύνδεσης 6"/>
              <p:cNvCxnSpPr/>
              <p:nvPr/>
            </p:nvCxnSpPr>
            <p:spPr>
              <a:xfrm>
                <a:off x="5253638" y="1134026"/>
                <a:ext cx="93610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Ευθεία γραμμή σύνδεσης 7"/>
              <p:cNvCxnSpPr/>
              <p:nvPr/>
            </p:nvCxnSpPr>
            <p:spPr>
              <a:xfrm>
                <a:off x="5255439" y="1134026"/>
                <a:ext cx="0" cy="86409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Ευθεία γραμμή σύνδεσης 10"/>
              <p:cNvCxnSpPr/>
              <p:nvPr/>
            </p:nvCxnSpPr>
            <p:spPr>
              <a:xfrm>
                <a:off x="5037614" y="1998122"/>
                <a:ext cx="39277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Ευθεία γραμμή σύνδεσης 15"/>
              <p:cNvCxnSpPr/>
              <p:nvPr/>
            </p:nvCxnSpPr>
            <p:spPr>
              <a:xfrm>
                <a:off x="5130181" y="2142138"/>
                <a:ext cx="20764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Ορθογώνιο 17"/>
              <p:cNvSpPr/>
              <p:nvPr/>
            </p:nvSpPr>
            <p:spPr>
              <a:xfrm>
                <a:off x="6189742" y="1026014"/>
                <a:ext cx="792088" cy="2160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cxnSp>
            <p:nvCxnSpPr>
              <p:cNvPr id="19" name="Ευθεία γραμμή σύνδεσης 18"/>
              <p:cNvCxnSpPr/>
              <p:nvPr/>
            </p:nvCxnSpPr>
            <p:spPr>
              <a:xfrm>
                <a:off x="6981830" y="1148605"/>
                <a:ext cx="936104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Ευθεία γραμμή σύνδεσης 19"/>
              <p:cNvCxnSpPr/>
              <p:nvPr/>
            </p:nvCxnSpPr>
            <p:spPr>
              <a:xfrm>
                <a:off x="7917934" y="1134026"/>
                <a:ext cx="0" cy="208823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Ευθεία γραμμή σύνδεσης 24"/>
              <p:cNvCxnSpPr/>
              <p:nvPr/>
            </p:nvCxnSpPr>
            <p:spPr>
              <a:xfrm>
                <a:off x="5234001" y="3222258"/>
                <a:ext cx="26839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Ευθεία γραμμή σύνδεσης 26"/>
              <p:cNvCxnSpPr/>
              <p:nvPr/>
            </p:nvCxnSpPr>
            <p:spPr>
              <a:xfrm>
                <a:off x="5253639" y="2142138"/>
                <a:ext cx="1800" cy="10801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035795" y="1252129"/>
                <a:ext cx="1099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R=1000 </a:t>
                </a:r>
                <a:r>
                  <a:rPr lang="el-GR" dirty="0" smtClean="0"/>
                  <a:t>Ω</a:t>
                </a:r>
                <a:endParaRPr lang="el-GR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37821" y="2085160"/>
                <a:ext cx="785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V= 9 V</a:t>
                </a:r>
                <a:endParaRPr lang="el-GR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963274" y="1977439"/>
                <a:ext cx="3511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200" dirty="0" smtClean="0"/>
                  <a:t>-</a:t>
                </a:r>
                <a:endParaRPr lang="el-GR" sz="3200" dirty="0"/>
              </a:p>
            </p:txBody>
          </p:sp>
          <p:cxnSp>
            <p:nvCxnSpPr>
              <p:cNvPr id="42" name="Ευθύγραμμο βέλος σύνδεσης 41"/>
              <p:cNvCxnSpPr/>
              <p:nvPr/>
            </p:nvCxnSpPr>
            <p:spPr>
              <a:xfrm>
                <a:off x="8028384" y="1700808"/>
                <a:ext cx="0" cy="86140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7958387" y="1946845"/>
              <a:ext cx="3080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ccord Light SF" pitchFamily="2" charset="0"/>
                </a:rPr>
                <a:t>I</a:t>
              </a:r>
              <a:endParaRPr lang="el-GR" sz="280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899592" y="4149080"/>
            <a:ext cx="18966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1 </a:t>
            </a:r>
            <a:r>
              <a:rPr lang="en-US" dirty="0" smtClean="0"/>
              <a:t>kW  = ………… W</a:t>
            </a:r>
            <a:endParaRPr lang="el-GR" dirty="0" smtClean="0"/>
          </a:p>
          <a:p>
            <a:endParaRPr lang="en-US" dirty="0" smtClean="0"/>
          </a:p>
          <a:p>
            <a:r>
              <a:rPr lang="en-US" dirty="0" smtClean="0"/>
              <a:t>1 mA  = ………… A</a:t>
            </a:r>
            <a:endParaRPr lang="el-GR" dirty="0" smtClean="0"/>
          </a:p>
          <a:p>
            <a:endParaRPr lang="en-US" dirty="0" smtClean="0"/>
          </a:p>
          <a:p>
            <a:r>
              <a:rPr lang="en-US" dirty="0" smtClean="0"/>
              <a:t>10 kV = ………….. V</a:t>
            </a:r>
            <a:endParaRPr lang="el-GR" dirty="0" smtClean="0"/>
          </a:p>
          <a:p>
            <a:endParaRPr lang="en-US" dirty="0" smtClean="0"/>
          </a:p>
          <a:p>
            <a:r>
              <a:rPr lang="en-US" dirty="0" smtClean="0"/>
              <a:t>1 k</a:t>
            </a:r>
            <a:r>
              <a:rPr lang="el-GR" dirty="0" smtClean="0"/>
              <a:t>Ω   = ………….. Ω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26</a:t>
            </a:fld>
            <a:endParaRPr lang="el-GR"/>
          </a:p>
        </p:txBody>
      </p:sp>
      <p:sp>
        <p:nvSpPr>
          <p:cNvPr id="32" name="TextBox 31"/>
          <p:cNvSpPr txBox="1"/>
          <p:nvPr/>
        </p:nvSpPr>
        <p:spPr>
          <a:xfrm>
            <a:off x="155956" y="408693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Στο παρακάτω σχέδιο να υπολογισθούν: </a:t>
            </a:r>
          </a:p>
          <a:p>
            <a:r>
              <a:rPr lang="el-GR" sz="1400" dirty="0" smtClean="0"/>
              <a:t>α) η ένταση του ρεύματος  </a:t>
            </a:r>
            <a:r>
              <a:rPr lang="en-US" sz="2000" dirty="0" smtClean="0"/>
              <a:t>I</a:t>
            </a:r>
            <a:r>
              <a:rPr lang="en-US" sz="1400" dirty="0" smtClean="0"/>
              <a:t> </a:t>
            </a:r>
            <a:r>
              <a:rPr lang="el-GR" sz="1400" dirty="0" smtClean="0"/>
              <a:t>που διαρρέει το κύκλωμα.</a:t>
            </a:r>
          </a:p>
          <a:p>
            <a:r>
              <a:rPr lang="el-GR" sz="1400" dirty="0" smtClean="0"/>
              <a:t>β) η τάση (διαφορά δυναμικού) ανάμεσα στα Α,Β και Β,Γ</a:t>
            </a:r>
            <a:endParaRPr lang="el-GR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69214" y="188210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+</a:t>
            </a:r>
          </a:p>
        </p:txBody>
      </p:sp>
      <p:cxnSp>
        <p:nvCxnSpPr>
          <p:cNvPr id="37" name="Ευθεία γραμμή σύνδεσης 36"/>
          <p:cNvCxnSpPr/>
          <p:nvPr/>
        </p:nvCxnSpPr>
        <p:spPr>
          <a:xfrm>
            <a:off x="874881" y="1631504"/>
            <a:ext cx="477079" cy="145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Ευθεία γραμμή σύνδεσης 37"/>
          <p:cNvCxnSpPr/>
          <p:nvPr/>
        </p:nvCxnSpPr>
        <p:spPr>
          <a:xfrm>
            <a:off x="876682" y="1631504"/>
            <a:ext cx="0" cy="864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Ευθεία γραμμή σύνδεσης 38"/>
          <p:cNvCxnSpPr/>
          <p:nvPr/>
        </p:nvCxnSpPr>
        <p:spPr>
          <a:xfrm>
            <a:off x="658857" y="2495600"/>
            <a:ext cx="3927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Ευθεία γραμμή σύνδεσης 39"/>
          <p:cNvCxnSpPr/>
          <p:nvPr/>
        </p:nvCxnSpPr>
        <p:spPr>
          <a:xfrm>
            <a:off x="751424" y="2639616"/>
            <a:ext cx="2076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Ορθογώνιο 40"/>
          <p:cNvSpPr/>
          <p:nvPr/>
        </p:nvSpPr>
        <p:spPr>
          <a:xfrm>
            <a:off x="1351960" y="1542956"/>
            <a:ext cx="792088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2" name="Ευθεία γραμμή σύνδεσης 41"/>
          <p:cNvCxnSpPr/>
          <p:nvPr/>
        </p:nvCxnSpPr>
        <p:spPr>
          <a:xfrm flipV="1">
            <a:off x="2135021" y="1650968"/>
            <a:ext cx="449294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Ευθεία γραμμή σύνδεσης 42"/>
          <p:cNvCxnSpPr/>
          <p:nvPr/>
        </p:nvCxnSpPr>
        <p:spPr>
          <a:xfrm>
            <a:off x="3921164" y="1631504"/>
            <a:ext cx="0" cy="20882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/>
          <p:nvPr/>
        </p:nvCxnSpPr>
        <p:spPr>
          <a:xfrm>
            <a:off x="855244" y="3719736"/>
            <a:ext cx="30659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Ευθεία γραμμή σύνδεσης 44"/>
          <p:cNvCxnSpPr/>
          <p:nvPr/>
        </p:nvCxnSpPr>
        <p:spPr>
          <a:xfrm>
            <a:off x="874882" y="2639616"/>
            <a:ext cx="1800" cy="10801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16504" y="175898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l-GR" dirty="0"/>
              <a:t>1</a:t>
            </a:r>
            <a:r>
              <a:rPr lang="en-US" dirty="0" smtClean="0"/>
              <a:t>=</a:t>
            </a:r>
            <a:r>
              <a:rPr lang="el-GR" dirty="0" smtClean="0"/>
              <a:t>5</a:t>
            </a:r>
            <a:r>
              <a:rPr lang="en-US" dirty="0" smtClean="0"/>
              <a:t>00 </a:t>
            </a:r>
            <a:r>
              <a:rPr lang="el-GR" dirty="0" smtClean="0"/>
              <a:t>Ω</a:t>
            </a:r>
            <a:endParaRPr lang="el-GR" dirty="0"/>
          </a:p>
        </p:txBody>
      </p:sp>
      <p:sp>
        <p:nvSpPr>
          <p:cNvPr id="47" name="TextBox 46"/>
          <p:cNvSpPr txBox="1"/>
          <p:nvPr/>
        </p:nvSpPr>
        <p:spPr>
          <a:xfrm>
            <a:off x="959064" y="2582638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V= 9 V</a:t>
            </a:r>
            <a:endParaRPr lang="el-GR" dirty="0"/>
          </a:p>
        </p:txBody>
      </p:sp>
      <p:sp>
        <p:nvSpPr>
          <p:cNvPr id="48" name="TextBox 47"/>
          <p:cNvSpPr txBox="1"/>
          <p:nvPr/>
        </p:nvSpPr>
        <p:spPr>
          <a:xfrm>
            <a:off x="562647" y="2474917"/>
            <a:ext cx="351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-</a:t>
            </a:r>
            <a:endParaRPr lang="el-GR" sz="3200" dirty="0"/>
          </a:p>
        </p:txBody>
      </p:sp>
      <p:cxnSp>
        <p:nvCxnSpPr>
          <p:cNvPr id="49" name="Ευθύγραμμο βέλος σύνδεσης 48"/>
          <p:cNvCxnSpPr/>
          <p:nvPr/>
        </p:nvCxnSpPr>
        <p:spPr>
          <a:xfrm>
            <a:off x="3649627" y="2198286"/>
            <a:ext cx="0" cy="86140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79630" y="2444323"/>
            <a:ext cx="308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ccord Light SF" pitchFamily="2" charset="0"/>
              </a:rPr>
              <a:t>I</a:t>
            </a:r>
            <a:endParaRPr lang="el-GR" sz="2800" dirty="0"/>
          </a:p>
        </p:txBody>
      </p:sp>
      <p:sp>
        <p:nvSpPr>
          <p:cNvPr id="53" name="Ορθογώνιο 52"/>
          <p:cNvSpPr/>
          <p:nvPr/>
        </p:nvSpPr>
        <p:spPr>
          <a:xfrm>
            <a:off x="2584315" y="1549115"/>
            <a:ext cx="792088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4" name="Ευθεία γραμμή σύνδεσης 53"/>
          <p:cNvCxnSpPr/>
          <p:nvPr/>
        </p:nvCxnSpPr>
        <p:spPr>
          <a:xfrm>
            <a:off x="3354983" y="1638794"/>
            <a:ext cx="566181" cy="72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479649" y="176513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l-GR" dirty="0" smtClean="0"/>
              <a:t>2</a:t>
            </a:r>
            <a:r>
              <a:rPr lang="en-US" dirty="0" smtClean="0"/>
              <a:t>=</a:t>
            </a:r>
            <a:r>
              <a:rPr lang="el-GR" dirty="0"/>
              <a:t>4</a:t>
            </a:r>
            <a:r>
              <a:rPr lang="en-US" dirty="0" smtClean="0"/>
              <a:t>00 </a:t>
            </a:r>
            <a:r>
              <a:rPr lang="el-GR" dirty="0" smtClean="0"/>
              <a:t>Ω</a:t>
            </a:r>
            <a:endParaRPr lang="el-GR" dirty="0"/>
          </a:p>
        </p:txBody>
      </p:sp>
      <p:sp>
        <p:nvSpPr>
          <p:cNvPr id="58" name="TextBox 57"/>
          <p:cNvSpPr txBox="1"/>
          <p:nvPr/>
        </p:nvSpPr>
        <p:spPr>
          <a:xfrm>
            <a:off x="1991421" y="3852316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  <p:sp>
        <p:nvSpPr>
          <p:cNvPr id="59" name="TextBox 58"/>
          <p:cNvSpPr txBox="1"/>
          <p:nvPr/>
        </p:nvSpPr>
        <p:spPr>
          <a:xfrm>
            <a:off x="1051631" y="125732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endParaRPr lang="el-GR" dirty="0"/>
          </a:p>
        </p:txBody>
      </p:sp>
      <p:sp>
        <p:nvSpPr>
          <p:cNvPr id="60" name="TextBox 59"/>
          <p:cNvSpPr txBox="1"/>
          <p:nvPr/>
        </p:nvSpPr>
        <p:spPr>
          <a:xfrm>
            <a:off x="2233354" y="126217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endParaRPr lang="el-GR" dirty="0"/>
          </a:p>
        </p:txBody>
      </p:sp>
      <p:sp>
        <p:nvSpPr>
          <p:cNvPr id="61" name="TextBox 60"/>
          <p:cNvSpPr txBox="1"/>
          <p:nvPr/>
        </p:nvSpPr>
        <p:spPr>
          <a:xfrm>
            <a:off x="3545707" y="1287795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endParaRPr lang="el-GR" dirty="0"/>
          </a:p>
        </p:txBody>
      </p:sp>
      <p:sp>
        <p:nvSpPr>
          <p:cNvPr id="62" name="TextBox 61"/>
          <p:cNvSpPr txBox="1"/>
          <p:nvPr/>
        </p:nvSpPr>
        <p:spPr>
          <a:xfrm>
            <a:off x="1054837" y="1128970"/>
            <a:ext cx="31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.</a:t>
            </a:r>
            <a:endParaRPr lang="el-GR" sz="4000" dirty="0"/>
          </a:p>
        </p:txBody>
      </p:sp>
      <p:sp>
        <p:nvSpPr>
          <p:cNvPr id="63" name="TextBox 62"/>
          <p:cNvSpPr txBox="1"/>
          <p:nvPr/>
        </p:nvSpPr>
        <p:spPr>
          <a:xfrm>
            <a:off x="2202413" y="1128970"/>
            <a:ext cx="31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.</a:t>
            </a:r>
            <a:endParaRPr lang="el-GR" sz="4000" dirty="0"/>
          </a:p>
        </p:txBody>
      </p:sp>
      <p:sp>
        <p:nvSpPr>
          <p:cNvPr id="64" name="TextBox 63"/>
          <p:cNvSpPr txBox="1"/>
          <p:nvPr/>
        </p:nvSpPr>
        <p:spPr>
          <a:xfrm>
            <a:off x="3492372" y="1140374"/>
            <a:ext cx="31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.</a:t>
            </a:r>
            <a:endParaRPr lang="el-GR" sz="4000" dirty="0"/>
          </a:p>
        </p:txBody>
      </p:sp>
      <p:sp>
        <p:nvSpPr>
          <p:cNvPr id="65" name="TextBox 64"/>
          <p:cNvSpPr txBox="1"/>
          <p:nvPr/>
        </p:nvSpPr>
        <p:spPr>
          <a:xfrm>
            <a:off x="4970888" y="282943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+</a:t>
            </a:r>
          </a:p>
        </p:txBody>
      </p:sp>
      <p:cxnSp>
        <p:nvCxnSpPr>
          <p:cNvPr id="66" name="Ευθεία γραμμή σύνδεσης 65"/>
          <p:cNvCxnSpPr/>
          <p:nvPr/>
        </p:nvCxnSpPr>
        <p:spPr>
          <a:xfrm>
            <a:off x="5269633" y="2674631"/>
            <a:ext cx="10027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Ευθεία γραμμή σύνδεσης 66"/>
          <p:cNvCxnSpPr/>
          <p:nvPr/>
        </p:nvCxnSpPr>
        <p:spPr>
          <a:xfrm>
            <a:off x="5291071" y="2668118"/>
            <a:ext cx="0" cy="65905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Ευθεία γραμμή σύνδεσης 67"/>
          <p:cNvCxnSpPr/>
          <p:nvPr/>
        </p:nvCxnSpPr>
        <p:spPr>
          <a:xfrm>
            <a:off x="5094684" y="3329806"/>
            <a:ext cx="3927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Ευθεία γραμμή σύνδεσης 68"/>
          <p:cNvCxnSpPr/>
          <p:nvPr/>
        </p:nvCxnSpPr>
        <p:spPr>
          <a:xfrm>
            <a:off x="5165813" y="3471187"/>
            <a:ext cx="2076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Ορθογώνιο 69"/>
          <p:cNvSpPr/>
          <p:nvPr/>
        </p:nvSpPr>
        <p:spPr>
          <a:xfrm>
            <a:off x="6497994" y="3031010"/>
            <a:ext cx="792088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72" name="Ευθεία γραμμή σύνδεσης 71"/>
          <p:cNvCxnSpPr/>
          <p:nvPr/>
        </p:nvCxnSpPr>
        <p:spPr>
          <a:xfrm>
            <a:off x="8335553" y="2596401"/>
            <a:ext cx="0" cy="195490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Ευθεία γραμμή σύνδεσης 72"/>
          <p:cNvCxnSpPr/>
          <p:nvPr/>
        </p:nvCxnSpPr>
        <p:spPr>
          <a:xfrm>
            <a:off x="5269633" y="4551307"/>
            <a:ext cx="30659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Ευθεία γραμμή σύνδεσης 73"/>
          <p:cNvCxnSpPr/>
          <p:nvPr/>
        </p:nvCxnSpPr>
        <p:spPr>
          <a:xfrm>
            <a:off x="5289271" y="3471187"/>
            <a:ext cx="1800" cy="10801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373453" y="341420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V= </a:t>
            </a:r>
            <a:r>
              <a:rPr lang="el-GR" dirty="0" smtClean="0"/>
              <a:t>30</a:t>
            </a:r>
            <a:r>
              <a:rPr lang="en-US" dirty="0" smtClean="0"/>
              <a:t> V</a:t>
            </a:r>
            <a:endParaRPr lang="el-GR" dirty="0"/>
          </a:p>
        </p:txBody>
      </p:sp>
      <p:sp>
        <p:nvSpPr>
          <p:cNvPr id="77" name="TextBox 76"/>
          <p:cNvSpPr txBox="1"/>
          <p:nvPr/>
        </p:nvSpPr>
        <p:spPr>
          <a:xfrm>
            <a:off x="4977036" y="3289516"/>
            <a:ext cx="351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-</a:t>
            </a:r>
            <a:endParaRPr lang="el-GR" sz="3200" dirty="0"/>
          </a:p>
        </p:txBody>
      </p:sp>
      <p:cxnSp>
        <p:nvCxnSpPr>
          <p:cNvPr id="78" name="Ευθύγραμμο βέλος σύνδεσης 77"/>
          <p:cNvCxnSpPr/>
          <p:nvPr/>
        </p:nvCxnSpPr>
        <p:spPr>
          <a:xfrm>
            <a:off x="8240942" y="3139022"/>
            <a:ext cx="0" cy="86140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253471" y="3027906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ccord Light SF" pitchFamily="2" charset="0"/>
              </a:rPr>
              <a:t>I</a:t>
            </a:r>
            <a:r>
              <a:rPr lang="el-GR" sz="1200" dirty="0" err="1" smtClean="0">
                <a:latin typeface="Accord Light SF" pitchFamily="2" charset="0"/>
              </a:rPr>
              <a:t>ολ</a:t>
            </a:r>
            <a:endParaRPr lang="el-GR" sz="2800" dirty="0"/>
          </a:p>
        </p:txBody>
      </p:sp>
      <p:sp>
        <p:nvSpPr>
          <p:cNvPr id="80" name="Ορθογώνιο 79"/>
          <p:cNvSpPr/>
          <p:nvPr/>
        </p:nvSpPr>
        <p:spPr>
          <a:xfrm>
            <a:off x="6477777" y="2011354"/>
            <a:ext cx="792088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1" name="Ευθεία γραμμή σύνδεσης 80"/>
          <p:cNvCxnSpPr/>
          <p:nvPr/>
        </p:nvCxnSpPr>
        <p:spPr>
          <a:xfrm>
            <a:off x="7541535" y="2674631"/>
            <a:ext cx="794018" cy="182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374172" y="2140913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l-GR" dirty="0"/>
              <a:t>1</a:t>
            </a:r>
            <a:r>
              <a:rPr lang="en-US" dirty="0" smtClean="0"/>
              <a:t>=</a:t>
            </a:r>
            <a:r>
              <a:rPr lang="el-GR" dirty="0" smtClean="0"/>
              <a:t>3</a:t>
            </a:r>
            <a:r>
              <a:rPr lang="en-US" dirty="0" smtClean="0"/>
              <a:t>00 </a:t>
            </a:r>
            <a:r>
              <a:rPr lang="el-GR" dirty="0" smtClean="0"/>
              <a:t>Ω</a:t>
            </a:r>
            <a:endParaRPr lang="el-GR" dirty="0"/>
          </a:p>
        </p:txBody>
      </p:sp>
      <p:sp>
        <p:nvSpPr>
          <p:cNvPr id="83" name="TextBox 82"/>
          <p:cNvSpPr txBox="1"/>
          <p:nvPr/>
        </p:nvSpPr>
        <p:spPr>
          <a:xfrm>
            <a:off x="5466020" y="208889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</a:t>
            </a:r>
            <a:endParaRPr lang="el-GR" dirty="0"/>
          </a:p>
        </p:txBody>
      </p:sp>
      <p:sp>
        <p:nvSpPr>
          <p:cNvPr id="85" name="TextBox 84"/>
          <p:cNvSpPr txBox="1"/>
          <p:nvPr/>
        </p:nvSpPr>
        <p:spPr>
          <a:xfrm>
            <a:off x="7960096" y="2119366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Γ</a:t>
            </a:r>
            <a:endParaRPr lang="el-GR" dirty="0"/>
          </a:p>
        </p:txBody>
      </p:sp>
      <p:cxnSp>
        <p:nvCxnSpPr>
          <p:cNvPr id="91" name="Ευθεία γραμμή σύνδεσης 90"/>
          <p:cNvCxnSpPr/>
          <p:nvPr/>
        </p:nvCxnSpPr>
        <p:spPr>
          <a:xfrm>
            <a:off x="6239237" y="2133945"/>
            <a:ext cx="2385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Ευθεία γραμμή σύνδεσης 92"/>
          <p:cNvCxnSpPr/>
          <p:nvPr/>
        </p:nvCxnSpPr>
        <p:spPr>
          <a:xfrm flipV="1">
            <a:off x="6237437" y="3139022"/>
            <a:ext cx="273470" cy="142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Ευθεία γραμμή σύνδεσης 99"/>
          <p:cNvCxnSpPr/>
          <p:nvPr/>
        </p:nvCxnSpPr>
        <p:spPr>
          <a:xfrm>
            <a:off x="7269865" y="2133945"/>
            <a:ext cx="2385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Ευθεία γραμμή σύνδεσης 100"/>
          <p:cNvCxnSpPr/>
          <p:nvPr/>
        </p:nvCxnSpPr>
        <p:spPr>
          <a:xfrm>
            <a:off x="7302995" y="3139022"/>
            <a:ext cx="2385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Ευθεία γραμμή σύνδεσης 101"/>
          <p:cNvCxnSpPr/>
          <p:nvPr/>
        </p:nvCxnSpPr>
        <p:spPr>
          <a:xfrm>
            <a:off x="6237437" y="2119057"/>
            <a:ext cx="1800" cy="1019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Ευθεία γραμμή σύνδεσης 105"/>
          <p:cNvCxnSpPr/>
          <p:nvPr/>
        </p:nvCxnSpPr>
        <p:spPr>
          <a:xfrm>
            <a:off x="7508405" y="2133333"/>
            <a:ext cx="1800" cy="10199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601256" y="1380828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ccord Light SF" pitchFamily="2" charset="0"/>
              </a:rPr>
              <a:t>I</a:t>
            </a:r>
            <a:r>
              <a:rPr lang="el-GR" sz="1200" dirty="0">
                <a:latin typeface="Accord Light SF" pitchFamily="2" charset="0"/>
              </a:rPr>
              <a:t>1</a:t>
            </a:r>
            <a:endParaRPr lang="el-GR" sz="2800" dirty="0"/>
          </a:p>
        </p:txBody>
      </p:sp>
      <p:cxnSp>
        <p:nvCxnSpPr>
          <p:cNvPr id="111" name="Ευθύγραμμο βέλος σύνδεσης 110"/>
          <p:cNvCxnSpPr/>
          <p:nvPr/>
        </p:nvCxnSpPr>
        <p:spPr>
          <a:xfrm flipV="1">
            <a:off x="6550565" y="1908184"/>
            <a:ext cx="504056" cy="109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692701" y="3368043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ccord Light SF" pitchFamily="2" charset="0"/>
              </a:rPr>
              <a:t>I</a:t>
            </a:r>
            <a:r>
              <a:rPr lang="el-GR" sz="1200" dirty="0" smtClean="0">
                <a:latin typeface="Accord Light SF" pitchFamily="2" charset="0"/>
              </a:rPr>
              <a:t>2</a:t>
            </a:r>
            <a:endParaRPr lang="el-GR" sz="2800" dirty="0"/>
          </a:p>
        </p:txBody>
      </p:sp>
      <p:cxnSp>
        <p:nvCxnSpPr>
          <p:cNvPr id="114" name="Ευθύγραμμο βέλος σύνδεσης 113"/>
          <p:cNvCxnSpPr/>
          <p:nvPr/>
        </p:nvCxnSpPr>
        <p:spPr>
          <a:xfrm flipV="1">
            <a:off x="6624216" y="3327171"/>
            <a:ext cx="504056" cy="109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6344047" y="271368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l-GR" dirty="0"/>
              <a:t>2</a:t>
            </a:r>
            <a:r>
              <a:rPr lang="en-US" dirty="0" smtClean="0"/>
              <a:t>=</a:t>
            </a:r>
            <a:r>
              <a:rPr lang="el-GR" dirty="0" smtClean="0"/>
              <a:t>6</a:t>
            </a:r>
            <a:r>
              <a:rPr lang="en-US" dirty="0" smtClean="0"/>
              <a:t>00 </a:t>
            </a:r>
            <a:r>
              <a:rPr lang="el-GR" dirty="0" smtClean="0"/>
              <a:t>Ω</a:t>
            </a:r>
            <a:endParaRPr lang="el-GR" dirty="0"/>
          </a:p>
        </p:txBody>
      </p:sp>
      <p:sp>
        <p:nvSpPr>
          <p:cNvPr id="116" name="TextBox 115"/>
          <p:cNvSpPr txBox="1"/>
          <p:nvPr/>
        </p:nvSpPr>
        <p:spPr>
          <a:xfrm>
            <a:off x="4479996" y="24650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Στο παρακάτω κύκλωμα να υπολογισθούν: </a:t>
            </a:r>
          </a:p>
          <a:p>
            <a:r>
              <a:rPr lang="el-GR" sz="1400" dirty="0" smtClean="0"/>
              <a:t>α) η ισοδύναμη ολική αντίσταση </a:t>
            </a:r>
            <a:r>
              <a:rPr lang="en-US" dirty="0" smtClean="0"/>
              <a:t>R</a:t>
            </a:r>
            <a:r>
              <a:rPr lang="el-GR" sz="1400" dirty="0" err="1" smtClean="0"/>
              <a:t>ολ</a:t>
            </a:r>
            <a:endParaRPr lang="el-GR" dirty="0" smtClean="0"/>
          </a:p>
          <a:p>
            <a:r>
              <a:rPr lang="el-GR" sz="1400" dirty="0" smtClean="0"/>
              <a:t>β) οι εντάσεις των ρευμάτων </a:t>
            </a:r>
            <a:r>
              <a:rPr lang="en-US" sz="2800" dirty="0">
                <a:solidFill>
                  <a:prstClr val="black"/>
                </a:solidFill>
                <a:latin typeface="Accord Light SF" pitchFamily="2" charset="0"/>
              </a:rPr>
              <a:t>I</a:t>
            </a:r>
            <a:r>
              <a:rPr lang="el-GR" sz="1200" dirty="0" smtClean="0">
                <a:solidFill>
                  <a:prstClr val="black"/>
                </a:solidFill>
                <a:latin typeface="Accord Light SF" pitchFamily="2" charset="0"/>
              </a:rPr>
              <a:t>1 </a:t>
            </a:r>
            <a:r>
              <a:rPr lang="el-GR" sz="1400" dirty="0" smtClean="0">
                <a:solidFill>
                  <a:prstClr val="black"/>
                </a:solidFill>
                <a:latin typeface="Accord Light SF" pitchFamily="2" charset="0"/>
              </a:rPr>
              <a:t>και </a:t>
            </a:r>
            <a:r>
              <a:rPr lang="en-US" sz="2800" dirty="0" smtClean="0">
                <a:latin typeface="Accord Light SF" pitchFamily="2" charset="0"/>
              </a:rPr>
              <a:t>I</a:t>
            </a:r>
            <a:r>
              <a:rPr lang="el-GR" sz="1200" dirty="0" smtClean="0">
                <a:latin typeface="Accord Light SF" pitchFamily="2" charset="0"/>
              </a:rPr>
              <a:t>2</a:t>
            </a:r>
            <a:endParaRPr lang="el-GR" sz="2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6477777" y="4653136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27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500174"/>
            <a:ext cx="910233" cy="46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282" y="285728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sz="1600" dirty="0" smtClean="0"/>
              <a:t>  Ηλεκτρικός θερμοσίφωνας ισχύος 4,4 </a:t>
            </a:r>
            <a:r>
              <a:rPr lang="en-US" sz="1600" dirty="0" smtClean="0"/>
              <a:t>kW </a:t>
            </a:r>
            <a:r>
              <a:rPr lang="el-GR" sz="1600" dirty="0" smtClean="0"/>
              <a:t>τροφοδοτείται με τάση 220 </a:t>
            </a:r>
            <a:r>
              <a:rPr lang="en-US" sz="1600" dirty="0" smtClean="0"/>
              <a:t>V</a:t>
            </a:r>
            <a:r>
              <a:rPr lang="el-GR" sz="1600" dirty="0" smtClean="0"/>
              <a:t> όπως στο παρακάτω σχήμα</a:t>
            </a:r>
            <a:r>
              <a:rPr lang="en-US" sz="1600" dirty="0" smtClean="0"/>
              <a:t>. </a:t>
            </a:r>
            <a:r>
              <a:rPr lang="el-GR" sz="1600" dirty="0" smtClean="0"/>
              <a:t>Να</a:t>
            </a:r>
            <a:r>
              <a:rPr lang="en-US" sz="1600" dirty="0" smtClean="0"/>
              <a:t> </a:t>
            </a:r>
            <a:r>
              <a:rPr lang="el-GR" sz="1600" dirty="0" smtClean="0"/>
              <a:t>υπολογισθεί</a:t>
            </a:r>
            <a:r>
              <a:rPr lang="en-US" sz="1600" dirty="0" smtClean="0"/>
              <a:t> </a:t>
            </a:r>
            <a:r>
              <a:rPr lang="el-GR" sz="1600" dirty="0" smtClean="0"/>
              <a:t>η ένταση του ρεύματος που τον διαρρέει</a:t>
            </a:r>
            <a:r>
              <a:rPr lang="en-US" sz="1600" dirty="0" smtClean="0"/>
              <a:t>.</a:t>
            </a:r>
            <a:endParaRPr lang="el-GR" sz="1600" dirty="0"/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2291684" y="1734304"/>
            <a:ext cx="9843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6" y="1734304"/>
            <a:ext cx="914400" cy="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Ευθεία γραμμή σύνδεσης 9"/>
          <p:cNvCxnSpPr/>
          <p:nvPr/>
        </p:nvCxnSpPr>
        <p:spPr>
          <a:xfrm>
            <a:off x="779516" y="1734304"/>
            <a:ext cx="0" cy="5872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Ομάδα 17"/>
          <p:cNvGrpSpPr/>
          <p:nvPr/>
        </p:nvGrpSpPr>
        <p:grpSpPr>
          <a:xfrm>
            <a:off x="583129" y="2321508"/>
            <a:ext cx="392774" cy="152400"/>
            <a:chOff x="343165" y="2129187"/>
            <a:chExt cx="392774" cy="152400"/>
          </a:xfrm>
        </p:grpSpPr>
        <p:cxnSp>
          <p:nvCxnSpPr>
            <p:cNvPr id="12" name="Ευθεία γραμμή σύνδεσης 11"/>
            <p:cNvCxnSpPr/>
            <p:nvPr/>
          </p:nvCxnSpPr>
          <p:spPr>
            <a:xfrm>
              <a:off x="343165" y="2129187"/>
              <a:ext cx="39277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Ευθεία γραμμή σύνδεσης 12"/>
            <p:cNvCxnSpPr/>
            <p:nvPr/>
          </p:nvCxnSpPr>
          <p:spPr>
            <a:xfrm>
              <a:off x="417600" y="2281587"/>
              <a:ext cx="19638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Ευθεία γραμμή σύνδεσης 14"/>
          <p:cNvCxnSpPr/>
          <p:nvPr/>
        </p:nvCxnSpPr>
        <p:spPr>
          <a:xfrm>
            <a:off x="755757" y="2473908"/>
            <a:ext cx="0" cy="58353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/>
          <p:cNvCxnSpPr/>
          <p:nvPr/>
        </p:nvCxnSpPr>
        <p:spPr>
          <a:xfrm>
            <a:off x="755757" y="3057443"/>
            <a:ext cx="25202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3276037" y="1758117"/>
            <a:ext cx="0" cy="13231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9516" y="2321508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V= 22</a:t>
            </a:r>
            <a:r>
              <a:rPr lang="el-GR" sz="1600" b="1" dirty="0" smtClean="0"/>
              <a:t>0</a:t>
            </a:r>
            <a:r>
              <a:rPr lang="en-US" sz="1600" b="1" dirty="0" smtClean="0"/>
              <a:t> V</a:t>
            </a:r>
            <a:endParaRPr lang="el-GR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07320" y="19547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+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3468" y="2414798"/>
            <a:ext cx="35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-</a:t>
            </a:r>
            <a:endParaRPr lang="el-GR" dirty="0"/>
          </a:p>
        </p:txBody>
      </p:sp>
      <p:sp>
        <p:nvSpPr>
          <p:cNvPr id="27" name="TextBox 26"/>
          <p:cNvSpPr txBox="1"/>
          <p:nvPr/>
        </p:nvSpPr>
        <p:spPr>
          <a:xfrm>
            <a:off x="2291684" y="1843240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P=</a:t>
            </a:r>
            <a:r>
              <a:rPr lang="en-US" sz="1600" b="1" dirty="0"/>
              <a:t>2</a:t>
            </a:r>
            <a:r>
              <a:rPr lang="el-GR" sz="1600" b="1" dirty="0" smtClean="0"/>
              <a:t>,</a:t>
            </a:r>
            <a:r>
              <a:rPr lang="en-US" sz="1600" b="1" dirty="0" smtClean="0"/>
              <a:t>2</a:t>
            </a:r>
            <a:r>
              <a:rPr lang="el-GR" sz="1600" b="1" dirty="0" smtClean="0"/>
              <a:t> </a:t>
            </a:r>
            <a:r>
              <a:rPr lang="en-US" sz="1600" b="1" dirty="0"/>
              <a:t>kW </a:t>
            </a:r>
            <a:endParaRPr lang="el-GR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413698" y="3353960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  <p:sp>
        <p:nvSpPr>
          <p:cNvPr id="20" name="TextBox 1"/>
          <p:cNvSpPr txBox="1"/>
          <p:nvPr/>
        </p:nvSpPr>
        <p:spPr>
          <a:xfrm>
            <a:off x="4714876" y="214290"/>
            <a:ext cx="40719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l-GR" dirty="0" smtClean="0"/>
              <a:t>Μία ηλεκτρική συσκευή έχει αντίσταση 880 Ω και συνδέεται σε τάση 220 </a:t>
            </a:r>
            <a:r>
              <a:rPr lang="en-US" dirty="0" smtClean="0"/>
              <a:t>V. </a:t>
            </a:r>
            <a:r>
              <a:rPr lang="el-GR" dirty="0" smtClean="0"/>
              <a:t>Πόση είναι η ένταση του ρεύματος που διαρρέει το κύκλωμα;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__________________________________</a:t>
            </a:r>
          </a:p>
        </p:txBody>
      </p:sp>
      <p:sp>
        <p:nvSpPr>
          <p:cNvPr id="22" name="TextBox 27"/>
          <p:cNvSpPr txBox="1"/>
          <p:nvPr/>
        </p:nvSpPr>
        <p:spPr>
          <a:xfrm>
            <a:off x="6429388" y="1857364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  <p:sp>
        <p:nvSpPr>
          <p:cNvPr id="23" name="TextBox 5"/>
          <p:cNvSpPr txBox="1"/>
          <p:nvPr/>
        </p:nvSpPr>
        <p:spPr>
          <a:xfrm>
            <a:off x="4429124" y="3071810"/>
            <a:ext cx="417190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l-GR" dirty="0" smtClean="0"/>
              <a:t>Μία αντίσταση 1 </a:t>
            </a:r>
            <a:r>
              <a:rPr lang="en-US" dirty="0"/>
              <a:t>k</a:t>
            </a:r>
            <a:r>
              <a:rPr lang="el-GR" dirty="0" smtClean="0"/>
              <a:t>Ω</a:t>
            </a:r>
            <a:r>
              <a:rPr lang="en-US" dirty="0" smtClean="0"/>
              <a:t> </a:t>
            </a:r>
            <a:r>
              <a:rPr lang="el-GR" dirty="0" smtClean="0"/>
              <a:t>διαρρέεται από ρεύμα εντάσεως 0,5 Α. Ποια είναι η ισχύς που καταναλώνει ; </a:t>
            </a:r>
          </a:p>
          <a:p>
            <a:pPr>
              <a:lnSpc>
                <a:spcPct val="250000"/>
              </a:lnSpc>
            </a:pPr>
            <a:endParaRPr lang="el-GR" dirty="0" smtClean="0"/>
          </a:p>
          <a:p>
            <a:pPr>
              <a:lnSpc>
                <a:spcPct val="250000"/>
              </a:lnSpc>
            </a:pPr>
            <a:r>
              <a:rPr lang="el-GR" dirty="0" smtClean="0"/>
              <a:t>__________________________________</a:t>
            </a:r>
            <a:endParaRPr lang="el-GR" dirty="0"/>
          </a:p>
        </p:txBody>
      </p:sp>
      <p:sp>
        <p:nvSpPr>
          <p:cNvPr id="29" name="TextBox 27"/>
          <p:cNvSpPr txBox="1"/>
          <p:nvPr/>
        </p:nvSpPr>
        <p:spPr>
          <a:xfrm>
            <a:off x="6286512" y="4286256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28</a:t>
            </a:fld>
            <a:endParaRPr lang="el-GR"/>
          </a:p>
        </p:txBody>
      </p:sp>
      <p:sp>
        <p:nvSpPr>
          <p:cNvPr id="4" name="3 - Ορθογώνιο"/>
          <p:cNvSpPr/>
          <p:nvPr/>
        </p:nvSpPr>
        <p:spPr>
          <a:xfrm>
            <a:off x="285720" y="71435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l-GR" sz="1400" dirty="0" smtClean="0"/>
              <a:t>Στο κύκλωμα της παρακάτω εικόνας να υπολογίσετε: Την ολική αντίσταση.</a:t>
            </a:r>
          </a:p>
          <a:p>
            <a:pPr marL="342900" indent="-342900" fontAlgn="base">
              <a:buFont typeface="+mj-lt"/>
              <a:buAutoNum type="alphaLcParenR"/>
            </a:pPr>
            <a:r>
              <a:rPr lang="el-GR" sz="1400" dirty="0" smtClean="0"/>
              <a:t>Το ρεύμα που διαρρέει το κύκλωμα.</a:t>
            </a:r>
          </a:p>
          <a:p>
            <a:pPr marL="342900" indent="-342900" fontAlgn="base">
              <a:buFont typeface="+mj-lt"/>
              <a:buAutoNum type="alphaLcParenR"/>
            </a:pPr>
            <a:r>
              <a:rPr lang="el-GR" sz="1400" dirty="0" smtClean="0"/>
              <a:t>Την ισχύ που καταναλώνεται σε όλο το κύκλωμα.</a:t>
            </a:r>
          </a:p>
          <a:p>
            <a:pPr marL="342900" indent="-342900" fontAlgn="base">
              <a:buFont typeface="+mj-lt"/>
              <a:buAutoNum type="alphaLcParenR"/>
            </a:pPr>
            <a:r>
              <a:rPr lang="el-GR" sz="1400" dirty="0" smtClean="0"/>
              <a:t>Την ισχύ που καταναλώνεται σε κάθε μία αντίσταση.</a:t>
            </a:r>
            <a:endParaRPr lang="el-GR" sz="1400" dirty="0"/>
          </a:p>
        </p:txBody>
      </p:sp>
      <p:pic>
        <p:nvPicPr>
          <p:cNvPr id="2050" name="Picture 2" descr="25255BUNSET-25255D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71678"/>
            <a:ext cx="2857500" cy="2419351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5072066" y="571480"/>
            <a:ext cx="3571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l-GR" sz="1400" dirty="0" smtClean="0"/>
              <a:t>Πάνω σε μία λάμπα γράφει 60W/120V. Αν υποθέσουμε ότι η λάμπα είναι ένας απλός αντιστάτης υπολογίστε:</a:t>
            </a:r>
          </a:p>
          <a:p>
            <a:pPr fontAlgn="base"/>
            <a:r>
              <a:rPr lang="el-GR" sz="1400" dirty="0" smtClean="0"/>
              <a:t>Την αντίσταση R της λάμπας.</a:t>
            </a:r>
          </a:p>
          <a:p>
            <a:pPr fontAlgn="base"/>
            <a:r>
              <a:rPr lang="el-GR" sz="1400" dirty="0" smtClean="0"/>
              <a:t>Αν κάποιος τροφοδοτήσει με 75V τη λάμπα, πόση ισχύς αναπτύσσεται σ’ αυτή;</a:t>
            </a:r>
          </a:p>
        </p:txBody>
      </p:sp>
      <p:sp>
        <p:nvSpPr>
          <p:cNvPr id="9" name="TextBox 27"/>
          <p:cNvSpPr txBox="1"/>
          <p:nvPr/>
        </p:nvSpPr>
        <p:spPr>
          <a:xfrm>
            <a:off x="6500826" y="2000240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 rot="16200000" flipH="1">
            <a:off x="1357302" y="3286136"/>
            <a:ext cx="6643710" cy="714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7"/>
          <p:cNvSpPr txBox="1"/>
          <p:nvPr/>
        </p:nvSpPr>
        <p:spPr>
          <a:xfrm>
            <a:off x="1571604" y="4429132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  <p:sp>
        <p:nvSpPr>
          <p:cNvPr id="13" name="12 - Ορθογώνιο"/>
          <p:cNvSpPr/>
          <p:nvPr/>
        </p:nvSpPr>
        <p:spPr>
          <a:xfrm>
            <a:off x="4929190" y="3143248"/>
            <a:ext cx="40719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/>
              <a:t>Συνδέουμε τους πόλους κινητήρα με ηλεκτρική πηγή σταθερής τάσης 12 V, οπότε η ένταση του ηλεκτρικού ρεύματος που τον διαρρέει είναι 2 Α. </a:t>
            </a:r>
          </a:p>
          <a:p>
            <a:r>
              <a:rPr lang="el-GR" sz="1400" dirty="0" smtClean="0"/>
              <a:t>α. Να υπολογίσεις την ηλεκτρική ισχύ που μεταφέρει το ηλεκτρικό ρεύμα στον κινητήρα.</a:t>
            </a:r>
          </a:p>
        </p:txBody>
      </p:sp>
      <p:sp>
        <p:nvSpPr>
          <p:cNvPr id="14" name="TextBox 27"/>
          <p:cNvSpPr txBox="1"/>
          <p:nvPr/>
        </p:nvSpPr>
        <p:spPr>
          <a:xfrm>
            <a:off x="6643702" y="4357694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29</a:t>
            </a:fld>
            <a:endParaRPr lang="el-GR"/>
          </a:p>
        </p:txBody>
      </p:sp>
      <p:sp>
        <p:nvSpPr>
          <p:cNvPr id="4" name="3 - Ορθογώνιο"/>
          <p:cNvSpPr/>
          <p:nvPr/>
        </p:nvSpPr>
        <p:spPr>
          <a:xfrm>
            <a:off x="642910" y="357166"/>
            <a:ext cx="7929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/>
            <a:r>
              <a:rPr lang="el-GR" sz="1400" dirty="0" smtClean="0"/>
              <a:t>Στο παρακάτω κύκλωμα υπάρχει ο κινητήρας Κ συνδεμένος σε σειρά με αντιστάτη R=20Ω. Όλο το κύκλωμα τροφοδοτείται με τάση V. Στα άκρα του αντιστάτη και του κινητήρα υπάρχουν δύο βολτόμετρα V1 και V2 και μετρούν 40V και 60V αντίστοιχα. Υπολογίστε: Με πόσο ρεύμα Ι διαρρέεται το κύκλωμα;</a:t>
            </a:r>
          </a:p>
          <a:p>
            <a:pPr marL="342900" indent="-342900" fontAlgn="base">
              <a:buFont typeface="+mj-lt"/>
              <a:buAutoNum type="alphaLcParenR"/>
            </a:pPr>
            <a:r>
              <a:rPr lang="el-GR" sz="1400" dirty="0" smtClean="0"/>
              <a:t>Πόσο είναι το ρεύμα που περνάει μέσα από τον κινητήρα;</a:t>
            </a:r>
          </a:p>
          <a:p>
            <a:pPr marL="342900" indent="-342900" fontAlgn="base">
              <a:buFont typeface="+mj-lt"/>
              <a:buAutoNum type="alphaLcParenR"/>
            </a:pPr>
            <a:r>
              <a:rPr lang="el-GR" sz="1400" smtClean="0"/>
              <a:t>Πόση </a:t>
            </a:r>
            <a:r>
              <a:rPr lang="el-GR" sz="1400" dirty="0" smtClean="0"/>
              <a:t>είναι η ισχύς που απορροφά ο κινητήρας;</a:t>
            </a:r>
          </a:p>
        </p:txBody>
      </p:sp>
      <p:pic>
        <p:nvPicPr>
          <p:cNvPr id="5" name="Picture 4" descr="25255BUNSET-25255D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85992"/>
            <a:ext cx="2857500" cy="2324101"/>
          </a:xfrm>
          <a:prstGeom prst="rect">
            <a:avLst/>
          </a:prstGeom>
          <a:noFill/>
        </p:spPr>
      </p:pic>
      <p:sp>
        <p:nvSpPr>
          <p:cNvPr id="6" name="TextBox 27"/>
          <p:cNvSpPr txBox="1"/>
          <p:nvPr/>
        </p:nvSpPr>
        <p:spPr>
          <a:xfrm>
            <a:off x="5715008" y="2143116"/>
            <a:ext cx="66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 smtClean="0"/>
              <a:t>ΛΥΣΗ</a:t>
            </a:r>
            <a:endParaRPr lang="el-GR" u="sng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3001808" y="116632"/>
            <a:ext cx="3149067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4400" b="1" dirty="0" smtClean="0"/>
              <a:t>ΠΟΛΥΜΕΤΡΑ</a:t>
            </a:r>
            <a:endParaRPr lang="el-GR" sz="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907165" cy="515187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04" t="6427" r="15707" b="3757"/>
          <a:stretch/>
        </p:blipFill>
        <p:spPr bwMode="auto">
          <a:xfrm>
            <a:off x="5987441" y="1300278"/>
            <a:ext cx="2843408" cy="494482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30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2882274" y="266150"/>
            <a:ext cx="33794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chemeClr val="tx1"/>
                </a:solidFill>
              </a:rPr>
              <a:t>ΗΛΕΚΤΡΙΚΗ ΕΝΕΡΓΕΙΑ</a:t>
            </a:r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538" y="1124744"/>
            <a:ext cx="8280921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2000" b="1" dirty="0" smtClean="0"/>
              <a:t>Για να υπολογίσουμε την ηλεκτρική ενέργεια </a:t>
            </a:r>
            <a:r>
              <a:rPr lang="en-US" sz="2000" b="1" dirty="0" smtClean="0"/>
              <a:t>(E) </a:t>
            </a:r>
            <a:r>
              <a:rPr lang="el-GR" sz="2000" b="1" dirty="0" smtClean="0"/>
              <a:t>που καταναλώνει μια συσκευή</a:t>
            </a:r>
            <a:r>
              <a:rPr lang="en-US" sz="2000" b="1" dirty="0" smtClean="0"/>
              <a:t> </a:t>
            </a:r>
            <a:r>
              <a:rPr lang="el-GR" sz="2000" b="1" dirty="0" smtClean="0"/>
              <a:t>πρέπει να πολλαπλασιάσουμε την ισχύ της συσκευής </a:t>
            </a:r>
            <a:r>
              <a:rPr lang="en-US" sz="2000" b="1" dirty="0" smtClean="0"/>
              <a:t>(P) </a:t>
            </a:r>
            <a:r>
              <a:rPr lang="el-GR" sz="2000" b="1" dirty="0" smtClean="0"/>
              <a:t>με το χρόνο</a:t>
            </a:r>
            <a:r>
              <a:rPr lang="en-US" sz="2000" b="1" dirty="0" smtClean="0"/>
              <a:t> (t)</a:t>
            </a:r>
            <a:r>
              <a:rPr lang="el-GR" sz="2000" b="1" dirty="0" smtClean="0"/>
              <a:t> που λειτουργεί αυτή.</a:t>
            </a:r>
            <a:endParaRPr lang="el-GR" sz="2000" b="1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906591" y="3140968"/>
                <a:ext cx="1601511" cy="904222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l-GR" sz="3600" b="1" dirty="0" smtClean="0">
                    <a:solidFill>
                      <a:schemeClr val="tx1"/>
                    </a:solidFill>
                  </a:rPr>
                  <a:t>Ε = Ρ</a:t>
                </a:r>
                <a14:m>
                  <m:oMath xmlns:m="http://schemas.openxmlformats.org/officeDocument/2006/math">
                    <m:r>
                      <a:rPr lang="el-GR" sz="5400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chemeClr val="tx1"/>
                        </a:solidFill>
                      </a:rPr>
                      <m:t>t</m:t>
                    </m:r>
                  </m:oMath>
                </a14:m>
                <a:endParaRPr lang="el-GR" sz="3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591" y="3140968"/>
                <a:ext cx="1601511" cy="90422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0861" r="-14607" b="-1895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449013" y="4221088"/>
            <a:ext cx="43408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/>
              <a:t>Μονάδες ηλεκτρικής ενέργειας: </a:t>
            </a:r>
            <a:endParaRPr lang="en-US" sz="2400" b="1" dirty="0" smtClean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800" dirty="0" err="1" smtClean="0"/>
              <a:t>βαττώρα</a:t>
            </a:r>
            <a:r>
              <a:rPr lang="el-GR" sz="2800" dirty="0" smtClean="0"/>
              <a:t> (</a:t>
            </a:r>
            <a:r>
              <a:rPr lang="en-US" sz="2800" dirty="0" err="1" smtClean="0"/>
              <a:t>Wh</a:t>
            </a:r>
            <a:r>
              <a:rPr lang="el-GR" sz="2800" dirty="0" smtClean="0"/>
              <a:t>)</a:t>
            </a:r>
            <a:r>
              <a:rPr lang="en-US" sz="2800" dirty="0" smtClean="0"/>
              <a:t> </a:t>
            </a:r>
            <a:r>
              <a:rPr lang="el-GR" sz="2800" dirty="0" smtClean="0"/>
              <a:t>και η </a:t>
            </a:r>
            <a:endParaRPr lang="en-US" sz="2800" dirty="0" smtClean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800" dirty="0" err="1" smtClean="0"/>
              <a:t>κιλοβαττώρα</a:t>
            </a:r>
            <a:r>
              <a:rPr lang="el-GR" sz="2800" dirty="0" smtClean="0"/>
              <a:t> (</a:t>
            </a:r>
            <a:r>
              <a:rPr lang="en-US" sz="2800" dirty="0" smtClean="0"/>
              <a:t>kWh</a:t>
            </a:r>
            <a:r>
              <a:rPr lang="el-GR" sz="2800" dirty="0" smtClean="0"/>
              <a:t>)</a:t>
            </a:r>
            <a:endParaRPr lang="el-GR" sz="2800" dirty="0"/>
          </a:p>
        </p:txBody>
      </p:sp>
    </p:spTree>
    <p:extLst>
      <p:ext uri="{BB962C8B-B14F-4D97-AF65-F5344CB8AC3E}">
        <p14:creationId xmlns="" xmlns:p14="http://schemas.microsoft.com/office/powerpoint/2010/main" val="32380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27" t="29579" r="27816" b="37368"/>
          <a:stretch/>
        </p:blipFill>
        <p:spPr bwMode="auto">
          <a:xfrm>
            <a:off x="323528" y="260648"/>
            <a:ext cx="8374269" cy="3600399"/>
          </a:xfrm>
          <a:prstGeom prst="rect">
            <a:avLst/>
          </a:prstGeom>
          <a:ln w="76200"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544230" y="4221088"/>
            <a:ext cx="8343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Ένα σπίτι έχει καταναλώσει </a:t>
            </a:r>
            <a:r>
              <a:rPr lang="en-US" dirty="0" smtClean="0"/>
              <a:t>1</a:t>
            </a:r>
            <a:r>
              <a:rPr lang="el-GR" dirty="0" smtClean="0"/>
              <a:t>500  </a:t>
            </a:r>
            <a:r>
              <a:rPr lang="en-US" dirty="0" smtClean="0"/>
              <a:t>kWh. </a:t>
            </a:r>
            <a:r>
              <a:rPr lang="el-GR" dirty="0" smtClean="0"/>
              <a:t>Αν το κόστος είναι 0,</a:t>
            </a:r>
            <a:r>
              <a:rPr lang="en-US" dirty="0" smtClean="0"/>
              <a:t>18</a:t>
            </a:r>
            <a:r>
              <a:rPr lang="el-GR" dirty="0" smtClean="0"/>
              <a:t> ευρώ την </a:t>
            </a:r>
            <a:r>
              <a:rPr lang="el-GR" dirty="0" err="1" smtClean="0"/>
              <a:t>κιλοβαττώρα</a:t>
            </a:r>
            <a:endParaRPr lang="el-GR" dirty="0" smtClean="0"/>
          </a:p>
          <a:p>
            <a:r>
              <a:rPr lang="el-GR" dirty="0" smtClean="0"/>
              <a:t>πόσα χρήματα πρέπει να πληρώσει;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5162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32</a:t>
            </a:fld>
            <a:endParaRPr lang="el-GR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17128" t="21455" r="18181" b="23295"/>
          <a:stretch/>
        </p:blipFill>
        <p:spPr bwMode="auto">
          <a:xfrm>
            <a:off x="143378" y="260648"/>
            <a:ext cx="8714901" cy="595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148064" y="462882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1 </a:t>
            </a:r>
            <a:r>
              <a:rPr lang="en-US" b="1" dirty="0" smtClean="0"/>
              <a:t>kWh  </a:t>
            </a:r>
            <a:r>
              <a:rPr lang="el-GR" b="1" dirty="0" smtClean="0"/>
              <a:t>κοστίζει περίπου 0,2 ευρώ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683568" y="476672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Στα άκρα ενός αντιστάτη με αντίσταση R=40 Ω εφαρμόζεται τάση V=120 V.</a:t>
            </a:r>
          </a:p>
          <a:p>
            <a:r>
              <a:rPr lang="el-GR" dirty="0"/>
              <a:t>Να υπολογίσετε: </a:t>
            </a:r>
          </a:p>
          <a:p>
            <a:r>
              <a:rPr lang="el-GR" dirty="0"/>
              <a:t>α) την ένταση του ηλεκτρικού ρεύματος που διαρρέει τον αντιστάτη,  </a:t>
            </a:r>
          </a:p>
          <a:p>
            <a:r>
              <a:rPr lang="el-GR" dirty="0"/>
              <a:t>β) την ισχύ που «καταναλώνει» ο αντιστάτης, </a:t>
            </a:r>
          </a:p>
          <a:p>
            <a:r>
              <a:rPr lang="el-GR" dirty="0"/>
              <a:t>γ) την ενέργεια που «καταναλώνει» ο αντιστάτης σε χρόνο t=10 h.</a:t>
            </a:r>
          </a:p>
        </p:txBody>
      </p:sp>
      <p:sp>
        <p:nvSpPr>
          <p:cNvPr id="8" name="TextBox 27"/>
          <p:cNvSpPr txBox="1"/>
          <p:nvPr/>
        </p:nvSpPr>
        <p:spPr>
          <a:xfrm>
            <a:off x="4185006" y="2132856"/>
            <a:ext cx="84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sng" dirty="0" smtClean="0"/>
              <a:t>ΛΥΣΗ</a:t>
            </a:r>
            <a:endParaRPr lang="el-GR" sz="2400" u="sng" dirty="0"/>
          </a:p>
        </p:txBody>
      </p:sp>
      <p:sp>
        <p:nvSpPr>
          <p:cNvPr id="9" name="Ορθογώνιο 8"/>
          <p:cNvSpPr/>
          <p:nvPr/>
        </p:nvSpPr>
        <p:spPr>
          <a:xfrm>
            <a:off x="848443" y="3890665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Η κατάλληλη ασφάλεια για να προστατεύσουμε ένα θερμοσίφωνα που έχει αντίσταση  </a:t>
            </a:r>
            <a:r>
              <a:rPr lang="en-US" dirty="0" smtClean="0"/>
              <a:t>R</a:t>
            </a:r>
            <a:r>
              <a:rPr lang="el-GR" dirty="0" smtClean="0"/>
              <a:t> </a:t>
            </a:r>
            <a:r>
              <a:rPr lang="el-GR" dirty="0"/>
              <a:t>= 13,75Ω και στα άκρα του εφαρμόζεται τάση V = 220 </a:t>
            </a:r>
            <a:r>
              <a:rPr lang="el-GR" dirty="0" smtClean="0"/>
              <a:t>V, </a:t>
            </a:r>
            <a:r>
              <a:rPr lang="el-GR" dirty="0"/>
              <a:t>είναι: </a:t>
            </a:r>
            <a:r>
              <a:rPr lang="el-GR" dirty="0" smtClean="0"/>
              <a:t>      α)  </a:t>
            </a:r>
            <a:r>
              <a:rPr lang="el-GR" dirty="0"/>
              <a:t>16.2Α        </a:t>
            </a:r>
            <a:r>
              <a:rPr lang="el-GR" dirty="0" smtClean="0"/>
              <a:t>β)  </a:t>
            </a:r>
            <a:r>
              <a:rPr lang="el-GR" dirty="0"/>
              <a:t>19.5Α        </a:t>
            </a:r>
            <a:r>
              <a:rPr lang="el-GR" dirty="0" smtClean="0"/>
              <a:t>γ)  </a:t>
            </a:r>
            <a:r>
              <a:rPr lang="el-GR" dirty="0"/>
              <a:t>10Α</a:t>
            </a:r>
            <a:endParaRPr lang="el-GR" dirty="0">
              <a:effectLst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4185005" y="4813995"/>
            <a:ext cx="84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sng" dirty="0" smtClean="0"/>
              <a:t>ΛΥΣΗ</a:t>
            </a:r>
            <a:endParaRPr lang="el-GR" sz="2400" u="sng" dirty="0"/>
          </a:p>
        </p:txBody>
      </p:sp>
    </p:spTree>
    <p:extLst>
      <p:ext uri="{BB962C8B-B14F-4D97-AF65-F5344CB8AC3E}">
        <p14:creationId xmlns="" xmlns:p14="http://schemas.microsoft.com/office/powerpoint/2010/main" val="16517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34</a:t>
            </a:fld>
            <a:endParaRPr lang="el-GR"/>
          </a:p>
        </p:txBody>
      </p:sp>
      <p:pic>
        <p:nvPicPr>
          <p:cNvPr id="2049" name="Εικόνα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81" y="855586"/>
            <a:ext cx="3645322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/>
          <p:cNvSpPr/>
          <p:nvPr/>
        </p:nvSpPr>
        <p:spPr>
          <a:xfrm>
            <a:off x="179512" y="33265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Στο ηλεκτρικό κύκλωμα του σχήματος οι αντιστάτες έχουν αντιστάσεις </a:t>
            </a:r>
            <a:r>
              <a:rPr lang="en-US" dirty="0"/>
              <a:t>R</a:t>
            </a:r>
            <a:r>
              <a:rPr lang="el-GR" baseline="-25000" dirty="0"/>
              <a:t>1</a:t>
            </a:r>
            <a:r>
              <a:rPr lang="el-GR" dirty="0"/>
              <a:t> = 10Ω, </a:t>
            </a:r>
            <a:r>
              <a:rPr lang="en-US" dirty="0"/>
              <a:t>R</a:t>
            </a:r>
            <a:r>
              <a:rPr lang="el-GR" baseline="-25000" dirty="0"/>
              <a:t>2</a:t>
            </a:r>
            <a:r>
              <a:rPr lang="el-GR" dirty="0"/>
              <a:t> = 20Ω και </a:t>
            </a:r>
            <a:r>
              <a:rPr lang="en-US" dirty="0"/>
              <a:t>R</a:t>
            </a:r>
            <a:r>
              <a:rPr lang="el-GR" baseline="-25000" dirty="0"/>
              <a:t>3</a:t>
            </a:r>
            <a:r>
              <a:rPr lang="el-GR" dirty="0"/>
              <a:t> =50Ω αντίστοιχα και η ένταση του ηλεκτρικού ρεύματος που διαρρέει την αντίσταση </a:t>
            </a:r>
            <a:r>
              <a:rPr lang="en-US" dirty="0"/>
              <a:t>R</a:t>
            </a:r>
            <a:r>
              <a:rPr lang="el-GR" baseline="-25000" dirty="0"/>
              <a:t>3</a:t>
            </a:r>
            <a:r>
              <a:rPr lang="el-GR" dirty="0"/>
              <a:t> είναι Ι</a:t>
            </a:r>
            <a:r>
              <a:rPr lang="el-GR" baseline="-25000" dirty="0"/>
              <a:t>3</a:t>
            </a:r>
            <a:r>
              <a:rPr lang="el-GR" dirty="0"/>
              <a:t> =1Α. </a:t>
            </a:r>
          </a:p>
          <a:p>
            <a:r>
              <a:rPr lang="el-GR" dirty="0"/>
              <a:t>α</a:t>
            </a:r>
            <a:r>
              <a:rPr lang="el-GR" dirty="0" smtClean="0"/>
              <a:t>. </a:t>
            </a:r>
            <a:r>
              <a:rPr lang="el-GR" dirty="0"/>
              <a:t>Να σχεδιάσετε το ισοδύναμο ηλεκτρικό κύκλωμα και να υπολογίσετε την ισοδύναμη αντίσταση του. </a:t>
            </a:r>
          </a:p>
          <a:p>
            <a:r>
              <a:rPr lang="el-GR" dirty="0"/>
              <a:t>β</a:t>
            </a:r>
            <a:r>
              <a:rPr lang="el-GR" dirty="0" smtClean="0"/>
              <a:t>.  </a:t>
            </a:r>
            <a:r>
              <a:rPr lang="el-GR" dirty="0"/>
              <a:t>Να βρείτε την τάση στα άκρα της πηγής.</a:t>
            </a:r>
          </a:p>
        </p:txBody>
      </p:sp>
      <p:sp>
        <p:nvSpPr>
          <p:cNvPr id="12" name="TextBox 27"/>
          <p:cNvSpPr txBox="1"/>
          <p:nvPr/>
        </p:nvSpPr>
        <p:spPr>
          <a:xfrm>
            <a:off x="4095938" y="3198167"/>
            <a:ext cx="84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sng" dirty="0" smtClean="0"/>
              <a:t>ΛΥΣΗ</a:t>
            </a:r>
            <a:endParaRPr lang="el-GR" sz="2400" u="sng" dirty="0"/>
          </a:p>
        </p:txBody>
      </p:sp>
    </p:spTree>
    <p:extLst>
      <p:ext uri="{BB962C8B-B14F-4D97-AF65-F5344CB8AC3E}">
        <p14:creationId xmlns="" xmlns:p14="http://schemas.microsoft.com/office/powerpoint/2010/main" val="1072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35</a:t>
            </a:fld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49" t="47798" r="22584" b="39806"/>
          <a:stretch/>
        </p:blipFill>
        <p:spPr bwMode="auto">
          <a:xfrm>
            <a:off x="179683" y="548680"/>
            <a:ext cx="8784633" cy="90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7"/>
          <p:cNvSpPr txBox="1"/>
          <p:nvPr/>
        </p:nvSpPr>
        <p:spPr>
          <a:xfrm>
            <a:off x="4096421" y="1512174"/>
            <a:ext cx="951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u="sng" dirty="0" smtClean="0"/>
              <a:t>ΛΥΣΗ</a:t>
            </a:r>
            <a:endParaRPr lang="el-GR" sz="2800" b="1" u="sng" dirty="0"/>
          </a:p>
        </p:txBody>
      </p:sp>
      <p:sp>
        <p:nvSpPr>
          <p:cNvPr id="6" name="Ορθογώνιο 5"/>
          <p:cNvSpPr/>
          <p:nvPr/>
        </p:nvSpPr>
        <p:spPr>
          <a:xfrm>
            <a:off x="323528" y="335699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Μία μπαταρία συνδέεται με ένα λαμπτήρα. Η ηλεκτρική τάση στα άκρα της μπαταρίας είναι    V =15 V και η ένταση του ηλεκτρικού ρεύματος που διαρρέει το κύκλωμα είναι I = 5 Α. </a:t>
            </a:r>
            <a:r>
              <a:rPr lang="el-GR" sz="1600" dirty="0" smtClean="0"/>
              <a:t>Να υπολογίσετε την </a:t>
            </a:r>
            <a:r>
              <a:rPr lang="el-GR" sz="1600" dirty="0"/>
              <a:t>ηλεκτρική ενέργεια που προσφέρει η ηλεκτρική πηγή στο κύκλωμα σε  χρόνο </a:t>
            </a:r>
            <a:r>
              <a:rPr lang="el-GR" sz="1600" dirty="0" smtClean="0"/>
              <a:t>t </a:t>
            </a:r>
            <a:r>
              <a:rPr lang="el-GR" sz="1600" dirty="0"/>
              <a:t>= 1h </a:t>
            </a:r>
          </a:p>
        </p:txBody>
      </p:sp>
      <p:sp>
        <p:nvSpPr>
          <p:cNvPr id="9" name="TextBox 27"/>
          <p:cNvSpPr txBox="1"/>
          <p:nvPr/>
        </p:nvSpPr>
        <p:spPr>
          <a:xfrm>
            <a:off x="4150602" y="4187989"/>
            <a:ext cx="84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sng" dirty="0" smtClean="0"/>
              <a:t>ΛΥΣΗ</a:t>
            </a:r>
            <a:endParaRPr lang="el-GR" sz="2400" u="sng" dirty="0"/>
          </a:p>
        </p:txBody>
      </p:sp>
    </p:spTree>
    <p:extLst>
      <p:ext uri="{BB962C8B-B14F-4D97-AF65-F5344CB8AC3E}">
        <p14:creationId xmlns="" xmlns:p14="http://schemas.microsoft.com/office/powerpoint/2010/main" val="8587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215008" y="332656"/>
            <a:ext cx="8928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Μία ηλεκτρική </a:t>
            </a:r>
            <a:r>
              <a:rPr lang="el-GR" dirty="0" smtClean="0"/>
              <a:t>συσκευή, έχει </a:t>
            </a:r>
            <a:r>
              <a:rPr lang="el-GR" dirty="0"/>
              <a:t>αντίσταση R=200Ω και διαρρέεται από ηλεκτρικό ρεύμα έντασης Ι=2 Α.</a:t>
            </a:r>
            <a:br>
              <a:rPr lang="el-GR" dirty="0"/>
            </a:br>
            <a:r>
              <a:rPr lang="el-GR" dirty="0"/>
              <a:t>Να υπολογίσετε: </a:t>
            </a:r>
          </a:p>
          <a:p>
            <a:r>
              <a:rPr lang="el-GR" b="1" dirty="0"/>
              <a:t>α) </a:t>
            </a:r>
            <a:r>
              <a:rPr lang="el-GR" dirty="0"/>
              <a:t>τη διαφορά δυναμικού στα άκρα της συσκευής,  </a:t>
            </a:r>
          </a:p>
          <a:p>
            <a:r>
              <a:rPr lang="el-GR" b="1" dirty="0"/>
              <a:t>β)</a:t>
            </a:r>
            <a:r>
              <a:rPr lang="el-GR" dirty="0"/>
              <a:t> την ισχύ που «καταναλώνει» η συσκευή, </a:t>
            </a:r>
          </a:p>
          <a:p>
            <a:r>
              <a:rPr lang="el-GR" b="1" dirty="0" smtClean="0"/>
              <a:t>γ)</a:t>
            </a:r>
            <a:r>
              <a:rPr lang="en-US" b="1" dirty="0" smtClean="0"/>
              <a:t> </a:t>
            </a:r>
            <a:r>
              <a:rPr lang="el-GR" dirty="0" smtClean="0"/>
              <a:t>τα </a:t>
            </a:r>
            <a:r>
              <a:rPr lang="el-GR" dirty="0"/>
              <a:t>χρήματα που θα πληρώσουμε</a:t>
            </a:r>
            <a:r>
              <a:rPr lang="el-GR" dirty="0" smtClean="0"/>
              <a:t>, εάν </a:t>
            </a:r>
            <a:r>
              <a:rPr lang="el-GR" dirty="0"/>
              <a:t>η συσκευή λειτουργεί επί 24 ώρες και μία κιλοβατώρα κοστίζει </a:t>
            </a:r>
            <a:r>
              <a:rPr lang="el-GR" dirty="0" smtClean="0"/>
              <a:t>0,2 € περίπου.</a:t>
            </a:r>
            <a:endParaRPr lang="el-GR" dirty="0"/>
          </a:p>
        </p:txBody>
      </p:sp>
      <p:sp>
        <p:nvSpPr>
          <p:cNvPr id="7" name="TextBox 27"/>
          <p:cNvSpPr txBox="1"/>
          <p:nvPr/>
        </p:nvSpPr>
        <p:spPr>
          <a:xfrm>
            <a:off x="4185006" y="2132856"/>
            <a:ext cx="84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sng" dirty="0" smtClean="0"/>
              <a:t>ΛΥΣΗ</a:t>
            </a:r>
            <a:endParaRPr lang="el-GR" sz="2400" u="sng" dirty="0"/>
          </a:p>
        </p:txBody>
      </p:sp>
      <p:sp>
        <p:nvSpPr>
          <p:cNvPr id="8" name="Ορθογώνιο 7"/>
          <p:cNvSpPr/>
          <p:nvPr/>
        </p:nvSpPr>
        <p:spPr>
          <a:xfrm>
            <a:off x="413284" y="3426422"/>
            <a:ext cx="8317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Με δεδομένο ότι μία κιλοβατώρα κοστίζει </a:t>
            </a:r>
            <a:r>
              <a:rPr lang="el-GR" dirty="0" smtClean="0"/>
              <a:t>0,2 </a:t>
            </a:r>
            <a:r>
              <a:rPr lang="el-GR" dirty="0"/>
              <a:t>€</a:t>
            </a:r>
            <a:r>
              <a:rPr lang="el-GR" dirty="0" smtClean="0"/>
              <a:t>, πόσα </a:t>
            </a:r>
            <a:r>
              <a:rPr lang="el-GR" dirty="0"/>
              <a:t>χρήματα θα πληρώσουμε στην ΔΕΗ</a:t>
            </a:r>
            <a:r>
              <a:rPr lang="el-GR" dirty="0" smtClean="0"/>
              <a:t>, όταν</a:t>
            </a:r>
            <a:r>
              <a:rPr lang="el-GR" dirty="0"/>
              <a:t>: </a:t>
            </a:r>
          </a:p>
          <a:p>
            <a:r>
              <a:rPr lang="el-GR" b="1" dirty="0"/>
              <a:t>α) </a:t>
            </a:r>
            <a:r>
              <a:rPr lang="el-GR" dirty="0"/>
              <a:t>ένα ηλεκτρικό ψυγείο ισχύος Ρ=2 </a:t>
            </a:r>
            <a:r>
              <a:rPr lang="el-GR" dirty="0" err="1"/>
              <a:t>kW</a:t>
            </a:r>
            <a:r>
              <a:rPr lang="el-GR" dirty="0"/>
              <a:t> λειτουργεί για δέκα ώρες, </a:t>
            </a:r>
          </a:p>
          <a:p>
            <a:r>
              <a:rPr lang="el-GR" b="1" dirty="0"/>
              <a:t>β) </a:t>
            </a:r>
            <a:r>
              <a:rPr lang="el-GR" dirty="0"/>
              <a:t>ένας λαμπτήρας ισχύος Ρ=100 W λειτουργεί για είκοσι μέρες.</a:t>
            </a:r>
          </a:p>
        </p:txBody>
      </p:sp>
      <p:sp>
        <p:nvSpPr>
          <p:cNvPr id="9" name="TextBox 27"/>
          <p:cNvSpPr txBox="1"/>
          <p:nvPr/>
        </p:nvSpPr>
        <p:spPr>
          <a:xfrm>
            <a:off x="4150602" y="4597018"/>
            <a:ext cx="84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u="sng" dirty="0" smtClean="0"/>
              <a:t>ΛΥΣΗ</a:t>
            </a:r>
            <a:endParaRPr lang="el-GR" sz="2400" u="sng" dirty="0"/>
          </a:p>
        </p:txBody>
      </p:sp>
    </p:spTree>
    <p:extLst>
      <p:ext uri="{BB962C8B-B14F-4D97-AF65-F5344CB8AC3E}">
        <p14:creationId xmlns="" xmlns:p14="http://schemas.microsoft.com/office/powerpoint/2010/main" val="40059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5083175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38</a:t>
            </a:fld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884" t="46110" r="27060" b="31788"/>
          <a:stretch/>
        </p:blipFill>
        <p:spPr bwMode="auto">
          <a:xfrm>
            <a:off x="422799" y="546199"/>
            <a:ext cx="3967430" cy="205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245" b="34230"/>
          <a:stretch/>
        </p:blipFill>
        <p:spPr bwMode="auto">
          <a:xfrm>
            <a:off x="400695" y="3731263"/>
            <a:ext cx="4171305" cy="208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923"/>
          <a:stretch/>
        </p:blipFill>
        <p:spPr bwMode="auto">
          <a:xfrm>
            <a:off x="4593637" y="1340768"/>
            <a:ext cx="3968750" cy="114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459" r="3852" b="6293"/>
          <a:stretch/>
        </p:blipFill>
        <p:spPr bwMode="auto">
          <a:xfrm>
            <a:off x="4595660" y="4261591"/>
            <a:ext cx="4009721" cy="102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39</a:t>
            </a:fld>
            <a:endParaRPr lang="el-GR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15323" t="21070" r="41891" b="42115"/>
          <a:stretch>
            <a:fillRect/>
          </a:stretch>
        </p:blipFill>
        <p:spPr bwMode="auto">
          <a:xfrm>
            <a:off x="357158" y="500042"/>
            <a:ext cx="767958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4</a:t>
            </a:fld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3" y="672376"/>
            <a:ext cx="4272136" cy="320410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4217951" cy="31634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34" t="11389" r="12377" b="16605"/>
          <a:stretch/>
        </p:blipFill>
        <p:spPr bwMode="auto">
          <a:xfrm>
            <a:off x="752974" y="4099429"/>
            <a:ext cx="2981195" cy="207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4508147"/>
            <a:ext cx="45365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u="heavy" dirty="0" smtClean="0"/>
              <a:t>Μέτρηση αντίστασης </a:t>
            </a:r>
            <a:r>
              <a:rPr lang="el-GR" sz="2400" dirty="0" smtClean="0"/>
              <a:t>: </a:t>
            </a:r>
            <a:r>
              <a:rPr lang="el-GR" sz="2400" b="1" dirty="0" smtClean="0">
                <a:solidFill>
                  <a:srgbClr val="FF0000"/>
                </a:solidFill>
              </a:rPr>
              <a:t>ΠΡΟΣΟΧΗ</a:t>
            </a:r>
            <a:r>
              <a:rPr lang="el-GR" sz="2400" dirty="0" smtClean="0">
                <a:solidFill>
                  <a:srgbClr val="FF0000"/>
                </a:solidFill>
              </a:rPr>
              <a:t> </a:t>
            </a:r>
            <a:r>
              <a:rPr lang="el-GR" sz="2400" dirty="0" smtClean="0"/>
              <a:t>μόνο όταν το κύκλωμα είναι εκτός τάσης</a:t>
            </a:r>
            <a:endParaRPr lang="el-G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116631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ΜΕΤΡΗΣΗ ΤΑΣΗ και ΕΝΤΑΣΗΣ</a:t>
            </a:r>
            <a:endParaRPr lang="el-GR" sz="2400" b="1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3557940" y="366284"/>
            <a:ext cx="2028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ΠΥΚΝΩΤΕΣ</a:t>
            </a:r>
            <a:endParaRPr lang="el-GR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6111" y="1052736"/>
            <a:ext cx="8152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b="1" u="sng" dirty="0" smtClean="0"/>
              <a:t>Πυκνωτές</a:t>
            </a:r>
            <a:r>
              <a:rPr lang="el-GR" dirty="0" smtClean="0"/>
              <a:t> είναι ηλεκτρονικά στοιχεία τα οποία μπορούν να αποθηκεύουν ηλεκτρική</a:t>
            </a:r>
          </a:p>
          <a:p>
            <a:pPr>
              <a:lnSpc>
                <a:spcPct val="200000"/>
              </a:lnSpc>
            </a:pPr>
            <a:r>
              <a:rPr lang="el-GR" dirty="0" smtClean="0"/>
              <a:t>ενέργεια και να την αποδίδουν σε ηλεκτρικό κύκλωμα.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292494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lnSpc>
                <a:spcPct val="200000"/>
              </a:lnSpc>
            </a:lvl1pPr>
          </a:lstStyle>
          <a:p>
            <a:r>
              <a:rPr lang="el-GR" b="1" u="sng" dirty="0"/>
              <a:t>Χωρητικότητα Πυκνωτή:  </a:t>
            </a:r>
            <a:r>
              <a:rPr lang="el-GR" dirty="0" smtClean="0"/>
              <a:t>το ηλεκτρικό </a:t>
            </a:r>
            <a:r>
              <a:rPr lang="el-GR" dirty="0"/>
              <a:t>φορτίο που μπορεί να </a:t>
            </a:r>
            <a:r>
              <a:rPr lang="el-GR" dirty="0" smtClean="0"/>
              <a:t>αποθηκευτεί, </a:t>
            </a:r>
            <a:r>
              <a:rPr lang="el-GR" dirty="0"/>
              <a:t>συμβολίζεται με C και μετριέται σε </a:t>
            </a:r>
            <a:r>
              <a:rPr lang="el-GR" dirty="0" err="1"/>
              <a:t>Farad</a:t>
            </a:r>
            <a:r>
              <a:rPr lang="el-GR" dirty="0"/>
              <a:t> (F</a:t>
            </a:r>
            <a:r>
              <a:rPr lang="el-GR" dirty="0" smtClean="0"/>
              <a:t>).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33130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41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43" t="18040" r="26025" b="35595"/>
          <a:stretch/>
        </p:blipFill>
        <p:spPr bwMode="auto">
          <a:xfrm>
            <a:off x="1331088" y="381965"/>
            <a:ext cx="6481823" cy="397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08" t="47486" r="52772" b="49907"/>
          <a:stretch/>
        </p:blipFill>
        <p:spPr bwMode="auto">
          <a:xfrm>
            <a:off x="2987824" y="98385"/>
            <a:ext cx="3488700" cy="56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539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42</a:t>
            </a:fld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95" t="40093" r="54756" b="16557"/>
          <a:stretch/>
        </p:blipFill>
        <p:spPr bwMode="auto">
          <a:xfrm>
            <a:off x="180638" y="1570933"/>
            <a:ext cx="2080035" cy="371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732" t="17958" r="48958" b="76784"/>
          <a:stretch/>
        </p:blipFill>
        <p:spPr bwMode="auto">
          <a:xfrm>
            <a:off x="2464172" y="332656"/>
            <a:ext cx="476544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355" t="18093" r="24202" b="66109"/>
          <a:stretch/>
        </p:blipFill>
        <p:spPr bwMode="auto">
          <a:xfrm>
            <a:off x="2464173" y="1340768"/>
            <a:ext cx="6620719" cy="13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350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43</a:t>
            </a:fld>
            <a:endParaRPr lang="el-GR"/>
          </a:p>
        </p:txBody>
      </p:sp>
      <p:pic>
        <p:nvPicPr>
          <p:cNvPr id="3074" name="Picture 2" descr="ÎÏÎ¿ÏÎ­Î»ÎµÏÎ¼Î± ÎµÎ¹ÎºÏÎ½Î±Ï Î³Î¹Î± ÏÏÎºÎ½ÏÏÎ­Ï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60648"/>
            <a:ext cx="8640957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05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44</a:t>
            </a:fld>
            <a:endParaRPr lang="el-GR"/>
          </a:p>
        </p:txBody>
      </p:sp>
      <p:sp>
        <p:nvSpPr>
          <p:cNvPr id="6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AutoShape 4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" name="AutoShape 6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36" t="21642" r="10976" b="13317"/>
          <a:stretch/>
        </p:blipFill>
        <p:spPr bwMode="auto">
          <a:xfrm>
            <a:off x="1619672" y="836712"/>
            <a:ext cx="550429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5448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562" t="25287" r="18315" b="50195"/>
          <a:stretch/>
        </p:blipFill>
        <p:spPr bwMode="auto">
          <a:xfrm>
            <a:off x="611560" y="1052736"/>
            <a:ext cx="8136905" cy="310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2525860" y="240551"/>
            <a:ext cx="4137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 smtClean="0"/>
              <a:t>ΝΟΜΟΣ ΤΟΥ ΩΜ</a:t>
            </a:r>
            <a:endParaRPr lang="el-GR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79472" y="5278214"/>
            <a:ext cx="3098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Στην </a:t>
            </a:r>
            <a:r>
              <a:rPr lang="el-GR" sz="2000" b="1" dirty="0" smtClean="0"/>
              <a:t>τάση</a:t>
            </a:r>
            <a:r>
              <a:rPr lang="el-GR" sz="2000" dirty="0" smtClean="0"/>
              <a:t> </a:t>
            </a:r>
            <a:r>
              <a:rPr lang="en-US" sz="2000" dirty="0" smtClean="0"/>
              <a:t>V = </a:t>
            </a:r>
            <a:r>
              <a:rPr lang="el-GR" sz="2000" dirty="0" smtClean="0"/>
              <a:t>1 </a:t>
            </a:r>
            <a:r>
              <a:rPr lang="en-US" sz="2000" dirty="0" smtClean="0"/>
              <a:t>kV = 1000 V</a:t>
            </a:r>
            <a:endParaRPr lang="el-GR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4728207"/>
            <a:ext cx="4845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Στην ένταση το</a:t>
            </a:r>
            <a:r>
              <a:rPr lang="el-GR" sz="2000" dirty="0"/>
              <a:t> </a:t>
            </a:r>
            <a:r>
              <a:rPr lang="el-GR" sz="2000" b="1" dirty="0" err="1"/>
              <a:t>μιλιαμπέρ</a:t>
            </a:r>
            <a:r>
              <a:rPr lang="el-GR" sz="2000" dirty="0"/>
              <a:t> (</a:t>
            </a:r>
            <a:r>
              <a:rPr lang="el-GR" sz="2000" dirty="0" err="1"/>
              <a:t>mA</a:t>
            </a:r>
            <a:r>
              <a:rPr lang="el-GR" sz="2000" dirty="0"/>
              <a:t>) </a:t>
            </a:r>
            <a:r>
              <a:rPr lang="el-GR" sz="2000" dirty="0" smtClean="0"/>
              <a:t>= </a:t>
            </a:r>
            <a:r>
              <a:rPr lang="el-GR" sz="2000" dirty="0"/>
              <a:t>(1/1000 Α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48314" y="4159308"/>
            <a:ext cx="739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/>
              <a:t>Συνηθέστερα πολλαπλάσια και υποπολλαπλάσια είναι: </a:t>
            </a:r>
            <a:endParaRPr lang="el-GR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34" t="84856" r="34434" b="3173"/>
          <a:stretch/>
        </p:blipFill>
        <p:spPr bwMode="auto">
          <a:xfrm>
            <a:off x="3466428" y="816616"/>
            <a:ext cx="2279738" cy="47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5146" y="5733256"/>
            <a:ext cx="3674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Στην </a:t>
            </a:r>
            <a:r>
              <a:rPr lang="el-GR" sz="2000" b="1" dirty="0" smtClean="0"/>
              <a:t>αντίσταση</a:t>
            </a:r>
            <a:r>
              <a:rPr lang="el-GR" sz="2000" dirty="0" smtClean="0"/>
              <a:t> </a:t>
            </a:r>
            <a:r>
              <a:rPr lang="en-US" sz="2000" dirty="0" smtClean="0"/>
              <a:t>R = </a:t>
            </a:r>
            <a:r>
              <a:rPr lang="el-GR" sz="2000" dirty="0" smtClean="0"/>
              <a:t>1</a:t>
            </a:r>
            <a:r>
              <a:rPr lang="en-US" sz="2000" dirty="0" smtClean="0"/>
              <a:t>k</a:t>
            </a:r>
            <a:r>
              <a:rPr lang="el-GR" sz="2000" dirty="0" smtClean="0"/>
              <a:t>Ω = 1000 Ω</a:t>
            </a:r>
            <a:endParaRPr lang="el-GR" sz="2000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703" y="428179"/>
            <a:ext cx="7200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l-GR" dirty="0" smtClean="0"/>
              <a:t>Μία ηλεκτρική θερμάστρα έχει αντίσταση 22 Ω και συνδέεται σε τάση 220 </a:t>
            </a:r>
            <a:r>
              <a:rPr lang="en-US" dirty="0" smtClean="0"/>
              <a:t>V. </a:t>
            </a:r>
            <a:r>
              <a:rPr lang="el-GR" dirty="0" smtClean="0"/>
              <a:t>Πόση είναι η ένταση του ρεύματος που διαρρέει το κύκλωμα;</a:t>
            </a:r>
          </a:p>
          <a:p>
            <a:pPr>
              <a:lnSpc>
                <a:spcPct val="250000"/>
              </a:lnSpc>
            </a:pPr>
            <a:r>
              <a:rPr lang="el-GR" dirty="0" smtClean="0"/>
              <a:t>_____________________________________________________________</a:t>
            </a:r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971600" y="2072204"/>
            <a:ext cx="7200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l-GR" dirty="0" smtClean="0"/>
              <a:t>Μία αντίσταση 1,5 </a:t>
            </a:r>
            <a:r>
              <a:rPr lang="en-US" dirty="0"/>
              <a:t>k</a:t>
            </a:r>
            <a:r>
              <a:rPr lang="el-GR" dirty="0" smtClean="0"/>
              <a:t>Ω</a:t>
            </a:r>
            <a:r>
              <a:rPr lang="en-US" dirty="0" smtClean="0"/>
              <a:t> </a:t>
            </a:r>
            <a:r>
              <a:rPr lang="el-GR" dirty="0" smtClean="0"/>
              <a:t>διαρρέεται από ρεύμα εντάσεως 0,5 Α. Ποια είναι η τάση (διαφορά δυναμικού) στα άκρα της αντίστασης; </a:t>
            </a:r>
          </a:p>
          <a:p>
            <a:pPr>
              <a:lnSpc>
                <a:spcPct val="250000"/>
              </a:lnSpc>
            </a:pPr>
            <a:r>
              <a:rPr lang="el-GR" dirty="0" smtClean="0"/>
              <a:t>_____________________________________________________________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3434379"/>
            <a:ext cx="82809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l-GR" dirty="0" smtClean="0"/>
              <a:t>Σε μια</a:t>
            </a:r>
            <a:r>
              <a:rPr lang="en-US" dirty="0" smtClean="0"/>
              <a:t> </a:t>
            </a:r>
            <a:r>
              <a:rPr lang="el-GR" dirty="0" smtClean="0"/>
              <a:t>αντίσταση μετράμε την ένταση και βρίσκουμε 500 </a:t>
            </a:r>
            <a:r>
              <a:rPr lang="en-US" dirty="0" smtClean="0"/>
              <a:t>m</a:t>
            </a:r>
            <a:r>
              <a:rPr lang="el-GR" dirty="0" smtClean="0"/>
              <a:t>Α</a:t>
            </a:r>
            <a:r>
              <a:rPr lang="en-US" dirty="0" smtClean="0"/>
              <a:t> </a:t>
            </a:r>
            <a:r>
              <a:rPr lang="el-GR" dirty="0" smtClean="0"/>
              <a:t>στη συνέχεια μετράμε την τάση και βρίσκουμε 220 </a:t>
            </a:r>
            <a:r>
              <a:rPr lang="en-US" dirty="0" smtClean="0"/>
              <a:t>V</a:t>
            </a:r>
            <a:r>
              <a:rPr lang="el-GR" dirty="0" smtClean="0"/>
              <a:t>. Πόση είναι η τιμή της αντίστασης; __________________________________________________________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4941168"/>
            <a:ext cx="82809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l-GR" dirty="0" smtClean="0"/>
              <a:t>Η λάμπα ενός αυτοκινήτου συνδέεται με μπαταρία τάσης 6 </a:t>
            </a:r>
            <a:r>
              <a:rPr lang="en-US" dirty="0" smtClean="0"/>
              <a:t>V</a:t>
            </a:r>
            <a:r>
              <a:rPr lang="el-GR" dirty="0" smtClean="0"/>
              <a:t>. Όταν η λάμπα είναι αναμμένη περνά ρεύμα έντασης 6 Α. Πόση είναι η αντίσταση της λάμπας; __________________________________________________________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7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578" t="11719" r="40234" b="64843"/>
          <a:stretch>
            <a:fillRect/>
          </a:stretch>
        </p:blipFill>
        <p:spPr bwMode="auto">
          <a:xfrm>
            <a:off x="1142976" y="928670"/>
            <a:ext cx="723309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2120" t="60254" r="52076" b="35351"/>
          <a:stretch/>
        </p:blipFill>
        <p:spPr bwMode="auto">
          <a:xfrm>
            <a:off x="2600783" y="4143380"/>
            <a:ext cx="3853522" cy="857256"/>
          </a:xfrm>
          <a:prstGeom prst="rect">
            <a:avLst/>
          </a:prstGeom>
          <a:ln w="63500"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6 - TextBox"/>
          <p:cNvSpPr txBox="1"/>
          <p:nvPr/>
        </p:nvSpPr>
        <p:spPr>
          <a:xfrm>
            <a:off x="2214546" y="285728"/>
            <a:ext cx="4942315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dirty="0" smtClean="0"/>
              <a:t>ΣΥΝΔΕΣΗ ΑΝΤΙΣΤΑΣΕΩΝ ΣΕ ΣΕΙΡΑ</a:t>
            </a:r>
            <a:endParaRPr lang="el-GR" sz="2800" dirty="0"/>
          </a:p>
        </p:txBody>
      </p:sp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1713364" y="130990"/>
            <a:ext cx="5717271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chemeClr val="tx1"/>
                </a:solidFill>
              </a:rPr>
              <a:t>ΣΥΝΔΕΣΗ ΑΝΤΙΣΤΑΣΕΩΝ ΠΑΡΑΛΛΗΛΑ</a:t>
            </a:r>
            <a:endParaRPr lang="el-GR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933" t="31998" r="63062" b="35547"/>
          <a:stretch/>
        </p:blipFill>
        <p:spPr bwMode="auto">
          <a:xfrm>
            <a:off x="242506" y="891250"/>
            <a:ext cx="3177366" cy="485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74902" r="52930" b="19970"/>
          <a:stretch>
            <a:fillRect/>
          </a:stretch>
        </p:blipFill>
        <p:spPr bwMode="auto">
          <a:xfrm>
            <a:off x="4283968" y="4548829"/>
            <a:ext cx="3582105" cy="928694"/>
          </a:xfrm>
          <a:prstGeom prst="rect">
            <a:avLst/>
          </a:prstGeom>
          <a:ln w="635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09" t="26593" r="2725" b="23317"/>
          <a:stretch/>
        </p:blipFill>
        <p:spPr bwMode="auto">
          <a:xfrm>
            <a:off x="4004900" y="1183061"/>
            <a:ext cx="3303403" cy="3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ΣΤΟΙΧΕΙΑ ΗΛΕΚΤΡΟΛΟΓΙΑΣ Α ΛΥΚΕΙΟΥ ΕΠΑΛ                      Ι. ΠΑΔΙΩΤΗΣ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EC68-5161-4D82-9D40-B339BF494B5F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164" t="21973" r="39648" b="67041"/>
          <a:stretch>
            <a:fillRect/>
          </a:stretch>
        </p:blipFill>
        <p:spPr bwMode="auto">
          <a:xfrm>
            <a:off x="28543" y="428604"/>
            <a:ext cx="582934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22656" t="34082" r="61387" b="42676"/>
          <a:stretch>
            <a:fillRect/>
          </a:stretch>
        </p:blipFill>
        <p:spPr bwMode="auto">
          <a:xfrm>
            <a:off x="714348" y="2071678"/>
            <a:ext cx="3071834" cy="357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422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1639</Words>
  <Application>Microsoft Office PowerPoint</Application>
  <PresentationFormat>Προβολή στην οθόνη (4:3)</PresentationFormat>
  <Paragraphs>266</Paragraphs>
  <Slides>44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5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ioannis</dc:creator>
  <cp:lastModifiedBy>userX</cp:lastModifiedBy>
  <cp:revision>115</cp:revision>
  <dcterms:created xsi:type="dcterms:W3CDTF">2017-10-09T09:44:25Z</dcterms:created>
  <dcterms:modified xsi:type="dcterms:W3CDTF">2023-09-04T05:26:35Z</dcterms:modified>
</cp:coreProperties>
</file>