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626C0-0BE2-4D95-BC0A-ED2DA7794C70}" type="datetimeFigureOut">
              <a:rPr lang="el-GR" smtClean="0"/>
              <a:pPr/>
              <a:t>24/1/2021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B2DD4-8912-414E-8206-6D895481AD6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285729"/>
            <a:ext cx="7772400" cy="928694"/>
          </a:xfrm>
        </p:spPr>
        <p:txBody>
          <a:bodyPr/>
          <a:lstStyle/>
          <a:p>
            <a:r>
              <a:rPr lang="en-US" i="1" dirty="0" smtClean="0">
                <a:latin typeface="Baskerville Old Face" pitchFamily="18" charset="0"/>
              </a:rPr>
              <a:t>Unit</a:t>
            </a:r>
            <a:r>
              <a:rPr lang="fr-CA" i="1" dirty="0" smtClean="0">
                <a:latin typeface="Baskerville Old Face" pitchFamily="18" charset="0"/>
              </a:rPr>
              <a:t>é 5 - Bilan</a:t>
            </a:r>
            <a:endParaRPr lang="el-GR" i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072494" cy="528641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357158" y="1285860"/>
            <a:ext cx="8358246" cy="42148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/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endParaRPr lang="en-US" dirty="0">
              <a:solidFill>
                <a:schemeClr val="tx1"/>
              </a:solidFill>
            </a:endParaRPr>
          </a:p>
          <a:p>
            <a:pPr marL="342900" indent="-342900"/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endParaRPr lang="en-US" dirty="0">
              <a:solidFill>
                <a:schemeClr val="tx1"/>
              </a:solidFill>
            </a:endParaRPr>
          </a:p>
          <a:p>
            <a:pPr marL="342900" indent="-342900"/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dirty="0" smtClean="0">
                <a:solidFill>
                  <a:schemeClr val="tx1"/>
                </a:solidFill>
              </a:rPr>
              <a:t>1) Lucas envoie un mail </a:t>
            </a:r>
            <a:r>
              <a:rPr lang="fr-CA" dirty="0" smtClean="0">
                <a:solidFill>
                  <a:schemeClr val="tx1"/>
                </a:solidFill>
              </a:rPr>
              <a:t>à sa copine  lui présenter sa nouvelle maison.</a:t>
            </a:r>
          </a:p>
          <a:p>
            <a:pPr marL="342900" indent="-342900"/>
            <a:r>
              <a:rPr lang="fr-CA" dirty="0" smtClean="0">
                <a:solidFill>
                  <a:schemeClr val="tx1"/>
                </a:solidFill>
              </a:rPr>
              <a:t>      Complétez   avec les mots:</a:t>
            </a:r>
          </a:p>
          <a:p>
            <a:pPr marL="342900" indent="-342900"/>
            <a:endParaRPr lang="fr-CA" dirty="0">
              <a:solidFill>
                <a:schemeClr val="tx1"/>
              </a:solidFill>
            </a:endParaRPr>
          </a:p>
          <a:p>
            <a:pPr marL="342900" indent="-342900"/>
            <a:endParaRPr lang="fr-CA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Salut Marion,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Comment ça va</a:t>
            </a:r>
            <a:r>
              <a:rPr lang="el-GR" i="1" dirty="0" smtClean="0">
                <a:solidFill>
                  <a:schemeClr val="tx1"/>
                </a:solidFill>
              </a:rPr>
              <a:t>? Μο</a:t>
            </a:r>
            <a:r>
              <a:rPr lang="fr-CA" i="1" dirty="0" smtClean="0">
                <a:solidFill>
                  <a:schemeClr val="tx1"/>
                </a:solidFill>
              </a:rPr>
              <a:t>i, je suis très content! Notre maison est idéale pour ma famille.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Il y a trois ………………….. et une ………………………. avec une douche et une baignoire.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Notre maison est vraiment …………………… (125m²) et confortable!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En plus nous avons un grand ………………… avec uns cheminée un canapé et des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……………………   pour nos livres.</a:t>
            </a:r>
          </a:p>
          <a:p>
            <a:pPr marL="342900" indent="-342900"/>
            <a:r>
              <a:rPr lang="fr-CA" i="1" dirty="0" smtClean="0">
                <a:solidFill>
                  <a:schemeClr val="tx1"/>
                </a:solidFill>
              </a:rPr>
              <a:t>Je t</a:t>
            </a:r>
            <a:r>
              <a:rPr lang="el-GR" i="1" dirty="0" smtClean="0">
                <a:solidFill>
                  <a:schemeClr val="tx1"/>
                </a:solidFill>
              </a:rPr>
              <a:t>’</a:t>
            </a:r>
            <a:r>
              <a:rPr lang="fr-CA" i="1" dirty="0" smtClean="0">
                <a:solidFill>
                  <a:schemeClr val="tx1"/>
                </a:solidFill>
              </a:rPr>
              <a:t>invite pour passer le week-end dans ma nouvelle maison .</a:t>
            </a:r>
          </a:p>
          <a:p>
            <a:pPr marL="342900" indent="-342900"/>
            <a:r>
              <a:rPr lang="fr-CA" i="1" dirty="0">
                <a:solidFill>
                  <a:schemeClr val="tx1"/>
                </a:solidFill>
              </a:rPr>
              <a:t> </a:t>
            </a:r>
            <a:r>
              <a:rPr lang="fr-CA" i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À plus</a:t>
            </a:r>
          </a:p>
          <a:p>
            <a:pPr marL="342900" indent="-342900"/>
            <a:r>
              <a:rPr lang="fr-CA" i="1" dirty="0">
                <a:solidFill>
                  <a:schemeClr val="tx1"/>
                </a:solidFill>
              </a:rPr>
              <a:t> </a:t>
            </a:r>
            <a:r>
              <a:rPr lang="fr-CA" i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Lucas</a:t>
            </a:r>
          </a:p>
          <a:p>
            <a:pPr marL="342900" indent="-342900"/>
            <a:endParaRPr lang="fr-CA" dirty="0" smtClean="0">
              <a:solidFill>
                <a:schemeClr val="tx1"/>
              </a:solidFill>
            </a:endParaRPr>
          </a:p>
          <a:p>
            <a:pPr marL="342900" indent="-342900"/>
            <a:endParaRPr lang="fr-CA" dirty="0">
              <a:solidFill>
                <a:schemeClr val="tx1"/>
              </a:solidFill>
            </a:endParaRPr>
          </a:p>
          <a:p>
            <a:pPr marL="342900" indent="-342900"/>
            <a:endParaRPr lang="fr-CA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fr-CA" dirty="0" smtClean="0">
                <a:solidFill>
                  <a:schemeClr val="tx1"/>
                </a:solidFill>
              </a:rPr>
              <a:t> 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714348" y="2428868"/>
            <a:ext cx="142876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grande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786182" y="2428868"/>
            <a:ext cx="150019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étagères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5357818" y="2428868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salon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6715140" y="2428868"/>
            <a:ext cx="150019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s</a:t>
            </a:r>
            <a:r>
              <a:rPr lang="fr-CA" b="1" dirty="0" smtClean="0">
                <a:solidFill>
                  <a:schemeClr val="tx1"/>
                </a:solidFill>
              </a:rPr>
              <a:t>alle de bains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2214546" y="2428868"/>
            <a:ext cx="150019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chambres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1643042" y="3357562"/>
            <a:ext cx="1143008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chambres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3500430" y="3357562"/>
            <a:ext cx="1500198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solidFill>
                  <a:schemeClr val="tx1"/>
                </a:solidFill>
              </a:rPr>
              <a:t>s</a:t>
            </a:r>
            <a:r>
              <a:rPr lang="fr-CA" dirty="0" smtClean="0">
                <a:solidFill>
                  <a:schemeClr val="tx1"/>
                </a:solidFill>
              </a:rPr>
              <a:t>alle de bains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214678" y="3643314"/>
            <a:ext cx="1214446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grande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3428992" y="3929066"/>
            <a:ext cx="107157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salon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642910" y="4214818"/>
            <a:ext cx="1285884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étagères</a:t>
            </a:r>
            <a:endParaRPr lang="el-GR" dirty="0">
              <a:solidFill>
                <a:schemeClr val="tx1"/>
              </a:solidFill>
            </a:endParaRPr>
          </a:p>
        </p:txBody>
      </p:sp>
      <p:cxnSp>
        <p:nvCxnSpPr>
          <p:cNvPr id="17" name="16 - Ευθεία γραμμή σύνδεσης"/>
          <p:cNvCxnSpPr/>
          <p:nvPr/>
        </p:nvCxnSpPr>
        <p:spPr>
          <a:xfrm>
            <a:off x="1071538" y="2357430"/>
            <a:ext cx="785818" cy="3571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>
            <a:off x="7000892" y="2357430"/>
            <a:ext cx="785818" cy="3571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>
            <a:off x="4214810" y="2357430"/>
            <a:ext cx="785818" cy="3571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2428860" y="2428868"/>
            <a:ext cx="785818" cy="3571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>
            <a:off x="5572132" y="2357430"/>
            <a:ext cx="785818" cy="3571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500034" y="357166"/>
            <a:ext cx="821537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dirty="0" smtClean="0">
                <a:solidFill>
                  <a:schemeClr val="tx1"/>
                </a:solidFill>
              </a:rPr>
              <a:t>2)Complétez le dialogue avec : </a:t>
            </a:r>
          </a:p>
          <a:p>
            <a:r>
              <a:rPr lang="fr-CA" b="1" dirty="0">
                <a:solidFill>
                  <a:schemeClr val="tx1"/>
                </a:solidFill>
              </a:rPr>
              <a:t> </a:t>
            </a:r>
            <a:r>
              <a:rPr lang="fr-CA" b="1" dirty="0" smtClean="0">
                <a:solidFill>
                  <a:schemeClr val="tx1"/>
                </a:solidFill>
              </a:rPr>
              <a:t>         loin       rue      gauche     beaucoup      poste      tout droit     cinéma 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285720" y="1428736"/>
            <a:ext cx="8286808" cy="22860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-Excusez-moi,  Monsieur, pour aller à la  ……………..  s</a:t>
            </a:r>
            <a:r>
              <a:rPr lang="el-GR" i="1" dirty="0" smtClean="0">
                <a:solidFill>
                  <a:schemeClr val="tx1"/>
                </a:solidFill>
              </a:rPr>
              <a:t>’</a:t>
            </a:r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il  vous plaît</a:t>
            </a:r>
            <a:r>
              <a:rPr lang="el-GR" i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l-GR" i="1" dirty="0" smtClean="0">
                <a:solidFill>
                  <a:schemeClr val="tx1"/>
                </a:solidFill>
              </a:rPr>
              <a:t>-</a:t>
            </a:r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Ce n est pas ….........! Continuez ………..…....….. Prenez la deuxième …………...à droite.</a:t>
            </a:r>
          </a:p>
          <a:p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  Puis tournez à ……………... .Ça y est ! C`est à coté du …………………Odéon</a:t>
            </a:r>
          </a:p>
          <a:p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-Merci ……………….……!</a:t>
            </a:r>
          </a:p>
          <a:p>
            <a:r>
              <a:rPr lang="fr-CA" i="1" dirty="0" smtClean="0">
                <a:solidFill>
                  <a:schemeClr val="tx1"/>
                </a:solidFill>
                <a:latin typeface="Berlin Sans FB" pitchFamily="34" charset="0"/>
              </a:rPr>
              <a:t>-De rien!</a:t>
            </a:r>
            <a:endParaRPr lang="el-GR" i="1" dirty="0">
              <a:solidFill>
                <a:schemeClr val="tx1"/>
              </a:solidFill>
            </a:endParaRP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4286248" y="1857364"/>
            <a:ext cx="928694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poste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1714480" y="2143116"/>
            <a:ext cx="642942" cy="2857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loin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3428992" y="2143116"/>
            <a:ext cx="1143008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solidFill>
                  <a:schemeClr val="tx1"/>
                </a:solidFill>
              </a:rPr>
              <a:t>t</a:t>
            </a:r>
            <a:r>
              <a:rPr lang="fr-CA" dirty="0" smtClean="0">
                <a:solidFill>
                  <a:schemeClr val="tx1"/>
                </a:solidFill>
              </a:rPr>
              <a:t>out droit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6643702" y="2071678"/>
            <a:ext cx="642942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rue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2000232" y="2428868"/>
            <a:ext cx="1000132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gauche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5357818" y="2357430"/>
            <a:ext cx="1000132" cy="3571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cinéma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1214414" y="2714620"/>
            <a:ext cx="1214446" cy="2857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tx1"/>
                </a:solidFill>
              </a:rPr>
              <a:t>beaucoup</a:t>
            </a:r>
            <a:endParaRPr lang="el-GR" dirty="0">
              <a:solidFill>
                <a:schemeClr val="tx1"/>
              </a:solidFill>
            </a:endParaRPr>
          </a:p>
        </p:txBody>
      </p:sp>
      <p:cxnSp>
        <p:nvCxnSpPr>
          <p:cNvPr id="14" name="13 - Ευθεία γραμμή σύνδεσης"/>
          <p:cNvCxnSpPr/>
          <p:nvPr/>
        </p:nvCxnSpPr>
        <p:spPr>
          <a:xfrm rot="16200000" flipH="1">
            <a:off x="1142976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εία γραμμή σύνδεσης"/>
          <p:cNvCxnSpPr/>
          <p:nvPr/>
        </p:nvCxnSpPr>
        <p:spPr>
          <a:xfrm rot="16200000" flipH="1">
            <a:off x="1857356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 rot="16200000" flipH="1">
            <a:off x="2643174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- Ευθεία γραμμή σύνδεσης"/>
          <p:cNvCxnSpPr/>
          <p:nvPr/>
        </p:nvCxnSpPr>
        <p:spPr>
          <a:xfrm rot="16200000" flipH="1">
            <a:off x="3714744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 rot="16200000" flipH="1">
            <a:off x="4714876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- Ευθεία γραμμή σύνδεσης"/>
          <p:cNvCxnSpPr/>
          <p:nvPr/>
        </p:nvCxnSpPr>
        <p:spPr>
          <a:xfrm rot="16200000" flipH="1">
            <a:off x="5857884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- Ευθεία γραμμή σύνδεσης"/>
          <p:cNvCxnSpPr/>
          <p:nvPr/>
        </p:nvCxnSpPr>
        <p:spPr>
          <a:xfrm rot="16200000" flipH="1">
            <a:off x="6858016" y="714356"/>
            <a:ext cx="42862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23 - Θέση περιεχομένου" descr="Asking Direction Stock Illustrations – 1,178 Asking Direction Stock  Illustrations, Vectors &amp; Clipart - Dreamstime"/>
          <p:cNvPicPr>
            <a:picLocks noGrp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2357430"/>
            <a:ext cx="178595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25 - Στρογγυλεμένο ορθογώνιο"/>
          <p:cNvSpPr/>
          <p:nvPr/>
        </p:nvSpPr>
        <p:spPr>
          <a:xfrm>
            <a:off x="571472" y="4357694"/>
            <a:ext cx="2071702" cy="235745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 au</a:t>
            </a:r>
          </a:p>
          <a:p>
            <a:pPr algn="ctr"/>
            <a:r>
              <a:rPr lang="fr-CA" b="1" dirty="0">
                <a:solidFill>
                  <a:schemeClr val="tx1"/>
                </a:solidFill>
              </a:rPr>
              <a:t>à</a:t>
            </a:r>
            <a:r>
              <a:rPr lang="fr-CA" b="1" dirty="0" smtClean="0">
                <a:solidFill>
                  <a:schemeClr val="tx1"/>
                </a:solidFill>
              </a:rPr>
              <a:t> la </a:t>
            </a:r>
          </a:p>
          <a:p>
            <a:pPr algn="ctr"/>
            <a:r>
              <a:rPr lang="fr-CA" b="1" dirty="0">
                <a:solidFill>
                  <a:schemeClr val="tx1"/>
                </a:solidFill>
              </a:rPr>
              <a:t>à</a:t>
            </a:r>
            <a:r>
              <a:rPr lang="fr-CA" b="1" dirty="0" smtClean="0">
                <a:solidFill>
                  <a:schemeClr val="tx1"/>
                </a:solidFill>
              </a:rPr>
              <a:t> l`</a:t>
            </a:r>
          </a:p>
          <a:p>
            <a:pPr algn="ctr"/>
            <a:r>
              <a:rPr lang="fr-CA" b="1" dirty="0" smtClean="0">
                <a:solidFill>
                  <a:schemeClr val="tx1"/>
                </a:solidFill>
              </a:rPr>
              <a:t>aux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7" name="26 - Πεντάγωνο"/>
          <p:cNvSpPr/>
          <p:nvPr/>
        </p:nvSpPr>
        <p:spPr>
          <a:xfrm>
            <a:off x="642910" y="3786190"/>
            <a:ext cx="5786478" cy="642942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3) Reliez par des flèches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8" name="27 - Στρογγυλεμένο ορθογώνιο"/>
          <p:cNvSpPr/>
          <p:nvPr/>
        </p:nvSpPr>
        <p:spPr>
          <a:xfrm>
            <a:off x="2500298" y="4500570"/>
            <a:ext cx="2928958" cy="207170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 smtClean="0">
              <a:solidFill>
                <a:schemeClr val="tx1"/>
              </a:solidFill>
            </a:endParaRPr>
          </a:p>
          <a:p>
            <a:pPr algn="ctr"/>
            <a:r>
              <a:rPr lang="fr-CA" dirty="0" smtClean="0">
                <a:solidFill>
                  <a:schemeClr val="tx1"/>
                </a:solidFill>
              </a:rPr>
              <a:t>place</a:t>
            </a:r>
          </a:p>
          <a:p>
            <a:pPr algn="ctr"/>
            <a:r>
              <a:rPr lang="fr-CA" dirty="0">
                <a:solidFill>
                  <a:schemeClr val="tx1"/>
                </a:solidFill>
              </a:rPr>
              <a:t>é</a:t>
            </a:r>
            <a:r>
              <a:rPr lang="fr-CA" dirty="0" smtClean="0">
                <a:solidFill>
                  <a:schemeClr val="tx1"/>
                </a:solidFill>
              </a:rPr>
              <a:t>picerie</a:t>
            </a:r>
          </a:p>
          <a:p>
            <a:pPr algn="ctr"/>
            <a:r>
              <a:rPr lang="fr-CA" dirty="0">
                <a:solidFill>
                  <a:schemeClr val="tx1"/>
                </a:solidFill>
              </a:rPr>
              <a:t>s</a:t>
            </a:r>
            <a:r>
              <a:rPr lang="fr-CA" dirty="0" smtClean="0">
                <a:solidFill>
                  <a:schemeClr val="tx1"/>
                </a:solidFill>
              </a:rPr>
              <a:t>upermarché</a:t>
            </a:r>
          </a:p>
          <a:p>
            <a:pPr algn="ctr"/>
            <a:r>
              <a:rPr lang="fr-CA" dirty="0" smtClean="0">
                <a:solidFill>
                  <a:schemeClr val="tx1"/>
                </a:solidFill>
              </a:rPr>
              <a:t>magasins</a:t>
            </a:r>
          </a:p>
          <a:p>
            <a:pPr algn="ctr"/>
            <a:r>
              <a:rPr lang="fr-CA" dirty="0">
                <a:solidFill>
                  <a:schemeClr val="tx1"/>
                </a:solidFill>
              </a:rPr>
              <a:t>h</a:t>
            </a:r>
            <a:r>
              <a:rPr lang="fr-CA" dirty="0" smtClean="0">
                <a:solidFill>
                  <a:schemeClr val="tx1"/>
                </a:solidFill>
              </a:rPr>
              <a:t>ôtel</a:t>
            </a:r>
          </a:p>
          <a:p>
            <a:pPr algn="ctr"/>
            <a:r>
              <a:rPr lang="fr-CA" dirty="0">
                <a:solidFill>
                  <a:schemeClr val="tx1"/>
                </a:solidFill>
              </a:rPr>
              <a:t>m</a:t>
            </a:r>
            <a:r>
              <a:rPr lang="fr-CA" dirty="0" smtClean="0">
                <a:solidFill>
                  <a:schemeClr val="tx1"/>
                </a:solidFill>
              </a:rPr>
              <a:t>usée</a:t>
            </a:r>
          </a:p>
          <a:p>
            <a:pPr algn="ctr"/>
            <a:r>
              <a:rPr lang="fr-CA" dirty="0" smtClean="0">
                <a:solidFill>
                  <a:schemeClr val="tx1"/>
                </a:solidFill>
              </a:rPr>
              <a:t>concerts</a:t>
            </a:r>
          </a:p>
          <a:p>
            <a:pPr algn="ctr"/>
            <a:endParaRPr lang="el-GR" dirty="0"/>
          </a:p>
        </p:txBody>
      </p:sp>
      <p:cxnSp>
        <p:nvCxnSpPr>
          <p:cNvPr id="34" name="33 - Ευθύγραμμο βέλος σύνδεσης"/>
          <p:cNvCxnSpPr/>
          <p:nvPr/>
        </p:nvCxnSpPr>
        <p:spPr>
          <a:xfrm flipV="1">
            <a:off x="1785918" y="5572140"/>
            <a:ext cx="1643074" cy="35719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- Ευθύγραμμο βέλος σύνδεσης"/>
          <p:cNvCxnSpPr/>
          <p:nvPr/>
        </p:nvCxnSpPr>
        <p:spPr>
          <a:xfrm>
            <a:off x="1857356" y="5715016"/>
            <a:ext cx="1785950" cy="7143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- Ευθύγραμμο βέλος σύνδεσης"/>
          <p:cNvCxnSpPr/>
          <p:nvPr/>
        </p:nvCxnSpPr>
        <p:spPr>
          <a:xfrm>
            <a:off x="1857356" y="5143512"/>
            <a:ext cx="1428760" cy="142876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- Ευθύγραμμο βέλος σύνδεσης"/>
          <p:cNvCxnSpPr/>
          <p:nvPr/>
        </p:nvCxnSpPr>
        <p:spPr>
          <a:xfrm flipV="1">
            <a:off x="1857356" y="4786322"/>
            <a:ext cx="1785950" cy="64294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- Ευθύγραμμο βέλος σύνδεσης"/>
          <p:cNvCxnSpPr/>
          <p:nvPr/>
        </p:nvCxnSpPr>
        <p:spPr>
          <a:xfrm>
            <a:off x="1857356" y="6000768"/>
            <a:ext cx="1571636" cy="35719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- Ευθύγραμμο βέλος σύνδεσης"/>
          <p:cNvCxnSpPr/>
          <p:nvPr/>
        </p:nvCxnSpPr>
        <p:spPr>
          <a:xfrm flipV="1">
            <a:off x="1785918" y="5000636"/>
            <a:ext cx="1785950" cy="64294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- Ευθύγραμμο βέλος σύνδεσης"/>
          <p:cNvCxnSpPr/>
          <p:nvPr/>
        </p:nvCxnSpPr>
        <p:spPr>
          <a:xfrm>
            <a:off x="1857356" y="5214950"/>
            <a:ext cx="1643074" cy="857256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00034" y="285728"/>
            <a:ext cx="7000924" cy="57150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O</a:t>
            </a:r>
            <a:r>
              <a:rPr lang="fr-CA" sz="2400" b="1" dirty="0" smtClean="0">
                <a:solidFill>
                  <a:schemeClr val="tx1"/>
                </a:solidFill>
              </a:rPr>
              <a:t>ù on trouve les informations suivantes</a:t>
            </a:r>
            <a:r>
              <a:rPr lang="el-GR" sz="2400" b="1" dirty="0" smtClean="0">
                <a:solidFill>
                  <a:schemeClr val="tx1"/>
                </a:solidFill>
              </a:rPr>
              <a:t>?</a:t>
            </a:r>
            <a:endParaRPr lang="el-GR" sz="2400" b="1" dirty="0">
              <a:solidFill>
                <a:schemeClr val="tx1"/>
              </a:solidFill>
            </a:endParaRPr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142844" y="1500174"/>
            <a:ext cx="2928958" cy="17859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b="1" dirty="0" smtClean="0">
                <a:solidFill>
                  <a:schemeClr val="tx1"/>
                </a:solidFill>
              </a:rPr>
              <a:t>Plat du jour</a:t>
            </a:r>
          </a:p>
          <a:p>
            <a:r>
              <a:rPr lang="fr-CA" b="1" dirty="0" smtClean="0">
                <a:solidFill>
                  <a:schemeClr val="tx1"/>
                </a:solidFill>
              </a:rPr>
              <a:t>        +</a:t>
            </a:r>
          </a:p>
          <a:p>
            <a:r>
              <a:rPr lang="fr-CA" b="1" dirty="0" smtClean="0">
                <a:solidFill>
                  <a:schemeClr val="tx1"/>
                </a:solidFill>
              </a:rPr>
              <a:t>dessert du jour</a:t>
            </a:r>
          </a:p>
          <a:p>
            <a:r>
              <a:rPr lang="fr-CA" b="1" dirty="0" smtClean="0">
                <a:solidFill>
                  <a:schemeClr val="tx1"/>
                </a:solidFill>
              </a:rPr>
              <a:t>         +</a:t>
            </a:r>
          </a:p>
          <a:p>
            <a:r>
              <a:rPr lang="fr-CA" b="1" dirty="0" smtClean="0">
                <a:solidFill>
                  <a:schemeClr val="tx1"/>
                </a:solidFill>
              </a:rPr>
              <a:t>1 boisson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6" name="5 - Έλλειψη"/>
          <p:cNvSpPr/>
          <p:nvPr/>
        </p:nvSpPr>
        <p:spPr>
          <a:xfrm rot="20543434">
            <a:off x="1878003" y="1940409"/>
            <a:ext cx="1143008" cy="7858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 smtClean="0">
                <a:solidFill>
                  <a:srgbClr val="FF0000"/>
                </a:solidFill>
              </a:rPr>
              <a:t>14 €</a:t>
            </a:r>
            <a:endParaRPr lang="el-GR" sz="2400" dirty="0">
              <a:solidFill>
                <a:srgbClr val="FF0000"/>
              </a:solidFill>
            </a:endParaRP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3143240" y="1500174"/>
            <a:ext cx="2643206" cy="1857388"/>
          </a:xfrm>
          <a:prstGeom prst="roundRect">
            <a:avLst/>
          </a:prstGeom>
          <a:ln w="38100">
            <a:prstDash val="sys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Fournitures de bureau</a:t>
            </a:r>
          </a:p>
          <a:p>
            <a:pPr algn="ctr"/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e</a:t>
            </a:r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t scolaires</a:t>
            </a:r>
          </a:p>
          <a:p>
            <a:pPr algn="ctr"/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r</a:t>
            </a:r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emise 10%</a:t>
            </a:r>
          </a:p>
          <a:p>
            <a:pPr algn="ctr"/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s</a:t>
            </a:r>
            <a:r>
              <a:rPr lang="fr-CA" b="1" i="1" dirty="0" smtClean="0">
                <a:solidFill>
                  <a:schemeClr val="bg2">
                    <a:lumMod val="10000"/>
                  </a:schemeClr>
                </a:solidFill>
                <a:latin typeface="Book Antiqua" pitchFamily="18" charset="0"/>
              </a:rPr>
              <a:t>ur tous les sacs à dos</a:t>
            </a:r>
            <a:endParaRPr lang="el-GR" b="1" i="1" dirty="0">
              <a:solidFill>
                <a:schemeClr val="bg2">
                  <a:lumMod val="1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5929322" y="1571612"/>
            <a:ext cx="3214678" cy="1785950"/>
          </a:xfrm>
          <a:prstGeom prst="roundRect">
            <a:avLst/>
          </a:prstGeom>
          <a:ln w="28575">
            <a:prstDash val="sys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2000" dirty="0" smtClean="0">
                <a:latin typeface="Britannic Bold" pitchFamily="34" charset="0"/>
              </a:rPr>
              <a:t>Économisez sur vos courses</a:t>
            </a:r>
          </a:p>
          <a:p>
            <a:pPr algn="ctr"/>
            <a:r>
              <a:rPr lang="en-US" sz="2000" dirty="0" smtClean="0">
                <a:latin typeface="Britannic Bold" pitchFamily="34" charset="0"/>
              </a:rPr>
              <a:t>l</a:t>
            </a:r>
            <a:r>
              <a:rPr lang="fr-CA" sz="2000" dirty="0" err="1" smtClean="0">
                <a:latin typeface="Britannic Bold" pitchFamily="34" charset="0"/>
              </a:rPr>
              <a:t>égumes</a:t>
            </a:r>
            <a:r>
              <a:rPr lang="fr-CA" sz="2000" dirty="0" smtClean="0">
                <a:latin typeface="Britannic Bold" pitchFamily="34" charset="0"/>
              </a:rPr>
              <a:t>-20%</a:t>
            </a:r>
          </a:p>
          <a:p>
            <a:pPr algn="ctr"/>
            <a:r>
              <a:rPr lang="fr-CA" sz="2000" dirty="0" smtClean="0">
                <a:latin typeface="Britannic Bold" pitchFamily="34" charset="0"/>
              </a:rPr>
              <a:t>p</a:t>
            </a:r>
            <a:r>
              <a:rPr lang="fr-CA" sz="2000" dirty="0" smtClean="0">
                <a:latin typeface="Britannic Bold" pitchFamily="34" charset="0"/>
              </a:rPr>
              <a:t>âtes </a:t>
            </a:r>
            <a:r>
              <a:rPr lang="el-GR" sz="2000" dirty="0" smtClean="0"/>
              <a:t>/</a:t>
            </a:r>
            <a:r>
              <a:rPr lang="fr-CA" sz="2000" dirty="0" smtClean="0">
                <a:latin typeface="Britannic Bold" pitchFamily="34" charset="0"/>
              </a:rPr>
              <a:t>conserves -30%</a:t>
            </a:r>
            <a:endParaRPr lang="el-GR" sz="2000" dirty="0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1142976" y="3500438"/>
            <a:ext cx="2428892" cy="1285884"/>
          </a:xfrm>
          <a:prstGeom prst="round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Éclairs au chocolat</a:t>
            </a:r>
          </a:p>
          <a:p>
            <a:pPr algn="ctr"/>
            <a:r>
              <a:rPr lang="fr-CA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Tartelettes aux fruits</a:t>
            </a:r>
          </a:p>
          <a:p>
            <a:pPr algn="ctr"/>
            <a:r>
              <a:rPr lang="fr-CA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Choux au rhum</a:t>
            </a:r>
            <a:endParaRPr lang="el-GR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429124" y="3429000"/>
            <a:ext cx="3143272" cy="18573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b="1" i="1" u="sng" dirty="0" smtClean="0">
                <a:solidFill>
                  <a:schemeClr val="tx1"/>
                </a:solidFill>
                <a:latin typeface="Constantia" pitchFamily="18" charset="0"/>
              </a:rPr>
              <a:t>offre</a:t>
            </a:r>
          </a:p>
          <a:p>
            <a:pPr algn="ctr"/>
            <a:r>
              <a:rPr lang="fr-CA" sz="2000" b="1" i="1" dirty="0" smtClean="0">
                <a:solidFill>
                  <a:schemeClr val="tx1"/>
                </a:solidFill>
                <a:latin typeface="Constantia" pitchFamily="18" charset="0"/>
              </a:rPr>
              <a:t>2 pains au chocolat</a:t>
            </a:r>
          </a:p>
          <a:p>
            <a:pPr algn="ctr"/>
            <a:r>
              <a:rPr lang="fr-CA" sz="2000" b="1" i="1" dirty="0" smtClean="0">
                <a:solidFill>
                  <a:schemeClr val="tx1"/>
                </a:solidFill>
                <a:latin typeface="Constantia" pitchFamily="18" charset="0"/>
              </a:rPr>
              <a:t>+</a:t>
            </a:r>
          </a:p>
          <a:p>
            <a:pPr algn="ctr"/>
            <a:r>
              <a:rPr lang="fr-CA" sz="2000" b="1" i="1" dirty="0" smtClean="0">
                <a:solidFill>
                  <a:schemeClr val="tx1"/>
                </a:solidFill>
                <a:latin typeface="Constantia" pitchFamily="18" charset="0"/>
              </a:rPr>
              <a:t>2 baguettes  </a:t>
            </a:r>
          </a:p>
        </p:txBody>
      </p:sp>
      <p:sp>
        <p:nvSpPr>
          <p:cNvPr id="11" name="10 - Στρογγυλεμένο ορθογώνιο"/>
          <p:cNvSpPr/>
          <p:nvPr/>
        </p:nvSpPr>
        <p:spPr>
          <a:xfrm rot="20804304">
            <a:off x="6761375" y="4375259"/>
            <a:ext cx="834104" cy="500066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rgbClr val="FF9900"/>
                </a:solidFill>
              </a:rPr>
              <a:t>2,50€</a:t>
            </a:r>
            <a:endParaRPr lang="el-GR" b="1" dirty="0">
              <a:solidFill>
                <a:srgbClr val="FF9900"/>
              </a:solidFill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214282" y="571501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pâtisserie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2285984" y="571501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supermarché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3214678" y="6215082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restaurant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6500826" y="571501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papeterie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7" name="16 - Στρογγυλεμένο ορθογώνιο"/>
          <p:cNvSpPr/>
          <p:nvPr/>
        </p:nvSpPr>
        <p:spPr>
          <a:xfrm>
            <a:off x="4429124" y="571501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boulangerie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9" name="18 - Στρογγυλεμένο ορθογώνιο"/>
          <p:cNvSpPr/>
          <p:nvPr/>
        </p:nvSpPr>
        <p:spPr>
          <a:xfrm>
            <a:off x="1142976" y="285749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restaurant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0" name="19 - Στρογγυλεμένο ορθογώνιο"/>
          <p:cNvSpPr/>
          <p:nvPr/>
        </p:nvSpPr>
        <p:spPr>
          <a:xfrm>
            <a:off x="3929058" y="2928934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papeterie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1" name="20 - Στρογγυλεμένο ορθογώνιο"/>
          <p:cNvSpPr/>
          <p:nvPr/>
        </p:nvSpPr>
        <p:spPr>
          <a:xfrm>
            <a:off x="6786578" y="3071810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supermarché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2" name="21 - Στρογγυλεμένο ορθογώνιο"/>
          <p:cNvSpPr/>
          <p:nvPr/>
        </p:nvSpPr>
        <p:spPr>
          <a:xfrm>
            <a:off x="2071670" y="464344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pâtisserie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23" name="22 - Στρογγυλεμένο ορθογώνιο"/>
          <p:cNvSpPr/>
          <p:nvPr/>
        </p:nvSpPr>
        <p:spPr>
          <a:xfrm>
            <a:off x="6858016" y="5000636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tx1"/>
                </a:solidFill>
              </a:rPr>
              <a:t>boulangerie</a:t>
            </a:r>
            <a:endParaRPr lang="el-GR" b="1" dirty="0">
              <a:solidFill>
                <a:schemeClr val="tx1"/>
              </a:solidFill>
            </a:endParaRPr>
          </a:p>
        </p:txBody>
      </p:sp>
      <p:cxnSp>
        <p:nvCxnSpPr>
          <p:cNvPr id="27" name="26 - Ευθεία γραμμή σύνδεσης"/>
          <p:cNvCxnSpPr/>
          <p:nvPr/>
        </p:nvCxnSpPr>
        <p:spPr>
          <a:xfrm>
            <a:off x="714348" y="5500702"/>
            <a:ext cx="1000132" cy="7143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- Ευθεία γραμμή σύνδεσης"/>
          <p:cNvCxnSpPr/>
          <p:nvPr/>
        </p:nvCxnSpPr>
        <p:spPr>
          <a:xfrm>
            <a:off x="2857488" y="5500702"/>
            <a:ext cx="1000132" cy="7143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- Ευθεία γραμμή σύνδεσης"/>
          <p:cNvCxnSpPr/>
          <p:nvPr/>
        </p:nvCxnSpPr>
        <p:spPr>
          <a:xfrm>
            <a:off x="6715140" y="5572140"/>
            <a:ext cx="1000132" cy="7143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- Ευθεία γραμμή σύνδεσης"/>
          <p:cNvCxnSpPr/>
          <p:nvPr/>
        </p:nvCxnSpPr>
        <p:spPr>
          <a:xfrm>
            <a:off x="4929190" y="5572140"/>
            <a:ext cx="1000132" cy="7143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- Ευθεία γραμμή σύνδεσης"/>
          <p:cNvCxnSpPr/>
          <p:nvPr/>
        </p:nvCxnSpPr>
        <p:spPr>
          <a:xfrm>
            <a:off x="4071934" y="6143644"/>
            <a:ext cx="857256" cy="5715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302</Words>
  <Application>Microsoft Office PowerPoint</Application>
  <PresentationFormat>Προβολή στην οθόνη (4:3)</PresentationFormat>
  <Paragraphs>92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Unité 5 - Bilan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Unité 5 - Bilan</dc:title>
  <dc:creator>giannis</dc:creator>
  <cp:lastModifiedBy>giannis</cp:lastModifiedBy>
  <cp:revision>22</cp:revision>
  <dcterms:created xsi:type="dcterms:W3CDTF">2021-01-24T12:17:54Z</dcterms:created>
  <dcterms:modified xsi:type="dcterms:W3CDTF">2021-01-24T14:41:39Z</dcterms:modified>
</cp:coreProperties>
</file>