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42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8BC21-BD27-499D-A2F2-19A33B968F6C}" type="datetimeFigureOut">
              <a:rPr lang="el-GR" smtClean="0"/>
              <a:pPr/>
              <a:t>14/12/2020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C9B59-0891-4551-B8C9-584280268D81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8BC21-BD27-499D-A2F2-19A33B968F6C}" type="datetimeFigureOut">
              <a:rPr lang="el-GR" smtClean="0"/>
              <a:pPr/>
              <a:t>14/12/2020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C9B59-0891-4551-B8C9-584280268D81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8BC21-BD27-499D-A2F2-19A33B968F6C}" type="datetimeFigureOut">
              <a:rPr lang="el-GR" smtClean="0"/>
              <a:pPr/>
              <a:t>14/12/2020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C9B59-0891-4551-B8C9-584280268D81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8BC21-BD27-499D-A2F2-19A33B968F6C}" type="datetimeFigureOut">
              <a:rPr lang="el-GR" smtClean="0"/>
              <a:pPr/>
              <a:t>14/12/2020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C9B59-0891-4551-B8C9-584280268D81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8BC21-BD27-499D-A2F2-19A33B968F6C}" type="datetimeFigureOut">
              <a:rPr lang="el-GR" smtClean="0"/>
              <a:pPr/>
              <a:t>14/12/2020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C9B59-0891-4551-B8C9-584280268D81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8BC21-BD27-499D-A2F2-19A33B968F6C}" type="datetimeFigureOut">
              <a:rPr lang="el-GR" smtClean="0"/>
              <a:pPr/>
              <a:t>14/12/2020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C9B59-0891-4551-B8C9-584280268D81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8BC21-BD27-499D-A2F2-19A33B968F6C}" type="datetimeFigureOut">
              <a:rPr lang="el-GR" smtClean="0"/>
              <a:pPr/>
              <a:t>14/12/2020</a:t>
            </a:fld>
            <a:endParaRPr lang="el-GR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C9B59-0891-4551-B8C9-584280268D81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8BC21-BD27-499D-A2F2-19A33B968F6C}" type="datetimeFigureOut">
              <a:rPr lang="el-GR" smtClean="0"/>
              <a:pPr/>
              <a:t>14/12/2020</a:t>
            </a:fld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C9B59-0891-4551-B8C9-584280268D81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8BC21-BD27-499D-A2F2-19A33B968F6C}" type="datetimeFigureOut">
              <a:rPr lang="el-GR" smtClean="0"/>
              <a:pPr/>
              <a:t>14/12/2020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C9B59-0891-4551-B8C9-584280268D81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8BC21-BD27-499D-A2F2-19A33B968F6C}" type="datetimeFigureOut">
              <a:rPr lang="el-GR" smtClean="0"/>
              <a:pPr/>
              <a:t>14/12/2020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C9B59-0891-4551-B8C9-584280268D81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8BC21-BD27-499D-A2F2-19A33B968F6C}" type="datetimeFigureOut">
              <a:rPr lang="el-GR" smtClean="0"/>
              <a:pPr/>
              <a:t>14/12/2020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C9B59-0891-4551-B8C9-584280268D81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F8BC21-BD27-499D-A2F2-19A33B968F6C}" type="datetimeFigureOut">
              <a:rPr lang="el-GR" smtClean="0"/>
              <a:pPr/>
              <a:t>14/12/2020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6C9B59-0891-4551-B8C9-584280268D81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714348" y="428604"/>
            <a:ext cx="7772400" cy="1012823"/>
          </a:xfrm>
        </p:spPr>
        <p:txBody>
          <a:bodyPr/>
          <a:lstStyle/>
          <a:p>
            <a:r>
              <a:rPr lang="fr-CA" dirty="0" smtClean="0">
                <a:latin typeface="Berlin Sans FB" pitchFamily="34" charset="0"/>
              </a:rPr>
              <a:t>L</a:t>
            </a:r>
            <a:r>
              <a:rPr lang="el-GR" dirty="0" smtClean="0"/>
              <a:t>’</a:t>
            </a:r>
            <a:r>
              <a:rPr lang="fr-CA" dirty="0" smtClean="0">
                <a:latin typeface="Berlin Sans FB" pitchFamily="34" charset="0"/>
              </a:rPr>
              <a:t>heure courante…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6" name="5 - Εικόνα" descr="Horloge, Temps, Gestion Du Temps, Affaires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1571612"/>
            <a:ext cx="7643866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erlin Sans FB" pitchFamily="34" charset="0"/>
              </a:rPr>
              <a:t>Il est quelle heure</a:t>
            </a:r>
            <a:r>
              <a:rPr lang="el-GR" dirty="0" smtClean="0"/>
              <a:t>?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Il est………  heures.</a:t>
            </a:r>
          </a:p>
          <a:p>
            <a:pPr>
              <a:buNone/>
            </a:pPr>
            <a:r>
              <a:rPr lang="en-US" dirty="0" smtClean="0"/>
              <a:t>Il est ………  heures.</a:t>
            </a:r>
          </a:p>
          <a:p>
            <a:pPr>
              <a:buNone/>
            </a:pPr>
            <a:r>
              <a:rPr lang="en-US" dirty="0" smtClean="0"/>
              <a:t>Il est  ………  heures.</a:t>
            </a:r>
            <a:endParaRPr lang="el-GR" dirty="0"/>
          </a:p>
        </p:txBody>
      </p:sp>
      <p:sp>
        <p:nvSpPr>
          <p:cNvPr id="5" name="4 - Στρογγυλεμένο ορθογώνιο"/>
          <p:cNvSpPr/>
          <p:nvPr/>
        </p:nvSpPr>
        <p:spPr>
          <a:xfrm>
            <a:off x="714348" y="3500438"/>
            <a:ext cx="7786742" cy="2571768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 smtClean="0">
                <a:latin typeface="Berlin Sans FB" pitchFamily="34" charset="0"/>
              </a:rPr>
              <a:t>Compl</a:t>
            </a:r>
            <a:r>
              <a:rPr lang="fr-CA" sz="2400" dirty="0">
                <a:latin typeface="Berlin Sans FB" pitchFamily="34" charset="0"/>
              </a:rPr>
              <a:t>é</a:t>
            </a:r>
            <a:r>
              <a:rPr lang="en-US" sz="2400" dirty="0" smtClean="0">
                <a:latin typeface="Berlin Sans FB" pitchFamily="34" charset="0"/>
              </a:rPr>
              <a:t>tez avec:  et quart, et demie,   cinq,   moins vingt</a:t>
            </a:r>
          </a:p>
          <a:p>
            <a:endParaRPr lang="en-US" sz="2400" dirty="0">
              <a:latin typeface="Berlin Sans FB" pitchFamily="34" charset="0"/>
            </a:endParaRPr>
          </a:p>
          <a:p>
            <a:pPr marL="342900" indent="-342900">
              <a:buAutoNum type="arabicParenR"/>
            </a:pPr>
            <a:r>
              <a:rPr lang="en-US" sz="2400" dirty="0" smtClean="0">
                <a:latin typeface="Berlin Sans FB" pitchFamily="34" charset="0"/>
              </a:rPr>
              <a:t>8.05 </a:t>
            </a:r>
            <a:r>
              <a:rPr lang="en-US" sz="2400" dirty="0" smtClean="0">
                <a:latin typeface="Arial"/>
                <a:cs typeface="Arial"/>
              </a:rPr>
              <a:t>→</a:t>
            </a:r>
            <a:endParaRPr lang="en-US" sz="2400" dirty="0" smtClean="0">
              <a:latin typeface="Berlin Sans FB" pitchFamily="34" charset="0"/>
            </a:endParaRPr>
          </a:p>
          <a:p>
            <a:pPr marL="342900" indent="-342900">
              <a:buAutoNum type="arabicParenR"/>
            </a:pPr>
            <a:r>
              <a:rPr lang="en-US" sz="2400" dirty="0" smtClean="0">
                <a:latin typeface="Berlin Sans FB" pitchFamily="34" charset="0"/>
              </a:rPr>
              <a:t>11.30 </a:t>
            </a:r>
            <a:r>
              <a:rPr lang="en-US" sz="2400" dirty="0" smtClean="0">
                <a:latin typeface="Arial"/>
                <a:cs typeface="Arial"/>
              </a:rPr>
              <a:t>→</a:t>
            </a:r>
            <a:endParaRPr lang="en-US" sz="2400" dirty="0" smtClean="0">
              <a:latin typeface="Berlin Sans FB" pitchFamily="34" charset="0"/>
            </a:endParaRPr>
          </a:p>
          <a:p>
            <a:pPr marL="342900" indent="-342900">
              <a:buAutoNum type="arabicParenR"/>
            </a:pPr>
            <a:r>
              <a:rPr lang="en-US" sz="2400" dirty="0" smtClean="0">
                <a:latin typeface="Berlin Sans FB" pitchFamily="34" charset="0"/>
              </a:rPr>
              <a:t>4.40</a:t>
            </a:r>
            <a:r>
              <a:rPr lang="en-US" sz="2400" dirty="0" smtClean="0">
                <a:latin typeface="Arial"/>
                <a:cs typeface="Arial"/>
              </a:rPr>
              <a:t>→</a:t>
            </a:r>
            <a:endParaRPr lang="en-US" sz="2400" dirty="0" smtClean="0">
              <a:latin typeface="Berlin Sans FB" pitchFamily="34" charset="0"/>
            </a:endParaRPr>
          </a:p>
          <a:p>
            <a:pPr marL="342900" indent="-342900">
              <a:buAutoNum type="arabicParenR"/>
            </a:pPr>
            <a:r>
              <a:rPr lang="en-US" sz="2400" dirty="0" smtClean="0">
                <a:latin typeface="Berlin Sans FB" pitchFamily="34" charset="0"/>
              </a:rPr>
              <a:t>2.15 </a:t>
            </a:r>
            <a:r>
              <a:rPr lang="en-US" sz="2400" dirty="0" smtClean="0">
                <a:latin typeface="Arial"/>
                <a:cs typeface="Arial"/>
              </a:rPr>
              <a:t>→</a:t>
            </a:r>
            <a:endParaRPr lang="el-GR" sz="2400" dirty="0"/>
          </a:p>
        </p:txBody>
      </p:sp>
      <p:sp>
        <p:nvSpPr>
          <p:cNvPr id="6" name="5 - Στρογγυλεμένο ορθογώνιο"/>
          <p:cNvSpPr/>
          <p:nvPr/>
        </p:nvSpPr>
        <p:spPr>
          <a:xfrm>
            <a:off x="2357422" y="4357694"/>
            <a:ext cx="2786082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CA" dirty="0" smtClean="0">
                <a:latin typeface="Berlin Sans FB" pitchFamily="34" charset="0"/>
              </a:rPr>
              <a:t>Il est huit heures</a:t>
            </a:r>
            <a:r>
              <a:rPr lang="fr-CA" dirty="0" smtClean="0"/>
              <a:t> ………….</a:t>
            </a:r>
            <a:endParaRPr lang="el-GR" dirty="0"/>
          </a:p>
        </p:txBody>
      </p:sp>
      <p:sp>
        <p:nvSpPr>
          <p:cNvPr id="7" name="6 - Στρογγυλεμένο ορθογώνιο"/>
          <p:cNvSpPr/>
          <p:nvPr/>
        </p:nvSpPr>
        <p:spPr>
          <a:xfrm>
            <a:off x="2357422" y="4786322"/>
            <a:ext cx="3000396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CA" dirty="0" smtClean="0">
                <a:latin typeface="Berlin Sans FB" pitchFamily="34" charset="0"/>
              </a:rPr>
              <a:t>Il est onze heures </a:t>
            </a:r>
            <a:r>
              <a:rPr lang="fr-CA" dirty="0" smtClean="0"/>
              <a:t>………</a:t>
            </a:r>
            <a:endParaRPr lang="el-GR" dirty="0"/>
          </a:p>
        </p:txBody>
      </p:sp>
      <p:sp>
        <p:nvSpPr>
          <p:cNvPr id="8" name="7 - Στρογγυλεμένο ορθογώνιο"/>
          <p:cNvSpPr/>
          <p:nvPr/>
        </p:nvSpPr>
        <p:spPr>
          <a:xfrm>
            <a:off x="2357422" y="5214950"/>
            <a:ext cx="3000396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CA" dirty="0" smtClean="0">
                <a:latin typeface="Berlin Sans FB" pitchFamily="34" charset="0"/>
              </a:rPr>
              <a:t>Il est cinq heures </a:t>
            </a:r>
            <a:r>
              <a:rPr lang="fr-CA" dirty="0" smtClean="0"/>
              <a:t>………………</a:t>
            </a:r>
            <a:endParaRPr lang="el-GR" dirty="0"/>
          </a:p>
        </p:txBody>
      </p:sp>
      <p:sp>
        <p:nvSpPr>
          <p:cNvPr id="9" name="8 - Στρογγυλεμένο ορθογώνιο"/>
          <p:cNvSpPr/>
          <p:nvPr/>
        </p:nvSpPr>
        <p:spPr>
          <a:xfrm>
            <a:off x="2357422" y="5643578"/>
            <a:ext cx="3143272" cy="2857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CA" dirty="0" smtClean="0">
                <a:latin typeface="Berlin Sans FB" pitchFamily="34" charset="0"/>
              </a:rPr>
              <a:t>Il est deux heures</a:t>
            </a:r>
            <a:r>
              <a:rPr lang="fr-CA" dirty="0">
                <a:latin typeface="Berlin Sans FB" pitchFamily="34" charset="0"/>
              </a:rPr>
              <a:t> </a:t>
            </a:r>
            <a:r>
              <a:rPr lang="fr-CA" dirty="0" smtClean="0">
                <a:latin typeface="Berlin Sans FB" pitchFamily="34" charset="0"/>
              </a:rPr>
              <a:t> …………….</a:t>
            </a:r>
            <a:endParaRPr lang="el-GR" dirty="0"/>
          </a:p>
        </p:txBody>
      </p:sp>
      <p:sp>
        <p:nvSpPr>
          <p:cNvPr id="10" name="9 - Στρογγυλεμένο ορθογώνιο"/>
          <p:cNvSpPr/>
          <p:nvPr/>
        </p:nvSpPr>
        <p:spPr>
          <a:xfrm>
            <a:off x="4000496" y="4429132"/>
            <a:ext cx="714380" cy="2857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/>
              <a:t>cinq</a:t>
            </a:r>
            <a:endParaRPr lang="el-GR" dirty="0"/>
          </a:p>
        </p:txBody>
      </p:sp>
      <p:sp>
        <p:nvSpPr>
          <p:cNvPr id="11" name="10 - Στρογγυλεμένο ορθογώνιο"/>
          <p:cNvSpPr/>
          <p:nvPr/>
        </p:nvSpPr>
        <p:spPr>
          <a:xfrm>
            <a:off x="4071934" y="4786322"/>
            <a:ext cx="1143008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/>
              <a:t>e</a:t>
            </a:r>
            <a:r>
              <a:rPr lang="fr-CA" dirty="0" smtClean="0"/>
              <a:t>t demie</a:t>
            </a:r>
            <a:endParaRPr lang="el-GR" dirty="0"/>
          </a:p>
        </p:txBody>
      </p:sp>
      <p:sp>
        <p:nvSpPr>
          <p:cNvPr id="12" name="11 - Στρογγυλεμένο ορθογώνιο"/>
          <p:cNvSpPr/>
          <p:nvPr/>
        </p:nvSpPr>
        <p:spPr>
          <a:xfrm>
            <a:off x="4071934" y="5214950"/>
            <a:ext cx="1357322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/>
              <a:t>m</a:t>
            </a:r>
            <a:r>
              <a:rPr lang="fr-CA" dirty="0" smtClean="0"/>
              <a:t>oins vingt</a:t>
            </a:r>
            <a:endParaRPr lang="el-GR" dirty="0"/>
          </a:p>
        </p:txBody>
      </p:sp>
      <p:sp>
        <p:nvSpPr>
          <p:cNvPr id="13" name="12 - Στρογγυλεμένο ορθογώνιο"/>
          <p:cNvSpPr/>
          <p:nvPr/>
        </p:nvSpPr>
        <p:spPr>
          <a:xfrm>
            <a:off x="4143372" y="5643578"/>
            <a:ext cx="1285884" cy="2857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/>
              <a:t>e</a:t>
            </a:r>
            <a:r>
              <a:rPr lang="fr-CA" dirty="0" smtClean="0"/>
              <a:t>t quart</a:t>
            </a:r>
            <a:endParaRPr lang="el-GR" dirty="0"/>
          </a:p>
        </p:txBody>
      </p:sp>
      <p:sp>
        <p:nvSpPr>
          <p:cNvPr id="14" name="13 - Στρογγυλεμένο ορθογώνιο"/>
          <p:cNvSpPr/>
          <p:nvPr/>
        </p:nvSpPr>
        <p:spPr>
          <a:xfrm>
            <a:off x="1357290" y="1643050"/>
            <a:ext cx="1000132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2000" dirty="0" smtClean="0">
                <a:latin typeface="Berlin Sans FB" pitchFamily="34" charset="0"/>
              </a:rPr>
              <a:t>six</a:t>
            </a:r>
            <a:endParaRPr lang="el-GR" sz="2000" dirty="0"/>
          </a:p>
        </p:txBody>
      </p:sp>
      <p:sp>
        <p:nvSpPr>
          <p:cNvPr id="15" name="14 - Στρογγυλεμένο ορθογώνιο"/>
          <p:cNvSpPr/>
          <p:nvPr/>
        </p:nvSpPr>
        <p:spPr>
          <a:xfrm>
            <a:off x="1428728" y="2285992"/>
            <a:ext cx="1000132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/>
              <a:t>deux</a:t>
            </a:r>
            <a:endParaRPr lang="el-GR" dirty="0"/>
          </a:p>
        </p:txBody>
      </p:sp>
      <p:sp>
        <p:nvSpPr>
          <p:cNvPr id="16" name="15 - Στρογγυλεμένο ορθογώνιο"/>
          <p:cNvSpPr/>
          <p:nvPr/>
        </p:nvSpPr>
        <p:spPr>
          <a:xfrm>
            <a:off x="1428728" y="2857496"/>
            <a:ext cx="1000132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>
                <a:latin typeface="Berlin Sans FB" pitchFamily="34" charset="0"/>
              </a:rPr>
              <a:t>sept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 fontScale="90000"/>
          </a:bodyPr>
          <a:lstStyle/>
          <a:p>
            <a:r>
              <a:rPr lang="en-US" sz="3600" i="1" dirty="0" smtClean="0">
                <a:latin typeface="Berlin Sans FB" pitchFamily="34" charset="0"/>
              </a:rPr>
              <a:t>Il est quelle heure?</a:t>
            </a:r>
            <a:r>
              <a:rPr lang="en-US" sz="3200" dirty="0" smtClean="0">
                <a:latin typeface="Berlin Sans FB" pitchFamily="34" charset="0"/>
              </a:rPr>
              <a:t/>
            </a:r>
            <a:br>
              <a:rPr lang="en-US" sz="3200" dirty="0" smtClean="0">
                <a:latin typeface="Berlin Sans FB" pitchFamily="34" charset="0"/>
              </a:rPr>
            </a:br>
            <a:r>
              <a:rPr lang="en-US" sz="3200" dirty="0" smtClean="0">
                <a:latin typeface="Berlin Sans FB" pitchFamily="34" charset="0"/>
              </a:rPr>
              <a:t>Reliez par des fl</a:t>
            </a:r>
            <a:r>
              <a:rPr lang="fr-CA" sz="3200" dirty="0" smtClean="0">
                <a:latin typeface="Berlin Sans FB" pitchFamily="34" charset="0"/>
              </a:rPr>
              <a:t>èches.</a:t>
            </a:r>
            <a:endParaRPr lang="el-GR" sz="3200" dirty="0"/>
          </a:p>
        </p:txBody>
      </p:sp>
      <p:pic>
        <p:nvPicPr>
          <p:cNvPr id="4" name="3 - Θέση περιεχομένου" descr="C:\Users\giannis\Desktop\Χωρίς τίτλο.png"/>
          <p:cNvPicPr>
            <a:picLocks noGrp="1"/>
          </p:cNvPicPr>
          <p:nvPr>
            <p:ph idx="1"/>
          </p:nvPr>
        </p:nvPicPr>
        <p:blipFill>
          <a:blip r:embed="rId3"/>
          <a:srcRect l="4339" t="52800" r="74506" b="14427"/>
          <a:stretch>
            <a:fillRect/>
          </a:stretch>
        </p:blipFill>
        <p:spPr bwMode="auto">
          <a:xfrm>
            <a:off x="428596" y="1000108"/>
            <a:ext cx="1785950" cy="11107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5 - Εικόνα" descr="C:\Users\giannis\Desktop\Χωρίς τίτλο.png"/>
          <p:cNvPicPr/>
          <p:nvPr/>
        </p:nvPicPr>
        <p:blipFill>
          <a:blip r:embed="rId3"/>
          <a:srcRect l="6140" t="13030" r="74160" b="56363"/>
          <a:stretch>
            <a:fillRect/>
          </a:stretch>
        </p:blipFill>
        <p:spPr bwMode="auto">
          <a:xfrm>
            <a:off x="428596" y="3357562"/>
            <a:ext cx="1785950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6 - Εικόνα" descr="C:\Users\giannis\Desktop\Χωρίς τίτλο.png"/>
          <p:cNvPicPr/>
          <p:nvPr/>
        </p:nvPicPr>
        <p:blipFill>
          <a:blip r:embed="rId3"/>
          <a:srcRect l="53660" t="13333" r="26828" b="56061"/>
          <a:stretch>
            <a:fillRect/>
          </a:stretch>
        </p:blipFill>
        <p:spPr bwMode="auto">
          <a:xfrm>
            <a:off x="428596" y="2214554"/>
            <a:ext cx="1785950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7 - Εικόνα" descr="C:\Users\giannis\Desktop\Χωρίς τίτλο.png"/>
          <p:cNvPicPr/>
          <p:nvPr/>
        </p:nvPicPr>
        <p:blipFill>
          <a:blip r:embed="rId3"/>
          <a:srcRect l="53273" t="54242" r="25382" b="12424"/>
          <a:stretch>
            <a:fillRect/>
          </a:stretch>
        </p:blipFill>
        <p:spPr bwMode="auto">
          <a:xfrm>
            <a:off x="428596" y="4429132"/>
            <a:ext cx="178595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8 - Εικόνα" descr="C:\Users\giannis\Desktop\Χωρίς τίτλο.png"/>
          <p:cNvPicPr/>
          <p:nvPr/>
        </p:nvPicPr>
        <p:blipFill>
          <a:blip r:embed="rId3"/>
          <a:srcRect l="29437" t="55152" r="49796" b="13939"/>
          <a:stretch>
            <a:fillRect/>
          </a:stretch>
        </p:blipFill>
        <p:spPr bwMode="auto">
          <a:xfrm>
            <a:off x="428596" y="5500702"/>
            <a:ext cx="1785950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- Στρογγυλεμένο ορθογώνιο"/>
          <p:cNvSpPr/>
          <p:nvPr/>
        </p:nvSpPr>
        <p:spPr>
          <a:xfrm>
            <a:off x="3857620" y="1357298"/>
            <a:ext cx="2500330" cy="50006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CA" sz="2400" dirty="0" smtClean="0">
                <a:solidFill>
                  <a:schemeClr val="tx1"/>
                </a:solidFill>
                <a:latin typeface="Berlin Sans FB" pitchFamily="34" charset="0"/>
              </a:rPr>
              <a:t>Il est une heure</a:t>
            </a:r>
            <a:r>
              <a:rPr lang="fr-CA" sz="2400" dirty="0" smtClean="0">
                <a:solidFill>
                  <a:schemeClr val="tx1"/>
                </a:solidFill>
              </a:rPr>
              <a:t>.</a:t>
            </a:r>
            <a:endParaRPr lang="el-GR" sz="2400" dirty="0">
              <a:solidFill>
                <a:schemeClr val="tx1"/>
              </a:solidFill>
            </a:endParaRPr>
          </a:p>
        </p:txBody>
      </p:sp>
      <p:sp>
        <p:nvSpPr>
          <p:cNvPr id="12" name="11 - Στρογγυλεμένο ορθογώνιο"/>
          <p:cNvSpPr/>
          <p:nvPr/>
        </p:nvSpPr>
        <p:spPr>
          <a:xfrm>
            <a:off x="3857620" y="2428868"/>
            <a:ext cx="4286280" cy="57150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2400" dirty="0" smtClean="0">
                <a:solidFill>
                  <a:schemeClr val="tx1"/>
                </a:solidFill>
                <a:latin typeface="Berlin Sans FB" pitchFamily="34" charset="0"/>
              </a:rPr>
              <a:t>Il est huit heures moins le quart.</a:t>
            </a:r>
            <a:endParaRPr lang="el-GR" sz="2400" dirty="0">
              <a:solidFill>
                <a:schemeClr val="tx1"/>
              </a:solidFill>
            </a:endParaRPr>
          </a:p>
        </p:txBody>
      </p:sp>
      <p:sp>
        <p:nvSpPr>
          <p:cNvPr id="13" name="12 - Στρογγυλεμένο ορθογώνιο"/>
          <p:cNvSpPr/>
          <p:nvPr/>
        </p:nvSpPr>
        <p:spPr>
          <a:xfrm>
            <a:off x="3857620" y="3500438"/>
            <a:ext cx="4286280" cy="57150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CA" sz="2400" dirty="0" smtClean="0">
                <a:solidFill>
                  <a:schemeClr val="tx1"/>
                </a:solidFill>
                <a:latin typeface="Berlin Sans FB" pitchFamily="34" charset="0"/>
              </a:rPr>
              <a:t>Il est quatre heures et demie.</a:t>
            </a:r>
            <a:endParaRPr lang="el-GR" sz="2400" dirty="0">
              <a:solidFill>
                <a:schemeClr val="tx1"/>
              </a:solidFill>
            </a:endParaRPr>
          </a:p>
        </p:txBody>
      </p:sp>
      <p:sp>
        <p:nvSpPr>
          <p:cNvPr id="14" name="13 - Στρογγυλεμένο ορθογώνιο"/>
          <p:cNvSpPr/>
          <p:nvPr/>
        </p:nvSpPr>
        <p:spPr>
          <a:xfrm>
            <a:off x="3929058" y="5715016"/>
            <a:ext cx="4071966" cy="50006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CA" sz="2400" dirty="0" smtClean="0">
                <a:solidFill>
                  <a:schemeClr val="tx1"/>
                </a:solidFill>
                <a:latin typeface="Berlin Sans FB" pitchFamily="34" charset="0"/>
              </a:rPr>
              <a:t>Il est deux heures et quart.</a:t>
            </a:r>
            <a:endParaRPr lang="el-GR" sz="2400" dirty="0">
              <a:solidFill>
                <a:schemeClr val="tx1"/>
              </a:solidFill>
            </a:endParaRPr>
          </a:p>
        </p:txBody>
      </p:sp>
      <p:sp>
        <p:nvSpPr>
          <p:cNvPr id="15" name="14 - Στρογγυλεμένο ορθογώνιο"/>
          <p:cNvSpPr/>
          <p:nvPr/>
        </p:nvSpPr>
        <p:spPr>
          <a:xfrm>
            <a:off x="3929058" y="4572008"/>
            <a:ext cx="4143404" cy="57150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CA" sz="2400" dirty="0" smtClean="0">
                <a:solidFill>
                  <a:schemeClr val="tx1"/>
                </a:solidFill>
                <a:latin typeface="Berlin Sans FB" pitchFamily="34" charset="0"/>
              </a:rPr>
              <a:t>Il est six heures vingt-cinq.</a:t>
            </a:r>
            <a:endParaRPr lang="el-GR" sz="2400" dirty="0">
              <a:solidFill>
                <a:schemeClr val="tx1"/>
              </a:solidFill>
            </a:endParaRPr>
          </a:p>
        </p:txBody>
      </p:sp>
      <p:cxnSp>
        <p:nvCxnSpPr>
          <p:cNvPr id="17" name="16 - Ευθύγραμμο βέλος σύνδεσης"/>
          <p:cNvCxnSpPr>
            <a:stCxn id="4" idx="3"/>
          </p:cNvCxnSpPr>
          <p:nvPr/>
        </p:nvCxnSpPr>
        <p:spPr>
          <a:xfrm>
            <a:off x="2214546" y="1555466"/>
            <a:ext cx="1500198" cy="2159286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- Ευθύγραμμο βέλος σύνδεσης"/>
          <p:cNvCxnSpPr>
            <a:stCxn id="7" idx="3"/>
          </p:cNvCxnSpPr>
          <p:nvPr/>
        </p:nvCxnSpPr>
        <p:spPr>
          <a:xfrm>
            <a:off x="2214546" y="2750339"/>
            <a:ext cx="1643074" cy="303611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- Ευθύγραμμο βέλος σύνδεσης"/>
          <p:cNvCxnSpPr>
            <a:stCxn id="6" idx="3"/>
          </p:cNvCxnSpPr>
          <p:nvPr/>
        </p:nvCxnSpPr>
        <p:spPr>
          <a:xfrm flipV="1">
            <a:off x="2214546" y="1643050"/>
            <a:ext cx="1500198" cy="22145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- Ευθύγραμμο βέλος σύνδεσης"/>
          <p:cNvCxnSpPr>
            <a:stCxn id="8" idx="3"/>
          </p:cNvCxnSpPr>
          <p:nvPr/>
        </p:nvCxnSpPr>
        <p:spPr>
          <a:xfrm flipV="1">
            <a:off x="2214546" y="2786058"/>
            <a:ext cx="1500198" cy="216694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- Ευθύγραμμο βέλος σύνδεσης"/>
          <p:cNvCxnSpPr>
            <a:stCxn id="9" idx="3"/>
          </p:cNvCxnSpPr>
          <p:nvPr/>
        </p:nvCxnSpPr>
        <p:spPr>
          <a:xfrm flipV="1">
            <a:off x="2214546" y="4857760"/>
            <a:ext cx="1571636" cy="117872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rmAutofit/>
          </a:bodyPr>
          <a:lstStyle/>
          <a:p>
            <a:r>
              <a:rPr lang="fr-CA" sz="3200" dirty="0" smtClean="0">
                <a:latin typeface="Berlin Sans FB" pitchFamily="34" charset="0"/>
              </a:rPr>
              <a:t>Remettez l</a:t>
            </a:r>
            <a:r>
              <a:rPr lang="el-GR" sz="3200" dirty="0" smtClean="0"/>
              <a:t>’</a:t>
            </a:r>
            <a:r>
              <a:rPr lang="fr-CA" sz="3200" dirty="0" smtClean="0">
                <a:latin typeface="Berlin Sans FB" pitchFamily="34" charset="0"/>
              </a:rPr>
              <a:t>heure en bon ordre.</a:t>
            </a:r>
            <a:endParaRPr lang="el-GR" sz="3200" dirty="0"/>
          </a:p>
        </p:txBody>
      </p:sp>
      <p:pic>
        <p:nvPicPr>
          <p:cNvPr id="4" name="3 - Θέση περιεχομένου" descr="Quelle Heure Est Il - Lessons - Blendspace"/>
          <p:cNvPicPr>
            <a:picLocks noGrp="1"/>
          </p:cNvPicPr>
          <p:nvPr>
            <p:ph idx="1"/>
          </p:nvPr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771" r="32458" b="31818"/>
          <a:stretch>
            <a:fillRect/>
          </a:stretch>
        </p:blipFill>
        <p:spPr bwMode="auto">
          <a:xfrm>
            <a:off x="142844" y="1142984"/>
            <a:ext cx="1634614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- Στρογγυλεμένο ορθογώνιο"/>
          <p:cNvSpPr/>
          <p:nvPr/>
        </p:nvSpPr>
        <p:spPr>
          <a:xfrm>
            <a:off x="1714480" y="1428736"/>
            <a:ext cx="1500198" cy="35719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>
                <a:solidFill>
                  <a:schemeClr val="tx1"/>
                </a:solidFill>
                <a:latin typeface="Berlin Sans FB" pitchFamily="34" charset="0"/>
              </a:rPr>
              <a:t>heures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6" name="5 - Στρογγυλεμένο ορθογώνιο"/>
          <p:cNvSpPr/>
          <p:nvPr/>
        </p:nvSpPr>
        <p:spPr>
          <a:xfrm>
            <a:off x="3357554" y="1428736"/>
            <a:ext cx="1285884" cy="35719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>
                <a:solidFill>
                  <a:schemeClr val="tx1"/>
                </a:solidFill>
                <a:latin typeface="Berlin Sans FB" pitchFamily="34" charset="0"/>
              </a:rPr>
              <a:t>trois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7" name="6 - Στρογγυλεμένο ορθογώνιο"/>
          <p:cNvSpPr/>
          <p:nvPr/>
        </p:nvSpPr>
        <p:spPr>
          <a:xfrm>
            <a:off x="4786314" y="1428736"/>
            <a:ext cx="1143008" cy="35719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>
                <a:solidFill>
                  <a:schemeClr val="tx1"/>
                </a:solidFill>
                <a:latin typeface="Berlin Sans FB" pitchFamily="34" charset="0"/>
              </a:rPr>
              <a:t>Il est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8" name="7 - Στρογγυλεμένο ορθογώνιο"/>
          <p:cNvSpPr/>
          <p:nvPr/>
        </p:nvSpPr>
        <p:spPr>
          <a:xfrm>
            <a:off x="6072198" y="1428736"/>
            <a:ext cx="1000132" cy="35719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>
                <a:solidFill>
                  <a:schemeClr val="tx1"/>
                </a:solidFill>
                <a:latin typeface="Berlin Sans FB" pitchFamily="34" charset="0"/>
              </a:rPr>
              <a:t>moins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9" name="8 - Στρογγυλεμένο ορθογώνιο"/>
          <p:cNvSpPr/>
          <p:nvPr/>
        </p:nvSpPr>
        <p:spPr>
          <a:xfrm>
            <a:off x="7215206" y="1428736"/>
            <a:ext cx="1571636" cy="35719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>
                <a:solidFill>
                  <a:schemeClr val="tx1"/>
                </a:solidFill>
                <a:latin typeface="Berlin Sans FB" pitchFamily="34" charset="0"/>
              </a:rPr>
              <a:t>vingt-cinq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10" name="9 - Πεντάγωνο"/>
          <p:cNvSpPr/>
          <p:nvPr/>
        </p:nvSpPr>
        <p:spPr>
          <a:xfrm>
            <a:off x="2000232" y="2071678"/>
            <a:ext cx="5357850" cy="500066"/>
          </a:xfrm>
          <a:prstGeom prst="homePlat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2000" dirty="0" smtClean="0">
                <a:solidFill>
                  <a:schemeClr val="tx1"/>
                </a:solidFill>
                <a:latin typeface="Berlin Sans FB" pitchFamily="34" charset="0"/>
              </a:rPr>
              <a:t>Il est trois heures moins vingt-cinq. </a:t>
            </a:r>
            <a:endParaRPr lang="el-GR" sz="2000" dirty="0">
              <a:solidFill>
                <a:schemeClr val="tx1"/>
              </a:solidFill>
            </a:endParaRPr>
          </a:p>
        </p:txBody>
      </p:sp>
      <p:sp>
        <p:nvSpPr>
          <p:cNvPr id="11" name="10 - Στρογγυλεμένο ορθογώνιο"/>
          <p:cNvSpPr/>
          <p:nvPr/>
        </p:nvSpPr>
        <p:spPr>
          <a:xfrm>
            <a:off x="1857356" y="3143248"/>
            <a:ext cx="1143008" cy="42862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>
                <a:solidFill>
                  <a:schemeClr val="tx1"/>
                </a:solidFill>
                <a:latin typeface="Berlin Sans FB" pitchFamily="34" charset="0"/>
              </a:rPr>
              <a:t>six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12" name="11 - Στρογγυλεμένο ορθογώνιο"/>
          <p:cNvSpPr/>
          <p:nvPr/>
        </p:nvSpPr>
        <p:spPr>
          <a:xfrm>
            <a:off x="7572396" y="3143248"/>
            <a:ext cx="1143008" cy="42862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>
                <a:solidFill>
                  <a:schemeClr val="tx1"/>
                </a:solidFill>
                <a:latin typeface="Berlin Sans FB" pitchFamily="34" charset="0"/>
              </a:rPr>
              <a:t>le quart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13" name="12 - Στρογγυλεμένο ορθογώνιο"/>
          <p:cNvSpPr/>
          <p:nvPr/>
        </p:nvSpPr>
        <p:spPr>
          <a:xfrm>
            <a:off x="3428992" y="5000636"/>
            <a:ext cx="1143008" cy="42862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>
                <a:solidFill>
                  <a:schemeClr val="tx1"/>
                </a:solidFill>
                <a:latin typeface="Berlin Sans FB" pitchFamily="34" charset="0"/>
              </a:rPr>
              <a:t>heures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14" name="13 - Στρογγυλεμένο ορθογώνιο"/>
          <p:cNvSpPr/>
          <p:nvPr/>
        </p:nvSpPr>
        <p:spPr>
          <a:xfrm>
            <a:off x="3214678" y="3143248"/>
            <a:ext cx="1143008" cy="42862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>
                <a:solidFill>
                  <a:schemeClr val="tx1"/>
                </a:solidFill>
                <a:latin typeface="Berlin Sans FB" pitchFamily="34" charset="0"/>
              </a:rPr>
              <a:t>moins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15" name="14 - Στρογγυλεμένο ορθογώνιο"/>
          <p:cNvSpPr/>
          <p:nvPr/>
        </p:nvSpPr>
        <p:spPr>
          <a:xfrm>
            <a:off x="2071670" y="5000636"/>
            <a:ext cx="1143008" cy="42862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>
                <a:solidFill>
                  <a:schemeClr val="tx1"/>
                </a:solidFill>
                <a:latin typeface="Berlin Sans FB" pitchFamily="34" charset="0"/>
              </a:rPr>
              <a:t>cinq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16" name="15 - Στρογγυλεμένο ορθογώνιο"/>
          <p:cNvSpPr/>
          <p:nvPr/>
        </p:nvSpPr>
        <p:spPr>
          <a:xfrm>
            <a:off x="4643438" y="3143248"/>
            <a:ext cx="1143008" cy="42862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>
                <a:solidFill>
                  <a:schemeClr val="tx1"/>
                </a:solidFill>
                <a:latin typeface="Berlin Sans FB" pitchFamily="34" charset="0"/>
              </a:rPr>
              <a:t>Il est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17" name="16 - Στρογγυλεμένο ορθογώνιο"/>
          <p:cNvSpPr/>
          <p:nvPr/>
        </p:nvSpPr>
        <p:spPr>
          <a:xfrm>
            <a:off x="6143636" y="3143248"/>
            <a:ext cx="1143008" cy="42862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>
                <a:solidFill>
                  <a:schemeClr val="tx1"/>
                </a:solidFill>
                <a:latin typeface="Berlin Sans FB" pitchFamily="34" charset="0"/>
              </a:rPr>
              <a:t>heures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18" name="17 - Στρογγυλεμένο ορθογώνιο"/>
          <p:cNvSpPr/>
          <p:nvPr/>
        </p:nvSpPr>
        <p:spPr>
          <a:xfrm>
            <a:off x="4786314" y="5000636"/>
            <a:ext cx="1143008" cy="42862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>
                <a:solidFill>
                  <a:schemeClr val="tx1"/>
                </a:solidFill>
                <a:latin typeface="Berlin Sans FB" pitchFamily="34" charset="0"/>
              </a:rPr>
              <a:t>sept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19" name="18 - Στρογγυλεμένο ορθογώνιο"/>
          <p:cNvSpPr/>
          <p:nvPr/>
        </p:nvSpPr>
        <p:spPr>
          <a:xfrm>
            <a:off x="6143636" y="5000636"/>
            <a:ext cx="1143008" cy="42862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>
                <a:solidFill>
                  <a:schemeClr val="tx1"/>
                </a:solidFill>
                <a:latin typeface="Berlin Sans FB" pitchFamily="34" charset="0"/>
              </a:rPr>
              <a:t>Il est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20" name="19 - Πεντάγωνο"/>
          <p:cNvSpPr/>
          <p:nvPr/>
        </p:nvSpPr>
        <p:spPr>
          <a:xfrm>
            <a:off x="2000232" y="3857628"/>
            <a:ext cx="5572164" cy="428628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2000" dirty="0" smtClean="0">
                <a:solidFill>
                  <a:schemeClr val="tx1"/>
                </a:solidFill>
                <a:latin typeface="Berlin Sans FB" pitchFamily="34" charset="0"/>
              </a:rPr>
              <a:t>Il est six heures moins le quart.</a:t>
            </a:r>
            <a:endParaRPr lang="el-GR" sz="2000" dirty="0">
              <a:solidFill>
                <a:schemeClr val="tx1"/>
              </a:solidFill>
            </a:endParaRPr>
          </a:p>
        </p:txBody>
      </p:sp>
      <p:pic>
        <p:nvPicPr>
          <p:cNvPr id="21" name="20 - Εικόνα" descr="Quelle Heure Est Il - Lessons - Blendspace"/>
          <p:cNvPicPr/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7837" b="68231"/>
          <a:stretch>
            <a:fillRect/>
          </a:stretch>
        </p:blipFill>
        <p:spPr bwMode="auto">
          <a:xfrm>
            <a:off x="0" y="4500570"/>
            <a:ext cx="1571604" cy="160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21 - Πεντάγωνο"/>
          <p:cNvSpPr/>
          <p:nvPr/>
        </p:nvSpPr>
        <p:spPr>
          <a:xfrm>
            <a:off x="2143108" y="5643578"/>
            <a:ext cx="5429288" cy="500066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2000" dirty="0" smtClean="0">
                <a:solidFill>
                  <a:schemeClr val="tx1"/>
                </a:solidFill>
                <a:latin typeface="Berlin Sans FB" pitchFamily="34" charset="0"/>
              </a:rPr>
              <a:t>Il est sept heures cinq.</a:t>
            </a:r>
            <a:endParaRPr lang="el-GR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0" grpId="0" animBg="1"/>
      <p:bldP spid="2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82660"/>
          </a:xfrm>
        </p:spPr>
        <p:txBody>
          <a:bodyPr>
            <a:noAutofit/>
          </a:bodyPr>
          <a:lstStyle/>
          <a:p>
            <a:r>
              <a:rPr lang="fr-CA" sz="3600" dirty="0" smtClean="0">
                <a:latin typeface="Berlin Sans FB" pitchFamily="34" charset="0"/>
              </a:rPr>
              <a:t>À vous…</a:t>
            </a:r>
            <a:br>
              <a:rPr lang="fr-CA" sz="3600" dirty="0" smtClean="0">
                <a:latin typeface="Berlin Sans FB" pitchFamily="34" charset="0"/>
              </a:rPr>
            </a:br>
            <a:r>
              <a:rPr lang="fr-CA" sz="3600" dirty="0" smtClean="0">
                <a:latin typeface="Berlin Sans FB" pitchFamily="34" charset="0"/>
              </a:rPr>
              <a:t>Il est quelle heure</a:t>
            </a:r>
            <a:r>
              <a:rPr lang="el-GR" sz="3600" dirty="0" smtClean="0"/>
              <a:t>?</a:t>
            </a:r>
            <a:endParaRPr lang="el-GR" sz="3600" dirty="0"/>
          </a:p>
        </p:txBody>
      </p:sp>
      <p:pic>
        <p:nvPicPr>
          <p:cNvPr id="6" name="5 - Θέση περιεχομένου" descr="Quelle Heure Est Il? - Lessons - Tes Teach"/>
          <p:cNvPicPr>
            <a:picLocks noGrp="1"/>
          </p:cNvPicPr>
          <p:nvPr>
            <p:ph idx="1"/>
          </p:nvPr>
        </p:nvPicPr>
        <p:blipFill>
          <a:blip r:embed="rId3">
            <a:clrChange>
              <a:clrFrom>
                <a:srgbClr val="FEFEFF"/>
              </a:clrFrom>
              <a:clrTo>
                <a:srgbClr val="FEFEFF">
                  <a:alpha val="0"/>
                </a:srgbClr>
              </a:clrTo>
            </a:clrChange>
          </a:blip>
          <a:srcRect l="47957" t="4242" r="30323" b="80587"/>
          <a:stretch>
            <a:fillRect/>
          </a:stretch>
        </p:blipFill>
        <p:spPr bwMode="auto">
          <a:xfrm>
            <a:off x="428596" y="1500174"/>
            <a:ext cx="1643074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6 - Εικόνα" descr="Quelle Heure Est Il? - Lessons - Tes Teach"/>
          <p:cNvPicPr/>
          <p:nvPr/>
        </p:nvPicPr>
        <p:blipFill>
          <a:blip r:embed="rId3">
            <a:clrChange>
              <a:clrFrom>
                <a:srgbClr val="F6F7F9"/>
              </a:clrFrom>
              <a:clrTo>
                <a:srgbClr val="F6F7F9">
                  <a:alpha val="0"/>
                </a:srgbClr>
              </a:clrTo>
            </a:clrChange>
          </a:blip>
          <a:srcRect l="70108" t="4079" r="7957" b="79771"/>
          <a:stretch>
            <a:fillRect/>
          </a:stretch>
        </p:blipFill>
        <p:spPr bwMode="auto">
          <a:xfrm>
            <a:off x="3357554" y="1500174"/>
            <a:ext cx="1571636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7 - Εικόνα" descr="Quelle Heure Est Il? - Lessons - Tes Teach"/>
          <p:cNvPicPr/>
          <p:nvPr/>
        </p:nvPicPr>
        <p:blipFill>
          <a:blip r:embed="rId3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 l="70108" t="22023" r="7312" b="62969"/>
          <a:stretch>
            <a:fillRect/>
          </a:stretch>
        </p:blipFill>
        <p:spPr bwMode="auto">
          <a:xfrm>
            <a:off x="500034" y="4357694"/>
            <a:ext cx="1643074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8 - Εικόνα" descr="Quelle Heure Est Il? - Lessons - Tes Teach"/>
          <p:cNvPicPr/>
          <p:nvPr/>
        </p:nvPicPr>
        <p:blipFill>
          <a:blip r:embed="rId3">
            <a:clrChange>
              <a:clrFrom>
                <a:srgbClr val="FAFFF9"/>
              </a:clrFrom>
              <a:clrTo>
                <a:srgbClr val="FAFFF9">
                  <a:alpha val="0"/>
                </a:srgbClr>
              </a:clrTo>
            </a:clrChange>
          </a:blip>
          <a:srcRect l="70108" t="41599" r="6452" b="43393"/>
          <a:stretch>
            <a:fillRect/>
          </a:stretch>
        </p:blipFill>
        <p:spPr bwMode="auto">
          <a:xfrm>
            <a:off x="3714744" y="4286256"/>
            <a:ext cx="1643074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9 - Εικόνα" descr="Quelle Heure Est Il? - Lessons - Tes Teach"/>
          <p:cNvPicPr/>
          <p:nvPr/>
        </p:nvPicPr>
        <p:blipFill>
          <a:blip r:embed="rId3">
            <a:clrChange>
              <a:clrFrom>
                <a:srgbClr val="FFFCF0"/>
              </a:clrFrom>
              <a:clrTo>
                <a:srgbClr val="FFFCF0">
                  <a:alpha val="0"/>
                </a:srgbClr>
              </a:clrTo>
            </a:clrChange>
          </a:blip>
          <a:srcRect l="25591" t="41599" r="52259" b="43882"/>
          <a:stretch>
            <a:fillRect/>
          </a:stretch>
        </p:blipFill>
        <p:spPr bwMode="auto">
          <a:xfrm>
            <a:off x="6715140" y="1571612"/>
            <a:ext cx="1428760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10 - Εικόνα" descr="Quelle Heure Est Il? - Lessons - Tes Teach"/>
          <p:cNvPicPr/>
          <p:nvPr/>
        </p:nvPicPr>
        <p:blipFill>
          <a:blip r:embed="rId3">
            <a:clrChange>
              <a:clrFrom>
                <a:srgbClr val="F5F9F8"/>
              </a:clrFrom>
              <a:clrTo>
                <a:srgbClr val="F5F9F8">
                  <a:alpha val="0"/>
                </a:srgbClr>
              </a:clrTo>
            </a:clrChange>
          </a:blip>
          <a:srcRect l="25591" t="22349" r="52688" b="62480"/>
          <a:stretch>
            <a:fillRect/>
          </a:stretch>
        </p:blipFill>
        <p:spPr bwMode="auto">
          <a:xfrm>
            <a:off x="7000892" y="4286256"/>
            <a:ext cx="1428760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11 - Στρογγυλεμένο ορθογώνιο"/>
          <p:cNvSpPr/>
          <p:nvPr/>
        </p:nvSpPr>
        <p:spPr>
          <a:xfrm>
            <a:off x="0" y="3000372"/>
            <a:ext cx="2571768" cy="428628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2000" dirty="0" smtClean="0">
                <a:solidFill>
                  <a:schemeClr val="tx1"/>
                </a:solidFill>
                <a:latin typeface="Berlin Sans FB" pitchFamily="34" charset="0"/>
              </a:rPr>
              <a:t>Il est une heure cinq.</a:t>
            </a:r>
            <a:endParaRPr lang="el-GR" sz="2000" dirty="0">
              <a:solidFill>
                <a:schemeClr val="tx1"/>
              </a:solidFill>
            </a:endParaRPr>
          </a:p>
        </p:txBody>
      </p:sp>
      <p:sp>
        <p:nvSpPr>
          <p:cNvPr id="13" name="12 - Στρογγυλεμένο ορθογώνιο"/>
          <p:cNvSpPr/>
          <p:nvPr/>
        </p:nvSpPr>
        <p:spPr>
          <a:xfrm>
            <a:off x="2928926" y="3000372"/>
            <a:ext cx="2571768" cy="428628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>
                <a:solidFill>
                  <a:schemeClr val="tx1"/>
                </a:solidFill>
                <a:latin typeface="Berlin Sans FB" pitchFamily="34" charset="0"/>
              </a:rPr>
              <a:t>Il est sept heures dix.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14" name="13 - Στρογγυλεμένο ορθογώνιο"/>
          <p:cNvSpPr/>
          <p:nvPr/>
        </p:nvSpPr>
        <p:spPr>
          <a:xfrm>
            <a:off x="5857852" y="3000372"/>
            <a:ext cx="3286148" cy="428628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>
                <a:solidFill>
                  <a:schemeClr val="tx1"/>
                </a:solidFill>
                <a:latin typeface="Berlin Sans FB" pitchFamily="34" charset="0"/>
              </a:rPr>
              <a:t>Il est cinq heures moins le quart</a:t>
            </a:r>
            <a:r>
              <a:rPr lang="fr-CA" dirty="0" smtClean="0">
                <a:solidFill>
                  <a:schemeClr val="tx1"/>
                </a:solidFill>
              </a:rPr>
              <a:t>.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15" name="14 - Στρογγυλεμένο ορθογώνιο"/>
          <p:cNvSpPr/>
          <p:nvPr/>
        </p:nvSpPr>
        <p:spPr>
          <a:xfrm>
            <a:off x="0" y="5857892"/>
            <a:ext cx="2786082" cy="428628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>
                <a:solidFill>
                  <a:schemeClr val="tx1"/>
                </a:solidFill>
                <a:latin typeface="Berlin Sans FB" pitchFamily="34" charset="0"/>
              </a:rPr>
              <a:t>Il est cinq heures et quart.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16" name="15 - Στρογγυλεμένο ορθογώνιο"/>
          <p:cNvSpPr/>
          <p:nvPr/>
        </p:nvSpPr>
        <p:spPr>
          <a:xfrm>
            <a:off x="3000364" y="5857892"/>
            <a:ext cx="2928958" cy="42862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>
                <a:solidFill>
                  <a:schemeClr val="tx1"/>
                </a:solidFill>
                <a:latin typeface="Berlin Sans FB" pitchFamily="34" charset="0"/>
              </a:rPr>
              <a:t>Il est sept heures et demie.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17" name="16 - Στρογγυλεμένο ορθογώνιο"/>
          <p:cNvSpPr/>
          <p:nvPr/>
        </p:nvSpPr>
        <p:spPr>
          <a:xfrm>
            <a:off x="6215074" y="5857892"/>
            <a:ext cx="2928926" cy="42862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>
                <a:solidFill>
                  <a:schemeClr val="tx1"/>
                </a:solidFill>
                <a:latin typeface="Berlin Sans FB" pitchFamily="34" charset="0"/>
              </a:rPr>
              <a:t>Il est sept heures moins dix.</a:t>
            </a:r>
            <a:endParaRPr lang="el-GR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Berlin Sans FB" pitchFamily="34" charset="0"/>
              </a:rPr>
              <a:t>L’heure</a:t>
            </a:r>
            <a:r>
              <a:rPr lang="en-US" sz="3600" dirty="0" smtClean="0">
                <a:latin typeface="Berlin Sans FB" pitchFamily="34" charset="0"/>
              </a:rPr>
              <a:t> </a:t>
            </a:r>
            <a:r>
              <a:rPr lang="en-US" sz="3600" dirty="0" smtClean="0">
                <a:latin typeface="Berlin Sans FB" pitchFamily="34" charset="0"/>
              </a:rPr>
              <a:t>officielle</a:t>
            </a:r>
            <a:endParaRPr lang="el-GR" sz="3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8596" y="1142984"/>
            <a:ext cx="8258204" cy="498317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latin typeface="Berlin Sans FB" pitchFamily="34" charset="0"/>
              </a:rPr>
              <a:t>Ecrivez</a:t>
            </a:r>
            <a:r>
              <a:rPr lang="en-US" sz="2400" dirty="0" smtClean="0">
                <a:latin typeface="Berlin Sans FB" pitchFamily="34" charset="0"/>
              </a:rPr>
              <a:t> </a:t>
            </a:r>
            <a:r>
              <a:rPr lang="en-US" sz="2400" dirty="0" smtClean="0">
                <a:latin typeface="Berlin Sans FB" pitchFamily="34" charset="0"/>
              </a:rPr>
              <a:t>l’heure</a:t>
            </a:r>
            <a:r>
              <a:rPr lang="en-US" sz="2400" dirty="0" smtClean="0">
                <a:latin typeface="Berlin Sans FB" pitchFamily="34" charset="0"/>
              </a:rPr>
              <a:t> en </a:t>
            </a:r>
            <a:r>
              <a:rPr lang="en-US" sz="2400" dirty="0" smtClean="0">
                <a:latin typeface="Berlin Sans FB" pitchFamily="34" charset="0"/>
              </a:rPr>
              <a:t>lettres</a:t>
            </a:r>
            <a:r>
              <a:rPr lang="en-US" sz="2400" dirty="0" smtClean="0">
                <a:latin typeface="Berlin Sans FB" pitchFamily="34" charset="0"/>
              </a:rPr>
              <a:t> </a:t>
            </a:r>
            <a:r>
              <a:rPr lang="en-US" sz="2400" dirty="0" smtClean="0">
                <a:latin typeface="Berlin Sans FB" pitchFamily="34" charset="0"/>
              </a:rPr>
              <a:t>comme</a:t>
            </a:r>
            <a:r>
              <a:rPr lang="en-US" sz="2400" dirty="0" smtClean="0">
                <a:latin typeface="Berlin Sans FB" pitchFamily="34" charset="0"/>
              </a:rPr>
              <a:t> </a:t>
            </a:r>
            <a:r>
              <a:rPr lang="en-US" sz="2400" dirty="0" smtClean="0">
                <a:latin typeface="Berlin Sans FB" pitchFamily="34" charset="0"/>
              </a:rPr>
              <a:t>dans</a:t>
            </a:r>
            <a:r>
              <a:rPr lang="en-US" sz="2400" dirty="0" smtClean="0">
                <a:latin typeface="Berlin Sans FB" pitchFamily="34" charset="0"/>
              </a:rPr>
              <a:t> </a:t>
            </a:r>
            <a:r>
              <a:rPr lang="en-US" sz="2400" dirty="0" smtClean="0">
                <a:latin typeface="Berlin Sans FB" pitchFamily="34" charset="0"/>
              </a:rPr>
              <a:t>l’exemple</a:t>
            </a:r>
            <a:r>
              <a:rPr lang="en-US" sz="2400" dirty="0" smtClean="0">
                <a:latin typeface="Berlin Sans FB" pitchFamily="34" charset="0"/>
              </a:rPr>
              <a:t>.</a:t>
            </a:r>
            <a:endParaRPr lang="el-GR" sz="2400" dirty="0"/>
          </a:p>
        </p:txBody>
      </p:sp>
      <p:sp>
        <p:nvSpPr>
          <p:cNvPr id="4" name="3 - Στρογγυλεμένο ορθογώνιο"/>
          <p:cNvSpPr/>
          <p:nvPr/>
        </p:nvSpPr>
        <p:spPr>
          <a:xfrm>
            <a:off x="714348" y="1714488"/>
            <a:ext cx="1357322" cy="571504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2800" dirty="0" smtClean="0">
                <a:solidFill>
                  <a:schemeClr val="tx1"/>
                </a:solidFill>
                <a:latin typeface="Berlin Sans FB" pitchFamily="34" charset="0"/>
              </a:rPr>
              <a:t>23 : 50</a:t>
            </a:r>
            <a:endParaRPr lang="el-GR" sz="2800" dirty="0">
              <a:solidFill>
                <a:schemeClr val="tx1"/>
              </a:solidFill>
            </a:endParaRPr>
          </a:p>
        </p:txBody>
      </p:sp>
      <p:sp>
        <p:nvSpPr>
          <p:cNvPr id="5" name="4 - Πεντάγωνο"/>
          <p:cNvSpPr/>
          <p:nvPr/>
        </p:nvSpPr>
        <p:spPr>
          <a:xfrm>
            <a:off x="2357422" y="1643050"/>
            <a:ext cx="5500726" cy="71438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CA" sz="2400" dirty="0" smtClean="0">
                <a:solidFill>
                  <a:schemeClr val="tx1"/>
                </a:solidFill>
                <a:latin typeface="Berlin Sans FB" pitchFamily="34" charset="0"/>
              </a:rPr>
              <a:t>1)Il est vingt-trois heures cinquante.</a:t>
            </a:r>
          </a:p>
          <a:p>
            <a:r>
              <a:rPr lang="fr-CA" sz="2400" dirty="0" smtClean="0">
                <a:solidFill>
                  <a:schemeClr val="tx1"/>
                </a:solidFill>
                <a:latin typeface="Berlin Sans FB" pitchFamily="34" charset="0"/>
              </a:rPr>
              <a:t>2)Il est onze heures moins dix .</a:t>
            </a:r>
            <a:endParaRPr lang="el-GR" sz="2400" dirty="0">
              <a:solidFill>
                <a:schemeClr val="tx1"/>
              </a:solidFill>
            </a:endParaRPr>
          </a:p>
        </p:txBody>
      </p:sp>
      <p:sp>
        <p:nvSpPr>
          <p:cNvPr id="6" name="5 - Στρογγυλεμένο ορθογώνιο"/>
          <p:cNvSpPr/>
          <p:nvPr/>
        </p:nvSpPr>
        <p:spPr>
          <a:xfrm>
            <a:off x="714348" y="2857496"/>
            <a:ext cx="1357322" cy="571504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A" sz="2800" dirty="0" smtClean="0">
                <a:solidFill>
                  <a:schemeClr val="tx1"/>
                </a:solidFill>
                <a:latin typeface="Berlin Sans FB" pitchFamily="34" charset="0"/>
              </a:rPr>
              <a:t>18 : 15</a:t>
            </a:r>
            <a:endParaRPr lang="el-GR" sz="2800" dirty="0">
              <a:solidFill>
                <a:schemeClr val="tx1"/>
              </a:solidFill>
            </a:endParaRPr>
          </a:p>
        </p:txBody>
      </p:sp>
      <p:sp>
        <p:nvSpPr>
          <p:cNvPr id="7" name="6 - Πεντάγωνο"/>
          <p:cNvSpPr/>
          <p:nvPr/>
        </p:nvSpPr>
        <p:spPr>
          <a:xfrm>
            <a:off x="2500298" y="2786058"/>
            <a:ext cx="5357850" cy="714380"/>
          </a:xfrm>
          <a:prstGeom prst="homePlat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AutoNum type="arabicParenR"/>
            </a:pPr>
            <a:r>
              <a:rPr lang="fr-CA" sz="2400" dirty="0" smtClean="0">
                <a:solidFill>
                  <a:schemeClr val="tx1"/>
                </a:solidFill>
                <a:latin typeface="Berlin Sans FB" pitchFamily="34" charset="0"/>
              </a:rPr>
              <a:t>Il est dix-huit heures quinze.</a:t>
            </a:r>
          </a:p>
          <a:p>
            <a:pPr marL="342900" indent="-342900">
              <a:buAutoNum type="arabicParenR"/>
            </a:pPr>
            <a:r>
              <a:rPr lang="fr-CA" sz="2400" dirty="0" smtClean="0">
                <a:solidFill>
                  <a:schemeClr val="tx1"/>
                </a:solidFill>
                <a:latin typeface="Berlin Sans FB" pitchFamily="34" charset="0"/>
              </a:rPr>
              <a:t>Il est six heures et quart.</a:t>
            </a:r>
            <a:endParaRPr lang="el-GR" sz="2400" dirty="0">
              <a:solidFill>
                <a:schemeClr val="tx1"/>
              </a:solidFill>
            </a:endParaRPr>
          </a:p>
        </p:txBody>
      </p:sp>
      <p:sp>
        <p:nvSpPr>
          <p:cNvPr id="9" name="8 - Στρογγυλεμένο ορθογώνιο"/>
          <p:cNvSpPr/>
          <p:nvPr/>
        </p:nvSpPr>
        <p:spPr>
          <a:xfrm>
            <a:off x="714348" y="3786190"/>
            <a:ext cx="1357322" cy="571504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A" sz="2800" dirty="0" smtClean="0">
                <a:solidFill>
                  <a:schemeClr val="tx1"/>
                </a:solidFill>
                <a:latin typeface="Berlin Sans FB" pitchFamily="34" charset="0"/>
              </a:rPr>
              <a:t>14 : 45</a:t>
            </a:r>
            <a:endParaRPr lang="el-GR" sz="2800" dirty="0">
              <a:solidFill>
                <a:schemeClr val="tx1"/>
              </a:solidFill>
            </a:endParaRPr>
          </a:p>
        </p:txBody>
      </p:sp>
      <p:sp>
        <p:nvSpPr>
          <p:cNvPr id="10" name="9 - Πεντάγωνο"/>
          <p:cNvSpPr/>
          <p:nvPr/>
        </p:nvSpPr>
        <p:spPr>
          <a:xfrm>
            <a:off x="2500298" y="3857628"/>
            <a:ext cx="5357850" cy="642942"/>
          </a:xfrm>
          <a:prstGeom prst="homePlat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AutoNum type="arabicParenR"/>
            </a:pPr>
            <a:r>
              <a:rPr lang="fr-CA" sz="2400" dirty="0" smtClean="0">
                <a:solidFill>
                  <a:schemeClr val="tx1"/>
                </a:solidFill>
                <a:latin typeface="Berlin Sans FB" pitchFamily="34" charset="0"/>
              </a:rPr>
              <a:t>Il est quatorze heures quarante-cinq.</a:t>
            </a:r>
          </a:p>
          <a:p>
            <a:pPr marL="342900" indent="-342900">
              <a:buAutoNum type="arabicParenR"/>
            </a:pPr>
            <a:r>
              <a:rPr lang="fr-CA" sz="2400" dirty="0" smtClean="0">
                <a:solidFill>
                  <a:schemeClr val="tx1"/>
                </a:solidFill>
                <a:latin typeface="Berlin Sans FB" pitchFamily="34" charset="0"/>
              </a:rPr>
              <a:t>Il est trois heures moins le quart</a:t>
            </a:r>
            <a:r>
              <a:rPr lang="fr-CA" dirty="0" smtClean="0"/>
              <a:t>.</a:t>
            </a:r>
            <a:endParaRPr lang="el-GR" dirty="0"/>
          </a:p>
        </p:txBody>
      </p:sp>
      <p:sp>
        <p:nvSpPr>
          <p:cNvPr id="11" name="10 - Στρογγυλεμένο ορθογώνιο"/>
          <p:cNvSpPr/>
          <p:nvPr/>
        </p:nvSpPr>
        <p:spPr>
          <a:xfrm>
            <a:off x="785786" y="4786322"/>
            <a:ext cx="1285884" cy="571504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A" sz="2800" dirty="0" smtClean="0">
                <a:solidFill>
                  <a:schemeClr val="tx1"/>
                </a:solidFill>
                <a:latin typeface="Berlin Sans FB" pitchFamily="34" charset="0"/>
              </a:rPr>
              <a:t>20 : 30</a:t>
            </a:r>
            <a:endParaRPr lang="el-GR" sz="2800" dirty="0">
              <a:solidFill>
                <a:schemeClr val="tx1"/>
              </a:solidFill>
            </a:endParaRPr>
          </a:p>
        </p:txBody>
      </p:sp>
      <p:sp>
        <p:nvSpPr>
          <p:cNvPr id="12" name="11 - Πεντάγωνο"/>
          <p:cNvSpPr/>
          <p:nvPr/>
        </p:nvSpPr>
        <p:spPr>
          <a:xfrm>
            <a:off x="2500298" y="4786322"/>
            <a:ext cx="5286412" cy="642942"/>
          </a:xfrm>
          <a:prstGeom prst="homePlat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AutoNum type="arabicParenR"/>
            </a:pPr>
            <a:r>
              <a:rPr lang="fr-CA" sz="2400" dirty="0" smtClean="0">
                <a:solidFill>
                  <a:schemeClr val="tx1"/>
                </a:solidFill>
                <a:latin typeface="Berlin Sans FB" pitchFamily="34" charset="0"/>
              </a:rPr>
              <a:t>Il est vingt heures trente.</a:t>
            </a:r>
          </a:p>
          <a:p>
            <a:pPr marL="342900" indent="-342900">
              <a:buAutoNum type="arabicParenR"/>
            </a:pPr>
            <a:r>
              <a:rPr lang="fr-CA" sz="2400" dirty="0" smtClean="0">
                <a:solidFill>
                  <a:schemeClr val="tx1"/>
                </a:solidFill>
                <a:latin typeface="Berlin Sans FB" pitchFamily="34" charset="0"/>
              </a:rPr>
              <a:t>Il est huit heures et demie.</a:t>
            </a:r>
            <a:endParaRPr lang="el-GR" sz="2400" dirty="0">
              <a:solidFill>
                <a:schemeClr val="tx1"/>
              </a:solidFill>
            </a:endParaRPr>
          </a:p>
        </p:txBody>
      </p:sp>
      <p:sp>
        <p:nvSpPr>
          <p:cNvPr id="13" name="12 - Στρογγυλεμένο ορθογώνιο"/>
          <p:cNvSpPr/>
          <p:nvPr/>
        </p:nvSpPr>
        <p:spPr>
          <a:xfrm>
            <a:off x="785786" y="5715016"/>
            <a:ext cx="1357322" cy="571504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A" sz="2800" dirty="0" smtClean="0">
                <a:solidFill>
                  <a:schemeClr val="tx1"/>
                </a:solidFill>
                <a:latin typeface="Berlin Sans FB" pitchFamily="34" charset="0"/>
              </a:rPr>
              <a:t>21: 55</a:t>
            </a:r>
            <a:endParaRPr lang="el-GR" sz="2800" dirty="0">
              <a:solidFill>
                <a:schemeClr val="tx1"/>
              </a:solidFill>
            </a:endParaRPr>
          </a:p>
        </p:txBody>
      </p:sp>
      <p:sp>
        <p:nvSpPr>
          <p:cNvPr id="14" name="13 - Πεντάγωνο"/>
          <p:cNvSpPr/>
          <p:nvPr/>
        </p:nvSpPr>
        <p:spPr>
          <a:xfrm>
            <a:off x="2428860" y="5643578"/>
            <a:ext cx="5929354" cy="642942"/>
          </a:xfrm>
          <a:prstGeom prst="homePlat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AutoNum type="arabicParenR"/>
            </a:pPr>
            <a:r>
              <a:rPr lang="fr-CA" sz="2400" dirty="0" smtClean="0">
                <a:solidFill>
                  <a:schemeClr val="tx1"/>
                </a:solidFill>
                <a:latin typeface="Berlin Sans FB" pitchFamily="34" charset="0"/>
              </a:rPr>
              <a:t>Il est vingt et une heures cinquante-cinq.</a:t>
            </a:r>
          </a:p>
          <a:p>
            <a:pPr marL="342900" indent="-342900">
              <a:buAutoNum type="arabicParenR"/>
            </a:pPr>
            <a:r>
              <a:rPr lang="fr-CA" sz="2400" dirty="0" smtClean="0">
                <a:solidFill>
                  <a:schemeClr val="tx1"/>
                </a:solidFill>
                <a:latin typeface="Berlin Sans FB" pitchFamily="34" charset="0"/>
              </a:rPr>
              <a:t>Il est dix heures moins cinq.</a:t>
            </a:r>
            <a:endParaRPr lang="el-GR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300</Words>
  <Application>Microsoft Office PowerPoint</Application>
  <PresentationFormat>Προβολή στην οθόνη (4:3)</PresentationFormat>
  <Paragraphs>70</Paragraphs>
  <Slides>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Θέμα του Office</vt:lpstr>
      <vt:lpstr>L’heure courante…</vt:lpstr>
      <vt:lpstr>Il est quelle heure?</vt:lpstr>
      <vt:lpstr>Il est quelle heure? Reliez par des flèches.</vt:lpstr>
      <vt:lpstr>Remettez l’heure en bon ordre.</vt:lpstr>
      <vt:lpstr>À vous… Il est quelle heure?</vt:lpstr>
      <vt:lpstr>L’heure officielle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giannis</dc:creator>
  <cp:lastModifiedBy>giannis</cp:lastModifiedBy>
  <cp:revision>29</cp:revision>
  <dcterms:created xsi:type="dcterms:W3CDTF">2020-12-07T14:49:56Z</dcterms:created>
  <dcterms:modified xsi:type="dcterms:W3CDTF">2020-12-14T09:15:10Z</dcterms:modified>
</cp:coreProperties>
</file>