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1"/>
  </p:notesMasterIdLst>
  <p:sldIdLst>
    <p:sldId id="256" r:id="rId2"/>
    <p:sldId id="257" r:id="rId3"/>
    <p:sldId id="311" r:id="rId4"/>
    <p:sldId id="258" r:id="rId5"/>
    <p:sldId id="288" r:id="rId6"/>
    <p:sldId id="259" r:id="rId7"/>
    <p:sldId id="277" r:id="rId8"/>
    <p:sldId id="260" r:id="rId9"/>
    <p:sldId id="261" r:id="rId10"/>
    <p:sldId id="262" r:id="rId11"/>
    <p:sldId id="263" r:id="rId12"/>
    <p:sldId id="264" r:id="rId13"/>
    <p:sldId id="265" r:id="rId14"/>
    <p:sldId id="266" r:id="rId15"/>
    <p:sldId id="267" r:id="rId16"/>
    <p:sldId id="269" r:id="rId17"/>
    <p:sldId id="272" r:id="rId18"/>
    <p:sldId id="271"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312" r:id="rId33"/>
    <p:sldId id="313" r:id="rId34"/>
    <p:sldId id="315" r:id="rId35"/>
    <p:sldId id="314" r:id="rId36"/>
    <p:sldId id="316" r:id="rId37"/>
    <p:sldId id="321" r:id="rId38"/>
    <p:sldId id="322" r:id="rId39"/>
    <p:sldId id="291" r:id="rId40"/>
    <p:sldId id="292" r:id="rId41"/>
    <p:sldId id="290"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04804C-017B-441C-9F33-A159DDD6DDB5}" type="datetimeFigureOut">
              <a:rPr lang="el-GR"/>
              <a:pPr>
                <a:defRPr/>
              </a:pPr>
              <a:t>28/4/2020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78FCF5-0058-4084-96BC-04AA9BE4241D}" type="slidenum">
              <a:rPr lang="el-GR"/>
              <a:pPr>
                <a:defRPr/>
              </a:pPr>
              <a:t>‹#›</a:t>
            </a:fld>
            <a:endParaRPr lang="el-GR"/>
          </a:p>
        </p:txBody>
      </p:sp>
    </p:spTree>
    <p:extLst>
      <p:ext uri="{BB962C8B-B14F-4D97-AF65-F5344CB8AC3E}">
        <p14:creationId xmlns:p14="http://schemas.microsoft.com/office/powerpoint/2010/main" val="701067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27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ACD64-D618-44B4-B9F5-9D77BCF2D44B}" type="slidenum">
              <a:rPr lang="el-GR" smtClean="0"/>
              <a:pPr fontAlgn="base">
                <a:spcBef>
                  <a:spcPct val="0"/>
                </a:spcBef>
                <a:spcAft>
                  <a:spcPct val="0"/>
                </a:spcAft>
                <a:defRPr/>
              </a:pPr>
              <a:t>24</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a:defRPr/>
            </a:pPr>
            <a:fld id="{90D0FCB9-7F3E-4304-9539-8880D4C0ACC9}" type="datetimeFigureOut">
              <a:rPr lang="el-GR" smtClean="0"/>
              <a:pPr>
                <a:defRPr/>
              </a:pPr>
              <a:t>28/4/2020</a:t>
            </a:fld>
            <a:endParaRPr lang="el-GR"/>
          </a:p>
        </p:txBody>
      </p:sp>
      <p:sp>
        <p:nvSpPr>
          <p:cNvPr id="5" name="Θέση υποσέλιδου 4"/>
          <p:cNvSpPr>
            <a:spLocks noGrp="1"/>
          </p:cNvSpPr>
          <p:nvPr>
            <p:ph type="ftr" sz="quarter" idx="11"/>
          </p:nvPr>
        </p:nvSpPr>
        <p:spPr/>
        <p:txBody>
          <a:bodyPr/>
          <a:lstStyle/>
          <a:p>
            <a:pPr>
              <a:defRPr/>
            </a:pPr>
            <a:endParaRPr lang="el-GR"/>
          </a:p>
        </p:txBody>
      </p:sp>
      <p:sp>
        <p:nvSpPr>
          <p:cNvPr id="6" name="Θέση αριθμού διαφάνειας 5"/>
          <p:cNvSpPr>
            <a:spLocks noGrp="1"/>
          </p:cNvSpPr>
          <p:nvPr>
            <p:ph type="sldNum" sz="quarter" idx="12"/>
          </p:nvPr>
        </p:nvSpPr>
        <p:spPr/>
        <p:txBody>
          <a:bodyPr/>
          <a:lstStyle/>
          <a:p>
            <a:pPr>
              <a:defRPr/>
            </a:pPr>
            <a:fld id="{7D9E5753-FD21-469B-8D9F-CCE94149ED82}" type="slidenum">
              <a:rPr lang="el-GR" smtClean="0"/>
              <a:pPr>
                <a:defRPr/>
              </a:pPr>
              <a:t>‹#›</a:t>
            </a:fld>
            <a:endParaRPr lang="el-GR"/>
          </a:p>
        </p:txBody>
      </p:sp>
    </p:spTree>
    <p:extLst>
      <p:ext uri="{BB962C8B-B14F-4D97-AF65-F5344CB8AC3E}">
        <p14:creationId xmlns:p14="http://schemas.microsoft.com/office/powerpoint/2010/main" val="9608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2246E57C-92E6-4725-9CD1-2A0237A0CDC8}" type="datetimeFigureOut">
              <a:rPr lang="el-GR" smtClean="0"/>
              <a:pPr>
                <a:defRPr/>
              </a:pPr>
              <a:t>28/4/2020</a:t>
            </a:fld>
            <a:endParaRPr lang="el-GR"/>
          </a:p>
        </p:txBody>
      </p:sp>
      <p:sp>
        <p:nvSpPr>
          <p:cNvPr id="5" name="Θέση υποσέλιδου 4"/>
          <p:cNvSpPr>
            <a:spLocks noGrp="1"/>
          </p:cNvSpPr>
          <p:nvPr>
            <p:ph type="ftr" sz="quarter" idx="11"/>
          </p:nvPr>
        </p:nvSpPr>
        <p:spPr/>
        <p:txBody>
          <a:bodyPr/>
          <a:lstStyle/>
          <a:p>
            <a:pPr>
              <a:defRPr/>
            </a:pPr>
            <a:endParaRPr lang="el-GR"/>
          </a:p>
        </p:txBody>
      </p:sp>
      <p:sp>
        <p:nvSpPr>
          <p:cNvPr id="6" name="Θέση αριθμού διαφάνειας 5"/>
          <p:cNvSpPr>
            <a:spLocks noGrp="1"/>
          </p:cNvSpPr>
          <p:nvPr>
            <p:ph type="sldNum" sz="quarter" idx="12"/>
          </p:nvPr>
        </p:nvSpPr>
        <p:spPr/>
        <p:txBody>
          <a:bodyPr/>
          <a:lstStyle/>
          <a:p>
            <a:pPr>
              <a:defRPr/>
            </a:pPr>
            <a:fld id="{5374E9E1-CC04-4706-8A08-F96247FEC4D6}" type="slidenum">
              <a:rPr lang="el-GR" smtClean="0"/>
              <a:pPr>
                <a:defRPr/>
              </a:pPr>
              <a:t>‹#›</a:t>
            </a:fld>
            <a:endParaRPr lang="el-GR"/>
          </a:p>
        </p:txBody>
      </p:sp>
    </p:spTree>
    <p:extLst>
      <p:ext uri="{BB962C8B-B14F-4D97-AF65-F5344CB8AC3E}">
        <p14:creationId xmlns:p14="http://schemas.microsoft.com/office/powerpoint/2010/main" val="162530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11F8376E-AC01-4F42-AAE2-CA3D368A376B}" type="datetimeFigureOut">
              <a:rPr lang="el-GR" smtClean="0"/>
              <a:pPr>
                <a:defRPr/>
              </a:pPr>
              <a:t>28/4/2020</a:t>
            </a:fld>
            <a:endParaRPr lang="el-GR"/>
          </a:p>
        </p:txBody>
      </p:sp>
      <p:sp>
        <p:nvSpPr>
          <p:cNvPr id="5" name="Θέση υποσέλιδου 4"/>
          <p:cNvSpPr>
            <a:spLocks noGrp="1"/>
          </p:cNvSpPr>
          <p:nvPr>
            <p:ph type="ftr" sz="quarter" idx="11"/>
          </p:nvPr>
        </p:nvSpPr>
        <p:spPr/>
        <p:txBody>
          <a:bodyPr/>
          <a:lstStyle/>
          <a:p>
            <a:pPr>
              <a:defRPr/>
            </a:pPr>
            <a:endParaRPr lang="el-GR"/>
          </a:p>
        </p:txBody>
      </p:sp>
      <p:sp>
        <p:nvSpPr>
          <p:cNvPr id="6" name="Θέση αριθμού διαφάνειας 5"/>
          <p:cNvSpPr>
            <a:spLocks noGrp="1"/>
          </p:cNvSpPr>
          <p:nvPr>
            <p:ph type="sldNum" sz="quarter" idx="12"/>
          </p:nvPr>
        </p:nvSpPr>
        <p:spPr/>
        <p:txBody>
          <a:bodyPr/>
          <a:lstStyle/>
          <a:p>
            <a:pPr>
              <a:defRPr/>
            </a:pPr>
            <a:fld id="{50FA85BE-3C9E-4EA8-964D-89295BC3939A}" type="slidenum">
              <a:rPr lang="el-GR" smtClean="0"/>
              <a:pPr>
                <a:defRPr/>
              </a:pPr>
              <a:t>‹#›</a:t>
            </a:fld>
            <a:endParaRPr lang="el-GR"/>
          </a:p>
        </p:txBody>
      </p:sp>
    </p:spTree>
    <p:extLst>
      <p:ext uri="{BB962C8B-B14F-4D97-AF65-F5344CB8AC3E}">
        <p14:creationId xmlns:p14="http://schemas.microsoft.com/office/powerpoint/2010/main" val="53363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8ABE5CF7-0381-4745-8C66-DF3A300E1BF2}" type="datetimeFigureOut">
              <a:rPr lang="el-GR" smtClean="0"/>
              <a:pPr>
                <a:defRPr/>
              </a:pPr>
              <a:t>28/4/2020</a:t>
            </a:fld>
            <a:endParaRPr lang="el-GR"/>
          </a:p>
        </p:txBody>
      </p:sp>
      <p:sp>
        <p:nvSpPr>
          <p:cNvPr id="5" name="Θέση υποσέλιδου 4"/>
          <p:cNvSpPr>
            <a:spLocks noGrp="1"/>
          </p:cNvSpPr>
          <p:nvPr>
            <p:ph type="ftr" sz="quarter" idx="11"/>
          </p:nvPr>
        </p:nvSpPr>
        <p:spPr/>
        <p:txBody>
          <a:bodyPr/>
          <a:lstStyle/>
          <a:p>
            <a:pPr>
              <a:defRPr/>
            </a:pPr>
            <a:endParaRPr lang="el-GR"/>
          </a:p>
        </p:txBody>
      </p:sp>
      <p:sp>
        <p:nvSpPr>
          <p:cNvPr id="6" name="Θέση αριθμού διαφάνειας 5"/>
          <p:cNvSpPr>
            <a:spLocks noGrp="1"/>
          </p:cNvSpPr>
          <p:nvPr>
            <p:ph type="sldNum" sz="quarter" idx="12"/>
          </p:nvPr>
        </p:nvSpPr>
        <p:spPr/>
        <p:txBody>
          <a:bodyPr/>
          <a:lstStyle/>
          <a:p>
            <a:pPr>
              <a:defRPr/>
            </a:pPr>
            <a:fld id="{F43C1828-8692-4AB8-85A9-ECB5F91DDFC8}" type="slidenum">
              <a:rPr lang="el-GR" smtClean="0"/>
              <a:pPr>
                <a:defRPr/>
              </a:pPr>
              <a:t>‹#›</a:t>
            </a:fld>
            <a:endParaRPr lang="el-GR"/>
          </a:p>
        </p:txBody>
      </p:sp>
    </p:spTree>
    <p:extLst>
      <p:ext uri="{BB962C8B-B14F-4D97-AF65-F5344CB8AC3E}">
        <p14:creationId xmlns:p14="http://schemas.microsoft.com/office/powerpoint/2010/main" val="267788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fld id="{770942CA-A9C7-4B9C-93A0-4A95D3994F16}" type="datetimeFigureOut">
              <a:rPr lang="el-GR" smtClean="0"/>
              <a:pPr>
                <a:defRPr/>
              </a:pPr>
              <a:t>28/4/2020</a:t>
            </a:fld>
            <a:endParaRPr lang="el-GR"/>
          </a:p>
        </p:txBody>
      </p:sp>
      <p:sp>
        <p:nvSpPr>
          <p:cNvPr id="5" name="Θέση υποσέλιδου 4"/>
          <p:cNvSpPr>
            <a:spLocks noGrp="1"/>
          </p:cNvSpPr>
          <p:nvPr>
            <p:ph type="ftr" sz="quarter" idx="11"/>
          </p:nvPr>
        </p:nvSpPr>
        <p:spPr/>
        <p:txBody>
          <a:bodyPr/>
          <a:lstStyle/>
          <a:p>
            <a:pPr>
              <a:defRPr/>
            </a:pPr>
            <a:endParaRPr lang="el-GR"/>
          </a:p>
        </p:txBody>
      </p:sp>
      <p:sp>
        <p:nvSpPr>
          <p:cNvPr id="6" name="Θέση αριθμού διαφάνειας 5"/>
          <p:cNvSpPr>
            <a:spLocks noGrp="1"/>
          </p:cNvSpPr>
          <p:nvPr>
            <p:ph type="sldNum" sz="quarter" idx="12"/>
          </p:nvPr>
        </p:nvSpPr>
        <p:spPr/>
        <p:txBody>
          <a:bodyPr/>
          <a:lstStyle/>
          <a:p>
            <a:pPr>
              <a:defRPr/>
            </a:pPr>
            <a:fld id="{4058E1D0-2483-4A03-ACB0-88E5716D87FE}" type="slidenum">
              <a:rPr lang="el-GR" smtClean="0"/>
              <a:pPr>
                <a:defRPr/>
              </a:pPr>
              <a:t>‹#›</a:t>
            </a:fld>
            <a:endParaRPr lang="el-GR"/>
          </a:p>
        </p:txBody>
      </p:sp>
    </p:spTree>
    <p:extLst>
      <p:ext uri="{BB962C8B-B14F-4D97-AF65-F5344CB8AC3E}">
        <p14:creationId xmlns:p14="http://schemas.microsoft.com/office/powerpoint/2010/main" val="275534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a:defRPr/>
            </a:pPr>
            <a:fld id="{B9718C69-470E-4D76-9667-B78C35572BFA}" type="datetimeFigureOut">
              <a:rPr lang="el-GR" smtClean="0"/>
              <a:pPr>
                <a:defRPr/>
              </a:pPr>
              <a:t>28/4/2020</a:t>
            </a:fld>
            <a:endParaRPr lang="el-GR"/>
          </a:p>
        </p:txBody>
      </p:sp>
      <p:sp>
        <p:nvSpPr>
          <p:cNvPr id="6" name="Θέση υποσέλιδου 5"/>
          <p:cNvSpPr>
            <a:spLocks noGrp="1"/>
          </p:cNvSpPr>
          <p:nvPr>
            <p:ph type="ftr" sz="quarter" idx="11"/>
          </p:nvPr>
        </p:nvSpPr>
        <p:spPr/>
        <p:txBody>
          <a:bodyPr/>
          <a:lstStyle/>
          <a:p>
            <a:pPr>
              <a:defRPr/>
            </a:pPr>
            <a:endParaRPr lang="el-GR"/>
          </a:p>
        </p:txBody>
      </p:sp>
      <p:sp>
        <p:nvSpPr>
          <p:cNvPr id="7" name="Θέση αριθμού διαφάνειας 6"/>
          <p:cNvSpPr>
            <a:spLocks noGrp="1"/>
          </p:cNvSpPr>
          <p:nvPr>
            <p:ph type="sldNum" sz="quarter" idx="12"/>
          </p:nvPr>
        </p:nvSpPr>
        <p:spPr/>
        <p:txBody>
          <a:bodyPr/>
          <a:lstStyle/>
          <a:p>
            <a:pPr>
              <a:defRPr/>
            </a:pPr>
            <a:fld id="{6A2D91B3-A589-43D8-9C65-EB49D852F3AD}" type="slidenum">
              <a:rPr lang="el-GR" smtClean="0"/>
              <a:pPr>
                <a:defRPr/>
              </a:pPr>
              <a:t>‹#›</a:t>
            </a:fld>
            <a:endParaRPr lang="el-GR"/>
          </a:p>
        </p:txBody>
      </p:sp>
    </p:spTree>
    <p:extLst>
      <p:ext uri="{BB962C8B-B14F-4D97-AF65-F5344CB8AC3E}">
        <p14:creationId xmlns:p14="http://schemas.microsoft.com/office/powerpoint/2010/main" val="373749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a:defRPr/>
            </a:pPr>
            <a:fld id="{94FD8630-DFDC-4AEA-B7BC-2801C7F455B0}" type="datetimeFigureOut">
              <a:rPr lang="el-GR" smtClean="0"/>
              <a:pPr>
                <a:defRPr/>
              </a:pPr>
              <a:t>28/4/2020</a:t>
            </a:fld>
            <a:endParaRPr lang="el-GR"/>
          </a:p>
        </p:txBody>
      </p:sp>
      <p:sp>
        <p:nvSpPr>
          <p:cNvPr id="8" name="Θέση υποσέλιδου 7"/>
          <p:cNvSpPr>
            <a:spLocks noGrp="1"/>
          </p:cNvSpPr>
          <p:nvPr>
            <p:ph type="ftr" sz="quarter" idx="11"/>
          </p:nvPr>
        </p:nvSpPr>
        <p:spPr/>
        <p:txBody>
          <a:bodyPr/>
          <a:lstStyle/>
          <a:p>
            <a:pPr>
              <a:defRPr/>
            </a:pPr>
            <a:endParaRPr lang="el-GR"/>
          </a:p>
        </p:txBody>
      </p:sp>
      <p:sp>
        <p:nvSpPr>
          <p:cNvPr id="9" name="Θέση αριθμού διαφάνειας 8"/>
          <p:cNvSpPr>
            <a:spLocks noGrp="1"/>
          </p:cNvSpPr>
          <p:nvPr>
            <p:ph type="sldNum" sz="quarter" idx="12"/>
          </p:nvPr>
        </p:nvSpPr>
        <p:spPr/>
        <p:txBody>
          <a:bodyPr/>
          <a:lstStyle/>
          <a:p>
            <a:pPr>
              <a:defRPr/>
            </a:pPr>
            <a:fld id="{741CFFFD-BF39-4CAA-A52B-820715F2E005}" type="slidenum">
              <a:rPr lang="el-GR" smtClean="0"/>
              <a:pPr>
                <a:defRPr/>
              </a:pPr>
              <a:t>‹#›</a:t>
            </a:fld>
            <a:endParaRPr lang="el-GR"/>
          </a:p>
        </p:txBody>
      </p:sp>
    </p:spTree>
    <p:extLst>
      <p:ext uri="{BB962C8B-B14F-4D97-AF65-F5344CB8AC3E}">
        <p14:creationId xmlns:p14="http://schemas.microsoft.com/office/powerpoint/2010/main" val="364133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fld id="{A37BA228-CA3B-4B66-9063-E95081099000}" type="datetimeFigureOut">
              <a:rPr lang="el-GR" smtClean="0"/>
              <a:pPr>
                <a:defRPr/>
              </a:pPr>
              <a:t>28/4/2020</a:t>
            </a:fld>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53541F9E-E38F-49CA-BEA3-35CDAE913461}" type="slidenum">
              <a:rPr lang="el-GR" smtClean="0"/>
              <a:pPr>
                <a:defRPr/>
              </a:pPr>
              <a:t>‹#›</a:t>
            </a:fld>
            <a:endParaRPr lang="el-GR"/>
          </a:p>
        </p:txBody>
      </p:sp>
    </p:spTree>
    <p:extLst>
      <p:ext uri="{BB962C8B-B14F-4D97-AF65-F5344CB8AC3E}">
        <p14:creationId xmlns:p14="http://schemas.microsoft.com/office/powerpoint/2010/main" val="227052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2B86D749-2F5B-41C9-9D2F-1222F05856F0}" type="datetimeFigureOut">
              <a:rPr lang="el-GR" smtClean="0"/>
              <a:pPr>
                <a:defRPr/>
              </a:pPr>
              <a:t>28/4/2020</a:t>
            </a:fld>
            <a:endParaRPr lang="el-GR"/>
          </a:p>
        </p:txBody>
      </p:sp>
      <p:sp>
        <p:nvSpPr>
          <p:cNvPr id="3" name="Θέση υποσέλιδου 2"/>
          <p:cNvSpPr>
            <a:spLocks noGrp="1"/>
          </p:cNvSpPr>
          <p:nvPr>
            <p:ph type="ftr" sz="quarter" idx="11"/>
          </p:nvPr>
        </p:nvSpPr>
        <p:spPr/>
        <p:txBody>
          <a:bodyPr/>
          <a:lstStyle/>
          <a:p>
            <a:pPr>
              <a:defRPr/>
            </a:pPr>
            <a:endParaRPr lang="el-GR"/>
          </a:p>
        </p:txBody>
      </p:sp>
      <p:sp>
        <p:nvSpPr>
          <p:cNvPr id="4" name="Θέση αριθμού διαφάνειας 3"/>
          <p:cNvSpPr>
            <a:spLocks noGrp="1"/>
          </p:cNvSpPr>
          <p:nvPr>
            <p:ph type="sldNum" sz="quarter" idx="12"/>
          </p:nvPr>
        </p:nvSpPr>
        <p:spPr/>
        <p:txBody>
          <a:bodyPr/>
          <a:lstStyle/>
          <a:p>
            <a:pPr>
              <a:defRPr/>
            </a:pPr>
            <a:fld id="{89273460-868F-474B-8B3D-96177AE65EA8}" type="slidenum">
              <a:rPr lang="el-GR" smtClean="0"/>
              <a:pPr>
                <a:defRPr/>
              </a:pPr>
              <a:t>‹#›</a:t>
            </a:fld>
            <a:endParaRPr lang="el-GR"/>
          </a:p>
        </p:txBody>
      </p:sp>
    </p:spTree>
    <p:extLst>
      <p:ext uri="{BB962C8B-B14F-4D97-AF65-F5344CB8AC3E}">
        <p14:creationId xmlns:p14="http://schemas.microsoft.com/office/powerpoint/2010/main" val="39218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7D7E1270-F793-4425-83F2-5AAAFE907E86}" type="datetimeFigureOut">
              <a:rPr lang="el-GR" smtClean="0"/>
              <a:pPr>
                <a:defRPr/>
              </a:pPr>
              <a:t>28/4/2020</a:t>
            </a:fld>
            <a:endParaRPr lang="el-GR"/>
          </a:p>
        </p:txBody>
      </p:sp>
      <p:sp>
        <p:nvSpPr>
          <p:cNvPr id="6" name="Θέση υποσέλιδου 5"/>
          <p:cNvSpPr>
            <a:spLocks noGrp="1"/>
          </p:cNvSpPr>
          <p:nvPr>
            <p:ph type="ftr" sz="quarter" idx="11"/>
          </p:nvPr>
        </p:nvSpPr>
        <p:spPr/>
        <p:txBody>
          <a:bodyPr/>
          <a:lstStyle/>
          <a:p>
            <a:pPr>
              <a:defRPr/>
            </a:pPr>
            <a:endParaRPr lang="el-GR"/>
          </a:p>
        </p:txBody>
      </p:sp>
      <p:sp>
        <p:nvSpPr>
          <p:cNvPr id="7" name="Θέση αριθμού διαφάνειας 6"/>
          <p:cNvSpPr>
            <a:spLocks noGrp="1"/>
          </p:cNvSpPr>
          <p:nvPr>
            <p:ph type="sldNum" sz="quarter" idx="12"/>
          </p:nvPr>
        </p:nvSpPr>
        <p:spPr/>
        <p:txBody>
          <a:bodyPr/>
          <a:lstStyle/>
          <a:p>
            <a:pPr>
              <a:defRPr/>
            </a:pPr>
            <a:fld id="{020BC094-F7AC-413E-955B-F4E9FEE8E1FA}" type="slidenum">
              <a:rPr lang="el-GR" smtClean="0"/>
              <a:pPr>
                <a:defRPr/>
              </a:pPr>
              <a:t>‹#›</a:t>
            </a:fld>
            <a:endParaRPr lang="el-GR"/>
          </a:p>
        </p:txBody>
      </p:sp>
    </p:spTree>
    <p:extLst>
      <p:ext uri="{BB962C8B-B14F-4D97-AF65-F5344CB8AC3E}">
        <p14:creationId xmlns:p14="http://schemas.microsoft.com/office/powerpoint/2010/main" val="163137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AEFD3E33-F7CE-48C6-9E50-6B3D567202D6}" type="datetimeFigureOut">
              <a:rPr lang="el-GR" smtClean="0"/>
              <a:pPr>
                <a:defRPr/>
              </a:pPr>
              <a:t>28/4/2020</a:t>
            </a:fld>
            <a:endParaRPr lang="el-GR"/>
          </a:p>
        </p:txBody>
      </p:sp>
      <p:sp>
        <p:nvSpPr>
          <p:cNvPr id="6" name="Θέση υποσέλιδου 5"/>
          <p:cNvSpPr>
            <a:spLocks noGrp="1"/>
          </p:cNvSpPr>
          <p:nvPr>
            <p:ph type="ftr" sz="quarter" idx="11"/>
          </p:nvPr>
        </p:nvSpPr>
        <p:spPr/>
        <p:txBody>
          <a:bodyPr/>
          <a:lstStyle/>
          <a:p>
            <a:pPr>
              <a:defRPr/>
            </a:pPr>
            <a:endParaRPr lang="el-GR"/>
          </a:p>
        </p:txBody>
      </p:sp>
      <p:sp>
        <p:nvSpPr>
          <p:cNvPr id="7" name="Θέση αριθμού διαφάνειας 6"/>
          <p:cNvSpPr>
            <a:spLocks noGrp="1"/>
          </p:cNvSpPr>
          <p:nvPr>
            <p:ph type="sldNum" sz="quarter" idx="12"/>
          </p:nvPr>
        </p:nvSpPr>
        <p:spPr/>
        <p:txBody>
          <a:bodyPr/>
          <a:lstStyle/>
          <a:p>
            <a:pPr>
              <a:defRPr/>
            </a:pPr>
            <a:fld id="{7EC7B298-42B3-496D-9B73-B5E479A94500}" type="slidenum">
              <a:rPr lang="el-GR" smtClean="0"/>
              <a:pPr>
                <a:defRPr/>
              </a:pPr>
              <a:t>‹#›</a:t>
            </a:fld>
            <a:endParaRPr lang="el-GR"/>
          </a:p>
        </p:txBody>
      </p:sp>
    </p:spTree>
    <p:extLst>
      <p:ext uri="{BB962C8B-B14F-4D97-AF65-F5344CB8AC3E}">
        <p14:creationId xmlns:p14="http://schemas.microsoft.com/office/powerpoint/2010/main" val="21550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BE5CF7-0381-4745-8C66-DF3A300E1BF2}" type="datetimeFigureOut">
              <a:rPr lang="el-GR" smtClean="0"/>
              <a:pPr>
                <a:defRPr/>
              </a:pPr>
              <a:t>28/4/2020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C1828-8692-4AB8-85A9-ECB5F91DDFC8}" type="slidenum">
              <a:rPr lang="el-GR" smtClean="0"/>
              <a:pPr>
                <a:defRPr/>
              </a:pPr>
              <a:t>‹#›</a:t>
            </a:fld>
            <a:endParaRPr lang="el-GR"/>
          </a:p>
        </p:txBody>
      </p:sp>
    </p:spTree>
    <p:extLst>
      <p:ext uri="{BB962C8B-B14F-4D97-AF65-F5344CB8AC3E}">
        <p14:creationId xmlns:p14="http://schemas.microsoft.com/office/powerpoint/2010/main" val="10868899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B%CE%AF%CE%B2%CE%B5%CF%81%CF%80%CE%BF%CF%85%CE%BB"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l.wikipedia.org/wiki/%CE%9C%CE%AC%CE%BD%CF%84%CF%83%CE%B5%CF%83%CF%84%CE%B5%CF%8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p:txBody>
          <a:bodyPr/>
          <a:lstStyle/>
          <a:p>
            <a:pPr eaLnBrk="1" hangingPunct="1"/>
            <a:r>
              <a:rPr lang="el-GR" smtClean="0"/>
              <a:t>ΚΕΦΑΛΑΙΟ  1</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l-GR" dirty="0" smtClean="0"/>
              <a:t>ΕΙΣΑΓΩΓΗ  ΣΤΗΝ  ΚΟΙΝΩΝΙΟΛΟΓΙΑ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5. Συγκέντρωση μεγάλου αριθμού ατόμων στις πόλεις </a:t>
            </a:r>
          </a:p>
        </p:txBody>
      </p:sp>
      <p:pic>
        <p:nvPicPr>
          <p:cNvPr id="10243" name="3 - Θέση περιεχομένου" descr="18288673._SX540_.jpg"/>
          <p:cNvPicPr>
            <a:picLocks noGrp="1" noChangeAspect="1"/>
          </p:cNvPicPr>
          <p:nvPr>
            <p:ph idx="1"/>
          </p:nvPr>
        </p:nvPicPr>
        <p:blipFill>
          <a:blip r:embed="rId2" cstate="print"/>
          <a:srcRect/>
          <a:stretch>
            <a:fillRect/>
          </a:stretch>
        </p:blipFill>
        <p:spPr>
          <a:xfrm>
            <a:off x="1357313" y="1785938"/>
            <a:ext cx="6286500" cy="42148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5274bd37da6975fa786a724cd8ed55fd--london-photos-london-photography.jpg"/>
          <p:cNvPicPr>
            <a:picLocks noChangeAspect="1"/>
          </p:cNvPicPr>
          <p:nvPr/>
        </p:nvPicPr>
        <p:blipFill>
          <a:blip r:embed="rId2" cstate="print"/>
          <a:stretch>
            <a:fillRect/>
          </a:stretch>
        </p:blipFill>
        <p:spPr>
          <a:xfrm>
            <a:off x="1000100" y="928670"/>
            <a:ext cx="7215238" cy="50006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9c05d31c003282fddef182d258ef23e7--victoria-australia-s.jpg"/>
          <p:cNvPicPr>
            <a:picLocks noChangeAspect="1"/>
          </p:cNvPicPr>
          <p:nvPr/>
        </p:nvPicPr>
        <p:blipFill>
          <a:blip r:embed="rId2" cstate="print"/>
          <a:stretch>
            <a:fillRect/>
          </a:stretch>
        </p:blipFill>
        <p:spPr>
          <a:xfrm>
            <a:off x="357158" y="642918"/>
            <a:ext cx="5334000" cy="3238500"/>
          </a:xfrm>
          <a:prstGeom prst="rect">
            <a:avLst/>
          </a:prstGeom>
          <a:ln>
            <a:noFill/>
          </a:ln>
          <a:effectLst>
            <a:softEdge rad="112500"/>
          </a:effectLst>
        </p:spPr>
      </p:pic>
      <p:pic>
        <p:nvPicPr>
          <p:cNvPr id="4" name="3 - Εικόνα" descr="H2388.jpg"/>
          <p:cNvPicPr>
            <a:picLocks noChangeAspect="1"/>
          </p:cNvPicPr>
          <p:nvPr/>
        </p:nvPicPr>
        <p:blipFill>
          <a:blip r:embed="rId3" cstate="print"/>
          <a:stretch>
            <a:fillRect/>
          </a:stretch>
        </p:blipFill>
        <p:spPr>
          <a:xfrm>
            <a:off x="4714876" y="3214686"/>
            <a:ext cx="3929090"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smtClean="0"/>
              <a:t>Συνέπειες των αλλαγών</a:t>
            </a:r>
          </a:p>
        </p:txBody>
      </p:sp>
      <p:sp>
        <p:nvSpPr>
          <p:cNvPr id="13315" name="2 - Θέση περιεχομένου"/>
          <p:cNvSpPr>
            <a:spLocks noGrp="1"/>
          </p:cNvSpPr>
          <p:nvPr>
            <p:ph idx="1"/>
          </p:nvPr>
        </p:nvSpPr>
        <p:spPr/>
        <p:txBody>
          <a:bodyPr/>
          <a:lstStyle/>
          <a:p>
            <a:pPr eaLnBrk="1" hangingPunct="1">
              <a:buFont typeface="Arial" charset="0"/>
              <a:buNone/>
            </a:pPr>
            <a:r>
              <a:rPr lang="el-GR" smtClean="0"/>
              <a:t>1. </a:t>
            </a:r>
            <a:r>
              <a:rPr lang="el-GR" sz="2800" smtClean="0"/>
              <a:t>Ανασφάλεια και ανησυχία/ διάλυση παραδοσιακών κοινωνικών δεσμών</a:t>
            </a:r>
          </a:p>
          <a:p>
            <a:pPr eaLnBrk="1" hangingPunct="1"/>
            <a:endParaRPr lang="el-GR" sz="2800" smtClean="0"/>
          </a:p>
        </p:txBody>
      </p:sp>
      <p:pic>
        <p:nvPicPr>
          <p:cNvPr id="5" name="4 - Εικόνα" descr="f4d53f46e6f8f2e8ed8f6d9877bd653b.jpg"/>
          <p:cNvPicPr>
            <a:picLocks noChangeAspect="1"/>
          </p:cNvPicPr>
          <p:nvPr/>
        </p:nvPicPr>
        <p:blipFill>
          <a:blip r:embed="rId2" cstate="print"/>
          <a:stretch>
            <a:fillRect/>
          </a:stretch>
        </p:blipFill>
        <p:spPr>
          <a:xfrm>
            <a:off x="1857356" y="2714620"/>
            <a:ext cx="5857916"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f71556fe3786a5c759b07f5ff6248d09.jpg"/>
          <p:cNvPicPr>
            <a:picLocks noChangeAspect="1"/>
          </p:cNvPicPr>
          <p:nvPr/>
        </p:nvPicPr>
        <p:blipFill>
          <a:blip r:embed="rId2" cstate="print"/>
          <a:stretch>
            <a:fillRect/>
          </a:stretch>
        </p:blipFill>
        <p:spPr>
          <a:xfrm>
            <a:off x="1857356" y="428604"/>
            <a:ext cx="5643602" cy="61436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jpg"/>
          <p:cNvPicPr>
            <a:picLocks noChangeAspect="1"/>
          </p:cNvPicPr>
          <p:nvPr/>
        </p:nvPicPr>
        <p:blipFill>
          <a:blip r:embed="rId2" cstate="print"/>
          <a:stretch>
            <a:fillRect/>
          </a:stretch>
        </p:blipFill>
        <p:spPr>
          <a:xfrm>
            <a:off x="714348" y="500042"/>
            <a:ext cx="3500462" cy="4500594"/>
          </a:xfrm>
          <a:prstGeom prst="rect">
            <a:avLst/>
          </a:prstGeom>
          <a:ln>
            <a:noFill/>
          </a:ln>
          <a:effectLst>
            <a:softEdge rad="112500"/>
          </a:effectLst>
        </p:spPr>
      </p:pic>
      <p:pic>
        <p:nvPicPr>
          <p:cNvPr id="3" name="2 - Εικόνα" descr="images (2).jpg"/>
          <p:cNvPicPr>
            <a:picLocks noChangeAspect="1"/>
          </p:cNvPicPr>
          <p:nvPr/>
        </p:nvPicPr>
        <p:blipFill>
          <a:blip r:embed="rId3" cstate="print"/>
          <a:stretch>
            <a:fillRect/>
          </a:stretch>
        </p:blipFill>
        <p:spPr>
          <a:xfrm>
            <a:off x="4929190" y="2214554"/>
            <a:ext cx="3143272" cy="3571900"/>
          </a:xfrm>
          <a:prstGeom prst="rect">
            <a:avLst/>
          </a:prstGeom>
          <a:ln>
            <a:noFill/>
          </a:ln>
          <a:effectLst>
            <a:softEdge rad="112500"/>
          </a:effectLst>
        </p:spPr>
      </p:pic>
      <p:pic>
        <p:nvPicPr>
          <p:cNvPr id="4" name="3 - Εικόνα" descr="images (3).jpg"/>
          <p:cNvPicPr>
            <a:picLocks noChangeAspect="1"/>
          </p:cNvPicPr>
          <p:nvPr/>
        </p:nvPicPr>
        <p:blipFill>
          <a:blip r:embed="rId4" cstate="print"/>
          <a:stretch>
            <a:fillRect/>
          </a:stretch>
        </p:blipFill>
        <p:spPr>
          <a:xfrm>
            <a:off x="4929190" y="285728"/>
            <a:ext cx="2857520" cy="19859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ulready the_little_spies 1886 (1).jpg"/>
          <p:cNvPicPr>
            <a:picLocks noChangeAspect="1"/>
          </p:cNvPicPr>
          <p:nvPr/>
        </p:nvPicPr>
        <p:blipFill>
          <a:blip r:embed="rId2" cstate="print"/>
          <a:stretch>
            <a:fillRect/>
          </a:stretch>
        </p:blipFill>
        <p:spPr>
          <a:xfrm>
            <a:off x="928662" y="428604"/>
            <a:ext cx="4572032" cy="3571900"/>
          </a:xfrm>
          <a:prstGeom prst="rect">
            <a:avLst/>
          </a:prstGeom>
          <a:ln>
            <a:noFill/>
          </a:ln>
          <a:effectLst>
            <a:softEdge rad="112500"/>
          </a:effectLst>
        </p:spPr>
      </p:pic>
      <p:sp>
        <p:nvSpPr>
          <p:cNvPr id="16387" name="2 - Ορθογώνιο"/>
          <p:cNvSpPr>
            <a:spLocks noChangeArrowheads="1"/>
          </p:cNvSpPr>
          <p:nvPr/>
        </p:nvSpPr>
        <p:spPr bwMode="auto">
          <a:xfrm>
            <a:off x="1071563" y="3786188"/>
            <a:ext cx="3786187" cy="646112"/>
          </a:xfrm>
          <a:prstGeom prst="rect">
            <a:avLst/>
          </a:prstGeom>
          <a:noFill/>
          <a:ln w="9525">
            <a:noFill/>
            <a:miter lim="800000"/>
            <a:headEnd/>
            <a:tailEnd/>
          </a:ln>
        </p:spPr>
        <p:txBody>
          <a:bodyPr>
            <a:spAutoFit/>
          </a:bodyPr>
          <a:lstStyle/>
          <a:p>
            <a:r>
              <a:rPr lang="el-GR">
                <a:latin typeface="Calibri" pitchFamily="34" charset="0"/>
              </a:rPr>
              <a:t>Augustus Edwing Mulready, </a:t>
            </a:r>
            <a:r>
              <a:rPr lang="el-GR" i="1">
                <a:latin typeface="Calibri" pitchFamily="34" charset="0"/>
              </a:rPr>
              <a:t>Οι μικροί κατάσκοποι.</a:t>
            </a:r>
            <a:r>
              <a:rPr lang="el-GR">
                <a:latin typeface="Calibri" pitchFamily="34" charset="0"/>
              </a:rPr>
              <a:t> 1886.</a:t>
            </a:r>
          </a:p>
        </p:txBody>
      </p:sp>
      <p:sp>
        <p:nvSpPr>
          <p:cNvPr id="16388" name="3 - Ορθογώνιο"/>
          <p:cNvSpPr>
            <a:spLocks noChangeArrowheads="1"/>
          </p:cNvSpPr>
          <p:nvPr/>
        </p:nvSpPr>
        <p:spPr bwMode="auto">
          <a:xfrm>
            <a:off x="1285875" y="4572000"/>
            <a:ext cx="6929438" cy="923925"/>
          </a:xfrm>
          <a:prstGeom prst="rect">
            <a:avLst/>
          </a:prstGeom>
          <a:noFill/>
          <a:ln w="9525">
            <a:noFill/>
            <a:miter lim="800000"/>
            <a:headEnd/>
            <a:tailEnd/>
          </a:ln>
        </p:spPr>
        <p:txBody>
          <a:bodyPr>
            <a:spAutoFit/>
          </a:bodyPr>
          <a:lstStyle/>
          <a:p>
            <a:r>
              <a:rPr lang="el-GR">
                <a:latin typeface="Calibri" pitchFamily="34" charset="0"/>
              </a:rPr>
              <a:t>Παιδιά </a:t>
            </a:r>
            <a:r>
              <a:rPr lang="el-GR" b="1">
                <a:solidFill>
                  <a:srgbClr val="FF0000"/>
                </a:solidFill>
                <a:latin typeface="Calibri" pitchFamily="34" charset="0"/>
              </a:rPr>
              <a:t>βιοπαλαιστές </a:t>
            </a:r>
            <a:r>
              <a:rPr lang="el-GR">
                <a:latin typeface="Calibri" pitchFamily="34" charset="0"/>
              </a:rPr>
              <a:t>των δρόμων του Λονδίνου προσπαθούν να δουν από τα φωτισμένα παράθυρα των ζεστών σπιτιών. Κάνει κρύο και θα ήθελαν να βρίσκονται σ' ένα ζεστό δωμάτιο.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ugustus_Edwin_Mulready_Uncared_for_1871.jpg"/>
          <p:cNvPicPr>
            <a:picLocks noChangeAspect="1"/>
          </p:cNvPicPr>
          <p:nvPr/>
        </p:nvPicPr>
        <p:blipFill>
          <a:blip r:embed="rId2" cstate="print"/>
          <a:stretch>
            <a:fillRect/>
          </a:stretch>
        </p:blipFill>
        <p:spPr>
          <a:xfrm>
            <a:off x="1000100" y="571480"/>
            <a:ext cx="2876550" cy="3810000"/>
          </a:xfrm>
          <a:prstGeom prst="rect">
            <a:avLst/>
          </a:prstGeom>
          <a:ln>
            <a:noFill/>
          </a:ln>
          <a:effectLst>
            <a:softEdge rad="112500"/>
          </a:effectLst>
        </p:spPr>
      </p:pic>
      <p:sp>
        <p:nvSpPr>
          <p:cNvPr id="17411" name="2 - Ορθογώνιο"/>
          <p:cNvSpPr>
            <a:spLocks noChangeArrowheads="1"/>
          </p:cNvSpPr>
          <p:nvPr/>
        </p:nvSpPr>
        <p:spPr bwMode="auto">
          <a:xfrm>
            <a:off x="500063" y="4357688"/>
            <a:ext cx="4500562" cy="1200150"/>
          </a:xfrm>
          <a:prstGeom prst="rect">
            <a:avLst/>
          </a:prstGeom>
          <a:noFill/>
          <a:ln w="9525">
            <a:noFill/>
            <a:miter lim="800000"/>
            <a:headEnd/>
            <a:tailEnd/>
          </a:ln>
        </p:spPr>
        <p:txBody>
          <a:bodyPr>
            <a:spAutoFit/>
          </a:bodyPr>
          <a:lstStyle/>
          <a:p>
            <a:r>
              <a:rPr lang="el-GR">
                <a:latin typeface="Calibri" pitchFamily="34" charset="0"/>
              </a:rPr>
              <a:t>Augustus Edwing Mulready,</a:t>
            </a:r>
            <a:r>
              <a:rPr lang="el-GR" i="1">
                <a:latin typeface="Calibri" pitchFamily="34" charset="0"/>
              </a:rPr>
              <a:t>  Χωρίς φροντίδα.</a:t>
            </a:r>
            <a:r>
              <a:rPr lang="el-GR">
                <a:latin typeface="Calibri" pitchFamily="34" charset="0"/>
              </a:rPr>
              <a:t> 1871. "Ο θρίαμβος του Χριστιανισμού" γράφει η επιγραφή στον τοίχο.</a:t>
            </a:r>
          </a:p>
        </p:txBody>
      </p:sp>
      <p:pic>
        <p:nvPicPr>
          <p:cNvPr id="4" name="3 - Εικόνα" descr="Augustus_Edwin_Mulready wandering minstrels 1876.jpg"/>
          <p:cNvPicPr>
            <a:picLocks noChangeAspect="1"/>
          </p:cNvPicPr>
          <p:nvPr/>
        </p:nvPicPr>
        <p:blipFill>
          <a:blip r:embed="rId3" cstate="print"/>
          <a:stretch>
            <a:fillRect/>
          </a:stretch>
        </p:blipFill>
        <p:spPr>
          <a:xfrm>
            <a:off x="4643438" y="642918"/>
            <a:ext cx="3810000" cy="2952750"/>
          </a:xfrm>
          <a:prstGeom prst="rect">
            <a:avLst/>
          </a:prstGeom>
          <a:ln>
            <a:noFill/>
          </a:ln>
          <a:effectLst>
            <a:softEdge rad="112500"/>
          </a:effectLst>
        </p:spPr>
      </p:pic>
      <p:sp>
        <p:nvSpPr>
          <p:cNvPr id="17413" name="4 - Ορθογώνιο"/>
          <p:cNvSpPr>
            <a:spLocks noChangeArrowheads="1"/>
          </p:cNvSpPr>
          <p:nvPr/>
        </p:nvSpPr>
        <p:spPr bwMode="auto">
          <a:xfrm>
            <a:off x="4572000" y="3643313"/>
            <a:ext cx="3786188" cy="923925"/>
          </a:xfrm>
          <a:prstGeom prst="rect">
            <a:avLst/>
          </a:prstGeom>
          <a:noFill/>
          <a:ln w="9525">
            <a:noFill/>
            <a:miter lim="800000"/>
            <a:headEnd/>
            <a:tailEnd/>
          </a:ln>
        </p:spPr>
        <p:txBody>
          <a:bodyPr>
            <a:spAutoFit/>
          </a:bodyPr>
          <a:lstStyle/>
          <a:p>
            <a:r>
              <a:rPr lang="en-US">
                <a:latin typeface="Calibri" pitchFamily="34" charset="0"/>
              </a:rPr>
              <a:t>Augustus Edwing Mulready,</a:t>
            </a:r>
            <a:r>
              <a:rPr lang="en-US" i="1">
                <a:latin typeface="Calibri" pitchFamily="34" charset="0"/>
              </a:rPr>
              <a:t>  </a:t>
            </a:r>
            <a:r>
              <a:rPr lang="el-GR" i="1">
                <a:latin typeface="Calibri" pitchFamily="34" charset="0"/>
              </a:rPr>
              <a:t>Περιπλανώμενοι μουσικοί.</a:t>
            </a:r>
            <a:r>
              <a:rPr lang="el-GR">
                <a:latin typeface="Calibri" pitchFamily="34" charset="0"/>
              </a:rPr>
              <a:t> 1876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Ορθογώνιο"/>
          <p:cNvSpPr>
            <a:spLocks noChangeArrowheads="1"/>
          </p:cNvSpPr>
          <p:nvPr/>
        </p:nvSpPr>
        <p:spPr bwMode="auto">
          <a:xfrm>
            <a:off x="2286000" y="3857625"/>
            <a:ext cx="5286375" cy="1016000"/>
          </a:xfrm>
          <a:prstGeom prst="rect">
            <a:avLst/>
          </a:prstGeom>
          <a:noFill/>
          <a:ln w="9525">
            <a:noFill/>
            <a:miter lim="800000"/>
            <a:headEnd/>
            <a:tailEnd/>
          </a:ln>
        </p:spPr>
        <p:txBody>
          <a:bodyPr>
            <a:spAutoFit/>
          </a:bodyPr>
          <a:lstStyle/>
          <a:p>
            <a:r>
              <a:rPr lang="el-GR" sz="2000">
                <a:latin typeface="Calibri" pitchFamily="34" charset="0"/>
              </a:rPr>
              <a:t>Μερικά ζευγάρια κατέληγαν στην </a:t>
            </a:r>
            <a:r>
              <a:rPr lang="el-GR" sz="2000" b="1">
                <a:solidFill>
                  <a:srgbClr val="FF0000"/>
                </a:solidFill>
                <a:latin typeface="Calibri" pitchFamily="34" charset="0"/>
              </a:rPr>
              <a:t>πορνεία</a:t>
            </a:r>
            <a:r>
              <a:rPr lang="el-GR" sz="2000" b="1">
                <a:latin typeface="Calibri" pitchFamily="34" charset="0"/>
              </a:rPr>
              <a:t> </a:t>
            </a:r>
            <a:r>
              <a:rPr lang="el-GR" sz="2000">
                <a:latin typeface="Calibri" pitchFamily="34" charset="0"/>
              </a:rPr>
              <a:t>αυστηρά για οικονομικούς λόγους. </a:t>
            </a:r>
            <a:endParaRPr lang="en-US" sz="2000">
              <a:latin typeface="Calibri" pitchFamily="34" charset="0"/>
            </a:endParaRPr>
          </a:p>
          <a:p>
            <a:endParaRPr lang="el-GR" sz="2000">
              <a:latin typeface="Calibri" pitchFamily="34" charset="0"/>
            </a:endParaRPr>
          </a:p>
        </p:txBody>
      </p:sp>
      <p:pic>
        <p:nvPicPr>
          <p:cNvPr id="5" name="4 - Εικόνα" descr="pprosofrvvviicorttrd00-353x221 (1).jpg"/>
          <p:cNvPicPr>
            <a:picLocks noChangeAspect="1"/>
          </p:cNvPicPr>
          <p:nvPr/>
        </p:nvPicPr>
        <p:blipFill>
          <a:blip r:embed="rId2" cstate="print"/>
          <a:stretch>
            <a:fillRect/>
          </a:stretch>
        </p:blipFill>
        <p:spPr>
          <a:xfrm>
            <a:off x="2214546" y="785794"/>
            <a:ext cx="4483100" cy="2806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prosofrvvviicorttrd5.jpg"/>
          <p:cNvPicPr>
            <a:picLocks noChangeAspect="1"/>
          </p:cNvPicPr>
          <p:nvPr/>
        </p:nvPicPr>
        <p:blipFill>
          <a:blip r:embed="rId2" cstate="print"/>
          <a:stretch>
            <a:fillRect/>
          </a:stretch>
        </p:blipFill>
        <p:spPr>
          <a:xfrm>
            <a:off x="714348" y="214290"/>
            <a:ext cx="6143668" cy="4048125"/>
          </a:xfrm>
          <a:prstGeom prst="rect">
            <a:avLst/>
          </a:prstGeom>
          <a:ln>
            <a:noFill/>
          </a:ln>
          <a:effectLst>
            <a:softEdge rad="112500"/>
          </a:effectLst>
        </p:spPr>
      </p:pic>
      <p:sp>
        <p:nvSpPr>
          <p:cNvPr id="19459" name="4 - Ορθογώνιο"/>
          <p:cNvSpPr>
            <a:spLocks noChangeArrowheads="1"/>
          </p:cNvSpPr>
          <p:nvPr/>
        </p:nvSpPr>
        <p:spPr bwMode="auto">
          <a:xfrm>
            <a:off x="785813" y="4143375"/>
            <a:ext cx="6072187" cy="369888"/>
          </a:xfrm>
          <a:prstGeom prst="rect">
            <a:avLst/>
          </a:prstGeom>
          <a:noFill/>
          <a:ln w="9525">
            <a:noFill/>
            <a:miter lim="800000"/>
            <a:headEnd/>
            <a:tailEnd/>
          </a:ln>
        </p:spPr>
        <p:txBody>
          <a:bodyPr>
            <a:spAutoFit/>
          </a:bodyPr>
          <a:lstStyle/>
          <a:p>
            <a:r>
              <a:rPr lang="el-GR" b="1">
                <a:latin typeface="Calibri" pitchFamily="34" charset="0"/>
              </a:rPr>
              <a:t>Οι διαφημιστικοί κατάλογοι με τις ιερόδουλες</a:t>
            </a:r>
          </a:p>
        </p:txBody>
      </p:sp>
      <p:sp>
        <p:nvSpPr>
          <p:cNvPr id="19460" name="5 - Ορθογώνιο"/>
          <p:cNvSpPr>
            <a:spLocks noChangeArrowheads="1"/>
          </p:cNvSpPr>
          <p:nvPr/>
        </p:nvSpPr>
        <p:spPr bwMode="auto">
          <a:xfrm>
            <a:off x="928688" y="4643438"/>
            <a:ext cx="7786687" cy="1323975"/>
          </a:xfrm>
          <a:prstGeom prst="rect">
            <a:avLst/>
          </a:prstGeom>
          <a:noFill/>
          <a:ln w="9525">
            <a:noFill/>
            <a:miter lim="800000"/>
            <a:headEnd/>
            <a:tailEnd/>
          </a:ln>
        </p:spPr>
        <p:txBody>
          <a:bodyPr>
            <a:spAutoFit/>
          </a:bodyPr>
          <a:lstStyle/>
          <a:p>
            <a:r>
              <a:rPr lang="el-GR" sz="2000">
                <a:latin typeface="Calibri" pitchFamily="34" charset="0"/>
              </a:rPr>
              <a:t>Οι μεγαλοαστοί της βικτοριανής κοινωνίας μπορούσαν να χαζεύουν με τις ώρες τις μπροσούρες με τις ιερόδουλες, πλήρεις καταλόγους δηλαδή με φυσικά χαρακτηριστικά και βιογραφικά στοιχεία, ώστε να διαλέξουν την ιδανική.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normAutofit/>
          </a:bodyPr>
          <a:lstStyle/>
          <a:p>
            <a:pPr eaLnBrk="1" hangingPunct="1"/>
            <a:r>
              <a:rPr lang="el-GR" smtClean="0"/>
              <a:t>1.1. Γέννηση της Κοινωνιολογίας</a:t>
            </a:r>
          </a:p>
        </p:txBody>
      </p:sp>
      <p:sp>
        <p:nvSpPr>
          <p:cNvPr id="3075" name="2 - Θέση περιεχομένου"/>
          <p:cNvSpPr>
            <a:spLocks noGrp="1"/>
          </p:cNvSpPr>
          <p:nvPr>
            <p:ph idx="1"/>
          </p:nvPr>
        </p:nvSpPr>
        <p:spPr/>
        <p:txBody>
          <a:bodyPr/>
          <a:lstStyle/>
          <a:p>
            <a:pPr eaLnBrk="1" hangingPunct="1"/>
            <a:r>
              <a:rPr lang="el-GR" smtClean="0"/>
              <a:t>Γεννήθηκε στη Δ. Ευρώπη πριν από 150 περίπου χρόνια </a:t>
            </a:r>
          </a:p>
          <a:p>
            <a:pPr eaLnBrk="1" hangingPunct="1"/>
            <a:r>
              <a:rPr lang="el-GR" smtClean="0"/>
              <a:t>Αιτίες Γαλλική επανάσταση ( 1789 ) και βιομηχανική επανάσταση στην Αγγλία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 (1).jpg"/>
          <p:cNvPicPr>
            <a:picLocks noChangeAspect="1"/>
          </p:cNvPicPr>
          <p:nvPr/>
        </p:nvPicPr>
        <p:blipFill>
          <a:blip r:embed="rId2" cstate="print"/>
          <a:stretch>
            <a:fillRect/>
          </a:stretch>
        </p:blipFill>
        <p:spPr>
          <a:xfrm>
            <a:off x="1928794" y="714356"/>
            <a:ext cx="5286412" cy="3357586"/>
          </a:xfrm>
          <a:prstGeom prst="rect">
            <a:avLst/>
          </a:prstGeom>
          <a:ln>
            <a:noFill/>
          </a:ln>
          <a:effectLst>
            <a:softEdge rad="112500"/>
          </a:effectLst>
        </p:spPr>
      </p:pic>
      <p:sp>
        <p:nvSpPr>
          <p:cNvPr id="20483" name="3 - Ορθογώνιο"/>
          <p:cNvSpPr>
            <a:spLocks noChangeArrowheads="1"/>
          </p:cNvSpPr>
          <p:nvPr/>
        </p:nvSpPr>
        <p:spPr bwMode="auto">
          <a:xfrm>
            <a:off x="1143000" y="4572000"/>
            <a:ext cx="6500813" cy="1323975"/>
          </a:xfrm>
          <a:prstGeom prst="rect">
            <a:avLst/>
          </a:prstGeom>
          <a:noFill/>
          <a:ln w="9525">
            <a:noFill/>
            <a:miter lim="800000"/>
            <a:headEnd/>
            <a:tailEnd/>
          </a:ln>
        </p:spPr>
        <p:txBody>
          <a:bodyPr>
            <a:spAutoFit/>
          </a:bodyPr>
          <a:lstStyle/>
          <a:p>
            <a:r>
              <a:rPr lang="el-GR" sz="2000">
                <a:latin typeface="Calibri" pitchFamily="34" charset="0"/>
              </a:rPr>
              <a:t>Ένα ζευγάρι </a:t>
            </a:r>
            <a:r>
              <a:rPr lang="el-GR" sz="2000" b="1">
                <a:solidFill>
                  <a:srgbClr val="C00000"/>
                </a:solidFill>
                <a:latin typeface="Calibri" pitchFamily="34" charset="0"/>
              </a:rPr>
              <a:t>αλκοολικών</a:t>
            </a:r>
            <a:r>
              <a:rPr lang="el-GR" sz="2000">
                <a:latin typeface="Calibri" pitchFamily="34" charset="0"/>
              </a:rPr>
              <a:t> γονέων θα μπορούσε στην βικτοριανή Αγγλία να  πουλήσουν  την 13χρονης κόρη τους ( νόμιμη ηλικία συναίνεσης )  έναντι 5 λιρών  ως σεξουαλικό σκλάβο.</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2.  Επηρεάζονται οι λειτουργίες της οικογένειας </a:t>
            </a:r>
          </a:p>
        </p:txBody>
      </p:sp>
      <p:pic>
        <p:nvPicPr>
          <p:cNvPr id="4" name="3 - Θέση περιεχομένου" descr="Sweep.jpg"/>
          <p:cNvPicPr>
            <a:picLocks noGrp="1" noChangeAspect="1"/>
          </p:cNvPicPr>
          <p:nvPr>
            <p:ph idx="1"/>
          </p:nvPr>
        </p:nvPicPr>
        <p:blipFill>
          <a:blip r:embed="rId2" cstate="print"/>
          <a:stretch>
            <a:fillRect/>
          </a:stretch>
        </p:blipFill>
        <p:spPr>
          <a:xfrm>
            <a:off x="1428728" y="2000240"/>
            <a:ext cx="6000792" cy="4000528"/>
          </a:xfrm>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3-638.jpg"/>
          <p:cNvPicPr>
            <a:picLocks noChangeAspect="1"/>
          </p:cNvPicPr>
          <p:nvPr/>
        </p:nvPicPr>
        <p:blipFill>
          <a:blip r:embed="rId2" cstate="print"/>
          <a:stretch>
            <a:fillRect/>
          </a:stretch>
        </p:blipFill>
        <p:spPr>
          <a:xfrm>
            <a:off x="1533525" y="1147762"/>
            <a:ext cx="6076950" cy="45624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3. Αναδύονται νέες τεχνικές παραγωγής </a:t>
            </a:r>
          </a:p>
        </p:txBody>
      </p:sp>
      <p:pic>
        <p:nvPicPr>
          <p:cNvPr id="4" name="3 - Θέση περιεχομένου" descr="250px-Maquina_vapor_Watt_ETSIIM.jpg"/>
          <p:cNvPicPr>
            <a:picLocks noGrp="1" noChangeAspect="1"/>
          </p:cNvPicPr>
          <p:nvPr>
            <p:ph idx="1"/>
          </p:nvPr>
        </p:nvPicPr>
        <p:blipFill>
          <a:blip r:embed="rId2" cstate="print"/>
          <a:stretch>
            <a:fillRect/>
          </a:stretch>
        </p:blipFill>
        <p:spPr>
          <a:xfrm>
            <a:off x="1357290" y="1500174"/>
            <a:ext cx="6072230" cy="5000660"/>
          </a:xfrm>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4. Αναδύονται νέες κοινωνικές τάξεις </a:t>
            </a:r>
          </a:p>
        </p:txBody>
      </p:sp>
      <p:pic>
        <p:nvPicPr>
          <p:cNvPr id="24579" name="3 - Θέση περιεχομένου" descr="images (1).jpg"/>
          <p:cNvPicPr>
            <a:picLocks noGrp="1" noChangeAspect="1"/>
          </p:cNvPicPr>
          <p:nvPr>
            <p:ph idx="1"/>
          </p:nvPr>
        </p:nvPicPr>
        <p:blipFill>
          <a:blip r:embed="rId3" cstate="print"/>
          <a:srcRect/>
          <a:stretch>
            <a:fillRect/>
          </a:stretch>
        </p:blipFill>
        <p:spPr>
          <a:xfrm>
            <a:off x="928688" y="1714500"/>
            <a:ext cx="3000375" cy="3000375"/>
          </a:xfrm>
        </p:spPr>
      </p:pic>
      <p:sp>
        <p:nvSpPr>
          <p:cNvPr id="24580" name="4 - Ορθογώνιο"/>
          <p:cNvSpPr>
            <a:spLocks noChangeArrowheads="1"/>
          </p:cNvSpPr>
          <p:nvPr/>
        </p:nvSpPr>
        <p:spPr bwMode="auto">
          <a:xfrm>
            <a:off x="4071938" y="1714500"/>
            <a:ext cx="4714875" cy="4154488"/>
          </a:xfrm>
          <a:prstGeom prst="rect">
            <a:avLst/>
          </a:prstGeom>
          <a:noFill/>
          <a:ln w="9525">
            <a:noFill/>
            <a:miter lim="800000"/>
            <a:headEnd/>
            <a:tailEnd/>
          </a:ln>
        </p:spPr>
        <p:txBody>
          <a:bodyPr>
            <a:spAutoFit/>
          </a:bodyPr>
          <a:lstStyle/>
          <a:p>
            <a:r>
              <a:rPr lang="el-GR" sz="2400" b="1">
                <a:solidFill>
                  <a:srgbClr val="FF0000"/>
                </a:solidFill>
                <a:latin typeface="Calibri" pitchFamily="34" charset="0"/>
              </a:rPr>
              <a:t>Οι αστοί </a:t>
            </a:r>
            <a:r>
              <a:rPr lang="el-GR" sz="2400">
                <a:latin typeface="Calibri" pitchFamily="34" charset="0"/>
              </a:rPr>
              <a:t>ήταν, πλέον, η κυρίαρχη κοινωνική τάξη. Διακρίνονταν σε μεγαλοαστούς (βιομήχανοι, μεγαλέμποροι, τραπεζίτες), μεσοαστούς (βιοτέχνες, ελεύθεροι επαγγελματίες) και μικροαστούς (δημόσιοι και ιδιωτικοί υπάλληλοι). Οι μεγαλοαστοί συγκροτούσαν την άρχουσα κοινωνική τάξη. Διέθεταν πλούτο, υψηλό κοινωνικό κύρος και πολιτική επιρροή</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jpg"/>
          <p:cNvPicPr>
            <a:picLocks noGrp="1" noChangeAspect="1"/>
          </p:cNvPicPr>
          <p:nvPr>
            <p:ph idx="1"/>
          </p:nvPr>
        </p:nvPicPr>
        <p:blipFill>
          <a:blip r:embed="rId2" cstate="print"/>
          <a:stretch>
            <a:fillRect/>
          </a:stretch>
        </p:blipFill>
        <p:spPr>
          <a:xfrm>
            <a:off x="785786" y="1785926"/>
            <a:ext cx="3714776" cy="3071834"/>
          </a:xfrm>
          <a:effectLst>
            <a:softEdge rad="112500"/>
          </a:effectLst>
        </p:spPr>
      </p:pic>
      <p:sp>
        <p:nvSpPr>
          <p:cNvPr id="25603" name="4 - Ορθογώνιο"/>
          <p:cNvSpPr>
            <a:spLocks noChangeArrowheads="1"/>
          </p:cNvSpPr>
          <p:nvPr/>
        </p:nvSpPr>
        <p:spPr bwMode="auto">
          <a:xfrm>
            <a:off x="4572000" y="1928813"/>
            <a:ext cx="4143375" cy="3478212"/>
          </a:xfrm>
          <a:prstGeom prst="rect">
            <a:avLst/>
          </a:prstGeom>
          <a:noFill/>
          <a:ln w="9525">
            <a:noFill/>
            <a:miter lim="800000"/>
            <a:headEnd/>
            <a:tailEnd/>
          </a:ln>
        </p:spPr>
        <p:txBody>
          <a:bodyPr>
            <a:spAutoFit/>
          </a:bodyPr>
          <a:lstStyle/>
          <a:p>
            <a:r>
              <a:rPr lang="el-GR" sz="2000" b="1">
                <a:solidFill>
                  <a:srgbClr val="FF0000"/>
                </a:solidFill>
                <a:latin typeface="Calibri" pitchFamily="34" charset="0"/>
              </a:rPr>
              <a:t>Οι βομηχανικοί εργάτες</a:t>
            </a:r>
            <a:r>
              <a:rPr lang="el-GR" sz="2000">
                <a:latin typeface="Calibri" pitchFamily="34" charset="0"/>
              </a:rPr>
              <a:t>, άνδρες, γυναίκες και παιδιά, αυξάνονταν όσο αναπτυσσόταν η βιομηχανία. Εργάζονταν 12-16 ώρες καθημερινά, δίχως ούτε μια μέρα ανάπαυσης, και έπαιρναν μισθούς πείνας. Ζούσαν, στριμωγμένοι πολλοί μαζί, σε μικρά και ανθυγιεινά σπίτια και πέθαιναν νέοι. Το 1827 ο μέσος όρος ζωής των εργατών της γαλλικής βιομηχανικής πόλης Μιλούζ ήταν τα 27 χρόνια!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r>
              <a:rPr lang="el-GR" smtClean="0"/>
              <a:t>5. Εμφανίζονται νέα ήθη</a:t>
            </a:r>
          </a:p>
        </p:txBody>
      </p:sp>
      <p:pic>
        <p:nvPicPr>
          <p:cNvPr id="26627" name="3 - Θέση περιεχομένου" descr="img3_6.jpg"/>
          <p:cNvPicPr>
            <a:picLocks noGrp="1" noChangeAspect="1"/>
          </p:cNvPicPr>
          <p:nvPr>
            <p:ph idx="1"/>
          </p:nvPr>
        </p:nvPicPr>
        <p:blipFill>
          <a:blip r:embed="rId2" cstate="print"/>
          <a:srcRect/>
          <a:stretch>
            <a:fillRect/>
          </a:stretch>
        </p:blipFill>
        <p:spPr>
          <a:xfrm>
            <a:off x="1357313" y="1857375"/>
            <a:ext cx="4857750" cy="2928938"/>
          </a:xfrm>
        </p:spPr>
      </p:pic>
      <p:sp>
        <p:nvSpPr>
          <p:cNvPr id="26628" name="4 - Ορθογώνιο"/>
          <p:cNvSpPr>
            <a:spLocks noChangeArrowheads="1"/>
          </p:cNvSpPr>
          <p:nvPr/>
        </p:nvSpPr>
        <p:spPr bwMode="auto">
          <a:xfrm>
            <a:off x="928688" y="4857750"/>
            <a:ext cx="6786562" cy="1138238"/>
          </a:xfrm>
          <a:prstGeom prst="rect">
            <a:avLst/>
          </a:prstGeom>
          <a:noFill/>
          <a:ln w="9525">
            <a:noFill/>
            <a:miter lim="800000"/>
            <a:headEnd/>
            <a:tailEnd/>
          </a:ln>
        </p:spPr>
        <p:txBody>
          <a:bodyPr>
            <a:spAutoFit/>
          </a:bodyPr>
          <a:lstStyle/>
          <a:p>
            <a:r>
              <a:rPr lang="el-GR" sz="2400" b="1" i="1">
                <a:solidFill>
                  <a:srgbClr val="FF0000"/>
                </a:solidFill>
                <a:latin typeface="Calibri" pitchFamily="34" charset="0"/>
              </a:rPr>
              <a:t>Παιδική εργασία σε ανθρακωρυχείο</a:t>
            </a:r>
            <a:r>
              <a:rPr lang="el-GR" sz="2400" i="1">
                <a:latin typeface="Calibri" pitchFamily="34" charset="0"/>
              </a:rPr>
              <a:t/>
            </a:r>
            <a:br>
              <a:rPr lang="el-GR" sz="2400" i="1">
                <a:latin typeface="Calibri" pitchFamily="34" charset="0"/>
              </a:rPr>
            </a:br>
            <a:r>
              <a:rPr lang="el-GR" sz="2400" i="1">
                <a:latin typeface="Calibri" pitchFamily="34" charset="0"/>
              </a:rPr>
              <a:t>την εποχή της βιομηχανικής επανάστασης</a:t>
            </a:r>
            <a:r>
              <a:rPr lang="el-GR" sz="2400">
                <a:latin typeface="Calibri" pitchFamily="34" charset="0"/>
              </a:rPr>
              <a:t>.</a:t>
            </a:r>
          </a:p>
          <a:p>
            <a:r>
              <a:rPr lang="el-GR" sz="2000">
                <a:latin typeface="Calibri"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E62D3F71BC8B198E2A191D13D83F5DC.jpg"/>
          <p:cNvPicPr>
            <a:picLocks noGrp="1" noChangeAspect="1"/>
          </p:cNvPicPr>
          <p:nvPr>
            <p:ph idx="1"/>
          </p:nvPr>
        </p:nvPicPr>
        <p:blipFill>
          <a:blip r:embed="rId2" cstate="print"/>
          <a:stretch>
            <a:fillRect/>
          </a:stretch>
        </p:blipFill>
        <p:spPr>
          <a:xfrm>
            <a:off x="642910" y="1357298"/>
            <a:ext cx="4786346" cy="3714776"/>
          </a:xfrm>
          <a:effectLst>
            <a:softEdge rad="112500"/>
          </a:effectLst>
        </p:spPr>
      </p:pic>
      <p:sp>
        <p:nvSpPr>
          <p:cNvPr id="27651" name="4 - TextBox"/>
          <p:cNvSpPr txBox="1">
            <a:spLocks noChangeArrowheads="1"/>
          </p:cNvSpPr>
          <p:nvPr/>
        </p:nvSpPr>
        <p:spPr bwMode="auto">
          <a:xfrm>
            <a:off x="5572125" y="2643188"/>
            <a:ext cx="3143250" cy="1077912"/>
          </a:xfrm>
          <a:prstGeom prst="rect">
            <a:avLst/>
          </a:prstGeom>
          <a:noFill/>
          <a:ln w="9525">
            <a:noFill/>
            <a:miter lim="800000"/>
            <a:headEnd/>
            <a:tailEnd/>
          </a:ln>
        </p:spPr>
        <p:txBody>
          <a:bodyPr>
            <a:spAutoFit/>
          </a:bodyPr>
          <a:lstStyle/>
          <a:p>
            <a:r>
              <a:rPr lang="el-GR" sz="3200" b="1">
                <a:solidFill>
                  <a:srgbClr val="FF0000"/>
                </a:solidFill>
                <a:latin typeface="Calibri" pitchFamily="34" charset="0"/>
              </a:rPr>
              <a:t>Απαγόρευσ</a:t>
            </a:r>
            <a:r>
              <a:rPr lang="el-GR" sz="3200">
                <a:solidFill>
                  <a:srgbClr val="FF0000"/>
                </a:solidFill>
                <a:latin typeface="Calibri" pitchFamily="34" charset="0"/>
              </a:rPr>
              <a:t>η</a:t>
            </a:r>
            <a:r>
              <a:rPr lang="el-GR" sz="3200">
                <a:latin typeface="Calibri" pitchFamily="34" charset="0"/>
              </a:rPr>
              <a:t> επαιτείας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1 - Εικόνα" descr="Παιδική+εργασία+Παιδιά+σε+πτωχοκομείο,+Αγγλία.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s://www.eleftherostypos.gr/wp-content/uploads/2018/09/summories-neas-uorkis-500.jpg"/>
          <p:cNvPicPr>
            <a:picLocks noChangeAspect="1" noChangeArrowheads="1"/>
          </p:cNvPicPr>
          <p:nvPr/>
        </p:nvPicPr>
        <p:blipFill>
          <a:blip r:embed="rId2" cstate="print"/>
          <a:srcRect/>
          <a:stretch>
            <a:fillRect/>
          </a:stretch>
        </p:blipFill>
        <p:spPr bwMode="auto">
          <a:xfrm>
            <a:off x="0" y="1785938"/>
            <a:ext cx="4786313" cy="3762375"/>
          </a:xfrm>
          <a:prstGeom prst="rect">
            <a:avLst/>
          </a:prstGeom>
          <a:noFill/>
          <a:ln w="9525">
            <a:noFill/>
            <a:miter lim="800000"/>
            <a:headEnd/>
            <a:tailEnd/>
          </a:ln>
        </p:spPr>
      </p:pic>
      <p:pic>
        <p:nvPicPr>
          <p:cNvPr id="29699" name="Picture 9" descr="ÎÏÎ¿ÏÎ­Î»ÎµÏÎ¼Î± ÎµÎ¹ÎºÏÎ½Î±Ï Î³Î¹Î± ÎÎ¹ ÏÏÎ¼Î¼Î¿ÏÎ¯ÎµÏ ÏÎ·Ï ÎÎ­Î±Ï Î¥ÏÏÎºÎ·Ï ÏÏÏÏ"/>
          <p:cNvPicPr>
            <a:picLocks noChangeAspect="1" noChangeArrowheads="1"/>
          </p:cNvPicPr>
          <p:nvPr/>
        </p:nvPicPr>
        <p:blipFill>
          <a:blip r:embed="rId3" cstate="print"/>
          <a:srcRect/>
          <a:stretch>
            <a:fillRect/>
          </a:stretch>
        </p:blipFill>
        <p:spPr bwMode="auto">
          <a:xfrm>
            <a:off x="4572000" y="1357313"/>
            <a:ext cx="4405313" cy="3643312"/>
          </a:xfrm>
          <a:prstGeom prst="rect">
            <a:avLst/>
          </a:prstGeom>
          <a:noFill/>
          <a:ln w="9525">
            <a:noFill/>
            <a:miter lim="800000"/>
            <a:headEnd/>
            <a:tailEnd/>
          </a:ln>
        </p:spPr>
      </p:pic>
      <p:sp>
        <p:nvSpPr>
          <p:cNvPr id="29700" name="6 - TextBox"/>
          <p:cNvSpPr txBox="1">
            <a:spLocks noChangeArrowheads="1"/>
          </p:cNvSpPr>
          <p:nvPr/>
        </p:nvSpPr>
        <p:spPr bwMode="auto">
          <a:xfrm>
            <a:off x="4929188" y="4929188"/>
            <a:ext cx="4214812" cy="646112"/>
          </a:xfrm>
          <a:prstGeom prst="rect">
            <a:avLst/>
          </a:prstGeom>
          <a:noFill/>
          <a:ln w="9525">
            <a:noFill/>
            <a:miter lim="800000"/>
            <a:headEnd/>
            <a:tailEnd/>
          </a:ln>
        </p:spPr>
        <p:txBody>
          <a:bodyPr>
            <a:spAutoFit/>
          </a:bodyPr>
          <a:lstStyle/>
          <a:p>
            <a:r>
              <a:rPr lang="el-GR"/>
              <a:t>Φωτό από την ταινία του Μ. Σκορτζέζε</a:t>
            </a:r>
            <a:r>
              <a:rPr lang="en-US"/>
              <a:t>: </a:t>
            </a:r>
            <a:r>
              <a:rPr lang="el-GR" i="1"/>
              <a:t>Οι συμμορίες της Ν. Υόρκης</a:t>
            </a:r>
          </a:p>
        </p:txBody>
      </p:sp>
      <p:sp>
        <p:nvSpPr>
          <p:cNvPr id="29701" name="7 - TextBox"/>
          <p:cNvSpPr txBox="1">
            <a:spLocks noChangeArrowheads="1"/>
          </p:cNvSpPr>
          <p:nvPr/>
        </p:nvSpPr>
        <p:spPr bwMode="auto">
          <a:xfrm>
            <a:off x="285750" y="5786438"/>
            <a:ext cx="4500563" cy="646112"/>
          </a:xfrm>
          <a:prstGeom prst="rect">
            <a:avLst/>
          </a:prstGeom>
          <a:noFill/>
          <a:ln w="9525">
            <a:noFill/>
            <a:miter lim="800000"/>
            <a:headEnd/>
            <a:tailEnd/>
          </a:ln>
        </p:spPr>
        <p:txBody>
          <a:bodyPr>
            <a:spAutoFit/>
          </a:bodyPr>
          <a:lstStyle/>
          <a:p>
            <a:r>
              <a:rPr lang="el-GR"/>
              <a:t>Φωτό συμμορίας που λυμαίνονταν τον 19</a:t>
            </a:r>
            <a:r>
              <a:rPr lang="el-GR" baseline="30000"/>
              <a:t>ο</a:t>
            </a:r>
            <a:r>
              <a:rPr lang="el-GR"/>
              <a:t> αι. τη Ν. Υόρκη </a:t>
            </a:r>
          </a:p>
        </p:txBody>
      </p:sp>
      <p:sp>
        <p:nvSpPr>
          <p:cNvPr id="29702" name="8 - TextBox"/>
          <p:cNvSpPr txBox="1">
            <a:spLocks noChangeArrowheads="1"/>
          </p:cNvSpPr>
          <p:nvPr/>
        </p:nvSpPr>
        <p:spPr bwMode="auto">
          <a:xfrm>
            <a:off x="1785938" y="642938"/>
            <a:ext cx="5124450" cy="369887"/>
          </a:xfrm>
          <a:prstGeom prst="rect">
            <a:avLst/>
          </a:prstGeom>
          <a:noFill/>
          <a:ln w="9525">
            <a:noFill/>
            <a:miter lim="800000"/>
            <a:headEnd/>
            <a:tailEnd/>
          </a:ln>
        </p:spPr>
        <p:txBody>
          <a:bodyPr wrap="none">
            <a:spAutoFit/>
          </a:bodyPr>
          <a:lstStyle/>
          <a:p>
            <a:r>
              <a:rPr lang="el-GR"/>
              <a:t>Σύσταση  </a:t>
            </a:r>
            <a:r>
              <a:rPr lang="el-GR">
                <a:solidFill>
                  <a:srgbClr val="FF0000"/>
                </a:solidFill>
              </a:rPr>
              <a:t>συμμοριών</a:t>
            </a:r>
            <a:r>
              <a:rPr lang="el-GR"/>
              <a:t> στα μεγάλα αστικά κέντρα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2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r>
              <a:rPr lang="el-GR" sz="2800" smtClean="0"/>
              <a:t>Προσπάθεια θεραπείας των κοινωνικών προβλημάτων</a:t>
            </a:r>
          </a:p>
        </p:txBody>
      </p:sp>
      <p:sp>
        <p:nvSpPr>
          <p:cNvPr id="30723" name="2 - Θέση περιεχομένου"/>
          <p:cNvSpPr>
            <a:spLocks noGrp="1"/>
          </p:cNvSpPr>
          <p:nvPr>
            <p:ph idx="1"/>
          </p:nvPr>
        </p:nvSpPr>
        <p:spPr/>
        <p:txBody>
          <a:bodyPr>
            <a:normAutofit/>
          </a:bodyPr>
          <a:lstStyle/>
          <a:p>
            <a:pPr eaLnBrk="1" hangingPunct="1"/>
            <a:r>
              <a:rPr lang="en-US" sz="2800" smtClean="0"/>
              <a:t>O</a:t>
            </a:r>
            <a:r>
              <a:rPr lang="el-GR" sz="2800" smtClean="0"/>
              <a:t>ι πολιτικοί </a:t>
            </a:r>
            <a:r>
              <a:rPr lang="en-US" sz="2800" smtClean="0"/>
              <a:t>: </a:t>
            </a:r>
            <a:r>
              <a:rPr lang="el-GR" sz="2800" smtClean="0"/>
              <a:t>μέσω θεσμικών ελεγκτικών  μηχανισμών  π.χ. δημιουργία επιτροπών παρατηρήσεων και ερευνών  (επιθεωρητές εργασίας στη Βρετανία )</a:t>
            </a:r>
          </a:p>
          <a:p>
            <a:pPr eaLnBrk="1" hangingPunct="1"/>
            <a:endParaRPr lang="el-GR" sz="2800" smtClean="0"/>
          </a:p>
          <a:p>
            <a:pPr eaLnBrk="1" hangingPunct="1"/>
            <a:r>
              <a:rPr lang="el-GR" sz="2800" smtClean="0"/>
              <a:t>Οι στοχαστές </a:t>
            </a:r>
            <a:r>
              <a:rPr lang="en-US" sz="2800" smtClean="0"/>
              <a:t>: </a:t>
            </a:r>
            <a:r>
              <a:rPr lang="el-GR" sz="2800" smtClean="0"/>
              <a:t>μέσω της επιστημονικής διερεύνησης των κοινωνικών προβλημάτων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r>
              <a:rPr lang="el-GR" sz="2800" smtClean="0"/>
              <a:t>1.1.1 Αντικείμενο Κοινωνιολογίας </a:t>
            </a:r>
          </a:p>
        </p:txBody>
      </p:sp>
      <p:sp>
        <p:nvSpPr>
          <p:cNvPr id="31747" name="2 - Θέση περιεχομένου"/>
          <p:cNvSpPr>
            <a:spLocks noGrp="1"/>
          </p:cNvSpPr>
          <p:nvPr>
            <p:ph idx="1"/>
          </p:nvPr>
        </p:nvSpPr>
        <p:spPr/>
        <p:txBody>
          <a:bodyPr>
            <a:normAutofit/>
          </a:bodyPr>
          <a:lstStyle/>
          <a:p>
            <a:pPr eaLnBrk="1" hangingPunct="1"/>
            <a:r>
              <a:rPr lang="el-GR" sz="2400" smtClean="0"/>
              <a:t>Η </a:t>
            </a:r>
            <a:r>
              <a:rPr lang="el-GR" sz="2400" smtClean="0">
                <a:solidFill>
                  <a:srgbClr val="FF0000"/>
                </a:solidFill>
              </a:rPr>
              <a:t>Κοινωνιολογία έ</a:t>
            </a:r>
            <a:r>
              <a:rPr lang="el-GR" sz="2400" smtClean="0"/>
              <a:t>χει ως αντικείμενό της τα κοινωνικά φαινόμενα ( εγκληματικότητα, ανισότητα αυτοκτονίες ), τη δράση κοινωνικών ομάδων ( οι μάγκες του σχολείου και η αντισχολική κουλτούρα που υιοθετούν), τις σχέσεις ατόμου και ομάδων ( η σχολική πορεία του μαθητή μέσα στη σχολική τάξη), σχέση μεταξύ διαφόρων ομάδων ( διαφορετικές εθνικές και θρησκευτικές ομάδες που ζουν μαζί. Στερεότυπα και προκαταλήψεις ) και τον μετασχηματισμό των κοινωνιών ( αλλαγή των κοινωνιών , των θεσμών μέσα στο χώρο χρόνο . Το ελληνικό σχολείο είναι το ίδιο τα τελευταία 100 χρόνια </a:t>
            </a:r>
            <a:r>
              <a:rPr lang="en-US" sz="2400" smtClean="0"/>
              <a:t>; )</a:t>
            </a:r>
            <a:r>
              <a:rPr lang="el-GR" sz="24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t>1.2. Κοι</a:t>
            </a:r>
            <a:r>
              <a:rPr lang="en-US" dirty="0"/>
              <a:t>v</a:t>
            </a:r>
            <a:r>
              <a:rPr lang="el-GR" dirty="0"/>
              <a:t>ω</a:t>
            </a:r>
            <a:r>
              <a:rPr lang="en-US" dirty="0"/>
              <a:t>v</a:t>
            </a:r>
            <a:r>
              <a:rPr lang="el-GR" dirty="0"/>
              <a:t>ιολογική θεώρηση</a:t>
            </a:r>
          </a:p>
        </p:txBody>
      </p:sp>
      <p:sp>
        <p:nvSpPr>
          <p:cNvPr id="2" name="Ορθογώνιο 1"/>
          <p:cNvSpPr/>
          <p:nvPr/>
        </p:nvSpPr>
        <p:spPr>
          <a:xfrm>
            <a:off x="2286000" y="1248147"/>
            <a:ext cx="4572000" cy="4361707"/>
          </a:xfrm>
          <a:prstGeom prst="rect">
            <a:avLst/>
          </a:prstGeom>
        </p:spPr>
        <p:txBody>
          <a:bodyPr>
            <a:spAutoFit/>
          </a:bodyPr>
          <a:lstStyle/>
          <a:p>
            <a:pPr>
              <a:lnSpc>
                <a:spcPct val="115000"/>
              </a:lnSpc>
              <a:spcAft>
                <a:spcPts val="1000"/>
              </a:spcAft>
            </a:pPr>
            <a:r>
              <a:rPr lang="el-GR" b="1" dirty="0">
                <a:latin typeface="Calibri"/>
                <a:ea typeface="Calibri"/>
                <a:cs typeface="Times New Roman"/>
              </a:rPr>
              <a:t>Τι σημαίνει «κοινωνιολογική φαντασία »; Ποιος χρησιμοποίησε πρώτος τον όρο ;</a:t>
            </a:r>
            <a:endParaRPr lang="el-GR" sz="1600" dirty="0">
              <a:latin typeface="Calibri"/>
              <a:ea typeface="Calibri"/>
              <a:cs typeface="Times New Roman"/>
            </a:endParaRPr>
          </a:p>
          <a:p>
            <a:pPr>
              <a:lnSpc>
                <a:spcPct val="115000"/>
              </a:lnSpc>
              <a:spcAft>
                <a:spcPts val="1000"/>
              </a:spcAft>
            </a:pPr>
            <a:r>
              <a:rPr lang="en-US" dirty="0">
                <a:latin typeface="Calibri"/>
                <a:ea typeface="Calibri"/>
                <a:cs typeface="Times New Roman"/>
              </a:rPr>
              <a:t>A</a:t>
            </a:r>
            <a:r>
              <a:rPr lang="el-GR" dirty="0">
                <a:latin typeface="Calibri"/>
                <a:ea typeface="Calibri"/>
                <a:cs typeface="Times New Roman"/>
              </a:rPr>
              <a:t>Π. Η κοινωνιολογική φαντασία Η «κοινωνιολογική φαντασία» είναι ένας όρος που χρησιμοποιήθηκε από τον Αμερικανό κοινωνιολόγο </a:t>
            </a:r>
            <a:r>
              <a:rPr lang="el-GR" b="1" dirty="0">
                <a:latin typeface="Calibri"/>
                <a:ea typeface="Calibri"/>
                <a:cs typeface="Times New Roman"/>
              </a:rPr>
              <a:t>Τ. Ρ. Μιλς</a:t>
            </a:r>
            <a:r>
              <a:rPr lang="el-GR" dirty="0">
                <a:latin typeface="Calibri"/>
                <a:ea typeface="Calibri"/>
                <a:cs typeface="Times New Roman"/>
              </a:rPr>
              <a:t> και σημαίνει την ικανότητα των ατόμων να συνδέουν αυτό που συμβαίνει στην προσωπική τους ζωή με τα ιστορικά και κοινωνικά γεγονότα. Αυτή η σύνδεση γίνεται εφικτή, όταν μπορέσουμε να σκεφτούμε τον εαυτό μας από κάποια απόσταση, όταν τον παρατηρήσουμε έξω από την καθημερινή μας ρουτίνα</a:t>
            </a:r>
            <a:endParaRPr lang="el-GR" sz="1600" dirty="0">
              <a:effectLst/>
              <a:latin typeface="Calibri"/>
              <a:ea typeface="Calibri"/>
              <a:cs typeface="Times New Roman"/>
            </a:endParaRPr>
          </a:p>
        </p:txBody>
      </p:sp>
    </p:spTree>
    <p:extLst>
      <p:ext uri="{BB962C8B-B14F-4D97-AF65-F5344CB8AC3E}">
        <p14:creationId xmlns:p14="http://schemas.microsoft.com/office/powerpoint/2010/main" val="738289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286000" y="1443841"/>
            <a:ext cx="4572000" cy="369332"/>
          </a:xfrm>
          <a:prstGeom prst="rect">
            <a:avLst/>
          </a:prstGeom>
        </p:spPr>
        <p:txBody>
          <a:bodyPr>
            <a:spAutoFit/>
          </a:bodyPr>
          <a:lstStyle/>
          <a:p>
            <a:r>
              <a:rPr lang="el-GR" dirty="0" smtClean="0"/>
              <a:t>*</a:t>
            </a:r>
            <a:endParaRPr lang="el-GR" dirty="0"/>
          </a:p>
        </p:txBody>
      </p:sp>
      <p:sp>
        <p:nvSpPr>
          <p:cNvPr id="7" name="Ορθογώνιο 6"/>
          <p:cNvSpPr/>
          <p:nvPr/>
        </p:nvSpPr>
        <p:spPr>
          <a:xfrm>
            <a:off x="755576" y="116632"/>
            <a:ext cx="8064896" cy="6555641"/>
          </a:xfrm>
          <a:prstGeom prst="rect">
            <a:avLst/>
          </a:prstGeom>
        </p:spPr>
        <p:txBody>
          <a:bodyPr wrap="square">
            <a:spAutoFit/>
          </a:bodyPr>
          <a:lstStyle/>
          <a:p>
            <a:r>
              <a:rPr lang="el-GR" dirty="0"/>
              <a:t> </a:t>
            </a:r>
            <a:r>
              <a:rPr lang="el-GR" sz="2000" b="1" i="1" u="sng" dirty="0"/>
              <a:t>Είναι χρήσιμη η κοινωνιολογική φαντασία στους μη κοινωνιολόγους ;</a:t>
            </a:r>
          </a:p>
          <a:p>
            <a:endParaRPr lang="en-US" sz="2000" b="1" i="1" u="sng" dirty="0"/>
          </a:p>
          <a:p>
            <a:endParaRPr lang="en-US" sz="2000" dirty="0" smtClean="0"/>
          </a:p>
          <a:p>
            <a:r>
              <a:rPr lang="el-GR" sz="2000" dirty="0" smtClean="0"/>
              <a:t>Ας </a:t>
            </a:r>
            <a:r>
              <a:rPr lang="el-GR" sz="2000" dirty="0"/>
              <a:t>υποθέσουμε ότι κάποιος μέσα στην οικογένειά μας είναι άνεργος. Συζητώντας το θέμα με άλλους φίλους ή με συγγενικά πρόσωπα μπορούμε να συσχετίσουμε την ανεργία με κάποια επαγγέλματα ή με κάποιες ηλικίες. Ίσως ακόμη συνειδητοποιήσουμε ότι χρειάζεται να αποκτήσουμε περισσότερες γνώσεις ή δεξιότητες για να βρούμε δουλειά. Μπορούμε επίσης να αναρωτηθούμε τι συμβαίνει στον υπόλοιπο κόσμο• για παράδειγμα, να συνδέσουμε την ανεργία με το ευρύτερο ευρωπαϊκό κοινωνικό-οικονομικό πλαίσιο. Η σύνδεση αυτή όμως δε σχετίζεται άμεσα με την προσωπική μας εμπειρία, δηλαδή δεν μπορεί να διαπιστωθεί άμεσα. Εκείνο που έχει σημασία είναι ότι στην προσπάθειά μας να κατανοήσουμε τα προβλήματα που αντιμετωπίζουμε στηριζόμαστε σε έννοιες που δεν έχουν άμεση σχέση μόνο με τη δική μας περίπτωση. Αξιοποιούμε λοιπόν την κοινωνική θεωρία, για να εξηγήσουμε και να κατανοήσουμε μια εμπειρία μας με βάση άλλες εμπειρίες, αλλά και γενικές ιδέες για τον κόσμο γύρω μας. Έτσι συνδέουμε την κοινωνική θεωρία ( δηλαδή επεξεργασμένες και τεκμηριωμένες αντιλήψεις  ) με τη βιωματική εμπειρία .</a:t>
            </a:r>
          </a:p>
        </p:txBody>
      </p:sp>
    </p:spTree>
    <p:extLst>
      <p:ext uri="{BB962C8B-B14F-4D97-AF65-F5344CB8AC3E}">
        <p14:creationId xmlns:p14="http://schemas.microsoft.com/office/powerpoint/2010/main" val="960986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2286000" y="2274838"/>
            <a:ext cx="4572000" cy="461665"/>
          </a:xfrm>
          <a:prstGeom prst="rect">
            <a:avLst/>
          </a:prstGeom>
        </p:spPr>
        <p:txBody>
          <a:bodyPr>
            <a:spAutoFit/>
          </a:bodyPr>
          <a:lstStyle/>
          <a:p>
            <a:r>
              <a:rPr lang="el-GR" sz="2400" dirty="0" smtClean="0"/>
              <a:t>.</a:t>
            </a:r>
            <a:endParaRPr lang="el-GR" sz="2400" dirty="0"/>
          </a:p>
        </p:txBody>
      </p:sp>
      <p:sp>
        <p:nvSpPr>
          <p:cNvPr id="2" name="Ορθογώνιο 1"/>
          <p:cNvSpPr/>
          <p:nvPr/>
        </p:nvSpPr>
        <p:spPr>
          <a:xfrm>
            <a:off x="755576" y="404663"/>
            <a:ext cx="6102424" cy="6001643"/>
          </a:xfrm>
          <a:prstGeom prst="rect">
            <a:avLst/>
          </a:prstGeom>
        </p:spPr>
        <p:txBody>
          <a:bodyPr wrap="square">
            <a:spAutoFit/>
          </a:bodyPr>
          <a:lstStyle/>
          <a:p>
            <a:r>
              <a:rPr lang="el-GR" sz="1600" b="1" i="1" dirty="0"/>
              <a:t>Τι σημαίνει κοινότοπη ή συμβατική γνώση; Να δώσετε ένα παράδειγμα τέτοιου είδους γνώσης.</a:t>
            </a:r>
          </a:p>
          <a:p>
            <a:endParaRPr lang="en-US" sz="1600" b="1" i="1" dirty="0"/>
          </a:p>
          <a:p>
            <a:r>
              <a:rPr lang="el-GR" sz="1600" dirty="0" smtClean="0"/>
              <a:t>  </a:t>
            </a:r>
            <a:r>
              <a:rPr lang="el-GR" sz="1600" dirty="0">
                <a:solidFill>
                  <a:srgbClr val="FF0000"/>
                </a:solidFill>
              </a:rPr>
              <a:t>Κοινότοπη ή συμβατική γνώση είναι η απλοποιημένη και συχνά μη ορθολογική κατανόηση της πραγματικότητας</a:t>
            </a:r>
            <a:r>
              <a:rPr lang="el-GR" sz="1600" dirty="0"/>
              <a:t>.</a:t>
            </a:r>
          </a:p>
          <a:p>
            <a:r>
              <a:rPr lang="el-GR" sz="1600" dirty="0"/>
              <a:t>          Παραθέτουμε ένα ενδεικτικό παράδειγμα από απόσπασμα εφημερίδας: «Οι μελέτες έδειξαν ότι η νεανική παραβατικότητα αυξάνεται όσο μειώνεται ο εκκλησιασμός των νέων». Με μια πρώτη ματιά μπορεί να μας φανεί σωστό ως συμπέρασμα. Είναι όμως έτσι; Αν υποθέσουμε ότι η έλλειψη συχνού εκκλησιασμού είναι η αιτία της εγκληματικότητας, τότε κάνουμε ένα σοβαρό λάθος. Οι έρευνες ενδεχομένως να δείχνουν ότι η παραβατικότητα αυξάνεται όσο η επαφή με την εκκλησία μειώνεται, η μείωση όμως αυτή οφείλεται σε έναν τρίτο παράγοντα, που είναι η ηλικία. Με άλλα λόγια, είναι οι μεγαλύτεροι σε ηλικία έφηβοι που πηγαίνουν στην εκκλησία λιγότερο συχνά και είναι περισσότερο επιρρεπείς σε παραβάσεις. Αυτό επομένως που φαίνεται να υπάρχει ως (αιτιώδης) σχέση ανάμεσα στον εκκλησιασμό και την παραβατικότητα εξηγείται από έναν τρίτο παράγοντα, την ηλικία, ο οποίος επηρεάζει άμεσα τους δύο προηγούμενους παράγοντες (εκκλησιασμός και παραβατικότητα). Αυτή η αναζήτηση και διατύπωση υποθέσεων είναι η πιο ενδιαφέρουσα πλευρά της κοινωνιολογίας.</a:t>
            </a:r>
          </a:p>
          <a:p>
            <a:endParaRPr lang="el-GR" sz="1600" dirty="0"/>
          </a:p>
        </p:txBody>
      </p:sp>
    </p:spTree>
    <p:extLst>
      <p:ext uri="{BB962C8B-B14F-4D97-AF65-F5344CB8AC3E}">
        <p14:creationId xmlns:p14="http://schemas.microsoft.com/office/powerpoint/2010/main" val="2463331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0"/>
            <a:ext cx="6534472" cy="6247864"/>
          </a:xfrm>
          <a:prstGeom prst="rect">
            <a:avLst/>
          </a:prstGeom>
        </p:spPr>
        <p:txBody>
          <a:bodyPr wrap="square">
            <a:spAutoFit/>
          </a:bodyPr>
          <a:lstStyle/>
          <a:p>
            <a:r>
              <a:rPr lang="el-GR" dirty="0"/>
              <a:t>	</a:t>
            </a:r>
            <a:r>
              <a:rPr lang="el-GR" b="1" dirty="0">
                <a:solidFill>
                  <a:srgbClr val="FF0000"/>
                </a:solidFill>
              </a:rPr>
              <a:t>Πώς μπορούμε να μεταχειριστούμε τις πληροφορίες και να αναπτύξουμε τη λογική μας έτσι ώστε να σχηματίσουμε μία ευκρινή εικόνα για αυτό που συμβαίνει στον κόσμο και αυτό που μπορεί να συμβεί στον ίδιο μας τον εαυτό ;</a:t>
            </a:r>
          </a:p>
          <a:p>
            <a:endParaRPr lang="el-GR" b="1" dirty="0">
              <a:solidFill>
                <a:srgbClr val="FF0000"/>
              </a:solidFill>
            </a:endParaRPr>
          </a:p>
          <a:p>
            <a:r>
              <a:rPr lang="el-GR" b="1" dirty="0"/>
              <a:t>       </a:t>
            </a:r>
            <a:r>
              <a:rPr lang="el-GR" sz="1600" b="1" dirty="0"/>
              <a:t>Η αμφισβήτηση </a:t>
            </a:r>
            <a:r>
              <a:rPr lang="el-GR" sz="1600" dirty="0"/>
              <a:t>για τη συμβατική γνώση, δηλαδή αυτό που οι περισσότεροι άνθρωποι θεωρούν αλήθεια («όσοι δεν εκκλησιάζονται υποπίπτουν σε παραβάσεις</a:t>
            </a:r>
            <a:r>
              <a:rPr lang="el-GR" sz="1600" b="1" dirty="0"/>
              <a:t>»), </a:t>
            </a:r>
            <a:endParaRPr lang="en-US" sz="1600" b="1" dirty="0" smtClean="0"/>
          </a:p>
          <a:p>
            <a:pPr marL="285750" indent="-285750">
              <a:buFont typeface="Arial" pitchFamily="34" charset="0"/>
              <a:buChar char="•"/>
            </a:pPr>
            <a:r>
              <a:rPr lang="el-GR" sz="1600" b="1" dirty="0" smtClean="0"/>
              <a:t>μας </a:t>
            </a:r>
            <a:r>
              <a:rPr lang="el-GR" sz="1600" b="1" dirty="0"/>
              <a:t>κάνει πιο αποτελεσματικούς στην αξιολόγηση των δεδομένων της ζωής </a:t>
            </a:r>
            <a:r>
              <a:rPr lang="el-GR" sz="1600" dirty="0"/>
              <a:t>μας</a:t>
            </a:r>
            <a:r>
              <a:rPr lang="el-GR" sz="1600" dirty="0" smtClean="0"/>
              <a:t>,</a:t>
            </a:r>
            <a:endParaRPr lang="en-US" sz="1600" dirty="0" smtClean="0"/>
          </a:p>
          <a:p>
            <a:pPr marL="285750" indent="-285750">
              <a:buFont typeface="Arial" pitchFamily="34" charset="0"/>
              <a:buChar char="•"/>
            </a:pPr>
            <a:r>
              <a:rPr lang="el-GR" sz="1600" dirty="0" smtClean="0"/>
              <a:t> </a:t>
            </a:r>
            <a:r>
              <a:rPr lang="el-GR" sz="1600" b="1" dirty="0"/>
              <a:t>μας βοηθά να στηριζόμαστε στην πραγματικότητα </a:t>
            </a:r>
            <a:r>
              <a:rPr lang="el-GR" sz="1600" dirty="0"/>
              <a:t>και όχι στις κοινωνικά αποδεκτές αληθοφανείς ιδέες</a:t>
            </a:r>
            <a:r>
              <a:rPr lang="el-GR" sz="1600" dirty="0" smtClean="0"/>
              <a:t>..</a:t>
            </a:r>
            <a:endParaRPr lang="en-US" sz="1600" dirty="0" smtClean="0"/>
          </a:p>
          <a:p>
            <a:pPr marL="285750" indent="-285750">
              <a:buFont typeface="Arial" pitchFamily="34" charset="0"/>
              <a:buChar char="•"/>
            </a:pPr>
            <a:r>
              <a:rPr lang="el-GR" sz="1600" dirty="0" smtClean="0"/>
              <a:t> </a:t>
            </a:r>
            <a:r>
              <a:rPr lang="el-GR" sz="1600" dirty="0"/>
              <a:t>Είναι </a:t>
            </a:r>
            <a:r>
              <a:rPr lang="el-GR" sz="1600" dirty="0" smtClean="0"/>
              <a:t>σημαντικό </a:t>
            </a:r>
            <a:r>
              <a:rPr lang="el-GR" sz="1600" b="1" dirty="0"/>
              <a:t>να γνωρίζουμε ότι τα γεγονότα επηρεάζονται από κοινωνικές παραμέτρους </a:t>
            </a:r>
            <a:r>
              <a:rPr lang="el-GR" sz="1600" dirty="0"/>
              <a:t>(π.χ. οικογενειακή κατάσταση, εκπαιδευτικό επίπεδο, οικονομική κατάσταση κ.ά</a:t>
            </a:r>
            <a:r>
              <a:rPr lang="el-GR" sz="1600" dirty="0" smtClean="0"/>
              <a:t>.).</a:t>
            </a:r>
            <a:endParaRPr lang="en-US" sz="1600" dirty="0" smtClean="0"/>
          </a:p>
          <a:p>
            <a:pPr marL="285750" indent="-285750">
              <a:buFont typeface="Arial" pitchFamily="34" charset="0"/>
              <a:buChar char="•"/>
            </a:pPr>
            <a:r>
              <a:rPr lang="el-GR" sz="1600" dirty="0" smtClean="0"/>
              <a:t> </a:t>
            </a:r>
            <a:r>
              <a:rPr lang="el-GR" sz="1600" b="1" dirty="0"/>
              <a:t>Η κοινωνική γνώση μάς βοηθά </a:t>
            </a:r>
            <a:r>
              <a:rPr lang="el-GR" sz="1600" dirty="0"/>
              <a:t>να διαβάσουμε μια εφημερίδα </a:t>
            </a:r>
            <a:r>
              <a:rPr lang="el-GR" sz="1600" b="1" dirty="0"/>
              <a:t>και να κατανοήσουμε καλύτερα τα γεγονότα ή να αντιληφθούμε τις πραγματικές αιτίες κάποιων κοινωνικών φαινομένων. </a:t>
            </a:r>
            <a:r>
              <a:rPr lang="el-GR" sz="1600" dirty="0"/>
              <a:t>Έτσι, αν κάποιος δημοσιογράφος συνδέει τη φτώχεια με την τεμπελιά, εμείς μπορούμε να διαπιστώσουμε ότι πρόκειται για μια υπεραπλουστευτική άποψη, αφού η φτώχεια συνδέεται με τις κοινωνικές παραμέτρους που την παράγουν (π.χ. εκμετάλλευση, άνιση κατανομή πλούτου </a:t>
            </a:r>
            <a:r>
              <a:rPr lang="el-GR" dirty="0"/>
              <a:t>κ.ά.).</a:t>
            </a:r>
          </a:p>
        </p:txBody>
      </p:sp>
    </p:spTree>
    <p:extLst>
      <p:ext uri="{BB962C8B-B14F-4D97-AF65-F5344CB8AC3E}">
        <p14:creationId xmlns:p14="http://schemas.microsoft.com/office/powerpoint/2010/main" val="243256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Διαφορές </a:t>
            </a:r>
            <a:r>
              <a:rPr lang="el-GR" sz="3200" dirty="0"/>
              <a:t>ανάμεσα </a:t>
            </a:r>
            <a:r>
              <a:rPr lang="el-GR" sz="3200" dirty="0">
                <a:solidFill>
                  <a:srgbClr val="FF0000"/>
                </a:solidFill>
              </a:rPr>
              <a:t>στην κοινωνική</a:t>
            </a:r>
            <a:br>
              <a:rPr lang="el-GR" sz="3200" dirty="0">
                <a:solidFill>
                  <a:srgbClr val="FF0000"/>
                </a:solidFill>
              </a:rPr>
            </a:br>
            <a:r>
              <a:rPr lang="el-GR" sz="3200" dirty="0">
                <a:solidFill>
                  <a:srgbClr val="FF0000"/>
                </a:solidFill>
              </a:rPr>
              <a:t>θεωρία </a:t>
            </a:r>
            <a:r>
              <a:rPr lang="el-GR" sz="3200" dirty="0"/>
              <a:t>και την </a:t>
            </a:r>
            <a:r>
              <a:rPr lang="el-GR" sz="3200" dirty="0">
                <a:solidFill>
                  <a:schemeClr val="accent5">
                    <a:lumMod val="50000"/>
                  </a:schemeClr>
                </a:solidFill>
              </a:rPr>
              <a:t>καθημερινή θεωρητική σκέψη</a:t>
            </a:r>
            <a:r>
              <a:rPr lang="el-GR" sz="3200" dirty="0"/>
              <a:t>:</a:t>
            </a:r>
          </a:p>
        </p:txBody>
      </p:sp>
      <p:sp>
        <p:nvSpPr>
          <p:cNvPr id="4" name="Θέση περιεχομένου 3"/>
          <p:cNvSpPr>
            <a:spLocks noGrp="1"/>
          </p:cNvSpPr>
          <p:nvPr>
            <p:ph sz="half" idx="2"/>
          </p:nvPr>
        </p:nvSpPr>
        <p:spPr/>
        <p:txBody>
          <a:bodyPr>
            <a:noAutofit/>
          </a:bodyPr>
          <a:lstStyle/>
          <a:p>
            <a:pPr marL="0" indent="0">
              <a:buNone/>
            </a:pPr>
            <a:r>
              <a:rPr lang="el-GR" sz="1800" dirty="0" smtClean="0"/>
              <a:t>1. </a:t>
            </a:r>
            <a:r>
              <a:rPr lang="el-GR" sz="1800" u="sng" dirty="0"/>
              <a:t>Η πρώτη διαφορά </a:t>
            </a:r>
            <a:r>
              <a:rPr lang="el-GR" sz="1800" dirty="0"/>
              <a:t>είναι ότι </a:t>
            </a:r>
            <a:r>
              <a:rPr lang="el-GR" sz="1800" b="1" dirty="0"/>
              <a:t>η κοινωνική θεωρία </a:t>
            </a:r>
            <a:r>
              <a:rPr lang="el-GR" sz="1800" dirty="0"/>
              <a:t>φιλοδοξεί να είναι </a:t>
            </a:r>
            <a:r>
              <a:rPr lang="el-GR" sz="1800" b="1" dirty="0"/>
              <a:t>πιο συστηματική </a:t>
            </a:r>
            <a:r>
              <a:rPr lang="el-GR" sz="1800" dirty="0"/>
              <a:t>σε ό,τι αφορά την</a:t>
            </a:r>
          </a:p>
          <a:p>
            <a:pPr marL="0" indent="0">
              <a:buNone/>
            </a:pPr>
            <a:r>
              <a:rPr lang="el-GR" sz="1800" dirty="0"/>
              <a:t>εμπειρία, αλλά και τις ιδέες. Η συστηματοποίηση υπόκειται στους κανόνες της </a:t>
            </a:r>
            <a:r>
              <a:rPr lang="el-GR" sz="1800" b="1" dirty="0" smtClean="0"/>
              <a:t>λογική</a:t>
            </a:r>
            <a:r>
              <a:rPr lang="el-GR" sz="1800" dirty="0" smtClean="0"/>
              <a:t>ς</a:t>
            </a:r>
          </a:p>
          <a:p>
            <a:pPr marL="0" indent="0">
              <a:buNone/>
            </a:pPr>
            <a:r>
              <a:rPr lang="el-GR" sz="1800" dirty="0" smtClean="0"/>
              <a:t>2 . </a:t>
            </a:r>
            <a:r>
              <a:rPr lang="el-GR" sz="1800" dirty="0"/>
              <a:t>Η </a:t>
            </a:r>
            <a:r>
              <a:rPr lang="el-GR" sz="1800" u="sng" dirty="0"/>
              <a:t>δεύτερη διαφορά αφορά </a:t>
            </a:r>
            <a:r>
              <a:rPr lang="el-GR" sz="1800" dirty="0"/>
              <a:t>τα λεγόμενα</a:t>
            </a:r>
            <a:r>
              <a:rPr lang="el-GR" sz="1800" b="1" dirty="0"/>
              <a:t> «δευτερογενή» προβλήματα</a:t>
            </a:r>
            <a:r>
              <a:rPr lang="el-GR" sz="1800" dirty="0"/>
              <a:t>, που εμφανίζονται κατά τη διαδικασία της λογικής διάταξης των ιδεών της </a:t>
            </a:r>
            <a:r>
              <a:rPr lang="el-GR" sz="1800" dirty="0" smtClean="0"/>
              <a:t>κοινωνικής θεωρίας </a:t>
            </a:r>
            <a:r>
              <a:rPr lang="el-GR" sz="1800" dirty="0"/>
              <a:t>και τα οποία εκτιμούμε ότι συνδέονται με </a:t>
            </a:r>
            <a:r>
              <a:rPr lang="el-GR" sz="1800" dirty="0" smtClean="0"/>
              <a:t>τοφαινόμενο </a:t>
            </a:r>
            <a:r>
              <a:rPr lang="el-GR" sz="1800" dirty="0"/>
              <a:t>που προσπαθούμε να εξηγήσουμε. </a:t>
            </a:r>
          </a:p>
        </p:txBody>
      </p:sp>
      <p:sp>
        <p:nvSpPr>
          <p:cNvPr id="6" name="Θέση περιεχομένου 5"/>
          <p:cNvSpPr>
            <a:spLocks noGrp="1"/>
          </p:cNvSpPr>
          <p:nvPr>
            <p:ph sz="quarter" idx="4"/>
          </p:nvPr>
        </p:nvSpPr>
        <p:spPr/>
        <p:txBody>
          <a:bodyPr>
            <a:normAutofit fontScale="92500" lnSpcReduction="10000"/>
          </a:bodyPr>
          <a:lstStyle/>
          <a:p>
            <a:pPr marL="0" indent="0">
              <a:buNone/>
            </a:pPr>
            <a:r>
              <a:rPr lang="el-GR" dirty="0" smtClean="0"/>
              <a:t>3. </a:t>
            </a:r>
            <a:r>
              <a:rPr lang="el-GR" dirty="0"/>
              <a:t>Η </a:t>
            </a:r>
            <a:r>
              <a:rPr lang="el-GR" u="sng" dirty="0"/>
              <a:t>τρίτη διαφορά </a:t>
            </a:r>
            <a:r>
              <a:rPr lang="el-GR" dirty="0"/>
              <a:t>σχετίζεται με το γεγονός ότι </a:t>
            </a:r>
            <a:r>
              <a:rPr lang="el-GR" dirty="0" smtClean="0"/>
              <a:t>στηθεωρητική </a:t>
            </a:r>
            <a:r>
              <a:rPr lang="el-GR" dirty="0"/>
              <a:t>προσέγγιση ενός θέματος </a:t>
            </a:r>
            <a:r>
              <a:rPr lang="el-GR" b="1" dirty="0"/>
              <a:t>δεν είναι απαραίτητη η βιωματική</a:t>
            </a:r>
            <a:r>
              <a:rPr lang="el-GR" dirty="0"/>
              <a:t> </a:t>
            </a:r>
            <a:r>
              <a:rPr lang="el-GR" b="1" dirty="0"/>
              <a:t>σχέση</a:t>
            </a:r>
            <a:r>
              <a:rPr lang="el-GR" dirty="0"/>
              <a:t> με αυτό ή η άμεση εμπειρία.</a:t>
            </a:r>
          </a:p>
          <a:p>
            <a:pPr marL="0" indent="0">
              <a:buNone/>
            </a:pPr>
            <a:r>
              <a:rPr lang="el-GR" dirty="0" smtClean="0"/>
              <a:t>4. </a:t>
            </a:r>
            <a:r>
              <a:rPr lang="el-GR" dirty="0"/>
              <a:t>Η </a:t>
            </a:r>
            <a:r>
              <a:rPr lang="el-GR" u="sng" dirty="0"/>
              <a:t>τέταρτη διαφορά </a:t>
            </a:r>
            <a:r>
              <a:rPr lang="el-GR" dirty="0"/>
              <a:t>είναι ότι </a:t>
            </a:r>
            <a:r>
              <a:rPr lang="el-GR" b="1" dirty="0"/>
              <a:t>η κοινωνική </a:t>
            </a:r>
            <a:r>
              <a:rPr lang="el-GR" b="1" dirty="0" smtClean="0"/>
              <a:t>θεωρία έρχεται </a:t>
            </a:r>
            <a:r>
              <a:rPr lang="el-GR" b="1" dirty="0"/>
              <a:t>συχνά να ανατρέψει</a:t>
            </a:r>
            <a:r>
              <a:rPr lang="el-GR" dirty="0"/>
              <a:t> αυτά που ισχυρίζεται </a:t>
            </a:r>
            <a:r>
              <a:rPr lang="el-GR" b="1" dirty="0" smtClean="0"/>
              <a:t>μια απλοποιημένη </a:t>
            </a:r>
            <a:r>
              <a:rPr lang="el-GR" b="1" dirty="0"/>
              <a:t>και </a:t>
            </a:r>
            <a:r>
              <a:rPr lang="el-GR" b="1" dirty="0" smtClean="0"/>
              <a:t> </a:t>
            </a:r>
            <a:r>
              <a:rPr lang="el-GR" b="1" dirty="0"/>
              <a:t>μη ορθολογική κατανόηση</a:t>
            </a:r>
          </a:p>
          <a:p>
            <a:pPr marL="0" indent="0">
              <a:buNone/>
            </a:pPr>
            <a:r>
              <a:rPr lang="el-GR" b="1" dirty="0"/>
              <a:t>της πραγματικότητας</a:t>
            </a:r>
          </a:p>
        </p:txBody>
      </p:sp>
    </p:spTree>
    <p:extLst>
      <p:ext uri="{BB962C8B-B14F-4D97-AF65-F5344CB8AC3E}">
        <p14:creationId xmlns:p14="http://schemas.microsoft.com/office/powerpoint/2010/main" val="2843843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6069" y="404664"/>
            <a:ext cx="8229600" cy="1143000"/>
          </a:xfrm>
        </p:spPr>
        <p:txBody>
          <a:bodyPr>
            <a:noAutofit/>
          </a:bodyPr>
          <a:lstStyle/>
          <a:p>
            <a:r>
              <a:rPr lang="el-GR" sz="2800" dirty="0" smtClean="0">
                <a:solidFill>
                  <a:schemeClr val="accent2">
                    <a:lumMod val="75000"/>
                  </a:schemeClr>
                </a:solidFill>
              </a:rPr>
              <a:t> Είναι  </a:t>
            </a:r>
            <a:r>
              <a:rPr lang="el-GR" sz="2800" dirty="0">
                <a:solidFill>
                  <a:schemeClr val="accent2">
                    <a:lumMod val="75000"/>
                  </a:schemeClr>
                </a:solidFill>
              </a:rPr>
              <a:t>πανανθρώπινο </a:t>
            </a:r>
            <a:r>
              <a:rPr lang="el-GR" sz="2800" dirty="0" smtClean="0">
                <a:solidFill>
                  <a:schemeClr val="accent2">
                    <a:lumMod val="75000"/>
                  </a:schemeClr>
                </a:solidFill>
              </a:rPr>
              <a:t>συναίσθημα</a:t>
            </a:r>
            <a:br>
              <a:rPr lang="el-GR" sz="2800" dirty="0" smtClean="0">
                <a:solidFill>
                  <a:schemeClr val="accent2">
                    <a:lumMod val="75000"/>
                  </a:schemeClr>
                </a:solidFill>
              </a:rPr>
            </a:br>
            <a:r>
              <a:rPr lang="el-GR" sz="2800" dirty="0" smtClean="0">
                <a:solidFill>
                  <a:schemeClr val="accent2">
                    <a:lumMod val="75000"/>
                  </a:schemeClr>
                </a:solidFill>
              </a:rPr>
              <a:t>ο έρωτας;</a:t>
            </a:r>
            <a:r>
              <a:rPr lang="el-GR" sz="2800" dirty="0">
                <a:solidFill>
                  <a:schemeClr val="accent2">
                    <a:lumMod val="75000"/>
                  </a:schemeClr>
                </a:solidFill>
              </a:rPr>
              <a:t/>
            </a:r>
            <a:br>
              <a:rPr lang="el-GR" sz="2800" dirty="0">
                <a:solidFill>
                  <a:schemeClr val="accent2">
                    <a:lumMod val="75000"/>
                  </a:schemeClr>
                </a:solidFill>
              </a:rPr>
            </a:br>
            <a:endParaRPr lang="el-GR" sz="2800" dirty="0">
              <a:solidFill>
                <a:schemeClr val="accent2">
                  <a:lumMod val="75000"/>
                </a:schemeClr>
              </a:solidFill>
            </a:endParaRPr>
          </a:p>
        </p:txBody>
      </p:sp>
      <p:sp>
        <p:nvSpPr>
          <p:cNvPr id="3" name="Ορθογώνιο 2"/>
          <p:cNvSpPr/>
          <p:nvPr/>
        </p:nvSpPr>
        <p:spPr>
          <a:xfrm>
            <a:off x="2286000" y="1305342"/>
            <a:ext cx="4572000" cy="3231654"/>
          </a:xfrm>
          <a:prstGeom prst="rect">
            <a:avLst/>
          </a:prstGeom>
        </p:spPr>
        <p:txBody>
          <a:bodyPr>
            <a:spAutoFit/>
          </a:bodyPr>
          <a:lstStyle/>
          <a:p>
            <a:r>
              <a:rPr lang="el-GR" sz="2400" dirty="0"/>
              <a:t>Ο κοινωνιολόγος Α. </a:t>
            </a:r>
            <a:r>
              <a:rPr lang="el-GR" sz="2400" dirty="0">
                <a:solidFill>
                  <a:schemeClr val="accent1"/>
                </a:solidFill>
              </a:rPr>
              <a:t>Γκίντενς (2002:50), </a:t>
            </a:r>
            <a:r>
              <a:rPr lang="el-GR" sz="2400" dirty="0" smtClean="0">
                <a:solidFill>
                  <a:schemeClr val="accent1"/>
                </a:solidFill>
              </a:rPr>
              <a:t>για να </a:t>
            </a:r>
            <a:r>
              <a:rPr lang="el-GR" sz="2400" dirty="0">
                <a:solidFill>
                  <a:schemeClr val="accent1"/>
                </a:solidFill>
              </a:rPr>
              <a:t>περιγράψει το αντικείμενο της κοινωνιολογίας,</a:t>
            </a:r>
            <a:r>
              <a:rPr lang="el-GR" sz="2400" dirty="0"/>
              <a:t> </a:t>
            </a:r>
          </a:p>
          <a:p>
            <a:r>
              <a:rPr lang="el-GR" sz="2400" dirty="0" smtClean="0"/>
              <a:t>θέτει  το </a:t>
            </a:r>
            <a:r>
              <a:rPr lang="el-GR" sz="2400" dirty="0"/>
              <a:t>ερώτημα </a:t>
            </a:r>
            <a:endParaRPr lang="el-GR" sz="2400" dirty="0" smtClean="0"/>
          </a:p>
          <a:p>
            <a:r>
              <a:rPr lang="el-GR" sz="2400" dirty="0" smtClean="0"/>
              <a:t> </a:t>
            </a:r>
            <a:r>
              <a:rPr lang="el-GR" sz="2400" dirty="0">
                <a:solidFill>
                  <a:srgbClr val="FF0000"/>
                </a:solidFill>
              </a:rPr>
              <a:t>«ποια είναι </a:t>
            </a:r>
            <a:r>
              <a:rPr lang="el-GR" sz="2400" dirty="0" smtClean="0">
                <a:solidFill>
                  <a:srgbClr val="FF0000"/>
                </a:solidFill>
              </a:rPr>
              <a:t>η σχέση </a:t>
            </a:r>
            <a:r>
              <a:rPr lang="el-GR" sz="2400" dirty="0">
                <a:solidFill>
                  <a:srgbClr val="FF0000"/>
                </a:solidFill>
              </a:rPr>
              <a:t>του έρωτα με το γάμο». </a:t>
            </a:r>
            <a:endParaRPr lang="el-GR" sz="2400" dirty="0" smtClean="0">
              <a:solidFill>
                <a:srgbClr val="FF0000"/>
              </a:solidFill>
            </a:endParaRPr>
          </a:p>
          <a:p>
            <a:r>
              <a:rPr lang="el-GR" sz="2000" dirty="0" smtClean="0"/>
              <a:t>(Ο </a:t>
            </a:r>
            <a:r>
              <a:rPr lang="el-GR" sz="2000" dirty="0"/>
              <a:t>έρωτας εκφράζει </a:t>
            </a:r>
            <a:r>
              <a:rPr lang="el-GR" sz="2000" dirty="0" smtClean="0"/>
              <a:t>μια αμοιβαία </a:t>
            </a:r>
            <a:r>
              <a:rPr lang="el-GR" sz="2000" dirty="0"/>
              <a:t>έλξη που αισθάνονται δύο άνθρωποι </a:t>
            </a:r>
            <a:r>
              <a:rPr lang="el-GR" sz="2000" dirty="0" smtClean="0"/>
              <a:t>μεταξύ τους.) </a:t>
            </a:r>
            <a:endParaRPr lang="el-GR" sz="2000" dirty="0"/>
          </a:p>
        </p:txBody>
      </p:sp>
    </p:spTree>
    <p:extLst>
      <p:ext uri="{BB962C8B-B14F-4D97-AF65-F5344CB8AC3E}">
        <p14:creationId xmlns:p14="http://schemas.microsoft.com/office/powerpoint/2010/main" val="1416106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p:cNvSpPr>
            <a:spLocks noGrp="1"/>
          </p:cNvSpPr>
          <p:nvPr>
            <p:ph sz="half" idx="2"/>
          </p:nvPr>
        </p:nvSpPr>
        <p:spPr/>
        <p:txBody>
          <a:bodyPr>
            <a:normAutofit fontScale="85000" lnSpcReduction="10000"/>
          </a:bodyPr>
          <a:lstStyle/>
          <a:p>
            <a:pPr marL="0" indent="0">
              <a:buNone/>
            </a:pPr>
            <a:r>
              <a:rPr lang="el-GR" dirty="0" smtClean="0"/>
              <a:t>Ιστορικές έρευνες στο </a:t>
            </a:r>
            <a:r>
              <a:rPr lang="el-GR" dirty="0" smtClean="0">
                <a:solidFill>
                  <a:srgbClr val="FF0000"/>
                </a:solidFill>
              </a:rPr>
              <a:t>Μεσσαίωνα</a:t>
            </a:r>
          </a:p>
          <a:p>
            <a:r>
              <a:rPr lang="el-GR" dirty="0" smtClean="0"/>
              <a:t>οι </a:t>
            </a:r>
            <a:r>
              <a:rPr lang="el-GR" dirty="0"/>
              <a:t>άνθρωποι παντρεύονταν για να παραμείνει η περιουσία</a:t>
            </a:r>
          </a:p>
          <a:p>
            <a:r>
              <a:rPr lang="el-GR" dirty="0"/>
              <a:t>στην οικογένεια. Μετά το γάμο έρχονταν πιο κοντά και</a:t>
            </a:r>
          </a:p>
          <a:p>
            <a:r>
              <a:rPr lang="el-GR" dirty="0"/>
              <a:t>γίνονταν στενοί σύντροφοι. Αυτό γινόταν πάντα μετά</a:t>
            </a:r>
          </a:p>
          <a:p>
            <a:r>
              <a:rPr lang="el-GR" dirty="0"/>
              <a:t>το γάμο και ποτέ πριν. Οι σεξουαλικές σχέσεις πριν από</a:t>
            </a:r>
          </a:p>
          <a:p>
            <a:r>
              <a:rPr lang="el-GR" dirty="0"/>
              <a:t>το γάμο ή μέσα σ’ αυτόν δεν είχαν σχέση με αυτό που</a:t>
            </a:r>
          </a:p>
          <a:p>
            <a:r>
              <a:rPr lang="el-GR" dirty="0"/>
              <a:t>σήμερα αποκαλούμε έρωτα</a:t>
            </a:r>
            <a:r>
              <a:rPr lang="el-GR" dirty="0" smtClean="0"/>
              <a:t>.</a:t>
            </a:r>
            <a:endParaRPr lang="el-GR" dirty="0"/>
          </a:p>
        </p:txBody>
      </p:sp>
      <p:sp>
        <p:nvSpPr>
          <p:cNvPr id="11" name="Θέση περιεχομένου 10"/>
          <p:cNvSpPr>
            <a:spLocks noGrp="1"/>
          </p:cNvSpPr>
          <p:nvPr>
            <p:ph sz="quarter" idx="4"/>
          </p:nvPr>
        </p:nvSpPr>
        <p:spPr/>
        <p:txBody>
          <a:bodyPr>
            <a:normAutofit fontScale="70000" lnSpcReduction="20000"/>
          </a:bodyPr>
          <a:lstStyle/>
          <a:p>
            <a:pPr marL="0" indent="0">
              <a:buNone/>
            </a:pPr>
            <a:r>
              <a:rPr lang="el-GR" dirty="0">
                <a:solidFill>
                  <a:srgbClr val="FF0000"/>
                </a:solidFill>
              </a:rPr>
              <a:t>Σήμερα </a:t>
            </a:r>
            <a:endParaRPr lang="el-GR" dirty="0" smtClean="0">
              <a:solidFill>
                <a:srgbClr val="FF0000"/>
              </a:solidFill>
            </a:endParaRPr>
          </a:p>
          <a:p>
            <a:pPr marL="0" indent="0">
              <a:buNone/>
            </a:pPr>
            <a:r>
              <a:rPr lang="el-GR" dirty="0" smtClean="0"/>
              <a:t>οι </a:t>
            </a:r>
            <a:r>
              <a:rPr lang="el-GR" dirty="0"/>
              <a:t>αντιλήψεις και η στάση απέναντι στον</a:t>
            </a:r>
          </a:p>
          <a:p>
            <a:pPr marL="0" indent="0">
              <a:buNone/>
            </a:pPr>
            <a:r>
              <a:rPr lang="el-GR" dirty="0"/>
              <a:t>έρωτα έχουν αλλάξει. Θα μπορούσαμε να πούμε ότι</a:t>
            </a:r>
          </a:p>
          <a:p>
            <a:pPr marL="0" indent="0">
              <a:buNone/>
            </a:pPr>
            <a:r>
              <a:rPr lang="el-GR" dirty="0"/>
              <a:t>όσον αφορά τον έρωτα ισχύει ακριβώς το αντίθετο </a:t>
            </a:r>
            <a:r>
              <a:rPr lang="el-GR" dirty="0" smtClean="0"/>
              <a:t>με  αυτό </a:t>
            </a:r>
            <a:r>
              <a:rPr lang="el-GR" dirty="0"/>
              <a:t>που μόλις περιγράψαμε. </a:t>
            </a:r>
            <a:endParaRPr lang="el-GR" dirty="0" smtClean="0"/>
          </a:p>
          <a:p>
            <a:pPr marL="0" indent="0">
              <a:buNone/>
            </a:pPr>
            <a:r>
              <a:rPr lang="el-GR" b="1" dirty="0" smtClean="0">
                <a:solidFill>
                  <a:schemeClr val="tx1">
                    <a:lumMod val="75000"/>
                    <a:lumOff val="25000"/>
                  </a:schemeClr>
                </a:solidFill>
              </a:rPr>
              <a:t>ΣΥΜΠΕΡΑΣΜΑ</a:t>
            </a:r>
          </a:p>
          <a:p>
            <a:pPr marL="0" indent="0">
              <a:buNone/>
            </a:pPr>
            <a:r>
              <a:rPr lang="el-GR" dirty="0" smtClean="0">
                <a:solidFill>
                  <a:srgbClr val="FF0000"/>
                </a:solidFill>
              </a:rPr>
              <a:t>ο </a:t>
            </a:r>
            <a:r>
              <a:rPr lang="el-GR" dirty="0">
                <a:solidFill>
                  <a:srgbClr val="FF0000"/>
                </a:solidFill>
              </a:rPr>
              <a:t>έρωτας και η σχέση του με το γάμο δεν μπορούν</a:t>
            </a:r>
          </a:p>
          <a:p>
            <a:r>
              <a:rPr lang="el-GR" dirty="0">
                <a:solidFill>
                  <a:srgbClr val="FF0000"/>
                </a:solidFill>
              </a:rPr>
              <a:t>να νοηθούν ως ένα φυσικό κομμάτι της ανθρώπινης</a:t>
            </a:r>
          </a:p>
          <a:p>
            <a:r>
              <a:rPr lang="el-GR" dirty="0">
                <a:solidFill>
                  <a:srgbClr val="FF0000"/>
                </a:solidFill>
              </a:rPr>
              <a:t>ζωής. </a:t>
            </a:r>
            <a:endParaRPr lang="el-GR" dirty="0" smtClean="0">
              <a:solidFill>
                <a:srgbClr val="FF0000"/>
              </a:solidFill>
            </a:endParaRPr>
          </a:p>
          <a:p>
            <a:r>
              <a:rPr lang="el-GR" dirty="0" smtClean="0">
                <a:solidFill>
                  <a:srgbClr val="FF0000"/>
                </a:solidFill>
              </a:rPr>
              <a:t>Διαμορφώθηκαν </a:t>
            </a:r>
            <a:r>
              <a:rPr lang="el-GR" dirty="0">
                <a:solidFill>
                  <a:srgbClr val="FF0000"/>
                </a:solidFill>
              </a:rPr>
              <a:t>μέσα από σύνθετες </a:t>
            </a:r>
            <a:r>
              <a:rPr lang="el-GR" sz="4000" dirty="0" smtClean="0">
                <a:solidFill>
                  <a:schemeClr val="tx2">
                    <a:lumMod val="75000"/>
                  </a:schemeClr>
                </a:solidFill>
              </a:rPr>
              <a:t>ιστορικές και </a:t>
            </a:r>
            <a:r>
              <a:rPr lang="el-GR" sz="4000" dirty="0">
                <a:solidFill>
                  <a:schemeClr val="tx2">
                    <a:lumMod val="75000"/>
                  </a:schemeClr>
                </a:solidFill>
              </a:rPr>
              <a:t>κοινωνικές διαδικασίες. </a:t>
            </a:r>
          </a:p>
          <a:p>
            <a:endParaRPr lang="el-GR" dirty="0">
              <a:solidFill>
                <a:srgbClr val="FF0000"/>
              </a:solidFill>
            </a:endParaRPr>
          </a:p>
        </p:txBody>
      </p:sp>
      <p:sp>
        <p:nvSpPr>
          <p:cNvPr id="12" name="Ορθογώνιο 11"/>
          <p:cNvSpPr/>
          <p:nvPr/>
        </p:nvSpPr>
        <p:spPr>
          <a:xfrm>
            <a:off x="1619672" y="620689"/>
            <a:ext cx="5238328" cy="1754326"/>
          </a:xfrm>
          <a:prstGeom prst="rect">
            <a:avLst/>
          </a:prstGeom>
        </p:spPr>
        <p:txBody>
          <a:bodyPr wrap="square">
            <a:spAutoFit/>
          </a:bodyPr>
          <a:lstStyle/>
          <a:p>
            <a:r>
              <a:rPr lang="el-GR" dirty="0" smtClean="0"/>
              <a:t>Η κοινωνικοί σχηματισμοί , οι αντιλήψεις,οι θέσεις,οι ρόλοι, είναι </a:t>
            </a:r>
          </a:p>
          <a:p>
            <a:r>
              <a:rPr lang="el-GR" sz="2400" b="1" dirty="0" smtClean="0"/>
              <a:t>ιστορικά και κοινωνικά προσδιορισμένα</a:t>
            </a:r>
            <a:endParaRPr lang="el-GR" sz="2400" b="1" dirty="0"/>
          </a:p>
          <a:p>
            <a:endParaRPr lang="el-GR" sz="2400" b="1" dirty="0"/>
          </a:p>
        </p:txBody>
      </p:sp>
      <p:sp>
        <p:nvSpPr>
          <p:cNvPr id="16" name="Αστέρι 5 ακτινών 15"/>
          <p:cNvSpPr/>
          <p:nvPr/>
        </p:nvSpPr>
        <p:spPr>
          <a:xfrm>
            <a:off x="611560" y="548680"/>
            <a:ext cx="889248"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56795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623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Αλλαγές στην ευρωπαϊκή κοινωνική πραγματικότητα </a:t>
            </a:r>
          </a:p>
        </p:txBody>
      </p:sp>
      <p:sp>
        <p:nvSpPr>
          <p:cNvPr id="4099" name="2 - Θέση περιεχομένου"/>
          <p:cNvSpPr>
            <a:spLocks noGrp="1"/>
          </p:cNvSpPr>
          <p:nvPr>
            <p:ph idx="1"/>
          </p:nvPr>
        </p:nvSpPr>
        <p:spPr/>
        <p:txBody>
          <a:bodyPr/>
          <a:lstStyle/>
          <a:p>
            <a:pPr eaLnBrk="1" hangingPunct="1">
              <a:buFont typeface="Arial" charset="0"/>
              <a:buNone/>
            </a:pPr>
            <a:r>
              <a:rPr lang="el-GR" smtClean="0"/>
              <a:t>1. Εισαγωγή της μηχανής στους χώρους δουλειάς</a:t>
            </a:r>
          </a:p>
          <a:p>
            <a:pPr eaLnBrk="1" hangingPunct="1"/>
            <a:endParaRPr lang="el-GR" smtClean="0"/>
          </a:p>
        </p:txBody>
      </p:sp>
      <p:pic>
        <p:nvPicPr>
          <p:cNvPr id="5" name="4 - Εικόνα" descr="1760_1.jpg"/>
          <p:cNvPicPr>
            <a:picLocks noChangeAspect="1"/>
          </p:cNvPicPr>
          <p:nvPr/>
        </p:nvPicPr>
        <p:blipFill>
          <a:blip r:embed="rId2" cstate="print"/>
          <a:stretch>
            <a:fillRect/>
          </a:stretch>
        </p:blipFill>
        <p:spPr>
          <a:xfrm>
            <a:off x="1357290" y="2571744"/>
            <a:ext cx="6715172"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948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905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902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682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651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94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473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95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331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41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περιεχομένου 3"/>
          <p:cNvSpPr>
            <a:spLocks noGrp="1"/>
          </p:cNvSpPr>
          <p:nvPr>
            <p:ph sz="half" idx="2"/>
          </p:nvPr>
        </p:nvSpPr>
        <p:spPr/>
        <p:txBody>
          <a:bodyPr/>
          <a:lstStyle/>
          <a:p>
            <a:endParaRPr lang="el-GR" dirty="0"/>
          </a:p>
        </p:txBody>
      </p:sp>
    </p:spTree>
    <p:extLst>
      <p:ext uri="{BB962C8B-B14F-4D97-AF65-F5344CB8AC3E}">
        <p14:creationId xmlns:p14="http://schemas.microsoft.com/office/powerpoint/2010/main" val="101894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1740071_10209932930179661_3398916784879941101_n.jpg"/>
          <p:cNvPicPr>
            <a:picLocks noChangeAspect="1"/>
          </p:cNvPicPr>
          <p:nvPr/>
        </p:nvPicPr>
        <p:blipFill>
          <a:blip r:embed="rId2" cstate="print"/>
          <a:stretch>
            <a:fillRect/>
          </a:stretch>
        </p:blipFill>
        <p:spPr>
          <a:xfrm>
            <a:off x="734122" y="0"/>
            <a:ext cx="767575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331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περιεχομένου 4"/>
          <p:cNvSpPr>
            <a:spLocks noGrp="1"/>
          </p:cNvSpPr>
          <p:nvPr>
            <p:ph sz="half" idx="2"/>
          </p:nvPr>
        </p:nvSpPr>
        <p:spPr>
          <a:xfrm flipV="1">
            <a:off x="4644008" y="6858000"/>
            <a:ext cx="4032448" cy="603448"/>
          </a:xfrm>
        </p:spPr>
        <p:txBody>
          <a:bodyPr/>
          <a:lstStyle/>
          <a:p>
            <a:endParaRPr lang="el-GR" dirty="0"/>
          </a:p>
        </p:txBody>
      </p:sp>
    </p:spTree>
    <p:extLst>
      <p:ext uri="{BB962C8B-B14F-4D97-AF65-F5344CB8AC3E}">
        <p14:creationId xmlns:p14="http://schemas.microsoft.com/office/powerpoint/2010/main" val="934872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433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4008" cy="52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0"/>
            <a:ext cx="4038600"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703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536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4320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0"/>
            <a:ext cx="46805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108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43882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0"/>
            <a:ext cx="4186808" cy="499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64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74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43882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0"/>
            <a:ext cx="4644008"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728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843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31628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0"/>
            <a:ext cx="453650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326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endParaRPr lang="el-GR"/>
          </a:p>
        </p:txBody>
      </p:sp>
      <p:pic>
        <p:nvPicPr>
          <p:cNvPr id="1945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504" y="0"/>
            <a:ext cx="4608512"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κειμένου 4"/>
          <p:cNvSpPr>
            <a:spLocks noGrp="1"/>
          </p:cNvSpPr>
          <p:nvPr>
            <p:ph type="body" sz="quarter" idx="3"/>
          </p:nvPr>
        </p:nvSpPr>
        <p:spPr/>
        <p:txBody>
          <a:bodyPr/>
          <a:lstStyle/>
          <a:p>
            <a:endParaRPr lang="el-GR"/>
          </a:p>
        </p:txBody>
      </p:sp>
      <p:pic>
        <p:nvPicPr>
          <p:cNvPr id="1945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0"/>
            <a:ext cx="4041775"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664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endParaRPr lang="el-GR"/>
          </a:p>
        </p:txBody>
      </p:sp>
      <p:pic>
        <p:nvPicPr>
          <p:cNvPr id="204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504" y="0"/>
            <a:ext cx="4389884"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κειμένου 4"/>
          <p:cNvSpPr>
            <a:spLocks noGrp="1"/>
          </p:cNvSpPr>
          <p:nvPr>
            <p:ph type="body" sz="quarter" idx="3"/>
          </p:nvPr>
        </p:nvSpPr>
        <p:spPr/>
        <p:txBody>
          <a:bodyPr/>
          <a:lstStyle/>
          <a:p>
            <a:endParaRPr lang="el-GR"/>
          </a:p>
        </p:txBody>
      </p:sp>
      <p:pic>
        <p:nvPicPr>
          <p:cNvPr id="2048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27985" y="116632"/>
            <a:ext cx="4258816" cy="51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985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150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476672"/>
            <a:ext cx="4038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211960" y="188640"/>
            <a:ext cx="4474840" cy="481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9353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endParaRPr lang="el-GR"/>
          </a:p>
        </p:txBody>
      </p:sp>
      <p:pic>
        <p:nvPicPr>
          <p:cNvPr id="2253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0"/>
            <a:ext cx="4040188" cy="52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κειμένου 4"/>
          <p:cNvSpPr>
            <a:spLocks noGrp="1"/>
          </p:cNvSpPr>
          <p:nvPr>
            <p:ph type="body" sz="quarter" idx="3"/>
          </p:nvPr>
        </p:nvSpPr>
        <p:spPr/>
        <p:txBody>
          <a:bodyPr/>
          <a:lstStyle/>
          <a:p>
            <a:endParaRPr lang="el-GR"/>
          </a:p>
        </p:txBody>
      </p:sp>
      <p:pic>
        <p:nvPicPr>
          <p:cNvPr id="2253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211961" y="260648"/>
            <a:ext cx="4474840" cy="502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27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2. Ανάπτυξη σιδηροδρομικού δικτύου</a:t>
            </a:r>
          </a:p>
        </p:txBody>
      </p:sp>
      <p:pic>
        <p:nvPicPr>
          <p:cNvPr id="6147" name="5 - Θέση περιεχομένου" descr="220px-Opening_Liverpool_and_Manchester_Railway.jpg"/>
          <p:cNvPicPr>
            <a:picLocks noGrp="1" noChangeAspect="1"/>
          </p:cNvPicPr>
          <p:nvPr>
            <p:ph idx="1"/>
          </p:nvPr>
        </p:nvPicPr>
        <p:blipFill>
          <a:blip r:embed="rId2" cstate="print"/>
          <a:srcRect/>
          <a:stretch>
            <a:fillRect/>
          </a:stretch>
        </p:blipFill>
        <p:spPr>
          <a:xfrm>
            <a:off x="714375" y="1428750"/>
            <a:ext cx="4286250" cy="3071813"/>
          </a:xfrm>
        </p:spPr>
      </p:pic>
      <p:sp>
        <p:nvSpPr>
          <p:cNvPr id="6148" name="6 - Ορθογώνιο"/>
          <p:cNvSpPr>
            <a:spLocks noChangeArrowheads="1"/>
          </p:cNvSpPr>
          <p:nvPr/>
        </p:nvSpPr>
        <p:spPr bwMode="auto">
          <a:xfrm>
            <a:off x="714375" y="4714875"/>
            <a:ext cx="4214813" cy="1938338"/>
          </a:xfrm>
          <a:prstGeom prst="rect">
            <a:avLst/>
          </a:prstGeom>
          <a:noFill/>
          <a:ln w="9525">
            <a:noFill/>
            <a:miter lim="800000"/>
            <a:headEnd/>
            <a:tailEnd/>
          </a:ln>
        </p:spPr>
        <p:txBody>
          <a:bodyPr>
            <a:spAutoFit/>
          </a:bodyPr>
          <a:lstStyle/>
          <a:p>
            <a:r>
              <a:rPr lang="el-GR" sz="2400">
                <a:latin typeface="Calibri" pitchFamily="34" charset="0"/>
              </a:rPr>
              <a:t>Η αμαξοστοιχία μεταξύ </a:t>
            </a:r>
            <a:r>
              <a:rPr lang="el-GR" sz="2400">
                <a:latin typeface="Calibri" pitchFamily="34" charset="0"/>
                <a:hlinkClick r:id="rId3" tooltip="Λίβερπουλ"/>
              </a:rPr>
              <a:t>Λίβερπουλ</a:t>
            </a:r>
            <a:r>
              <a:rPr lang="el-GR" sz="2400">
                <a:latin typeface="Calibri" pitchFamily="34" charset="0"/>
              </a:rPr>
              <a:t> και </a:t>
            </a:r>
            <a:r>
              <a:rPr lang="el-GR" sz="2400">
                <a:latin typeface="Calibri" pitchFamily="34" charset="0"/>
                <a:hlinkClick r:id="rId4" tooltip="Μάντσεστερ"/>
              </a:rPr>
              <a:t>Μάντσεστερ</a:t>
            </a:r>
            <a:r>
              <a:rPr lang="el-GR" sz="2400">
                <a:latin typeface="Calibri" pitchFamily="34" charset="0"/>
              </a:rPr>
              <a:t> το 1830, ήταν η πρώτη σιδηροδρομική σύνδεση μεταξύ πόλεων παγκοσμίως</a:t>
            </a:r>
          </a:p>
        </p:txBody>
      </p:sp>
      <p:pic>
        <p:nvPicPr>
          <p:cNvPr id="8" name="7 - Εικόνα" descr="images (5).jpg"/>
          <p:cNvPicPr>
            <a:picLocks noChangeAspect="1"/>
          </p:cNvPicPr>
          <p:nvPr/>
        </p:nvPicPr>
        <p:blipFill>
          <a:blip r:embed="rId5" cstate="print"/>
          <a:stretch>
            <a:fillRect/>
          </a:stretch>
        </p:blipFill>
        <p:spPr>
          <a:xfrm>
            <a:off x="5214942" y="1928802"/>
            <a:ext cx="3571900"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jpg"/>
          <p:cNvPicPr>
            <a:picLocks noChangeAspect="1"/>
          </p:cNvPicPr>
          <p:nvPr/>
        </p:nvPicPr>
        <p:blipFill>
          <a:blip r:embed="rId2" cstate="print"/>
          <a:stretch>
            <a:fillRect/>
          </a:stretch>
        </p:blipFill>
        <p:spPr>
          <a:xfrm>
            <a:off x="1000100" y="642918"/>
            <a:ext cx="7286676" cy="5357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3. Έξοδος αγροτών από την ύπαιθρο</a:t>
            </a:r>
          </a:p>
        </p:txBody>
      </p:sp>
      <p:pic>
        <p:nvPicPr>
          <p:cNvPr id="6" name="5 - Θέση περιεχομένου" descr="800px-Van-willem-vincent-gogh-die-kartoffelesser-03850.jpg"/>
          <p:cNvPicPr>
            <a:picLocks noGrp="1" noChangeAspect="1"/>
          </p:cNvPicPr>
          <p:nvPr>
            <p:ph idx="1"/>
          </p:nvPr>
        </p:nvPicPr>
        <p:blipFill>
          <a:blip r:embed="rId2" cstate="print"/>
          <a:stretch>
            <a:fillRect/>
          </a:stretch>
        </p:blipFill>
        <p:spPr>
          <a:xfrm>
            <a:off x="1362097" y="1600200"/>
            <a:ext cx="6419805" cy="4525963"/>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smtClean="0"/>
              <a:t>4. Εμφάνιση εργατικής τάξης </a:t>
            </a:r>
          </a:p>
        </p:txBody>
      </p:sp>
      <p:pic>
        <p:nvPicPr>
          <p:cNvPr id="6" name="5 - Θέση περιεχομένου" descr="fabbrica.jpg"/>
          <p:cNvPicPr>
            <a:picLocks noGrp="1" noChangeAspect="1"/>
          </p:cNvPicPr>
          <p:nvPr>
            <p:ph idx="1"/>
          </p:nvPr>
        </p:nvPicPr>
        <p:blipFill>
          <a:blip r:embed="rId2" cstate="print"/>
          <a:stretch>
            <a:fillRect/>
          </a:stretch>
        </p:blipFill>
        <p:spPr>
          <a:xfrm>
            <a:off x="2114550" y="2370931"/>
            <a:ext cx="4914900" cy="2984500"/>
          </a:xfrm>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1304</Words>
  <Application>Microsoft Office PowerPoint</Application>
  <PresentationFormat>Προβολή στην οθόνη (4:3)</PresentationFormat>
  <Paragraphs>91</Paragraphs>
  <Slides>59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ΚΕΦΑΛΑΙΟ  1</vt:lpstr>
      <vt:lpstr>1.1. Γέννηση της Κοινωνιολογίας</vt:lpstr>
      <vt:lpstr>Παρουσίαση του PowerPoint</vt:lpstr>
      <vt:lpstr>Αλλαγές στην ευρωπαϊκή κοινωνική πραγματικότητα </vt:lpstr>
      <vt:lpstr>Παρουσίαση του PowerPoint</vt:lpstr>
      <vt:lpstr>2. Ανάπτυξη σιδηροδρομικού δικτύου</vt:lpstr>
      <vt:lpstr>Παρουσίαση του PowerPoint</vt:lpstr>
      <vt:lpstr>3. Έξοδος αγροτών από την ύπαιθρο</vt:lpstr>
      <vt:lpstr>4. Εμφάνιση εργατικής τάξης </vt:lpstr>
      <vt:lpstr>5. Συγκέντρωση μεγάλου αριθμού ατόμων στις πόλεις </vt:lpstr>
      <vt:lpstr>Παρουσίαση του PowerPoint</vt:lpstr>
      <vt:lpstr>Παρουσίαση του PowerPoint</vt:lpstr>
      <vt:lpstr>Συνέπειες των αλλαγών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  Επηρεάζονται οι λειτουργίες της οικογένειας </vt:lpstr>
      <vt:lpstr>Παρουσίαση του PowerPoint</vt:lpstr>
      <vt:lpstr>3. Αναδύονται νέες τεχνικές παραγωγής </vt:lpstr>
      <vt:lpstr>4. Αναδύονται νέες κοινωνικές τάξεις </vt:lpstr>
      <vt:lpstr>Παρουσίαση του PowerPoint</vt:lpstr>
      <vt:lpstr>5. Εμφανίζονται νέα ήθη</vt:lpstr>
      <vt:lpstr>Παρουσίαση του PowerPoint</vt:lpstr>
      <vt:lpstr>Παρουσίαση του PowerPoint</vt:lpstr>
      <vt:lpstr>Παρουσίαση του PowerPoint</vt:lpstr>
      <vt:lpstr>Προσπάθεια θεραπείας των κοινωνικών προβλημάτων</vt:lpstr>
      <vt:lpstr>1.1.1 Αντικείμενο Κοινωνιολογίας </vt:lpstr>
      <vt:lpstr>1.2. Κοιvωvιολογική θεώρηση</vt:lpstr>
      <vt:lpstr>Παρουσίαση του PowerPoint</vt:lpstr>
      <vt:lpstr>Παρουσίαση του PowerPoint</vt:lpstr>
      <vt:lpstr>Παρουσίαση του PowerPoint</vt:lpstr>
      <vt:lpstr>Διαφορές ανάμεσα στην κοινωνική θεωρία και την καθημερινή θεωρητική σκέψη:</vt:lpstr>
      <vt:lpstr> Είναι  πανανθρώπινο συναίσθημα ο έρωτας;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dc:title>
  <dc:creator>User</dc:creator>
  <cp:lastModifiedBy>User</cp:lastModifiedBy>
  <cp:revision>81</cp:revision>
  <dcterms:created xsi:type="dcterms:W3CDTF">2017-09-12T15:29:00Z</dcterms:created>
  <dcterms:modified xsi:type="dcterms:W3CDTF">2020-04-28T11:41:19Z</dcterms:modified>
</cp:coreProperties>
</file>