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74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0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4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3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60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8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9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29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29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6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B16C-8556-49EB-880C-F35B5307E10D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1CB1-2AD6-41CE-8B83-09CBC7594B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979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44CDF5E6-586E-4429-AC56-6B30C8F78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 Μορφές και κοινωνικές βάσεις της εξουσίας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xmlns="" id="{9D46BFB1-9856-4EF1-A2D1-FBD08CF6B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576064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b="1" dirty="0"/>
          </a:p>
          <a:p>
            <a:r>
              <a:rPr lang="el-GR" b="1" dirty="0"/>
              <a:t> </a:t>
            </a:r>
            <a:endParaRPr lang="en-US" b="1" dirty="0"/>
          </a:p>
          <a:p>
            <a:r>
              <a:rPr lang="en-US" sz="6400" i="1" dirty="0"/>
              <a:t>G. Grosz 1920, </a:t>
            </a:r>
            <a:r>
              <a:rPr lang="el-GR" sz="6400" i="1" dirty="0"/>
              <a:t>«εκλογικά ρομπότ»</a:t>
            </a:r>
            <a:endParaRPr lang="el-GR" sz="6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719263"/>
            <a:ext cx="31210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DA34B824-ACA2-4865-B85D-42FBEB40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Διδακτικές ενότητες</a:t>
            </a:r>
            <a:r>
              <a:rPr lang="en-US" b="1" dirty="0"/>
              <a:t>:</a:t>
            </a:r>
            <a:endParaRPr lang="el-GR" b="1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E4C3F99C-43D5-4734-8609-7155A979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Κοινωνίες με ή χωρίς κρατική οργάνωση</a:t>
            </a:r>
          </a:p>
          <a:p>
            <a:r>
              <a:rPr lang="el-GR" b="1" dirty="0"/>
              <a:t>Μορφές εξουσίας</a:t>
            </a:r>
            <a:r>
              <a:rPr lang="en-US" b="1" dirty="0"/>
              <a:t>: </a:t>
            </a:r>
            <a:r>
              <a:rPr lang="el-GR" b="1" dirty="0"/>
              <a:t>παραδοσιακή, χαρισματική, ορθολογική εξουσία</a:t>
            </a:r>
          </a:p>
          <a:p>
            <a:r>
              <a:rPr lang="el-GR" b="1" dirty="0"/>
              <a:t>Συγκρότηση έθνους-κράτους και συστήματα διακυβέρνησης</a:t>
            </a:r>
          </a:p>
          <a:p>
            <a:r>
              <a:rPr lang="el-GR" b="1" dirty="0"/>
              <a:t>Οι κοινωνικές βάσεις και τα μοντέλα της εξουσίας</a:t>
            </a:r>
          </a:p>
          <a:p>
            <a:r>
              <a:rPr lang="el-GR" b="1" dirty="0"/>
              <a:t>Πολιτική συμπεριφορά και κοινωνικοί </a:t>
            </a:r>
            <a:r>
              <a:rPr lang="el-GR" b="1" dirty="0" err="1"/>
              <a:t>περάγοντες</a:t>
            </a:r>
            <a:endParaRPr lang="el-GR" b="1" dirty="0"/>
          </a:p>
          <a:p>
            <a:r>
              <a:rPr lang="el-GR" b="1" dirty="0"/>
              <a:t>Πολιτική αλλοτρίωση</a:t>
            </a:r>
            <a:r>
              <a:rPr lang="en-US" b="1" dirty="0"/>
              <a:t>:</a:t>
            </a:r>
            <a:r>
              <a:rPr lang="el-GR" b="1" dirty="0"/>
              <a:t> αίτια και αντιμετώπιση</a:t>
            </a:r>
          </a:p>
        </p:txBody>
      </p:sp>
    </p:spTree>
    <p:extLst>
      <p:ext uri="{BB962C8B-B14F-4D97-AF65-F5344CB8AC3E}">
        <p14:creationId xmlns:p14="http://schemas.microsoft.com/office/powerpoint/2010/main" val="9718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34410BE0-B8A5-461C-BF17-8EDEA469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Θεωρητική προσέγγιση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0A6EECFC-3EDA-4063-A91C-8C4F1C9E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r>
              <a:rPr lang="el-GR" sz="2000" dirty="0"/>
              <a:t>Συγκρότηση </a:t>
            </a:r>
            <a:r>
              <a:rPr lang="el-GR" sz="2000" b="1" dirty="0"/>
              <a:t>έθνους-κράτους</a:t>
            </a:r>
          </a:p>
          <a:p>
            <a:r>
              <a:rPr lang="el-GR" sz="2000" dirty="0"/>
              <a:t>Ιστορικά ρεύματα </a:t>
            </a:r>
            <a:r>
              <a:rPr lang="el-GR" sz="2000" b="1" dirty="0"/>
              <a:t>Διαφωτισμού &amp; Ρομαντισμού</a:t>
            </a:r>
          </a:p>
          <a:p>
            <a:r>
              <a:rPr lang="el-GR" sz="2000" b="1" dirty="0"/>
              <a:t>Μορφές διακυβέρνησης </a:t>
            </a:r>
            <a:r>
              <a:rPr lang="el-GR" sz="2000" dirty="0"/>
              <a:t>που εμφανίζονται σε συγκεκριμένο ιστορικό χρόνο εξαρτώνται από και αντιστοιχούν με το επίπεδο οργάνωσης της κοινωνίας και της οικονομίας (π.χ. ο καπιταλισμός χρησιμοποιεί και τη φιλελεύθερη δημοκρατία αλλά και κάθε μορφή ολοκληρωτισμού</a:t>
            </a:r>
          </a:p>
          <a:p>
            <a:r>
              <a:rPr lang="el-GR" sz="2000" dirty="0"/>
              <a:t>Οι </a:t>
            </a:r>
            <a:r>
              <a:rPr lang="el-GR" sz="2000" b="1" dirty="0"/>
              <a:t>κοινωνικές βάσεις της εξουσίας </a:t>
            </a:r>
            <a:r>
              <a:rPr lang="el-GR" sz="2000" dirty="0"/>
              <a:t>προσεγγίζονται με </a:t>
            </a:r>
            <a:r>
              <a:rPr lang="el-GR" sz="2000" b="1" dirty="0"/>
              <a:t>το μοντέλο των ελίτ, το πλουραλιστικό και το </a:t>
            </a:r>
            <a:r>
              <a:rPr lang="el-GR" sz="2000" b="1" dirty="0" smtClean="0"/>
              <a:t>μαρξιστικό</a:t>
            </a:r>
            <a:endParaRPr lang="el-GR" sz="2000" dirty="0">
              <a:solidFill>
                <a:srgbClr val="00B0F0"/>
              </a:solidFill>
            </a:endParaRPr>
          </a:p>
          <a:p>
            <a:r>
              <a:rPr lang="el-GR" sz="2000" b="1" dirty="0"/>
              <a:t>Πολιτική και εκλογική συμπεριφορά</a:t>
            </a:r>
            <a:r>
              <a:rPr lang="el-GR" sz="2000" dirty="0"/>
              <a:t>/κοινωνικοί παράγοντες που την επηρεάζουν αλλά και ταξικοί, όπως η μόρφωση, η εργασία, η </a:t>
            </a:r>
            <a:r>
              <a:rPr lang="el-GR" sz="2000" dirty="0" err="1"/>
              <a:t>κοιν</a:t>
            </a:r>
            <a:r>
              <a:rPr lang="el-GR" sz="2000" dirty="0"/>
              <a:t>-οικ. θέση)</a:t>
            </a:r>
          </a:p>
          <a:p>
            <a:r>
              <a:rPr lang="el-GR" sz="2000" dirty="0"/>
              <a:t>Έννοια </a:t>
            </a:r>
            <a:r>
              <a:rPr lang="el-GR" sz="2000" b="1" dirty="0"/>
              <a:t>πολιτικής αλλοτρίωσης</a:t>
            </a:r>
            <a:r>
              <a:rPr lang="el-GR" sz="2000" dirty="0"/>
              <a:t>/ μη συμμετοχή των πολιτών στις πολιτικές διαδικασίες (αλλά και στις εκλογικές)</a:t>
            </a:r>
          </a:p>
          <a:p>
            <a:r>
              <a:rPr lang="el-GR" sz="2000" dirty="0"/>
              <a:t>Συνέπειες α-πολιτικής συμπεριφοράς οι </a:t>
            </a:r>
            <a:r>
              <a:rPr lang="el-GR" sz="2000" b="1" dirty="0"/>
              <a:t>παρεμβάσεις των δυναμικών </a:t>
            </a:r>
            <a:r>
              <a:rPr lang="el-GR" sz="2000" b="1" dirty="0" err="1"/>
              <a:t>μειοψηφιών</a:t>
            </a:r>
            <a:r>
              <a:rPr lang="el-GR" sz="2000" b="1" dirty="0"/>
              <a:t> </a:t>
            </a:r>
            <a:r>
              <a:rPr lang="el-GR" sz="2000" dirty="0"/>
              <a:t>με ιδιαίτερα συμφέροντα που επηρεάζουν τον τρόπο διακυβέρνησης.</a:t>
            </a:r>
          </a:p>
        </p:txBody>
      </p:sp>
    </p:spTree>
    <p:extLst>
      <p:ext uri="{BB962C8B-B14F-4D97-AF65-F5344CB8AC3E}">
        <p14:creationId xmlns:p14="http://schemas.microsoft.com/office/powerpoint/2010/main" val="1630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DF353536-13C8-44E0-BCED-3BD79817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Autofit/>
          </a:bodyPr>
          <a:lstStyle/>
          <a:p>
            <a:r>
              <a:rPr lang="el-GR" sz="3600" b="1" dirty="0"/>
              <a:t>1. Κοινωνίες με ή χωρίς κρατική οργάνωση-θεωρητική προσέγγιση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E8FFAA48-273C-4F01-8A6B-9F99C6B6AF4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Έννοιες-κλειδιά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: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κοινωνίες χωρίς κράτος, δύναμη &amp; εξουσία, έννοια του κράτους, μορφές εξουσίας (παραδοσιακή, χαρισματική, ορθολογική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Πίνακας">
            <a:extLst>
              <a:ext uri="{FF2B5EF4-FFF2-40B4-BE49-F238E27FC236}">
                <a16:creationId xmlns:a16="http://schemas.microsoft.com/office/drawing/2014/main" xmlns="" id="{A59497B4-7211-41A0-B849-462AEC19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9"/>
            <a:ext cx="8964487" cy="33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5367F6AF-A006-42C0-8377-CD0AC17F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Συγκρότηση του έθνους-κράτους και συστήματα διακυβέρνησης</a:t>
            </a: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BE506BC5-5B61-4347-8E4E-B53D0232A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C000"/>
                </a:solidFill>
              </a:rPr>
              <a:t>Έννοιες κλειδιά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r>
              <a:rPr lang="el-GR" sz="2400" b="1" dirty="0">
                <a:solidFill>
                  <a:srgbClr val="FFC000"/>
                </a:solidFill>
              </a:rPr>
              <a:t> </a:t>
            </a:r>
            <a:r>
              <a:rPr lang="el-GR" sz="2400" b="1" dirty="0" smtClean="0">
                <a:solidFill>
                  <a:srgbClr val="FFC000"/>
                </a:solidFill>
              </a:rPr>
              <a:t>, Εθνος,     Βέμπερ,Κοντ,Μαρξ,</a:t>
            </a:r>
          </a:p>
          <a:p>
            <a:r>
              <a:rPr lang="el-GR" sz="2400" b="1" dirty="0" smtClean="0">
                <a:solidFill>
                  <a:srgbClr val="FFC000"/>
                </a:solidFill>
              </a:rPr>
              <a:t> ιδεότυποι-μορφές εξουσίας</a:t>
            </a:r>
          </a:p>
          <a:p>
            <a:r>
              <a:rPr lang="el-GR" sz="2400" b="1" dirty="0" smtClean="0"/>
              <a:t>Γενιες κρατών,</a:t>
            </a:r>
            <a:r>
              <a:rPr lang="el-GR" sz="2400" b="1" dirty="0" smtClean="0"/>
              <a:t> </a:t>
            </a:r>
            <a:r>
              <a:rPr lang="el-GR" sz="2400" b="1" dirty="0"/>
              <a:t>διακυβέρνηση, συστήματα </a:t>
            </a:r>
            <a:r>
              <a:rPr lang="el-GR" sz="2400" b="1" dirty="0" smtClean="0"/>
              <a:t>διακυβέρνησης</a:t>
            </a:r>
            <a:endParaRPr lang="en-US" sz="2400" b="1" dirty="0" smtClean="0"/>
          </a:p>
          <a:p>
            <a:endParaRPr lang="el-GR" sz="2400" b="1" dirty="0"/>
          </a:p>
        </p:txBody>
      </p:sp>
      <p:pic>
        <p:nvPicPr>
          <p:cNvPr id="6" name="Picture 2" descr="Αποτέλεσμα εικόνας για μορφες διακυβέρνησης">
            <a:extLst>
              <a:ext uri="{FF2B5EF4-FFF2-40B4-BE49-F238E27FC236}">
                <a16:creationId xmlns:a16="http://schemas.microsoft.com/office/drawing/2014/main" xmlns="" id="{509B47D2-AC89-4086-8DC1-13EA0CF1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17032"/>
            <a:ext cx="3672407" cy="18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ποτέλεσμα εικόνας για βουλή">
            <a:extLst>
              <a:ext uri="{FF2B5EF4-FFF2-40B4-BE49-F238E27FC236}">
                <a16:creationId xmlns:a16="http://schemas.microsoft.com/office/drawing/2014/main" xmlns="" id="{DACA7038-2B2E-4759-85A6-21811D6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92488" cy="28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DD7998C6-AD1F-41D5-9C86-CF32B2B3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3. Κοινωνικές βάσεις της εξουσίας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A02000ED-84C1-456F-99DA-395E27D6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 </a:t>
            </a:r>
            <a:r>
              <a:rPr lang="en-US" sz="2000" b="1" dirty="0" smtClean="0"/>
              <a:t>(</a:t>
            </a:r>
            <a:r>
              <a:rPr lang="el-GR" sz="2000" b="1" dirty="0" smtClean="0"/>
              <a:t>η </a:t>
            </a:r>
            <a:r>
              <a:rPr lang="el-GR" sz="2000" b="1" dirty="0"/>
              <a:t>σύνδεση της εξουσίας με την κοινωνική διαστρωμάτωση και τις κοινωνικο-οικονομικές βάσεις της. </a:t>
            </a:r>
            <a:r>
              <a:rPr lang="en-US" sz="2000" b="1" dirty="0" smtClean="0"/>
              <a:t>)</a:t>
            </a: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Μοντέλα εξουσίας και κοινωνικές αναφορές</a:t>
            </a:r>
            <a:r>
              <a:rPr lang="en-US" sz="2000" dirty="0"/>
              <a:t>: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Το μοντέλο των ελίτ (διαπλοκή οικονομικής, πολιτικής 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smtClean="0"/>
              <a:t>στρατιωτικής ελίτ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 smtClean="0"/>
              <a:t>Το πλουραλιστικό μοντέλο (όχι διαπλοκή αλλά συνεργασία των ελίτ)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 smtClean="0"/>
              <a:t>Το μαρξιστικό μοντέλο (κριτική στο αστικό μοντέλο εξουσίας - το κράτος όργανο της αστικής τάξης - ιδεολογικοί μηχανισμοί του κράτους (αστυνομία, στρατός, εκπαίδευση) με τυπική ουδετερότητα</a:t>
            </a:r>
            <a:endParaRPr lang="el-GR" sz="2000" dirty="0"/>
          </a:p>
          <a:p>
            <a:pPr marL="457200" lvl="1" indent="0">
              <a:buNone/>
            </a:pPr>
            <a:endParaRPr lang="el-GR" sz="2000" dirty="0"/>
          </a:p>
          <a:p>
            <a:r>
              <a:rPr lang="el-GR" sz="2000" b="1" dirty="0">
                <a:solidFill>
                  <a:srgbClr val="FFC000"/>
                </a:solidFill>
              </a:rPr>
              <a:t>Έννοιες-κλειδιά</a:t>
            </a:r>
            <a:r>
              <a:rPr lang="en-US" sz="2000" b="1" dirty="0">
                <a:solidFill>
                  <a:srgbClr val="FFC000"/>
                </a:solidFill>
              </a:rPr>
              <a:t>:</a:t>
            </a:r>
            <a:r>
              <a:rPr lang="el-GR" sz="2000" b="1" dirty="0">
                <a:solidFill>
                  <a:srgbClr val="FFC000"/>
                </a:solidFill>
              </a:rPr>
              <a:t> </a:t>
            </a:r>
            <a:r>
              <a:rPr lang="el-GR" sz="2000" b="1" dirty="0"/>
              <a:t>μοντέλο ελίτ, πλουραλιστικό, μαρξιστικό, ιδεολογικοί μηχανισμοί του κράτους)</a:t>
            </a:r>
          </a:p>
        </p:txBody>
      </p:sp>
    </p:spTree>
    <p:extLst>
      <p:ext uri="{BB962C8B-B14F-4D97-AF65-F5344CB8AC3E}">
        <p14:creationId xmlns:p14="http://schemas.microsoft.com/office/powerpoint/2010/main" val="16778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66B0229C-0B9D-4174-B439-FB08EA5E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4. Πολιτική συμπεριφορά και κοινωνικοί παράγοντες που την επηρεάζουν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A2D15DBC-2690-40E4-B627-ECD20EF9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69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Πολιτικά κόμματα-λειτουργία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Ομάδες συμφερόντων/ομάδες πίεσης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Πολιτική συμπεριφορά/πολιτική κοινωνικοποίηση/ παράγοντες που τη διαμορφώνουν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κοινωνικοί παράγοντες που σχετίζονται με τη μορφή διακυβέρνησης(πολυκομματισμός, συμμετοχικότητα 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του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πολίτη), το φύλο, η ηλικία, το μορφωτικό επίπεδο, η 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μακοινωνικο0οικονομική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θέση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Έννοιες-κλειδιά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: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πολιτικά</a:t>
            </a:r>
            <a:r>
              <a:rPr kumimoji="0" lang="el-GR" sz="2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κόμματα,ομάδες συμφερόντων,πολτική συμπεριφορά,πολιτική κοινωνικοποίηση,κοινωνικοί-ατομικοί παράγοντες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πολιτικό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κόμμα/ρόλος, ομάδες συμφερόντων, ομάδες γνώμης, («κοινή γνώμη»-σφυγμομέτρηση-τεχνικές),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πολιτική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05075"/>
            <a:ext cx="223224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8823"/>
            <a:ext cx="223224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3376429A-92D5-4E06-8DE1-8A0F4B6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l-GR" b="1" dirty="0"/>
              <a:t>5. Πολιτική αλλοτρίωση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FBAFB04F-B683-499C-BD60-03E46A64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b="1" dirty="0"/>
              <a:t>Πολιτική αλλοτρίωση </a:t>
            </a:r>
            <a:r>
              <a:rPr lang="en-US" b="1" dirty="0"/>
              <a:t>vs</a:t>
            </a:r>
            <a:r>
              <a:rPr lang="el-GR" b="1" dirty="0"/>
              <a:t> πολιτική δραστηριοποίηση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Έλλειμμα δημοκρατίας, κομματικοί μηχανισμοί, παθογένειες της πολιτικής ζωής (διαφθορά, διαπλοκή, κλπ.)</a:t>
            </a:r>
          </a:p>
          <a:p>
            <a:pPr marL="457200" lvl="1" indent="0">
              <a:buNone/>
            </a:pPr>
            <a:endParaRPr lang="el-GR" dirty="0"/>
          </a:p>
          <a:p>
            <a:r>
              <a:rPr lang="el-GR" b="1" dirty="0">
                <a:solidFill>
                  <a:srgbClr val="FFC000"/>
                </a:solidFill>
              </a:rPr>
              <a:t>Έννοιες–κλειδιά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l-GR" b="1" dirty="0" smtClean="0"/>
              <a:t> </a:t>
            </a:r>
            <a:r>
              <a:rPr lang="el-GR" b="1" dirty="0"/>
              <a:t>πολιτική αλλοτρίωση, αίτια και αντιμετώπιση</a:t>
            </a:r>
          </a:p>
        </p:txBody>
      </p:sp>
    </p:spTree>
    <p:extLst>
      <p:ext uri="{BB962C8B-B14F-4D97-AF65-F5344CB8AC3E}">
        <p14:creationId xmlns:p14="http://schemas.microsoft.com/office/powerpoint/2010/main" val="8646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442</Words>
  <Application>Microsoft Office PowerPoint</Application>
  <PresentationFormat>Προβολή στην οθόνη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7. Μορφές και κοινωνικές βάσεις της εξουσίας</vt:lpstr>
      <vt:lpstr>Διδακτικές ενότητες:</vt:lpstr>
      <vt:lpstr>Θεωρητική προσέγγιση</vt:lpstr>
      <vt:lpstr>1. Κοινωνίες με ή χωρίς κρατική οργάνωση-θεωρητική προσέγγιση </vt:lpstr>
      <vt:lpstr>2. Συγκρότηση του έθνους-κράτους και συστήματα διακυβέρνησης  </vt:lpstr>
      <vt:lpstr>3. Κοινωνικές βάσεις της εξουσίας</vt:lpstr>
      <vt:lpstr>4. Πολιτική συμπεριφορά και κοινωνικοί παράγοντες που την επηρεάζουν</vt:lpstr>
      <vt:lpstr>5. Πολιτική αλλοτρίωση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Μορφές και κοινωνικές βάσεις της εξουσίας</dc:title>
  <dc:creator>User</dc:creator>
  <cp:lastModifiedBy>User</cp:lastModifiedBy>
  <cp:revision>13</cp:revision>
  <dcterms:created xsi:type="dcterms:W3CDTF">2020-04-04T08:55:09Z</dcterms:created>
  <dcterms:modified xsi:type="dcterms:W3CDTF">2020-04-04T09:54:41Z</dcterms:modified>
</cp:coreProperties>
</file>