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CFBB2-D25F-4E99-A11F-5C7E2F39B6B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6EB4C44-DC52-44E5-ADEE-039BE1B76790}">
      <dgm:prSet phldrT="[Κείμενο]"/>
      <dgm:spPr>
        <a:solidFill>
          <a:schemeClr val="accent5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l-GR" b="1" dirty="0">
              <a:solidFill>
                <a:srgbClr val="FFC000"/>
              </a:solidFill>
            </a:rPr>
            <a:t>Διαφοροποίηση στο χώρο</a:t>
          </a:r>
          <a:r>
            <a:rPr lang="el-GR" b="1" dirty="0">
              <a:solidFill>
                <a:schemeClr val="tx2">
                  <a:lumMod val="60000"/>
                  <a:lumOff val="40000"/>
                </a:schemeClr>
              </a:solidFill>
            </a:rPr>
            <a:t>, </a:t>
          </a:r>
          <a:r>
            <a:rPr lang="el-GR" b="1" dirty="0">
              <a:solidFill>
                <a:srgbClr val="002060"/>
              </a:solidFill>
            </a:rPr>
            <a:t>π.χ. γάμος</a:t>
          </a:r>
        </a:p>
      </dgm:t>
    </dgm:pt>
    <dgm:pt modelId="{830B2106-F5B7-421A-A6E6-71736C094407}" type="parTrans" cxnId="{F6BAAD95-60ED-4485-8676-5A203D222239}">
      <dgm:prSet/>
      <dgm:spPr>
        <a:ln w="571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l-GR"/>
        </a:p>
      </dgm:t>
    </dgm:pt>
    <dgm:pt modelId="{9DE5FFCA-84B1-4E34-8DD9-68B5105BE98F}" type="sibTrans" cxnId="{F6BAAD95-60ED-4485-8676-5A203D222239}">
      <dgm:prSet/>
      <dgm:spPr/>
      <dgm:t>
        <a:bodyPr/>
        <a:lstStyle/>
        <a:p>
          <a:endParaRPr lang="el-GR"/>
        </a:p>
      </dgm:t>
    </dgm:pt>
    <dgm:pt modelId="{711D4C57-4345-44F2-B562-40AEA50A57AD}">
      <dgm:prSet phldrT="[Κείμενο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sz="2800" b="1" dirty="0">
              <a:solidFill>
                <a:srgbClr val="002060"/>
              </a:solidFill>
            </a:rPr>
            <a:t>Ιστορικός και κοινωνικός προσδιορισμός του φαινομένου</a:t>
          </a:r>
        </a:p>
      </dgm:t>
    </dgm:pt>
    <dgm:pt modelId="{9616A23E-C228-4284-BE46-41879E17007E}" type="sibTrans" cxnId="{A9C2187C-5E98-4458-AB01-9C7899BC6641}">
      <dgm:prSet/>
      <dgm:spPr/>
      <dgm:t>
        <a:bodyPr/>
        <a:lstStyle/>
        <a:p>
          <a:endParaRPr lang="el-GR"/>
        </a:p>
      </dgm:t>
    </dgm:pt>
    <dgm:pt modelId="{35484670-C224-4182-83BD-15AF08212DFE}" type="parTrans" cxnId="{A9C2187C-5E98-4458-AB01-9C7899BC6641}">
      <dgm:prSet/>
      <dgm:spPr/>
      <dgm:t>
        <a:bodyPr/>
        <a:lstStyle/>
        <a:p>
          <a:endParaRPr lang="el-GR"/>
        </a:p>
      </dgm:t>
    </dgm:pt>
    <dgm:pt modelId="{B494FDA8-54E1-4108-AA30-D08284CD337C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b="1" dirty="0">
              <a:solidFill>
                <a:srgbClr val="FFC000"/>
              </a:solidFill>
            </a:rPr>
            <a:t>Διαφοροποίηση στο χρόνο</a:t>
          </a:r>
          <a:r>
            <a:rPr lang="el-GR" b="1" dirty="0">
              <a:solidFill>
                <a:schemeClr val="tx2">
                  <a:lumMod val="60000"/>
                  <a:lumOff val="40000"/>
                </a:schemeClr>
              </a:solidFill>
            </a:rPr>
            <a:t>, </a:t>
          </a:r>
          <a:r>
            <a:rPr lang="el-GR" b="1" dirty="0">
              <a:solidFill>
                <a:srgbClr val="002060"/>
              </a:solidFill>
            </a:rPr>
            <a:t>π.χ. κάπνισμα</a:t>
          </a:r>
        </a:p>
      </dgm:t>
    </dgm:pt>
    <dgm:pt modelId="{3424961F-077A-4344-80DF-1BD7C6502BE5}" type="parTrans" cxnId="{9EFB2E38-145B-44E7-B900-6EAB3689EDC8}">
      <dgm:prSet/>
      <dgm:spPr>
        <a:ln w="571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l-GR"/>
        </a:p>
      </dgm:t>
    </dgm:pt>
    <dgm:pt modelId="{874F749F-0AE1-4207-9074-777B9E9E6E2D}" type="sibTrans" cxnId="{9EFB2E38-145B-44E7-B900-6EAB3689EDC8}">
      <dgm:prSet/>
      <dgm:spPr/>
      <dgm:t>
        <a:bodyPr/>
        <a:lstStyle/>
        <a:p>
          <a:endParaRPr lang="el-GR"/>
        </a:p>
      </dgm:t>
    </dgm:pt>
    <dgm:pt modelId="{698C568C-DB73-40E5-BDD5-C972D3DD1B6C}" type="pres">
      <dgm:prSet presAssocID="{C3FCFBB2-D25F-4E99-A11F-5C7E2F39B6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7474BB8-7C11-40D6-82EF-DA365E7A506B}" type="pres">
      <dgm:prSet presAssocID="{711D4C57-4345-44F2-B562-40AEA50A57AD}" presName="root1" presStyleCnt="0"/>
      <dgm:spPr/>
    </dgm:pt>
    <dgm:pt modelId="{8168A47A-A471-4160-8F19-3F8D721733DE}" type="pres">
      <dgm:prSet presAssocID="{711D4C57-4345-44F2-B562-40AEA50A57AD}" presName="LevelOneTextNode" presStyleLbl="node0" presStyleIdx="0" presStyleCnt="1" custScaleX="119024" custScaleY="154676" custLinFactNeighborX="2163" custLinFactNeighborY="-24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l-GR"/>
        </a:p>
      </dgm:t>
    </dgm:pt>
    <dgm:pt modelId="{127458C3-97C9-4D2D-AAB8-C89934792A77}" type="pres">
      <dgm:prSet presAssocID="{711D4C57-4345-44F2-B562-40AEA50A57AD}" presName="level2hierChild" presStyleCnt="0"/>
      <dgm:spPr/>
    </dgm:pt>
    <dgm:pt modelId="{0D87680E-3403-443C-8918-239688394143}" type="pres">
      <dgm:prSet presAssocID="{830B2106-F5B7-421A-A6E6-71736C094407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FBE5B069-02BF-420C-A653-24B7B79BF1B0}" type="pres">
      <dgm:prSet presAssocID="{830B2106-F5B7-421A-A6E6-71736C094407}" presName="connTx" presStyleLbl="parChTrans1D2" presStyleIdx="0" presStyleCnt="2"/>
      <dgm:spPr/>
      <dgm:t>
        <a:bodyPr/>
        <a:lstStyle/>
        <a:p>
          <a:endParaRPr lang="el-GR"/>
        </a:p>
      </dgm:t>
    </dgm:pt>
    <dgm:pt modelId="{BA546781-F75A-4DEF-8464-1D87D72AE9D4}" type="pres">
      <dgm:prSet presAssocID="{86EB4C44-DC52-44E5-ADEE-039BE1B76790}" presName="root2" presStyleCnt="0"/>
      <dgm:spPr/>
    </dgm:pt>
    <dgm:pt modelId="{6657D36B-011F-4029-A46F-7D9A237CDF86}" type="pres">
      <dgm:prSet presAssocID="{86EB4C44-DC52-44E5-ADEE-039BE1B76790}" presName="LevelTwoTextNode" presStyleLbl="node2" presStyleIdx="0" presStyleCnt="2" custLinFactNeighborX="-210" custLinFactNeighborY="299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l-GR"/>
        </a:p>
      </dgm:t>
    </dgm:pt>
    <dgm:pt modelId="{34056493-F733-41AD-9CA4-66A573234F5F}" type="pres">
      <dgm:prSet presAssocID="{86EB4C44-DC52-44E5-ADEE-039BE1B76790}" presName="level3hierChild" presStyleCnt="0"/>
      <dgm:spPr/>
    </dgm:pt>
    <dgm:pt modelId="{7DB04FAB-1482-407E-977C-D3753CBD7A93}" type="pres">
      <dgm:prSet presAssocID="{3424961F-077A-4344-80DF-1BD7C6502BE5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F83D27B9-4B12-4904-A126-BE708EDE0543}" type="pres">
      <dgm:prSet presAssocID="{3424961F-077A-4344-80DF-1BD7C6502BE5}" presName="connTx" presStyleLbl="parChTrans1D2" presStyleIdx="1" presStyleCnt="2"/>
      <dgm:spPr/>
      <dgm:t>
        <a:bodyPr/>
        <a:lstStyle/>
        <a:p>
          <a:endParaRPr lang="el-GR"/>
        </a:p>
      </dgm:t>
    </dgm:pt>
    <dgm:pt modelId="{01B6A7FA-4FAF-4D0E-BAB3-A393CFABED41}" type="pres">
      <dgm:prSet presAssocID="{B494FDA8-54E1-4108-AA30-D08284CD337C}" presName="root2" presStyleCnt="0"/>
      <dgm:spPr/>
    </dgm:pt>
    <dgm:pt modelId="{5C808CF9-55A6-490D-874C-E4BD109F0480}" type="pres">
      <dgm:prSet presAssocID="{B494FDA8-54E1-4108-AA30-D08284CD337C}" presName="LevelTwoTextNode" presStyleLbl="node2" presStyleIdx="1" presStyleCnt="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l-GR"/>
        </a:p>
      </dgm:t>
    </dgm:pt>
    <dgm:pt modelId="{F64BBCD6-29B8-4C77-9498-FFB8C3023388}" type="pres">
      <dgm:prSet presAssocID="{B494FDA8-54E1-4108-AA30-D08284CD337C}" presName="level3hierChild" presStyleCnt="0"/>
      <dgm:spPr/>
    </dgm:pt>
  </dgm:ptLst>
  <dgm:cxnLst>
    <dgm:cxn modelId="{9EFB2E38-145B-44E7-B900-6EAB3689EDC8}" srcId="{711D4C57-4345-44F2-B562-40AEA50A57AD}" destId="{B494FDA8-54E1-4108-AA30-D08284CD337C}" srcOrd="1" destOrd="0" parTransId="{3424961F-077A-4344-80DF-1BD7C6502BE5}" sibTransId="{874F749F-0AE1-4207-9074-777B9E9E6E2D}"/>
    <dgm:cxn modelId="{148FCDDD-4AE3-4966-AEC5-A3E16AD2E6FE}" type="presOf" srcId="{86EB4C44-DC52-44E5-ADEE-039BE1B76790}" destId="{6657D36B-011F-4029-A46F-7D9A237CDF86}" srcOrd="0" destOrd="0" presId="urn:microsoft.com/office/officeart/2005/8/layout/hierarchy2"/>
    <dgm:cxn modelId="{54720B21-E5BB-4BEF-B829-B0AED7966A2F}" type="presOf" srcId="{830B2106-F5B7-421A-A6E6-71736C094407}" destId="{FBE5B069-02BF-420C-A653-24B7B79BF1B0}" srcOrd="1" destOrd="0" presId="urn:microsoft.com/office/officeart/2005/8/layout/hierarchy2"/>
    <dgm:cxn modelId="{92E6C68A-C9AE-4284-A9B1-23ECBF7C0E61}" type="presOf" srcId="{3424961F-077A-4344-80DF-1BD7C6502BE5}" destId="{7DB04FAB-1482-407E-977C-D3753CBD7A93}" srcOrd="0" destOrd="0" presId="urn:microsoft.com/office/officeart/2005/8/layout/hierarchy2"/>
    <dgm:cxn modelId="{C1669AFC-136C-4D4E-A4D2-D17D60EBFCF6}" type="presOf" srcId="{C3FCFBB2-D25F-4E99-A11F-5C7E2F39B6B6}" destId="{698C568C-DB73-40E5-BDD5-C972D3DD1B6C}" srcOrd="0" destOrd="0" presId="urn:microsoft.com/office/officeart/2005/8/layout/hierarchy2"/>
    <dgm:cxn modelId="{A9C2187C-5E98-4458-AB01-9C7899BC6641}" srcId="{C3FCFBB2-D25F-4E99-A11F-5C7E2F39B6B6}" destId="{711D4C57-4345-44F2-B562-40AEA50A57AD}" srcOrd="0" destOrd="0" parTransId="{35484670-C224-4182-83BD-15AF08212DFE}" sibTransId="{9616A23E-C228-4284-BE46-41879E17007E}"/>
    <dgm:cxn modelId="{370B45CF-FD05-4351-A990-CADF6E975769}" type="presOf" srcId="{3424961F-077A-4344-80DF-1BD7C6502BE5}" destId="{F83D27B9-4B12-4904-A126-BE708EDE0543}" srcOrd="1" destOrd="0" presId="urn:microsoft.com/office/officeart/2005/8/layout/hierarchy2"/>
    <dgm:cxn modelId="{F92E8A84-A9F8-4C8C-A52E-421E80C4730D}" type="presOf" srcId="{711D4C57-4345-44F2-B562-40AEA50A57AD}" destId="{8168A47A-A471-4160-8F19-3F8D721733DE}" srcOrd="0" destOrd="0" presId="urn:microsoft.com/office/officeart/2005/8/layout/hierarchy2"/>
    <dgm:cxn modelId="{42860953-3119-43A9-89AE-BE46C47F85CC}" type="presOf" srcId="{830B2106-F5B7-421A-A6E6-71736C094407}" destId="{0D87680E-3403-443C-8918-239688394143}" srcOrd="0" destOrd="0" presId="urn:microsoft.com/office/officeart/2005/8/layout/hierarchy2"/>
    <dgm:cxn modelId="{3674F63E-CE1C-4F93-A926-2B394EED3B84}" type="presOf" srcId="{B494FDA8-54E1-4108-AA30-D08284CD337C}" destId="{5C808CF9-55A6-490D-874C-E4BD109F0480}" srcOrd="0" destOrd="0" presId="urn:microsoft.com/office/officeart/2005/8/layout/hierarchy2"/>
    <dgm:cxn modelId="{F6BAAD95-60ED-4485-8676-5A203D222239}" srcId="{711D4C57-4345-44F2-B562-40AEA50A57AD}" destId="{86EB4C44-DC52-44E5-ADEE-039BE1B76790}" srcOrd="0" destOrd="0" parTransId="{830B2106-F5B7-421A-A6E6-71736C094407}" sibTransId="{9DE5FFCA-84B1-4E34-8DD9-68B5105BE98F}"/>
    <dgm:cxn modelId="{F9FE5870-BAC6-4769-9E0B-806370D9588C}" type="presParOf" srcId="{698C568C-DB73-40E5-BDD5-C972D3DD1B6C}" destId="{27474BB8-7C11-40D6-82EF-DA365E7A506B}" srcOrd="0" destOrd="0" presId="urn:microsoft.com/office/officeart/2005/8/layout/hierarchy2"/>
    <dgm:cxn modelId="{96EBFEF0-59F1-4913-8099-BEDBE2148136}" type="presParOf" srcId="{27474BB8-7C11-40D6-82EF-DA365E7A506B}" destId="{8168A47A-A471-4160-8F19-3F8D721733DE}" srcOrd="0" destOrd="0" presId="urn:microsoft.com/office/officeart/2005/8/layout/hierarchy2"/>
    <dgm:cxn modelId="{A0CEBFEB-5081-4278-8EC5-30F83669963A}" type="presParOf" srcId="{27474BB8-7C11-40D6-82EF-DA365E7A506B}" destId="{127458C3-97C9-4D2D-AAB8-C89934792A77}" srcOrd="1" destOrd="0" presId="urn:microsoft.com/office/officeart/2005/8/layout/hierarchy2"/>
    <dgm:cxn modelId="{C19EE5A8-A114-4EED-B391-190F1A6A9EB5}" type="presParOf" srcId="{127458C3-97C9-4D2D-AAB8-C89934792A77}" destId="{0D87680E-3403-443C-8918-239688394143}" srcOrd="0" destOrd="0" presId="urn:microsoft.com/office/officeart/2005/8/layout/hierarchy2"/>
    <dgm:cxn modelId="{D9E236B3-EB97-4C7C-B10D-E7A14663F474}" type="presParOf" srcId="{0D87680E-3403-443C-8918-239688394143}" destId="{FBE5B069-02BF-420C-A653-24B7B79BF1B0}" srcOrd="0" destOrd="0" presId="urn:microsoft.com/office/officeart/2005/8/layout/hierarchy2"/>
    <dgm:cxn modelId="{34E63FCF-DCCB-4E7E-9CB0-BA16D30B971A}" type="presParOf" srcId="{127458C3-97C9-4D2D-AAB8-C89934792A77}" destId="{BA546781-F75A-4DEF-8464-1D87D72AE9D4}" srcOrd="1" destOrd="0" presId="urn:microsoft.com/office/officeart/2005/8/layout/hierarchy2"/>
    <dgm:cxn modelId="{07E653A9-058F-465C-AC8D-DD6C415A5725}" type="presParOf" srcId="{BA546781-F75A-4DEF-8464-1D87D72AE9D4}" destId="{6657D36B-011F-4029-A46F-7D9A237CDF86}" srcOrd="0" destOrd="0" presId="urn:microsoft.com/office/officeart/2005/8/layout/hierarchy2"/>
    <dgm:cxn modelId="{BFD381CD-8C57-4082-AE62-32D55AEE030E}" type="presParOf" srcId="{BA546781-F75A-4DEF-8464-1D87D72AE9D4}" destId="{34056493-F733-41AD-9CA4-66A573234F5F}" srcOrd="1" destOrd="0" presId="urn:microsoft.com/office/officeart/2005/8/layout/hierarchy2"/>
    <dgm:cxn modelId="{E062E635-8DD6-4FCD-AFF7-534896421D7E}" type="presParOf" srcId="{127458C3-97C9-4D2D-AAB8-C89934792A77}" destId="{7DB04FAB-1482-407E-977C-D3753CBD7A93}" srcOrd="2" destOrd="0" presId="urn:microsoft.com/office/officeart/2005/8/layout/hierarchy2"/>
    <dgm:cxn modelId="{2FC15988-1693-45D4-845F-DCB32B94DF06}" type="presParOf" srcId="{7DB04FAB-1482-407E-977C-D3753CBD7A93}" destId="{F83D27B9-4B12-4904-A126-BE708EDE0543}" srcOrd="0" destOrd="0" presId="urn:microsoft.com/office/officeart/2005/8/layout/hierarchy2"/>
    <dgm:cxn modelId="{37F0C125-3DD6-4DC4-AE47-2138ECFE71C9}" type="presParOf" srcId="{127458C3-97C9-4D2D-AAB8-C89934792A77}" destId="{01B6A7FA-4FAF-4D0E-BAB3-A393CFABED41}" srcOrd="3" destOrd="0" presId="urn:microsoft.com/office/officeart/2005/8/layout/hierarchy2"/>
    <dgm:cxn modelId="{C117A282-AE6A-45D4-9B3F-527DD0F3E87E}" type="presParOf" srcId="{01B6A7FA-4FAF-4D0E-BAB3-A393CFABED41}" destId="{5C808CF9-55A6-490D-874C-E4BD109F0480}" srcOrd="0" destOrd="0" presId="urn:microsoft.com/office/officeart/2005/8/layout/hierarchy2"/>
    <dgm:cxn modelId="{BCF5A56C-BDE1-4FED-9E3F-BC9FF1274F4E}" type="presParOf" srcId="{01B6A7FA-4FAF-4D0E-BAB3-A393CFABED41}" destId="{F64BBCD6-29B8-4C77-9498-FFB8C30233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A47A-A471-4160-8F19-3F8D721733DE}">
      <dsp:nvSpPr>
        <dsp:cNvPr id="0" name=""/>
        <dsp:cNvSpPr/>
      </dsp:nvSpPr>
      <dsp:spPr>
        <a:xfrm>
          <a:off x="77354" y="1033080"/>
          <a:ext cx="3773511" cy="245190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solidFill>
                <a:srgbClr val="002060"/>
              </a:solidFill>
            </a:rPr>
            <a:t>Ιστορικός και κοινωνικός προσδιορισμός του φαινομένου</a:t>
          </a:r>
        </a:p>
      </dsp:txBody>
      <dsp:txXfrm>
        <a:off x="629972" y="1392153"/>
        <a:ext cx="2668275" cy="1733761"/>
      </dsp:txXfrm>
    </dsp:sp>
    <dsp:sp modelId="{0D87680E-3403-443C-8918-239688394143}">
      <dsp:nvSpPr>
        <dsp:cNvPr id="0" name=""/>
        <dsp:cNvSpPr/>
      </dsp:nvSpPr>
      <dsp:spPr>
        <a:xfrm rot="19452508">
          <a:off x="3711999" y="1797466"/>
          <a:ext cx="1470650" cy="63043"/>
        </a:xfrm>
        <a:custGeom>
          <a:avLst/>
          <a:gdLst/>
          <a:ahLst/>
          <a:cxnLst/>
          <a:rect l="0" t="0" r="0" b="0"/>
          <a:pathLst>
            <a:path>
              <a:moveTo>
                <a:pt x="0" y="31521"/>
              </a:moveTo>
              <a:lnTo>
                <a:pt x="1470650" y="31521"/>
              </a:lnTo>
            </a:path>
          </a:pathLst>
        </a:custGeom>
        <a:noFill/>
        <a:ln w="5715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410558" y="1792222"/>
        <a:ext cx="73532" cy="73532"/>
      </dsp:txXfrm>
    </dsp:sp>
    <dsp:sp modelId="{6657D36B-011F-4029-A46F-7D9A237CDF86}">
      <dsp:nvSpPr>
        <dsp:cNvPr id="0" name=""/>
        <dsp:cNvSpPr/>
      </dsp:nvSpPr>
      <dsp:spPr>
        <a:xfrm>
          <a:off x="5043784" y="606347"/>
          <a:ext cx="3170378" cy="1585189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solidFill>
                <a:srgbClr val="FFC000"/>
              </a:solidFill>
            </a:rPr>
            <a:t>Διαφοροποίηση στο χώρο</a:t>
          </a:r>
          <a:r>
            <a:rPr lang="el-GR" sz="25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, </a:t>
          </a:r>
          <a:r>
            <a:rPr lang="el-GR" sz="2500" b="1" kern="1200" dirty="0">
              <a:solidFill>
                <a:srgbClr val="002060"/>
              </a:solidFill>
            </a:rPr>
            <a:t>π.χ. γάμος</a:t>
          </a:r>
        </a:p>
      </dsp:txBody>
      <dsp:txXfrm>
        <a:off x="5508075" y="838493"/>
        <a:ext cx="2241796" cy="1120897"/>
      </dsp:txXfrm>
    </dsp:sp>
    <dsp:sp modelId="{7DB04FAB-1482-407E-977C-D3753CBD7A93}">
      <dsp:nvSpPr>
        <dsp:cNvPr id="0" name=""/>
        <dsp:cNvSpPr/>
      </dsp:nvSpPr>
      <dsp:spPr>
        <a:xfrm rot="2240897">
          <a:off x="3696167" y="2685227"/>
          <a:ext cx="1508972" cy="63043"/>
        </a:xfrm>
        <a:custGeom>
          <a:avLst/>
          <a:gdLst/>
          <a:ahLst/>
          <a:cxnLst/>
          <a:rect l="0" t="0" r="0" b="0"/>
          <a:pathLst>
            <a:path>
              <a:moveTo>
                <a:pt x="0" y="31521"/>
              </a:moveTo>
              <a:lnTo>
                <a:pt x="1508972" y="31521"/>
              </a:lnTo>
            </a:path>
          </a:pathLst>
        </a:custGeom>
        <a:noFill/>
        <a:ln w="5715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412929" y="2679025"/>
        <a:ext cx="75448" cy="75448"/>
      </dsp:txXfrm>
    </dsp:sp>
    <dsp:sp modelId="{5C808CF9-55A6-490D-874C-E4BD109F0480}">
      <dsp:nvSpPr>
        <dsp:cNvPr id="0" name=""/>
        <dsp:cNvSpPr/>
      </dsp:nvSpPr>
      <dsp:spPr>
        <a:xfrm>
          <a:off x="5050442" y="2381870"/>
          <a:ext cx="3170378" cy="1585189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solidFill>
                <a:srgbClr val="FFC000"/>
              </a:solidFill>
            </a:rPr>
            <a:t>Διαφοροποίηση στο χρόνο</a:t>
          </a:r>
          <a:r>
            <a:rPr lang="el-GR" sz="25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, </a:t>
          </a:r>
          <a:r>
            <a:rPr lang="el-GR" sz="2500" b="1" kern="1200" dirty="0">
              <a:solidFill>
                <a:srgbClr val="002060"/>
              </a:solidFill>
            </a:rPr>
            <a:t>π.χ. κάπνισμα</a:t>
          </a:r>
        </a:p>
      </dsp:txBody>
      <dsp:txXfrm>
        <a:off x="5514733" y="2614016"/>
        <a:ext cx="2241796" cy="1120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94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09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84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3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3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3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65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17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65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16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69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795C-4C32-4881-983C-632DDB21A0D8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F0C7-72F9-4FF3-81F4-B9D1121BAD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919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Κεφ. 9 «Αποκλίνουσα συμπεριφορά: παραβατικότητα</a:t>
            </a:r>
            <a:r>
              <a:rPr lang="en-US" sz="3600" dirty="0" smtClean="0"/>
              <a:t>,</a:t>
            </a:r>
            <a:r>
              <a:rPr lang="el-GR" sz="3600" dirty="0" smtClean="0"/>
              <a:t> εγκληματικότητα»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4644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κατάλογος.jpg">
            <a:extLst>
              <a:ext uri="{FF2B5EF4-FFF2-40B4-BE49-F238E27FC236}">
                <a16:creationId xmlns:a16="http://schemas.microsoft.com/office/drawing/2014/main" xmlns="" id="{2477E645-4881-45D2-B434-E534F769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3"/>
            <a:ext cx="4075169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1.Θεωρίες συναίνεσης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Θεωρίες συναίνεσης</a:t>
            </a:r>
          </a:p>
          <a:p>
            <a:pPr marL="1771650" lvl="3" indent="-4572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sz="19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Ανομία (</a:t>
            </a:r>
            <a:r>
              <a:rPr lang="en-US" sz="19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Durkheim) </a:t>
            </a:r>
          </a:p>
          <a:p>
            <a:pPr marL="1771650" lvl="3" indent="-4572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sz="19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Έννοια του σκοπού και των μέσων (</a:t>
            </a:r>
            <a:r>
              <a:rPr lang="en-US" sz="19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Merton)</a:t>
            </a:r>
            <a:endParaRPr lang="el-GR" sz="1900" b="1" dirty="0">
              <a:solidFill>
                <a:srgbClr val="FFC000"/>
              </a:solidFill>
              <a:latin typeface="Century Gothic"/>
              <a:ea typeface="+mj-ea"/>
              <a:cs typeface="+mj-cs"/>
            </a:endParaRPr>
          </a:p>
          <a:p>
            <a:pPr marL="1771650" lvl="3" indent="-4572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sz="1900" b="1" dirty="0">
                <a:solidFill>
                  <a:srgbClr val="FFC000"/>
                </a:solidFill>
                <a:latin typeface="Century Gothic"/>
                <a:ea typeface="+mj-ea"/>
                <a:cs typeface="+mj-cs"/>
              </a:rPr>
              <a:t>Κοινωνική Οικολογία (Σχολή του Σικάγου)</a:t>
            </a:r>
            <a:endParaRPr lang="en-US" sz="1900" b="1" dirty="0">
              <a:solidFill>
                <a:srgbClr val="FFC000"/>
              </a:solidFill>
              <a:latin typeface="Century Gothic"/>
              <a:ea typeface="+mj-ea"/>
              <a:cs typeface="+mj-cs"/>
            </a:endParaRPr>
          </a:p>
          <a:p>
            <a:pPr marL="400050" lvl="1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endParaRPr lang="el-GR" sz="1600" b="1" dirty="0">
              <a:solidFill>
                <a:srgbClr val="FFC000"/>
              </a:solidFill>
              <a:latin typeface="Century Gothic"/>
              <a:ea typeface="+mj-ea"/>
              <a:cs typeface="+mj-cs"/>
            </a:endParaRP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2.Θεωρίες σύγκρουσης</a:t>
            </a:r>
          </a:p>
          <a:p>
            <a:endParaRPr lang="el-GR" sz="14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Θεωρία της αλληλεπίδρασης (κοινωνικός στιγματισμός)</a:t>
            </a:r>
          </a:p>
          <a:p>
            <a:r>
              <a:rPr lang="el-GR" dirty="0" smtClean="0"/>
              <a:t>Μαρξιστική θεωρία</a:t>
            </a:r>
          </a:p>
          <a:p>
            <a:r>
              <a:rPr lang="el-GR" dirty="0" smtClean="0"/>
              <a:t>Κριτική θεωρία</a:t>
            </a:r>
            <a:endParaRPr lang="el-GR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xmlns="" id="{F6A61231-60A3-4B4C-9510-339533D1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3. </a:t>
            </a:r>
            <a:r>
              <a:rPr lang="el-G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Θεωρίες που εστιάζουν στον </a:t>
            </a:r>
            <a:r>
              <a:rPr lang="el-GR" sz="3600" b="1" dirty="0">
                <a:solidFill>
                  <a:srgbClr val="FFC000"/>
                </a:solidFill>
              </a:rPr>
              <a:t>κοινωνικό</a:t>
            </a:r>
            <a:r>
              <a:rPr lang="el-G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παράγοντα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5084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3" descr="C:\Users\user\Desktop\ΕΜΠ.jpg">
            <a:extLst>
              <a:ext uri="{FF2B5EF4-FFF2-40B4-BE49-F238E27FC236}">
                <a16:creationId xmlns:a16="http://schemas.microsoft.com/office/drawing/2014/main" xmlns="" id="{BB02BB1F-FAAA-4139-B435-00706A4C88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48" y="2852936"/>
            <a:ext cx="4238735" cy="2880320"/>
          </a:xfrm>
          <a:prstGeom prst="rect">
            <a:avLst/>
          </a:prstGeom>
          <a:noFill/>
        </p:spPr>
      </p:pic>
      <p:sp>
        <p:nvSpPr>
          <p:cNvPr id="8" name="Θέση περιεχομένου 4">
            <a:extLst>
              <a:ext uri="{FF2B5EF4-FFF2-40B4-BE49-F238E27FC236}">
                <a16:creationId xmlns:a16="http://schemas.microsoft.com/office/drawing/2014/main" xmlns="" id="{47F1C06D-BAAF-4329-8AC6-53EB17FF2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Παραβατικότητα ή </a:t>
            </a:r>
            <a:r>
              <a:rPr lang="el-GR" b="1" dirty="0" smtClean="0"/>
              <a:t>τέχνη;</a:t>
            </a:r>
            <a:endParaRPr lang="el-GR" b="1" dirty="0"/>
          </a:p>
        </p:txBody>
      </p:sp>
      <p:sp>
        <p:nvSpPr>
          <p:cNvPr id="9" name="Θέση περιεχομένου 5">
            <a:extLst>
              <a:ext uri="{FF2B5EF4-FFF2-40B4-BE49-F238E27FC236}">
                <a16:creationId xmlns:a16="http://schemas.microsoft.com/office/drawing/2014/main" xmlns="" id="{8DF39F1E-09C0-46DB-BE7F-9472ECE5C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Παραβατικότητα ή συλλογική διεκδίκηση δίκαιου </a:t>
            </a:r>
            <a:r>
              <a:rPr lang="el-GR" b="1" dirty="0" smtClean="0"/>
              <a:t>αιτήματος;</a:t>
            </a:r>
            <a:endParaRPr lang="el-GR" b="1" dirty="0"/>
          </a:p>
        </p:txBody>
      </p:sp>
      <p:pic>
        <p:nvPicPr>
          <p:cNvPr id="10" name="Picture 6" descr="C:\Users\user\Desktop\images.jpg">
            <a:extLst>
              <a:ext uri="{FF2B5EF4-FFF2-40B4-BE49-F238E27FC236}">
                <a16:creationId xmlns:a16="http://schemas.microsoft.com/office/drawing/2014/main" xmlns="" id="{F56C5640-BB56-4EAE-98CA-72058280FC7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528392" cy="256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19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xmlns="" id="{58F1493C-FE8D-4762-A43C-5E89F06C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Αντιμετώπιση της παραβατικότητας και της εγκληματικότητας</a:t>
            </a:r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xmlns="" id="{FB5A6119-4487-4EF0-8E14-DB9525CBC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Παράγοντες που επιδρούν στη διαδικασία της πολιτικής αντιμετώπισης της παραβατικότητας και της εγκληματικότητας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Λέξεις-κλειδιά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σωφρονισμός, </a:t>
            </a:r>
            <a:r>
              <a:rPr kumimoji="0" lang="el-GR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ιδρυματοποίηση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καταστολή, κοινωνική επανένταξη</a:t>
            </a:r>
          </a:p>
        </p:txBody>
      </p:sp>
      <p:pic>
        <p:nvPicPr>
          <p:cNvPr id="9" name="Picture 3" descr="C:\Users\user\Desktop\crime1.jpg">
            <a:extLst>
              <a:ext uri="{FF2B5EF4-FFF2-40B4-BE49-F238E27FC236}">
                <a16:creationId xmlns:a16="http://schemas.microsoft.com/office/drawing/2014/main" xmlns="" id="{39559E79-CB29-468A-BF8A-28A5B764C23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3078956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4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4D642B7E-D2C6-45DB-A94D-A6EEB36F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el-GR" sz="3200" dirty="0"/>
              <a:t>5. </a:t>
            </a:r>
            <a:r>
              <a:rPr lang="el-GR" sz="3200" dirty="0" smtClean="0"/>
              <a:t>Σωφρονισμός</a:t>
            </a:r>
            <a:r>
              <a:rPr lang="el-GR" sz="3200" dirty="0"/>
              <a:t>, κοινωνική επανένταξη και πρόληψη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3110BD78-C491-4810-A218-C03B6E222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 Ο ρόλος </a:t>
            </a:r>
            <a:r>
              <a:rPr lang="el-GR" b="1" dirty="0"/>
              <a:t>της πρόληψης της παραβατικότητας, και τα επίπεδα της πρωτογενούς (που αφορά το σύνολο του πληθυσμού), δευτερογενούς (που αφορά ειδικές κοινωνικές ομάδες) και τριτογενούς (που αφορά πρώην παραβάτες) πρόληψης</a:t>
            </a:r>
          </a:p>
          <a:p>
            <a:pPr marL="0" indent="0">
              <a:buNone/>
            </a:pPr>
            <a:endParaRPr lang="el-GR" b="1" dirty="0"/>
          </a:p>
          <a:p>
            <a:r>
              <a:rPr lang="el-GR" dirty="0"/>
              <a:t>Η παρέμβαση της πολιτείας αλλά και η δραστηριοποίηση των πολιτών και των κοινωνικών οργανώσεων, συμβάλλουν καθοριστικά στην αποτελεσματικότητα της πρόληψης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endParaRPr lang="el-GR" b="1" dirty="0"/>
          </a:p>
          <a:p>
            <a:r>
              <a:rPr lang="el-GR" b="1" dirty="0"/>
              <a:t>Λέξεις-κλειδιά</a:t>
            </a:r>
            <a:r>
              <a:rPr lang="en-US" b="1" dirty="0"/>
              <a:t>:</a:t>
            </a:r>
            <a:r>
              <a:rPr lang="el-GR" b="1" dirty="0"/>
              <a:t>πρωτογενής, δευτερογενής, τριτογενής πρόληψη</a:t>
            </a:r>
          </a:p>
        </p:txBody>
      </p:sp>
    </p:spTree>
    <p:extLst>
      <p:ext uri="{BB962C8B-B14F-4D97-AF65-F5344CB8AC3E}">
        <p14:creationId xmlns:p14="http://schemas.microsoft.com/office/powerpoint/2010/main" val="331864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78" y="1600200"/>
            <a:ext cx="5974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9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5CB3F96D-9B4D-438C-A890-8FAB3D5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Διδακτικές ενότητες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3BB7A0F3-451B-4079-929D-DDAD20827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Οι έννοιες της παραβατικότητας και της </a:t>
            </a:r>
            <a:r>
              <a:rPr lang="el-GR" dirty="0" smtClean="0"/>
              <a:t>εγκληματικότητας</a:t>
            </a:r>
            <a:endParaRPr lang="el-GR" dirty="0">
              <a:solidFill>
                <a:srgbClr val="FFC000"/>
              </a:solidFill>
            </a:endParaRPr>
          </a:p>
          <a:p>
            <a:r>
              <a:rPr lang="el-GR" dirty="0" smtClean="0"/>
              <a:t> </a:t>
            </a:r>
            <a:r>
              <a:rPr lang="el-GR" dirty="0"/>
              <a:t>Θεωρίες αποκλίνουσας συμπεριφοράς - Δύο κοινωνιολογικές οπτικές</a:t>
            </a:r>
          </a:p>
          <a:p>
            <a:r>
              <a:rPr lang="el-GR" dirty="0" smtClean="0"/>
              <a:t> </a:t>
            </a:r>
            <a:r>
              <a:rPr lang="el-GR" dirty="0"/>
              <a:t>Θεωρίες συναίνεσης</a:t>
            </a:r>
          </a:p>
          <a:p>
            <a:r>
              <a:rPr lang="el-GR" dirty="0" smtClean="0"/>
              <a:t> </a:t>
            </a:r>
            <a:r>
              <a:rPr lang="el-GR" dirty="0"/>
              <a:t>Θεωρίες σύγκρουσης</a:t>
            </a:r>
          </a:p>
          <a:p>
            <a:r>
              <a:rPr lang="el-GR" dirty="0" smtClean="0"/>
              <a:t> </a:t>
            </a:r>
            <a:r>
              <a:rPr lang="el-GR" dirty="0"/>
              <a:t>Αντιμετώπιση της παραβατικότητας και της εγκληματικότητας</a:t>
            </a:r>
          </a:p>
          <a:p>
            <a:r>
              <a:rPr lang="el-GR" dirty="0" smtClean="0"/>
              <a:t> </a:t>
            </a:r>
            <a:r>
              <a:rPr lang="el-GR" dirty="0"/>
              <a:t>Σωφρονισμός, κοινωνική επανένταξη </a:t>
            </a:r>
          </a:p>
          <a:p>
            <a:endParaRPr lang="el-GR" dirty="0"/>
          </a:p>
          <a:p>
            <a:pPr marL="0" indent="0">
              <a:buNone/>
            </a:pP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DE1C54D2-2ACA-4B8F-BC62-B2C5A518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πίσω από τις λέξεις…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17F91DCD-3BB2-4F76-9529-6EA80269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 όρος «εγκληματικότητα» προκαλεί φόβο σε μεγάλο μέρος του πληθυσμού και οι έρευνες έδειξαν ότι αυτός ο φόβος… ευθύνεται για την υποστήριξη από τα μέλη της 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κοινωνίας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προγραμμάτων αυστηρότερης καταστολής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429000"/>
            <a:ext cx="41814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5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9F4D279A-15BE-4045-BE24-47A17F63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Θεωρητική προσέγγιση 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5D53DCD8-9C47-4C34-9680-26381D1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/>
              <a:t>Η αποκλίνουσα συμπεριφορά προσεγγίζεται διαφοροποιημένη στο χώρο και το χρόνο, </a:t>
            </a:r>
            <a:r>
              <a:rPr lang="el-GR" sz="2000" b="1" dirty="0" err="1"/>
              <a:t>δλδ</a:t>
            </a:r>
            <a:r>
              <a:rPr lang="el-GR" sz="2000" b="1" dirty="0"/>
              <a:t>. ιστορικά και κοινωνικά προσδιορισμένη</a:t>
            </a:r>
            <a:r>
              <a:rPr lang="el-GR" sz="2000" dirty="0"/>
              <a:t>. </a:t>
            </a:r>
          </a:p>
          <a:p>
            <a:r>
              <a:rPr lang="el-GR" sz="2000" dirty="0"/>
              <a:t>το έγκλημα ως </a:t>
            </a:r>
            <a:r>
              <a:rPr lang="el-GR" sz="2000" b="1" dirty="0">
                <a:solidFill>
                  <a:srgbClr val="FFC000"/>
                </a:solidFill>
              </a:rPr>
              <a:t>κοινωνική κατασκευή</a:t>
            </a:r>
            <a:r>
              <a:rPr lang="el-GR" sz="2000" dirty="0"/>
              <a:t>. </a:t>
            </a:r>
          </a:p>
          <a:p>
            <a:pPr marL="0" indent="0">
              <a:buNone/>
            </a:pP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θεωρίες της συναίνεσης (ανομία/</a:t>
            </a:r>
            <a:r>
              <a:rPr lang="en-US" sz="2000" dirty="0"/>
              <a:t>Durkheim</a:t>
            </a:r>
            <a:r>
              <a:rPr lang="el-GR" sz="2000" dirty="0"/>
              <a:t>, τυπολογία συμπεριφοράς </a:t>
            </a:r>
            <a:r>
              <a:rPr lang="en-US" sz="2000" dirty="0"/>
              <a:t>Merton, </a:t>
            </a:r>
            <a:r>
              <a:rPr lang="el-GR" sz="2000" dirty="0"/>
              <a:t>οικολογία/σχολή του </a:t>
            </a:r>
            <a:r>
              <a:rPr lang="el-GR" sz="2000" dirty="0" err="1"/>
              <a:t>Σικάγου</a:t>
            </a:r>
            <a:r>
              <a:rPr lang="en-US" sz="2000" dirty="0"/>
              <a:t>) </a:t>
            </a:r>
            <a:r>
              <a:rPr lang="el-GR" sz="2000" dirty="0"/>
              <a:t>και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θεωρίες της σύγκρουσης (σχολή συμβολικής αλληλεπίδρασης, μαρξιστική σχολή, κριτική σχολή)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Αίτια και συνέπειες ανάλογα με την θεωρητική προσέγγιση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Σχέση κοινωνικής διαστρωμάτωσης με την απονομή της δικαιοσύνης</a:t>
            </a:r>
          </a:p>
          <a:p>
            <a:pPr marL="457200" lvl="1" indent="0">
              <a:buNone/>
            </a:pPr>
            <a:endParaRPr lang="el-GR" sz="2000" dirty="0"/>
          </a:p>
          <a:p>
            <a:r>
              <a:rPr lang="el-GR" sz="2000" b="1" dirty="0">
                <a:solidFill>
                  <a:srgbClr val="FFC000"/>
                </a:solidFill>
              </a:rPr>
              <a:t>Μέτρα</a:t>
            </a:r>
            <a:r>
              <a:rPr lang="el-GR" sz="2000" dirty="0"/>
              <a:t> (πρόληψης, καταστολής, κοινωνικής επανένταξης)</a:t>
            </a:r>
          </a:p>
          <a:p>
            <a:r>
              <a:rPr lang="el-GR" sz="2000" b="1" dirty="0">
                <a:solidFill>
                  <a:srgbClr val="FFC000"/>
                </a:solidFill>
              </a:rPr>
              <a:t>Προϋποθέσεις</a:t>
            </a:r>
            <a:r>
              <a:rPr lang="el-GR" sz="2000" b="1" dirty="0"/>
              <a:t> </a:t>
            </a:r>
            <a:r>
              <a:rPr lang="el-GR" sz="2000" dirty="0"/>
              <a:t>(παρέμβαση πολιτείας και πολιτών)</a:t>
            </a:r>
          </a:p>
          <a:p>
            <a:r>
              <a:rPr lang="el-GR" sz="2000" b="1" dirty="0">
                <a:solidFill>
                  <a:srgbClr val="FFC000"/>
                </a:solidFill>
              </a:rPr>
              <a:t>Επίπεδα </a:t>
            </a:r>
            <a:r>
              <a:rPr lang="el-GR" sz="2000" b="1" dirty="0" err="1">
                <a:solidFill>
                  <a:srgbClr val="FFC000"/>
                </a:solidFill>
              </a:rPr>
              <a:t>αντεγκληματικής</a:t>
            </a:r>
            <a:r>
              <a:rPr lang="el-GR" sz="2000" b="1" dirty="0">
                <a:solidFill>
                  <a:srgbClr val="FFC000"/>
                </a:solidFill>
              </a:rPr>
              <a:t> πολ</a:t>
            </a:r>
            <a:r>
              <a:rPr lang="el-GR" sz="2000" b="1" dirty="0"/>
              <a:t>ιτικής </a:t>
            </a:r>
            <a:r>
              <a:rPr lang="el-GR" sz="2000" dirty="0"/>
              <a:t>(3 επίπεδα πρόληψης)</a:t>
            </a:r>
          </a:p>
        </p:txBody>
      </p:sp>
    </p:spTree>
    <p:extLst>
      <p:ext uri="{BB962C8B-B14F-4D97-AF65-F5344CB8AC3E}">
        <p14:creationId xmlns:p14="http://schemas.microsoft.com/office/powerpoint/2010/main" val="329237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μήλα.jpg">
            <a:extLst>
              <a:ext uri="{FF2B5EF4-FFF2-40B4-BE49-F238E27FC236}">
                <a16:creationId xmlns:a16="http://schemas.microsoft.com/office/drawing/2014/main" xmlns="" id="{B2877B62-AB9B-4A3A-9EE4-F6382B7CC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2736304" cy="1584176"/>
          </a:xfrm>
          <a:prstGeom prst="rect">
            <a:avLst/>
          </a:prstGeom>
          <a:noFill/>
        </p:spPr>
      </p:pic>
      <p:sp>
        <p:nvSpPr>
          <p:cNvPr id="5" name="2 - Υπότι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Έγκλημα</a:t>
            </a:r>
            <a:r>
              <a:rPr lang="el-GR" sz="2400" dirty="0"/>
              <a:t> είναι </a:t>
            </a:r>
            <a:r>
              <a:rPr lang="el-GR" sz="2400" b="1" dirty="0">
                <a:solidFill>
                  <a:srgbClr val="FFC000"/>
                </a:solidFill>
              </a:rPr>
              <a:t>άδικη</a:t>
            </a:r>
            <a:r>
              <a:rPr lang="el-GR" sz="2400" dirty="0"/>
              <a:t> </a:t>
            </a:r>
            <a:r>
              <a:rPr lang="el-GR" sz="2400" b="1" dirty="0">
                <a:solidFill>
                  <a:srgbClr val="92D050"/>
                </a:solidFill>
              </a:rPr>
              <a:t>πράξη</a:t>
            </a:r>
            <a:r>
              <a:rPr lang="el-GR" sz="2400" dirty="0"/>
              <a:t>, </a:t>
            </a:r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καταλογιστή</a:t>
            </a:r>
            <a:r>
              <a:rPr lang="el-GR" sz="2400" dirty="0"/>
              <a:t> στο δράστη της και </a:t>
            </a:r>
            <a:r>
              <a:rPr lang="el-GR" sz="2400" b="1" dirty="0">
                <a:solidFill>
                  <a:srgbClr val="FF0000"/>
                </a:solidFill>
              </a:rPr>
              <a:t>τιμωρούμενη</a:t>
            </a:r>
            <a:r>
              <a:rPr lang="el-GR" sz="2400" dirty="0"/>
              <a:t> από το νόμο</a:t>
            </a:r>
          </a:p>
          <a:p>
            <a:endParaRPr lang="el-GR" dirty="0"/>
          </a:p>
        </p:txBody>
      </p:sp>
      <p:pic>
        <p:nvPicPr>
          <p:cNvPr id="6" name="Picture 2" descr="C:\Users\user\Desktop\64770-dikaiosynig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47782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C:\Users\user\Desktop\crime2.jpg">
            <a:extLst>
              <a:ext uri="{FF2B5EF4-FFF2-40B4-BE49-F238E27FC236}">
                <a16:creationId xmlns:a16="http://schemas.microsoft.com/office/drawing/2014/main" xmlns="" id="{06D20EE0-3E00-4CAB-88F3-745D2767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57700"/>
            <a:ext cx="2808312" cy="2247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8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Το έγκλημα ως κοινωνικό φαινόμενο</a:t>
            </a:r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076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3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xmlns="" id="{C3AC02E6-5280-409F-A7B5-C953F769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 Οι έννοιες της παραβατικότητας και της εγκληματικότητας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897369F6-E2B0-464F-86EA-8D6AA43D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Στόχος η κατανόηση από τους/τις μαθητές/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τριες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του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ιστορικού και κοινωνικού προσδιορισμού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της αποκλίνουσας συμπεριφοράς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Το έγκλημα ως κοινωνική κατασκευή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Αποκλίνουσα συμπεριφορά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Εγκληματικότητα    παραβατικότητα (αποφυγή στιγματισμού, π.χ. νεανική παραβατικότητα)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Σχολή του Φυσικού Δικαίου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Η έννοια της απόκλισης /του εγκλήματος εξελίσσεται και μεταβάλλεται μαζί με την εξέλιξη της κοινωνίας (παραδείγματα ποινικοποίησης &amp; αποποινικοποίησης πράξεων)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Έννοιες-κλειδιά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: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αποκλίνουσα συμπεριφορά, έγκλημα, παραβατικότητα, κοινωνική κατασκευή του εγκλήματος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938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Γιατί υπάρχει εγκληματικότητα?</a:t>
            </a:r>
          </a:p>
        </p:txBody>
      </p:sp>
      <p:sp>
        <p:nvSpPr>
          <p:cNvPr id="5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Θεωρίες που προσεγγίζουν την εγκληματικότητα ως 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Βιολογικό φαινόμενο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Ατομικό φαινόμενο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Κοινωνικό φαινόμενο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l-G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Θεωρίες που εστιάζουν στον </a:t>
            </a:r>
            <a:r>
              <a:rPr lang="el-GR" dirty="0">
                <a:solidFill>
                  <a:srgbClr val="FFC000"/>
                </a:solidFill>
              </a:rPr>
              <a:t>βιολογικό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παράγοντα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Lombroso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l-GR" dirty="0"/>
          </a:p>
        </p:txBody>
      </p:sp>
      <p:pic>
        <p:nvPicPr>
          <p:cNvPr id="5" name="Picture 2" descr="C:\Users\user\Desktop\lambross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794" y="3388519"/>
            <a:ext cx="2667000" cy="1524000"/>
          </a:xfrm>
          <a:prstGeom prst="rect">
            <a:avLst/>
          </a:prstGeom>
          <a:noFill/>
        </p:spPr>
      </p:pic>
      <p:sp>
        <p:nvSpPr>
          <p:cNvPr id="10" name="1 - Τίτλος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1266155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Θεωρίες που εστιάζουν στον </a:t>
            </a:r>
            <a:r>
              <a:rPr lang="el-GR" sz="1800" b="1" dirty="0">
                <a:solidFill>
                  <a:srgbClr val="FFC000"/>
                </a:solidFill>
              </a:rPr>
              <a:t>ατομικό</a:t>
            </a:r>
            <a:r>
              <a:rPr lang="el-G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παράγοντα (ψυχικές διεργασίες,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Freud, Adler</a:t>
            </a:r>
            <a:r>
              <a:rPr lang="el-G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br>
              <a:rPr lang="el-G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l-G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C:\Users\user\Desktop\ψρ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2132855"/>
            <a:ext cx="2200275" cy="1872209"/>
          </a:xfrm>
          <a:prstGeom prst="rect">
            <a:avLst/>
          </a:prstGeom>
          <a:noFill/>
        </p:spPr>
      </p:pic>
      <p:pic>
        <p:nvPicPr>
          <p:cNvPr id="12" name="Picture 3" descr="C:\Users\user\Desktop\κρ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84684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0168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501</Words>
  <Application>Microsoft Office PowerPoint</Application>
  <PresentationFormat>Προβολή στην οθόνη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Κεφ. 9 «Αποκλίνουσα συμπεριφορά: παραβατικότητα, εγκληματικότητα»</vt:lpstr>
      <vt:lpstr>Διδακτικές ενότητες</vt:lpstr>
      <vt:lpstr>πίσω από τις λέξεις…</vt:lpstr>
      <vt:lpstr>Θεωρητική προσέγγιση </vt:lpstr>
      <vt:lpstr>Έγκλημα είναι άδικη πράξη, καταλογιστή στο δράστη της και τιμωρούμενη από το νόμο </vt:lpstr>
      <vt:lpstr>Το έγκλημα ως κοινωνικό φαινόμενο</vt:lpstr>
      <vt:lpstr>1. Οι έννοιες της παραβατικότητας και της εγκληματικότητας</vt:lpstr>
      <vt:lpstr>Γιατί υπάρχει εγκληματικότητα?</vt:lpstr>
      <vt:lpstr> </vt:lpstr>
      <vt:lpstr>3. Θεωρίες που εστιάζουν στον κοινωνικό παράγοντα</vt:lpstr>
      <vt:lpstr>Παρουσίαση του PowerPoint</vt:lpstr>
      <vt:lpstr>4. Αντιμετώπιση της παραβατικότητας και της εγκληματικότητας</vt:lpstr>
      <vt:lpstr>5. Σωφρονισμός, κοινωνική επανένταξη και πρόληψη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9 «Αποκλίνουσα συμπεριφορά: παραβατικότητα, εγκληματικότητα»</dc:title>
  <dc:creator>User</dc:creator>
  <cp:lastModifiedBy>User</cp:lastModifiedBy>
  <cp:revision>19</cp:revision>
  <dcterms:created xsi:type="dcterms:W3CDTF">2020-04-04T09:55:28Z</dcterms:created>
  <dcterms:modified xsi:type="dcterms:W3CDTF">2020-04-04T11:18:49Z</dcterms:modified>
</cp:coreProperties>
</file>