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418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74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638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582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07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14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137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51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825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692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54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A3C2F-8A9A-4F5C-A55C-5290B43A9ACC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6DAA1-03E1-4088-9E00-CD146DB128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65666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>
            <a:extLst>
              <a:ext uri="{FF2B5EF4-FFF2-40B4-BE49-F238E27FC236}">
                <a16:creationId xmlns:a16="http://schemas.microsoft.com/office/drawing/2014/main" xmlns="" id="{03429F5F-3CC0-4038-A4A5-9DDDECEBD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971" y="188640"/>
            <a:ext cx="7772400" cy="144016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kumimoji="0" lang="el-GR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ι </a:t>
            </a:r>
            <a:r>
              <a:rPr lang="el-GR" sz="3200" dirty="0"/>
              <a:t>ΚΕΦ.6 ΕΡΓΑΣΙΑ ΑΝΕΡΓΙΑ ,</a:t>
            </a:r>
            <a:br>
              <a:rPr lang="el-GR" sz="3200" dirty="0"/>
            </a:br>
            <a:r>
              <a:rPr lang="el-GR" sz="3200" dirty="0"/>
              <a:t>ΚΟΙΝΩΝΙΚΕΣ ΑΝΙΣΟΤΗΤΕΣ</a:t>
            </a:r>
            <a:br>
              <a:rPr lang="el-GR" sz="3200" dirty="0"/>
            </a:br>
            <a:r>
              <a:rPr kumimoji="0" lang="el-GR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ΚΚΚΚοινωνικές Ανισότητες</a:t>
            </a:r>
            <a:endParaRPr kumimoji="0" lang="el-GR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xmlns="" id="{EC05C20E-2B17-40F7-AD3E-0767D2BC4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3800" y="5084763"/>
            <a:ext cx="4140200" cy="698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i="1" dirty="0"/>
              <a:t>Χ. </a:t>
            </a:r>
            <a:r>
              <a:rPr lang="el-GR" sz="1200" i="1" dirty="0" err="1"/>
              <a:t>Κοντοσφύρης</a:t>
            </a:r>
            <a:endParaRPr lang="el-GR" sz="1200" i="1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F7D8D3EE-67A9-45C1-8F34-186D3CFE5C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71" y="1772816"/>
            <a:ext cx="4053324" cy="453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3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</a:t>
            </a:r>
            <a:r>
              <a:rPr lang="en-US" sz="3600" dirty="0"/>
              <a:t>Mayo:</a:t>
            </a:r>
            <a:r>
              <a:rPr lang="el-GR" sz="3600" dirty="0"/>
              <a:t>  «Μοντέλο ανθρώπινων  σχέσεων»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Η αύξηση της παραγωγικότητας δεν μπορεί να πραγματοποιηθεί με την εντατικοποίηση και την επανάληψη των κινήσεων αλλά με τη </a:t>
            </a:r>
            <a:r>
              <a:rPr lang="el-GR" sz="2400" b="1" dirty="0">
                <a:solidFill>
                  <a:srgbClr val="FFC000"/>
                </a:solidFill>
              </a:rPr>
              <a:t>βελτίωση των συνθηκών εργασίας</a:t>
            </a:r>
            <a:r>
              <a:rPr lang="el-GR" sz="2400" dirty="0">
                <a:solidFill>
                  <a:srgbClr val="FFC000"/>
                </a:solidFill>
              </a:rPr>
              <a:t>.</a:t>
            </a:r>
            <a:endParaRPr lang="el-GR" sz="2400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l-GR" sz="2400" b="1" dirty="0"/>
              <a:t>Προσπάθησε να αποδείξει με τα πειράματά του σε εργαζόμενους και ομάδες ότι  η βελτίωση της παραγωγικότητας πραγματοποιείται όταν: </a:t>
            </a:r>
          </a:p>
          <a:p>
            <a:r>
              <a:rPr lang="el-GR" sz="2400" dirty="0"/>
              <a:t>οι εργαζόμενοι έχουν την αίσθηση ότι ανήκουν σε μια </a:t>
            </a:r>
            <a:r>
              <a:rPr lang="el-GR" sz="2400" dirty="0">
                <a:solidFill>
                  <a:srgbClr val="FFC000"/>
                </a:solidFill>
              </a:rPr>
              <a:t>ομάδα</a:t>
            </a:r>
            <a:r>
              <a:rPr lang="el-GR" sz="2400" dirty="0"/>
              <a:t>, </a:t>
            </a:r>
          </a:p>
          <a:p>
            <a:r>
              <a:rPr lang="el-GR" sz="2400" dirty="0"/>
              <a:t>όταν υπάρχουν </a:t>
            </a:r>
            <a:r>
              <a:rPr lang="el-GR" sz="2400" dirty="0">
                <a:solidFill>
                  <a:srgbClr val="FFC000"/>
                </a:solidFill>
              </a:rPr>
              <a:t>καλές σχέσεις </a:t>
            </a:r>
            <a:r>
              <a:rPr lang="el-GR" sz="2400" dirty="0"/>
              <a:t>μεταξύ των εργαζόμενων-μελών της ομάδας, </a:t>
            </a:r>
          </a:p>
          <a:p>
            <a:r>
              <a:rPr lang="el-GR" sz="2400" dirty="0"/>
              <a:t>όταν αισθάνονται ότι </a:t>
            </a:r>
            <a:r>
              <a:rPr lang="el-GR" sz="2400" dirty="0">
                <a:solidFill>
                  <a:srgbClr val="FFC000"/>
                </a:solidFill>
              </a:rPr>
              <a:t>η γνώμη και τα συναισθήματά τους έχουν αξία για την επιχείρηση</a:t>
            </a:r>
            <a:r>
              <a:rPr lang="el-GR" sz="2400" b="1" dirty="0">
                <a:solidFill>
                  <a:srgbClr val="FFC000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1245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l-GR" dirty="0"/>
              <a:t>Αμφισβήτηση τεϊλορισμού  ΗΠΑ (1960)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dirty="0"/>
              <a:t>Στην</a:t>
            </a:r>
            <a:r>
              <a:rPr lang="el-GR" dirty="0"/>
              <a:t> Ευρώπη </a:t>
            </a:r>
            <a:r>
              <a:rPr lang="el-GR" sz="2000" dirty="0"/>
              <a:t>–εμφανίζεται μια προσπάθεια αναδιοργάνωσης της εργασίας:</a:t>
            </a:r>
          </a:p>
          <a:p>
            <a:r>
              <a:rPr lang="el-GR" sz="2000" dirty="0"/>
              <a:t>Η Volvo θα επιχειρήσει εξατομίκευση της εργασίας. </a:t>
            </a:r>
          </a:p>
          <a:p>
            <a:r>
              <a:rPr lang="el-GR" sz="2000" dirty="0"/>
              <a:t>Στη Γερμανία η Volkswagen θα χρησιμοποιήσει </a:t>
            </a:r>
            <a:r>
              <a:rPr lang="el-GR" sz="2000" dirty="0" err="1"/>
              <a:t>ημι</a:t>
            </a:r>
            <a:r>
              <a:rPr lang="el-GR" sz="2000" dirty="0"/>
              <a:t>-αυτόνομες ομάδες εργατών, οι οποίες θα αποφασίζουν για την κατανομή και την οργάνωση των καθηκόντων μεταξύ των μελών τους. </a:t>
            </a:r>
          </a:p>
          <a:p>
            <a:r>
              <a:rPr lang="el-GR" sz="2000" dirty="0"/>
              <a:t>Στην Ιταλία οι εργάτες της Fiat θα συγκροτήσουν τμηματικά συμβούλια, τα οποία θα αποφασίζουν για την κατανομή των θέσεων εργασίας. </a:t>
            </a:r>
          </a:p>
          <a:p>
            <a:r>
              <a:rPr lang="el-GR" sz="2000" dirty="0"/>
              <a:t>Στη Γαλλία θα ξεσπάσουν μεγάλες απεργίες στα εργοστάσια της Citroen ως αντίδραση στο </a:t>
            </a:r>
            <a:r>
              <a:rPr lang="el-GR" sz="2000" dirty="0" err="1"/>
              <a:t>τεϊλορικό</a:t>
            </a:r>
            <a:r>
              <a:rPr lang="el-GR" sz="2000" dirty="0"/>
              <a:t> μοντέλο εργασίας.</a:t>
            </a:r>
          </a:p>
          <a:p>
            <a:pPr marL="0" indent="0">
              <a:buNone/>
            </a:pPr>
            <a:r>
              <a:rPr lang="el-GR" sz="2000" b="1" dirty="0"/>
              <a:t>Με συνέπειες</a:t>
            </a:r>
            <a:r>
              <a:rPr lang="el-GR" sz="2000" dirty="0"/>
              <a:t>: </a:t>
            </a:r>
          </a:p>
          <a:p>
            <a:r>
              <a:rPr lang="el-GR" sz="2000" b="1" dirty="0">
                <a:solidFill>
                  <a:srgbClr val="FFC000"/>
                </a:solidFill>
              </a:rPr>
              <a:t>τη βελτίωση των συνθηκών εργασίας</a:t>
            </a:r>
          </a:p>
          <a:p>
            <a:r>
              <a:rPr lang="el-GR" sz="2000" dirty="0"/>
              <a:t>την </a:t>
            </a:r>
            <a:r>
              <a:rPr lang="el-GR" sz="2000" b="1" dirty="0">
                <a:solidFill>
                  <a:srgbClr val="FFC000"/>
                </a:solidFill>
              </a:rPr>
              <a:t>ανάπτυξη της κοινωνικότητας </a:t>
            </a:r>
            <a:r>
              <a:rPr lang="el-GR" sz="2000" dirty="0"/>
              <a:t>των εργαζομένων στους χώρους εργασίας.</a:t>
            </a:r>
          </a:p>
        </p:txBody>
      </p:sp>
    </p:spTree>
    <p:extLst>
      <p:ext uri="{BB962C8B-B14F-4D97-AF65-F5344CB8AC3E}">
        <p14:creationId xmlns:p14="http://schemas.microsoft.com/office/powerpoint/2010/main" val="51548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22541EB0-1C81-44DD-B2A9-09DC1F7D4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 Νέες μορφές απασχόλησης</a:t>
            </a: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DB9C4969-08E1-455F-A59E-EB199C0A4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/>
              <a:t>Η εισαγωγή νέων τεχνολογιών διευρύνει τον κύκλο των εργασιακών δραστηριοτήτων και επηρεάζει την ίδια τη δομή της εργασίας</a:t>
            </a:r>
          </a:p>
          <a:p>
            <a:r>
              <a:rPr lang="el-GR" b="1" dirty="0">
                <a:solidFill>
                  <a:srgbClr val="FFC000"/>
                </a:solidFill>
              </a:rPr>
              <a:t>Αλλαγές στην εργασιακή κουλτούρα</a:t>
            </a:r>
            <a:r>
              <a:rPr lang="el-GR" dirty="0"/>
              <a:t>, διαφοροποίηση στην ιεραρχία, στα προσόντα</a:t>
            </a:r>
          </a:p>
          <a:p>
            <a:r>
              <a:rPr lang="el-GR" dirty="0"/>
              <a:t>Εμφάνιση </a:t>
            </a:r>
            <a:r>
              <a:rPr lang="el-GR" b="1" dirty="0">
                <a:solidFill>
                  <a:srgbClr val="FFC000"/>
                </a:solidFill>
              </a:rPr>
              <a:t>νέων ευέλικτων μορφών εργασίας </a:t>
            </a:r>
            <a:r>
              <a:rPr lang="el-GR" dirty="0"/>
              <a:t>(μερική απασχόληση, κυλιόμενη, εργασία από απόσταση, κ.ά.) με απροσδιόριστες και ασαφείς συνθήκες</a:t>
            </a:r>
          </a:p>
          <a:p>
            <a:r>
              <a:rPr lang="el-GR" dirty="0"/>
              <a:t>Τέλος, η </a:t>
            </a:r>
            <a:r>
              <a:rPr lang="el-GR" b="1" dirty="0">
                <a:solidFill>
                  <a:srgbClr val="FFC000"/>
                </a:solidFill>
              </a:rPr>
              <a:t>εκτεταμένη χρήση του διαδικτύου </a:t>
            </a:r>
            <a:r>
              <a:rPr lang="el-GR" dirty="0"/>
              <a:t>οδηγεί στην εμφάνιση της </a:t>
            </a:r>
            <a:r>
              <a:rPr lang="el-GR" dirty="0" err="1"/>
              <a:t>τηλεεργασίας</a:t>
            </a:r>
            <a:r>
              <a:rPr lang="el-GR" dirty="0"/>
              <a:t> με μορφές όπως η εργασία «φασόν», η εργασία μέσω δικτύωσης και η εργασία ως απομακρυσμένη υπηρεσία της κεντρικής επιχείρησης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/>
              <a:t>Ερώτημα</a:t>
            </a:r>
            <a:r>
              <a:rPr lang="el-GR" dirty="0"/>
              <a:t> αν οι νέες μορφές απασχόλησης επηρεάζουν την προσωπική ζωή του ατόμου και </a:t>
            </a:r>
            <a:r>
              <a:rPr lang="el-GR" b="1" dirty="0">
                <a:solidFill>
                  <a:srgbClr val="FFC000"/>
                </a:solidFill>
              </a:rPr>
              <a:t>απορρυθμίζουν τις εργασιακές σχέσεις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996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221FE4CB-FB72-4F61-82A1-E9D10CB8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4α. Φτώχεια-πλούτος- κοινωνική διαστρωμάτωση</a:t>
            </a:r>
            <a:br>
              <a:rPr lang="el-GR" dirty="0"/>
            </a:br>
            <a:endParaRPr lang="el-GR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0ED72250-7FC6-42D2-9448-C92981026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 smtClean="0"/>
              <a:t>(να </a:t>
            </a:r>
            <a:r>
              <a:rPr lang="el-GR" dirty="0"/>
              <a:t>συνδεθεί η φτώχεια με την κοινωνική διαστρωμάτωση και τις </a:t>
            </a:r>
            <a:r>
              <a:rPr lang="el-GR" dirty="0" smtClean="0"/>
              <a:t>ανισότητες)</a:t>
            </a:r>
            <a:endParaRPr lang="el-GR" dirty="0"/>
          </a:p>
          <a:p>
            <a:r>
              <a:rPr lang="el-GR" b="1" dirty="0">
                <a:solidFill>
                  <a:srgbClr val="FFC000"/>
                </a:solidFill>
              </a:rPr>
              <a:t>Οι ανισότητες</a:t>
            </a:r>
            <a:r>
              <a:rPr lang="el-GR" dirty="0"/>
              <a:t>, η φτώχεια, η ανεργία είναι σύνθετα </a:t>
            </a:r>
            <a:r>
              <a:rPr lang="el-GR" dirty="0" err="1"/>
              <a:t>πολυπαραγοντικά</a:t>
            </a:r>
            <a:r>
              <a:rPr lang="el-GR" dirty="0"/>
              <a:t> φαινόμενα (οικονομικοί παράγοντες όπως η ανισότητα στην κατανομή του πλούτου,  πολιτικοί παράγοντες όπως ανισότητες στην φορολόγηση, κοινωνικοί παράγοντες όπως ρατσισμός, διακρίσεις, </a:t>
            </a:r>
            <a:r>
              <a:rPr lang="el-GR" dirty="0" err="1"/>
              <a:t>κοιν</a:t>
            </a:r>
            <a:r>
              <a:rPr lang="el-GR" dirty="0"/>
              <a:t>. αποκλεισμός)</a:t>
            </a:r>
          </a:p>
          <a:p>
            <a:r>
              <a:rPr lang="el-GR" b="1" dirty="0">
                <a:solidFill>
                  <a:srgbClr val="FFC000"/>
                </a:solidFill>
              </a:rPr>
              <a:t>διαχρονικότητα </a:t>
            </a:r>
            <a:r>
              <a:rPr lang="el-GR" dirty="0"/>
              <a:t>του φαινομένου της φτώχειας σε όλους τους τρόπους παραγωγής (δουλοκτητικός, φεουδαρχικός, καπιταλιστικός)</a:t>
            </a:r>
          </a:p>
          <a:p>
            <a:r>
              <a:rPr lang="el-GR" b="1" dirty="0">
                <a:solidFill>
                  <a:srgbClr val="FFC000"/>
                </a:solidFill>
              </a:rPr>
              <a:t>Αλλαγή του τρόπου με τον οποίο ορίζεται κάθε φορά η φτώχεια και του τρόπου με τον οποίο αντιμετωπίζεται</a:t>
            </a:r>
          </a:p>
        </p:txBody>
      </p:sp>
    </p:spTree>
    <p:extLst>
      <p:ext uri="{BB962C8B-B14F-4D97-AF65-F5344CB8AC3E}">
        <p14:creationId xmlns:p14="http://schemas.microsoft.com/office/powerpoint/2010/main" val="241086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5681" y="2148442"/>
            <a:ext cx="4572638" cy="3429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735555"/>
            <a:ext cx="3744416" cy="3053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CCE25D73-4FE0-4B5F-AF73-136999C639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852936"/>
            <a:ext cx="481932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737576AD-0569-4D19-B736-C4922A3E0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4β.Κοινωνική διαστρωμάτωση</a:t>
            </a: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D3116EC7-326D-4910-B59A-DBC005BEC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>
                <a:solidFill>
                  <a:srgbClr val="FFC000"/>
                </a:solidFill>
              </a:rPr>
              <a:t>Κοινωνική διαστρωμάτωση</a:t>
            </a:r>
            <a:r>
              <a:rPr lang="en-US" b="1" dirty="0">
                <a:solidFill>
                  <a:srgbClr val="FFC000"/>
                </a:solidFill>
              </a:rPr>
              <a:t>:</a:t>
            </a:r>
            <a:r>
              <a:rPr lang="el-GR" b="1" dirty="0">
                <a:solidFill>
                  <a:srgbClr val="FFC000"/>
                </a:solidFill>
              </a:rPr>
              <a:t> </a:t>
            </a:r>
            <a:r>
              <a:rPr lang="el-GR" dirty="0"/>
              <a:t>Κατάταξη των ατόμων σε κλίμακα ιεραρχίας με βάση κοινά χαρακτηριστικά (οικονομικά, κοινωνικά, </a:t>
            </a:r>
            <a:r>
              <a:rPr lang="el-GR" dirty="0" err="1"/>
              <a:t>αξιακά</a:t>
            </a:r>
            <a:r>
              <a:rPr lang="el-GR" dirty="0"/>
              <a:t>)</a:t>
            </a:r>
          </a:p>
          <a:p>
            <a:r>
              <a:rPr lang="el-GR" b="1" dirty="0">
                <a:solidFill>
                  <a:srgbClr val="FFC000"/>
                </a:solidFill>
              </a:rPr>
              <a:t>κοινωνικές τάξεις</a:t>
            </a:r>
            <a:r>
              <a:rPr lang="en-US" b="1" dirty="0">
                <a:solidFill>
                  <a:srgbClr val="FFC000"/>
                </a:solidFill>
              </a:rPr>
              <a:t>:</a:t>
            </a:r>
            <a:r>
              <a:rPr lang="el-GR" b="1" dirty="0">
                <a:solidFill>
                  <a:srgbClr val="FFC000"/>
                </a:solidFill>
              </a:rPr>
              <a:t> </a:t>
            </a:r>
            <a:r>
              <a:rPr lang="el-GR" dirty="0"/>
              <a:t>ομάδες ατόμων με 1) κοινή θέση και σχέση με τα μέσα παραγωγής (σχέση ιδιοκτησίας ή όχι), 2) σχετικά κοινό τρόπο ζωής και 3) αίσθηση του «</a:t>
            </a:r>
            <a:r>
              <a:rPr lang="el-GR" dirty="0" err="1"/>
              <a:t>ανήκειν</a:t>
            </a:r>
            <a:r>
              <a:rPr lang="el-GR" dirty="0"/>
              <a:t>» στην ίδια ομάδα</a:t>
            </a:r>
          </a:p>
          <a:p>
            <a:r>
              <a:rPr lang="el-GR" b="1" dirty="0">
                <a:solidFill>
                  <a:srgbClr val="FFC000"/>
                </a:solidFill>
              </a:rPr>
              <a:t>Προσέγγιση </a:t>
            </a:r>
            <a:r>
              <a:rPr lang="en-US" b="1" dirty="0">
                <a:solidFill>
                  <a:srgbClr val="FFC000"/>
                </a:solidFill>
              </a:rPr>
              <a:t>Marx: </a:t>
            </a:r>
            <a:r>
              <a:rPr lang="el-GR" dirty="0"/>
              <a:t>δύο βασικές τάξεις (αστική/εργατική), </a:t>
            </a:r>
            <a:r>
              <a:rPr lang="el-GR" dirty="0" err="1"/>
              <a:t>δλδ</a:t>
            </a:r>
            <a:r>
              <a:rPr lang="el-GR" dirty="0"/>
              <a:t>. ιδιοκτήτες-κάτοχοι μέσων παραγωγής και εξαρτημένοι μισθωτοί εργάτες</a:t>
            </a:r>
          </a:p>
          <a:p>
            <a:r>
              <a:rPr lang="el-GR" b="1" dirty="0">
                <a:solidFill>
                  <a:srgbClr val="FFC000"/>
                </a:solidFill>
              </a:rPr>
              <a:t>Προσέγγιση </a:t>
            </a:r>
            <a:r>
              <a:rPr lang="en-US" b="1" dirty="0">
                <a:solidFill>
                  <a:srgbClr val="FFC000"/>
                </a:solidFill>
              </a:rPr>
              <a:t>Max Weber:</a:t>
            </a:r>
            <a:r>
              <a:rPr lang="el-GR" b="1" dirty="0">
                <a:solidFill>
                  <a:srgbClr val="FFC000"/>
                </a:solidFill>
              </a:rPr>
              <a:t> </a:t>
            </a:r>
            <a:r>
              <a:rPr lang="el-GR" dirty="0"/>
              <a:t>διακρίνει 3 τύπους διαστρωμάτωσης (κοινωνική θέση/γόητρο-κοινωνική δύναμη-κοινωνικές τάξεις)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92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A1767808-23C2-4BEE-ABAA-C25104568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4γ. </a:t>
            </a:r>
            <a:r>
              <a:rPr lang="el-GR" dirty="0" smtClean="0"/>
              <a:t>Ανισότητες-φτώχεια</a:t>
            </a:r>
            <a:endParaRPr lang="el-GR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7C66B252-BEB7-44DD-B9CC-3DCA8F371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>
                <a:solidFill>
                  <a:srgbClr val="FFC000"/>
                </a:solidFill>
              </a:rPr>
              <a:t>Διαφορές </a:t>
            </a:r>
            <a:r>
              <a:rPr lang="el-GR" dirty="0"/>
              <a:t>μεταξύ των ατόμων ή των κοινωνικών ομάδων σε σχέση με τον </a:t>
            </a:r>
            <a:r>
              <a:rPr lang="el-GR" b="1" dirty="0">
                <a:solidFill>
                  <a:srgbClr val="FFC000"/>
                </a:solidFill>
              </a:rPr>
              <a:t>πλούτο,</a:t>
            </a:r>
            <a:r>
              <a:rPr lang="el-GR" dirty="0"/>
              <a:t> την </a:t>
            </a:r>
            <a:r>
              <a:rPr lang="el-GR" b="1" dirty="0">
                <a:solidFill>
                  <a:srgbClr val="FFC000"/>
                </a:solidFill>
              </a:rPr>
              <a:t>εκπαίδευση</a:t>
            </a:r>
            <a:r>
              <a:rPr lang="el-GR" dirty="0"/>
              <a:t>, </a:t>
            </a:r>
            <a:r>
              <a:rPr lang="el-GR" b="1" dirty="0">
                <a:solidFill>
                  <a:srgbClr val="FFC000"/>
                </a:solidFill>
              </a:rPr>
              <a:t>τον πολιτισμό</a:t>
            </a:r>
            <a:r>
              <a:rPr lang="el-GR" dirty="0"/>
              <a:t>, </a:t>
            </a:r>
            <a:r>
              <a:rPr lang="el-GR" b="1" dirty="0">
                <a:solidFill>
                  <a:srgbClr val="FFC000"/>
                </a:solidFill>
              </a:rPr>
              <a:t>την υγεία</a:t>
            </a:r>
            <a:r>
              <a:rPr lang="el-GR" dirty="0"/>
              <a:t>, κλπ.</a:t>
            </a:r>
          </a:p>
          <a:p>
            <a:r>
              <a:rPr lang="el-GR" dirty="0"/>
              <a:t>Οικονομικές ανισότητες-κοινωνικές ανισότητες- </a:t>
            </a:r>
            <a:r>
              <a:rPr lang="el-GR" b="1" dirty="0">
                <a:solidFill>
                  <a:srgbClr val="FFC000"/>
                </a:solidFill>
              </a:rPr>
              <a:t>ανισότητες πρόσβασης σε βασικά αγαθά και υπηρεσίες</a:t>
            </a:r>
          </a:p>
          <a:p>
            <a:r>
              <a:rPr lang="el-GR" b="1" dirty="0">
                <a:solidFill>
                  <a:srgbClr val="FFC000"/>
                </a:solidFill>
              </a:rPr>
              <a:t>Διεύρυνση των ανισοτήτων</a:t>
            </a:r>
            <a:r>
              <a:rPr lang="el-GR" dirty="0"/>
              <a:t> παρά την πρόοδο και τον τεχνολογικό πολιτισμό</a:t>
            </a:r>
          </a:p>
          <a:p>
            <a:r>
              <a:rPr lang="el-GR" b="1" dirty="0">
                <a:solidFill>
                  <a:srgbClr val="FFC000"/>
                </a:solidFill>
              </a:rPr>
              <a:t>Από ατομικό πρόβλημα έγινε κοινωνικό</a:t>
            </a:r>
            <a:r>
              <a:rPr lang="el-GR" dirty="0"/>
              <a:t>, χάρη στην κοινωνιολογική ανάλυση, με συνέπεια την αντιμετώπισή της από το κράτος </a:t>
            </a:r>
          </a:p>
          <a:p>
            <a:r>
              <a:rPr lang="el-GR" b="1" dirty="0">
                <a:solidFill>
                  <a:srgbClr val="FFC000"/>
                </a:solidFill>
              </a:rPr>
              <a:t>Σχετικότητα των κριτηρίων </a:t>
            </a:r>
            <a:r>
              <a:rPr lang="el-GR" dirty="0"/>
              <a:t>διάκρισης μεταξύ απόλυτης και σχετικής φτώχειας</a:t>
            </a:r>
          </a:p>
          <a:p>
            <a:r>
              <a:rPr lang="el-GR" b="1" dirty="0">
                <a:solidFill>
                  <a:srgbClr val="FFC000"/>
                </a:solidFill>
              </a:rPr>
              <a:t>Διαφορετικές προσεγγίσεις </a:t>
            </a:r>
            <a:r>
              <a:rPr lang="el-GR" dirty="0"/>
              <a:t>των αιτίων της φτώχειας από τις θεωρίες του λειτουργισμού και των συγκρούσεων</a:t>
            </a:r>
            <a:endParaRPr lang="en-US" dirty="0"/>
          </a:p>
          <a:p>
            <a:r>
              <a:rPr lang="el-GR" b="1" dirty="0">
                <a:solidFill>
                  <a:srgbClr val="FFC000"/>
                </a:solidFill>
              </a:rPr>
              <a:t>«Νέα φτώχεια»</a:t>
            </a:r>
          </a:p>
          <a:p>
            <a:pPr marL="0" indent="0">
              <a:buNone/>
            </a:pPr>
            <a:endParaRPr lang="el-GR" sz="4000" b="1" dirty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39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4884E443-5A3D-4802-B490-D71A493F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5. Συνέπειες της ανεργίας, της φτώχειας και των ανισοτήτων</a:t>
            </a:r>
            <a:br>
              <a:rPr lang="el-GR" dirty="0"/>
            </a:br>
            <a:endParaRPr lang="el-GR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02416469-2FBF-4EC6-B1BE-E3CE20FA7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FFC000"/>
                </a:solidFill>
              </a:rPr>
              <a:t>Η ανεργία, η φτώχεια και οι ανισότητες θεωρούνται σήμερα ως τα σημαντικότερα κοινωνικά προβλήματα</a:t>
            </a:r>
          </a:p>
          <a:p>
            <a:r>
              <a:rPr lang="el-GR" b="1" dirty="0">
                <a:solidFill>
                  <a:srgbClr val="FFC000"/>
                </a:solidFill>
              </a:rPr>
              <a:t>Επηρεάζουν</a:t>
            </a:r>
            <a:r>
              <a:rPr lang="el-GR" dirty="0"/>
              <a:t> την κοινωνική, εκπαιδευτική, επαγγελματική σταδιοδρομία των ανθρώπων</a:t>
            </a:r>
          </a:p>
          <a:p>
            <a:r>
              <a:rPr lang="el-GR" b="1" dirty="0">
                <a:solidFill>
                  <a:srgbClr val="FFC000"/>
                </a:solidFill>
              </a:rPr>
              <a:t>Συνδέονται</a:t>
            </a:r>
            <a:r>
              <a:rPr lang="el-GR" dirty="0"/>
              <a:t> με φαινόμενα εγκληματικότητας, αυτοκτονιών, αλκοολισμού, χρήσης ουσιών, χρήση βίας, κ.ά.</a:t>
            </a:r>
          </a:p>
          <a:p>
            <a:r>
              <a:rPr lang="el-GR" b="1" dirty="0">
                <a:solidFill>
                  <a:srgbClr val="FFC000"/>
                </a:solidFill>
              </a:rPr>
              <a:t>Οδηγούν σε μετανάστευση ή/και σε κοινωνικό αποκλεισμό</a:t>
            </a:r>
          </a:p>
          <a:p>
            <a:r>
              <a:rPr lang="el-GR" b="1" dirty="0">
                <a:solidFill>
                  <a:srgbClr val="FFC000"/>
                </a:solidFill>
              </a:rPr>
              <a:t>Αποκλείουν</a:t>
            </a:r>
            <a:r>
              <a:rPr lang="el-GR" dirty="0"/>
              <a:t> την πρόσβαση σε βασικά αγαθά (π.χ. υγεία)</a:t>
            </a:r>
          </a:p>
          <a:p>
            <a:r>
              <a:rPr lang="el-GR" b="1" dirty="0">
                <a:solidFill>
                  <a:srgbClr val="FFC000"/>
                </a:solidFill>
              </a:rPr>
              <a:t>Απαξιώνουν </a:t>
            </a:r>
            <a:r>
              <a:rPr lang="el-GR" dirty="0"/>
              <a:t>την εργασιακή εμπειρία, τις γνώσεις και τις δεξιότητες των ανέργων</a:t>
            </a:r>
          </a:p>
          <a:p>
            <a:r>
              <a:rPr lang="el-GR" b="1" dirty="0">
                <a:solidFill>
                  <a:srgbClr val="FFC000"/>
                </a:solidFill>
              </a:rPr>
              <a:t>Δημιουργούν </a:t>
            </a:r>
            <a:r>
              <a:rPr lang="el-GR" dirty="0"/>
              <a:t>ψυχολογικά προβλήματα λόγω χαμηλής αυτοεκτίμησης</a:t>
            </a:r>
          </a:p>
          <a:p>
            <a:r>
              <a:rPr lang="el-GR" b="1" dirty="0">
                <a:solidFill>
                  <a:srgbClr val="FFC000"/>
                </a:solidFill>
              </a:rPr>
              <a:t>Ευθύνονται</a:t>
            </a:r>
            <a:r>
              <a:rPr lang="el-GR" dirty="0"/>
              <a:t> για την παιδική εργασία &amp; την παιδική εκμετάλλευση, όνειδος για τον ανεπτυγμένο κόσμο</a:t>
            </a:r>
          </a:p>
        </p:txBody>
      </p:sp>
    </p:spTree>
    <p:extLst>
      <p:ext uri="{BB962C8B-B14F-4D97-AF65-F5344CB8AC3E}">
        <p14:creationId xmlns:p14="http://schemas.microsoft.com/office/powerpoint/2010/main" val="236706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3A614A29-5F75-482E-8B38-A196006B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l-GR" sz="4000" dirty="0"/>
              <a:t>6. Αντιμετώπιση των ανισοτήτων-το αίτημα για κοινωνική δικαιοσύνη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70A9CE02-1A03-4948-BDA7-78A326EC8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149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b="1" dirty="0">
                <a:solidFill>
                  <a:srgbClr val="FFC000"/>
                </a:solidFill>
              </a:rPr>
              <a:t>Η αντιμετώπιση των ανισοτήτων εξαρτάται από πολλούς παράγοντες</a:t>
            </a:r>
            <a:r>
              <a:rPr lang="en-US" sz="1800" b="1" dirty="0">
                <a:solidFill>
                  <a:srgbClr val="FFC000"/>
                </a:solidFill>
              </a:rPr>
              <a:t>:</a:t>
            </a:r>
            <a:endParaRPr lang="el-GR" sz="1800" b="1" dirty="0">
              <a:solidFill>
                <a:srgbClr val="FFC000"/>
              </a:solidFill>
            </a:endParaRPr>
          </a:p>
          <a:p>
            <a:r>
              <a:rPr lang="el-GR" sz="1800" dirty="0"/>
              <a:t>από </a:t>
            </a:r>
            <a:r>
              <a:rPr lang="el-GR" sz="1800" b="1" dirty="0">
                <a:solidFill>
                  <a:srgbClr val="FFC000"/>
                </a:solidFill>
              </a:rPr>
              <a:t>το είδος της πολιτικής </a:t>
            </a:r>
            <a:r>
              <a:rPr lang="el-GR" sz="1800" dirty="0"/>
              <a:t>που εφαρμόζεται σε κάθε </a:t>
            </a:r>
            <a:r>
              <a:rPr lang="el-GR" sz="1800" dirty="0" err="1"/>
              <a:t>κοινωνικο</a:t>
            </a:r>
            <a:r>
              <a:rPr lang="el-GR" sz="1800" dirty="0"/>
              <a:t>-οικονομικό σύστημα</a:t>
            </a:r>
          </a:p>
          <a:p>
            <a:r>
              <a:rPr lang="el-GR" sz="1800" dirty="0"/>
              <a:t>από τις </a:t>
            </a:r>
            <a:r>
              <a:rPr lang="el-GR" sz="1800" b="1" dirty="0">
                <a:solidFill>
                  <a:srgbClr val="FFC000"/>
                </a:solidFill>
              </a:rPr>
              <a:t>δυνατότητες ατομικής και κοινωνικής κινητικότητας</a:t>
            </a:r>
            <a:r>
              <a:rPr lang="el-GR" sz="1800" dirty="0"/>
              <a:t> που το ίδιο το σύστημα παραχωρεί</a:t>
            </a:r>
          </a:p>
          <a:p>
            <a:r>
              <a:rPr lang="el-GR" sz="1800" dirty="0"/>
              <a:t>από τις </a:t>
            </a:r>
            <a:r>
              <a:rPr lang="el-GR" sz="1800" b="1" dirty="0">
                <a:solidFill>
                  <a:srgbClr val="FFC000"/>
                </a:solidFill>
              </a:rPr>
              <a:t>συλλογικές διεκδικήσεις</a:t>
            </a:r>
            <a:r>
              <a:rPr lang="el-GR" sz="1800" dirty="0"/>
              <a:t> των ομάδων (π.χ. συνδικάτα)</a:t>
            </a:r>
          </a:p>
          <a:p>
            <a:r>
              <a:rPr lang="el-GR" sz="1800" dirty="0"/>
              <a:t>από το </a:t>
            </a:r>
            <a:r>
              <a:rPr lang="el-GR" sz="1800" b="1" dirty="0">
                <a:solidFill>
                  <a:srgbClr val="FFC000"/>
                </a:solidFill>
              </a:rPr>
              <a:t>συλλογικό αίτημα </a:t>
            </a:r>
            <a:r>
              <a:rPr lang="el-GR" sz="1800" dirty="0"/>
              <a:t>για </a:t>
            </a:r>
            <a:r>
              <a:rPr lang="el-GR" sz="1800" b="1" dirty="0"/>
              <a:t>ανακατανομή του πλούτου με μέτρα </a:t>
            </a:r>
            <a:r>
              <a:rPr lang="el-GR" sz="1800" dirty="0"/>
              <a:t>όπως</a:t>
            </a:r>
            <a:r>
              <a:rPr lang="en-US" sz="1800" dirty="0"/>
              <a:t>:</a:t>
            </a:r>
            <a:endParaRPr lang="el-GR" sz="1800" dirty="0"/>
          </a:p>
          <a:p>
            <a:pPr marL="0" indent="0">
              <a:buNone/>
            </a:pPr>
            <a:r>
              <a:rPr lang="el-GR" sz="1800" b="1" dirty="0" smtClean="0">
                <a:solidFill>
                  <a:srgbClr val="FFC000"/>
                </a:solidFill>
              </a:rPr>
              <a:t>1Πολιτική </a:t>
            </a:r>
            <a:r>
              <a:rPr lang="el-GR" sz="1800" b="1" dirty="0">
                <a:solidFill>
                  <a:srgbClr val="FFC000"/>
                </a:solidFill>
              </a:rPr>
              <a:t>μισθών</a:t>
            </a:r>
            <a:r>
              <a:rPr lang="el-GR" sz="1800" dirty="0"/>
              <a:t> (π.χ.</a:t>
            </a:r>
            <a:r>
              <a:rPr lang="en-US" sz="1800" dirty="0"/>
              <a:t> </a:t>
            </a:r>
            <a:r>
              <a:rPr lang="el-GR" sz="1800" dirty="0"/>
              <a:t>αυξήσεις σε οικονομικά ασθενέστερους)</a:t>
            </a:r>
          </a:p>
          <a:p>
            <a:pPr marL="0" indent="0">
              <a:buNone/>
            </a:pPr>
            <a:r>
              <a:rPr lang="el-GR" sz="1800" b="1" dirty="0" smtClean="0">
                <a:solidFill>
                  <a:srgbClr val="FFC000"/>
                </a:solidFill>
              </a:rPr>
              <a:t>2Φορολογική </a:t>
            </a:r>
            <a:r>
              <a:rPr lang="el-GR" sz="1800" b="1" dirty="0">
                <a:solidFill>
                  <a:srgbClr val="FFC000"/>
                </a:solidFill>
              </a:rPr>
              <a:t>πολιτική</a:t>
            </a:r>
            <a:r>
              <a:rPr lang="en-US" sz="1800" b="1" dirty="0">
                <a:solidFill>
                  <a:srgbClr val="FFC000"/>
                </a:solidFill>
              </a:rPr>
              <a:t> </a:t>
            </a:r>
            <a:r>
              <a:rPr lang="el-GR" sz="1800" dirty="0"/>
              <a:t>(π.χ. φορολογικές ελαφρύνσεις στα χαμηλά </a:t>
            </a:r>
            <a:r>
              <a:rPr lang="el-GR" sz="1800" dirty="0" err="1"/>
              <a:t>κοινωνικο-οικονικά</a:t>
            </a:r>
            <a:r>
              <a:rPr lang="el-GR" sz="1800" dirty="0"/>
              <a:t> στρώματα)</a:t>
            </a:r>
          </a:p>
          <a:p>
            <a:pPr marL="0" indent="0">
              <a:buNone/>
            </a:pPr>
            <a:r>
              <a:rPr lang="el-GR" sz="1800" b="1" dirty="0" smtClean="0">
                <a:solidFill>
                  <a:srgbClr val="FFC000"/>
                </a:solidFill>
              </a:rPr>
              <a:t>3Πρόσβαση </a:t>
            </a:r>
            <a:r>
              <a:rPr lang="el-GR" sz="1800" b="1" dirty="0">
                <a:solidFill>
                  <a:srgbClr val="FFC000"/>
                </a:solidFill>
              </a:rPr>
              <a:t>σε υπηρεσίες υγε</a:t>
            </a:r>
            <a:r>
              <a:rPr lang="el-GR" sz="1800" dirty="0"/>
              <a:t>ίας, κλπ.</a:t>
            </a:r>
          </a:p>
          <a:p>
            <a:pPr marL="0" indent="0">
              <a:buNone/>
            </a:pPr>
            <a:r>
              <a:rPr lang="el-GR" sz="1800" b="1" dirty="0" smtClean="0">
                <a:solidFill>
                  <a:srgbClr val="FFC000"/>
                </a:solidFill>
              </a:rPr>
              <a:t>4Κατοχύρωση </a:t>
            </a:r>
            <a:r>
              <a:rPr lang="el-GR" sz="1800" b="1" dirty="0">
                <a:solidFill>
                  <a:srgbClr val="FFC000"/>
                </a:solidFill>
              </a:rPr>
              <a:t>βασικών κοινωνικών δικαιωμάτων </a:t>
            </a:r>
            <a:r>
              <a:rPr lang="el-GR" sz="1800" dirty="0"/>
              <a:t>(εργασία, κοινωνική ασφάλιση)</a:t>
            </a:r>
          </a:p>
          <a:p>
            <a:pPr marL="0" indent="0">
              <a:buNone/>
            </a:pPr>
            <a:r>
              <a:rPr lang="el-GR" sz="1800" b="1" dirty="0" smtClean="0">
                <a:solidFill>
                  <a:srgbClr val="FFC000"/>
                </a:solidFill>
              </a:rPr>
              <a:t>4Πρόσβαση</a:t>
            </a:r>
            <a:r>
              <a:rPr lang="el-GR" sz="1800" dirty="0" smtClean="0"/>
              <a:t> </a:t>
            </a:r>
            <a:r>
              <a:rPr lang="el-GR" sz="1800" dirty="0"/>
              <a:t>σε πολιτισμικά αγαθά</a:t>
            </a:r>
          </a:p>
          <a:p>
            <a:pPr marL="0" indent="0">
              <a:buNone/>
            </a:pPr>
            <a:r>
              <a:rPr lang="el-GR" sz="1800" b="1" dirty="0">
                <a:solidFill>
                  <a:schemeClr val="accent2">
                    <a:lumMod val="75000"/>
                  </a:schemeClr>
                </a:solidFill>
              </a:rPr>
              <a:t>Κράτος πρόνοιας/ κοινωνικό κράτος</a:t>
            </a:r>
          </a:p>
          <a:p>
            <a:pPr marL="0" indent="0">
              <a:buNone/>
            </a:pPr>
            <a:endParaRPr lang="el-GR" sz="1800" dirty="0"/>
          </a:p>
          <a:p>
            <a:endParaRPr lang="el-GR" sz="1800" dirty="0"/>
          </a:p>
          <a:p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79455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5C019398-ECD5-4CDE-8FC0-E68E64D5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Διδακτικές ενότητες</a:t>
            </a: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679FF0BF-3C7C-4CE3-8899-1B2A4AFC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b="1" dirty="0"/>
              <a:t>Ο ρόλος της εργασίας στη ζωή των ανθρώπων-αντιλήψεις για την εργασία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Η οργάνωση της εργασίας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Σύγχρονες μορφές εργασίας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Φτώχεια-πλούτος- κοινωνική διαστρωμάτωση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Συνέπειες της ανεργίας, της φτώχειας και των ανισοτήτων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Αντιμετώπιση των ανισοτήτων</a:t>
            </a:r>
          </a:p>
        </p:txBody>
      </p:sp>
    </p:spTree>
    <p:extLst>
      <p:ext uri="{BB962C8B-B14F-4D97-AF65-F5344CB8AC3E}">
        <p14:creationId xmlns:p14="http://schemas.microsoft.com/office/powerpoint/2010/main" val="13566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6F02FCFE-13D5-4034-A30D-16BB5D4C2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>
            <a:noAutofit/>
          </a:bodyPr>
          <a:lstStyle/>
          <a:p>
            <a:r>
              <a:rPr lang="el-GR" sz="3200" dirty="0"/>
              <a:t>1. Ο ρόλος της εργασίας στη ζωή των ανθρώπων-αντιλήψεις για την εργασία</a:t>
            </a:r>
            <a:br>
              <a:rPr lang="el-GR" sz="3200" dirty="0"/>
            </a:br>
            <a:endParaRPr lang="el-GR" sz="3200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16669A4F-C400-45F1-A12B-3E69BCCD5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/>
              <a:t>H</a:t>
            </a:r>
            <a:r>
              <a:rPr lang="el-GR" b="1" dirty="0" smtClean="0"/>
              <a:t> </a:t>
            </a:r>
            <a:r>
              <a:rPr lang="el-GR" b="1" dirty="0"/>
              <a:t>εργασία ως αναπόσπαστο στοιχείο των οικονομικών θεσμών αλλά και ως παράγοντα ανέλιξης των ατόμων και διαμόρφωσης της ταυτότητάς τους. </a:t>
            </a:r>
          </a:p>
          <a:p>
            <a:r>
              <a:rPr lang="el-GR" b="1" dirty="0">
                <a:solidFill>
                  <a:srgbClr val="FFC000"/>
                </a:solidFill>
              </a:rPr>
              <a:t>Διαχρονική εξέλιξη </a:t>
            </a:r>
            <a:r>
              <a:rPr lang="el-GR" dirty="0"/>
              <a:t>των αντιλήψεων για την εργασία</a:t>
            </a:r>
            <a:r>
              <a:rPr lang="en-US" dirty="0"/>
              <a:t> (</a:t>
            </a:r>
            <a:r>
              <a:rPr lang="el-GR" dirty="0"/>
              <a:t>ανάλογα με την οικονομική-κοινωνική διάρθρωση/</a:t>
            </a:r>
            <a:r>
              <a:rPr lang="el-GR" dirty="0" err="1"/>
              <a:t>δλδ</a:t>
            </a:r>
            <a:r>
              <a:rPr lang="el-GR" dirty="0"/>
              <a:t>. τους </a:t>
            </a:r>
            <a:r>
              <a:rPr lang="el-GR" b="1" dirty="0">
                <a:solidFill>
                  <a:srgbClr val="FFC000"/>
                </a:solidFill>
              </a:rPr>
              <a:t>τρόπους παραγωγής</a:t>
            </a:r>
            <a:r>
              <a:rPr lang="en-US" dirty="0"/>
              <a:t>:</a:t>
            </a:r>
            <a:r>
              <a:rPr lang="el-GR" dirty="0"/>
              <a:t> δουλοκτητικός, φεουδαρχικός, καπιταλιστικός)</a:t>
            </a:r>
          </a:p>
          <a:p>
            <a:r>
              <a:rPr lang="el-GR" b="1" dirty="0">
                <a:solidFill>
                  <a:srgbClr val="FFC000"/>
                </a:solidFill>
              </a:rPr>
              <a:t>Αρχαία Αθήνα</a:t>
            </a:r>
            <a:r>
              <a:rPr lang="el-GR" dirty="0"/>
              <a:t> (τεχνίτες/δούλοι- απαξίωση χειρωνακτικής εργασίας)</a:t>
            </a:r>
          </a:p>
          <a:p>
            <a:r>
              <a:rPr lang="el-GR" b="1" dirty="0">
                <a:solidFill>
                  <a:srgbClr val="FFC000"/>
                </a:solidFill>
              </a:rPr>
              <a:t>Ρώμη</a:t>
            </a:r>
            <a:r>
              <a:rPr lang="el-GR" dirty="0"/>
              <a:t> (απαξίωση χειρωνακτικής εργασίας)</a:t>
            </a:r>
          </a:p>
          <a:p>
            <a:r>
              <a:rPr lang="el-GR" b="1" dirty="0">
                <a:solidFill>
                  <a:srgbClr val="FFC000"/>
                </a:solidFill>
              </a:rPr>
              <a:t>Μεσαίωνας</a:t>
            </a:r>
            <a:r>
              <a:rPr lang="el-GR" dirty="0"/>
              <a:t> (νέα αντίληψη για την εργασία-οικοτεχνία, συντεχνίες, περισσότερο δημιουργική αντίληψη για την εργασία)-</a:t>
            </a:r>
          </a:p>
          <a:p>
            <a:r>
              <a:rPr lang="el-GR" b="1" dirty="0">
                <a:solidFill>
                  <a:srgbClr val="FFC000"/>
                </a:solidFill>
              </a:rPr>
              <a:t>Βιομηχανική επανάσ</a:t>
            </a:r>
            <a:r>
              <a:rPr lang="el-GR" dirty="0"/>
              <a:t>ταση</a:t>
            </a:r>
            <a:r>
              <a:rPr lang="en-US" dirty="0"/>
              <a:t>:</a:t>
            </a:r>
            <a:r>
              <a:rPr lang="el-GR" dirty="0"/>
              <a:t> εμφάνιση της </a:t>
            </a:r>
            <a:r>
              <a:rPr lang="el-GR" b="1" dirty="0">
                <a:solidFill>
                  <a:srgbClr val="FFC000"/>
                </a:solidFill>
              </a:rPr>
              <a:t>μισθωτής εργασίας</a:t>
            </a:r>
          </a:p>
          <a:p>
            <a:r>
              <a:rPr lang="el-GR" b="1" dirty="0">
                <a:solidFill>
                  <a:srgbClr val="FFC000"/>
                </a:solidFill>
              </a:rPr>
              <a:t>Σύγχρονες κοινωνίες</a:t>
            </a:r>
            <a:r>
              <a:rPr lang="en-US" dirty="0"/>
              <a:t>:</a:t>
            </a:r>
            <a:r>
              <a:rPr lang="el-GR" dirty="0"/>
              <a:t> προϋπόθεση επιβίωσης, δημιουργικότητας αλλά και </a:t>
            </a:r>
            <a:r>
              <a:rPr lang="el-GR" b="1" dirty="0">
                <a:solidFill>
                  <a:srgbClr val="FFC000"/>
                </a:solidFill>
              </a:rPr>
              <a:t>δικαίωμα </a:t>
            </a:r>
            <a:r>
              <a:rPr lang="el-GR" dirty="0"/>
              <a:t>που προστατεύεται</a:t>
            </a:r>
          </a:p>
        </p:txBody>
      </p:sp>
    </p:spTree>
    <p:extLst>
      <p:ext uri="{BB962C8B-B14F-4D97-AF65-F5344CB8AC3E}">
        <p14:creationId xmlns:p14="http://schemas.microsoft.com/office/powerpoint/2010/main" val="309191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4B7B5EAF-1A23-4A8E-B25D-32530C538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2. Οργάνωση της εργασίας</a:t>
            </a: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25E21286-8A9B-47C8-85DC-C1919722C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 smtClean="0"/>
              <a:t> </a:t>
            </a:r>
            <a:r>
              <a:rPr lang="el-GR" b="1" dirty="0"/>
              <a:t>Δ</a:t>
            </a:r>
            <a:r>
              <a:rPr lang="el-GR" b="1" dirty="0" smtClean="0"/>
              <a:t>ιάφορες </a:t>
            </a:r>
            <a:r>
              <a:rPr lang="el-GR" b="1" dirty="0"/>
              <a:t>μορφές εργασίας και </a:t>
            </a:r>
            <a:r>
              <a:rPr lang="el-GR" b="1" dirty="0" smtClean="0"/>
              <a:t> </a:t>
            </a:r>
            <a:r>
              <a:rPr lang="el-GR" b="1" dirty="0" smtClean="0"/>
              <a:t>προβληματιισμός </a:t>
            </a:r>
            <a:r>
              <a:rPr lang="el-GR" b="1" dirty="0"/>
              <a:t>σχετικά με τους παράγοντες (κοινωνικοί, οικονομικοί, τεχνολογικοί και πολιτικοί) που τις επηρεάζουν</a:t>
            </a:r>
          </a:p>
          <a:p>
            <a:r>
              <a:rPr lang="el-GR" b="1" dirty="0">
                <a:solidFill>
                  <a:srgbClr val="FFC000"/>
                </a:solidFill>
              </a:rPr>
              <a:t>Καταμερισμός εργασίας</a:t>
            </a:r>
          </a:p>
          <a:p>
            <a:r>
              <a:rPr lang="el-GR" b="1" dirty="0" err="1">
                <a:solidFill>
                  <a:srgbClr val="FFC000"/>
                </a:solidFill>
              </a:rPr>
              <a:t>Ντυρκέμ</a:t>
            </a:r>
            <a:r>
              <a:rPr lang="en-US" dirty="0">
                <a:solidFill>
                  <a:srgbClr val="FFC000"/>
                </a:solidFill>
              </a:rPr>
              <a:t>:</a:t>
            </a:r>
            <a:r>
              <a:rPr lang="el-GR" dirty="0"/>
              <a:t> έννοια οργανικής αλληλεγγύης, κοινωνική συνοχή</a:t>
            </a:r>
          </a:p>
          <a:p>
            <a:r>
              <a:rPr lang="el-GR" b="1" dirty="0">
                <a:solidFill>
                  <a:srgbClr val="FFC000"/>
                </a:solidFill>
              </a:rPr>
              <a:t>Μαρξ</a:t>
            </a:r>
            <a:r>
              <a:rPr lang="en-US" b="1" dirty="0">
                <a:solidFill>
                  <a:srgbClr val="FFC000"/>
                </a:solidFill>
              </a:rPr>
              <a:t>:</a:t>
            </a:r>
            <a:r>
              <a:rPr lang="el-GR" dirty="0"/>
              <a:t> αντιτιθέμενα συμφέροντα, παραγωγή υπεραξίας, πάλη των τάξεων</a:t>
            </a:r>
          </a:p>
          <a:p>
            <a:r>
              <a:rPr lang="el-GR" b="1" dirty="0">
                <a:solidFill>
                  <a:srgbClr val="FFC000"/>
                </a:solidFill>
              </a:rPr>
              <a:t>Τέιλορ</a:t>
            </a:r>
            <a:r>
              <a:rPr lang="en-US" b="1" dirty="0">
                <a:solidFill>
                  <a:srgbClr val="FFC000"/>
                </a:solidFill>
              </a:rPr>
              <a:t>:</a:t>
            </a:r>
            <a:r>
              <a:rPr lang="el-GR" dirty="0"/>
              <a:t> ορθολογικοποίηση εργασίας, κάθετη &amp; οριζόντια </a:t>
            </a:r>
            <a:r>
              <a:rPr lang="el-GR" dirty="0"/>
              <a:t>ο</a:t>
            </a:r>
            <a:r>
              <a:rPr lang="el-GR" dirty="0" smtClean="0"/>
              <a:t>ργάνωση</a:t>
            </a:r>
            <a:endParaRPr lang="el-GR" dirty="0"/>
          </a:p>
          <a:p>
            <a:r>
              <a:rPr lang="el-GR" b="1" dirty="0" err="1">
                <a:solidFill>
                  <a:srgbClr val="FFC000"/>
                </a:solidFill>
              </a:rPr>
              <a:t>Φόρντ</a:t>
            </a:r>
            <a:r>
              <a:rPr lang="en-US" b="1" dirty="0">
                <a:solidFill>
                  <a:srgbClr val="FFC000"/>
                </a:solidFill>
              </a:rPr>
              <a:t>:</a:t>
            </a:r>
            <a:r>
              <a:rPr lang="el-GR" b="1" dirty="0">
                <a:solidFill>
                  <a:srgbClr val="FFC000"/>
                </a:solidFill>
              </a:rPr>
              <a:t> </a:t>
            </a:r>
            <a:r>
              <a:rPr lang="el-GR" dirty="0"/>
              <a:t>εκτός από την </a:t>
            </a:r>
            <a:r>
              <a:rPr lang="el-GR" dirty="0" err="1"/>
              <a:t>ορθολογικοποίηση</a:t>
            </a:r>
            <a:r>
              <a:rPr lang="el-GR" dirty="0"/>
              <a:t> και την οργάνωση της εργασίας προσθέτει και την «σειρά παραγωγής» </a:t>
            </a:r>
          </a:p>
        </p:txBody>
      </p:sp>
    </p:spTree>
    <p:extLst>
      <p:ext uri="{BB962C8B-B14F-4D97-AF65-F5344CB8AC3E}">
        <p14:creationId xmlns:p14="http://schemas.microsoft.com/office/powerpoint/2010/main" val="17511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Taylor</a:t>
            </a:r>
            <a:r>
              <a:rPr lang="en-US" dirty="0"/>
              <a:t>:</a:t>
            </a:r>
            <a:r>
              <a:rPr lang="el-GR" dirty="0"/>
              <a:t> </a:t>
            </a:r>
            <a:r>
              <a:rPr lang="el-GR" dirty="0" err="1"/>
              <a:t>Ορθολογικοποίηση</a:t>
            </a:r>
            <a:r>
              <a:rPr lang="el-GR" dirty="0"/>
              <a:t> της</a:t>
            </a:r>
            <a:r>
              <a:rPr lang="en-US" dirty="0"/>
              <a:t> </a:t>
            </a:r>
            <a:r>
              <a:rPr lang="el-GR" dirty="0"/>
              <a:t>εργασίας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800" dirty="0"/>
              <a:t>Κατανομή της  εργασίας: </a:t>
            </a:r>
          </a:p>
          <a:p>
            <a:r>
              <a:rPr lang="el-GR" sz="2800" b="1" dirty="0"/>
              <a:t>οριζόντια</a:t>
            </a:r>
            <a:r>
              <a:rPr lang="el-GR" sz="2800" dirty="0"/>
              <a:t>, έτσι ώστε κάθε εργάτης να εκτελεί μέρος της συνολικής εργασίας, </a:t>
            </a:r>
          </a:p>
          <a:p>
            <a:r>
              <a:rPr lang="el-GR" sz="2800" b="1" dirty="0"/>
              <a:t>κάθετα, </a:t>
            </a:r>
            <a:r>
              <a:rPr lang="el-GR" sz="2800" dirty="0"/>
              <a:t>έτσι ώστε να διαχωρίζεται η σύλληψη της οργάνωσης της εργασίας από την εκτέλεσή της. </a:t>
            </a:r>
          </a:p>
          <a:p>
            <a:pPr marL="0" indent="0">
              <a:buNone/>
            </a:pPr>
            <a:r>
              <a:rPr lang="el-GR" sz="2800" dirty="0"/>
              <a:t>Επειδή οι εργαζόμενοι δεν μπορούν να κάνουν οι ίδιοι την επιστημονική ανάλυση της εργασίας τους, το συγκεκριμένο έργο ανατίθεται στους ειδικούς</a:t>
            </a:r>
          </a:p>
        </p:txBody>
      </p:sp>
    </p:spTree>
    <p:extLst>
      <p:ext uri="{BB962C8B-B14F-4D97-AF65-F5344CB8AC3E}">
        <p14:creationId xmlns:p14="http://schemas.microsoft.com/office/powerpoint/2010/main" val="244485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</a:t>
            </a:r>
            <a:r>
              <a:rPr lang="el-GR" dirty="0"/>
              <a:t>-Σειρά συναρμολόγησης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Ο εργαζόμενος εκτελεί μια μηχανοποιημένη σταθερά επαναλαμβανόμενη εργασία</a:t>
            </a:r>
          </a:p>
          <a:p>
            <a:r>
              <a:rPr lang="el-GR" sz="2000" dirty="0"/>
              <a:t>Δεν μετακινούνται οι εργάτες στο χώρο δουλειάς για την εκτέλεση συγκεκριμένης εργασίας, αλλά τα κομμάτια που πρόκειται να </a:t>
            </a:r>
            <a:r>
              <a:rPr lang="el-GR" sz="2000" dirty="0" err="1"/>
              <a:t>συναρμολογηθούν</a:t>
            </a:r>
            <a:r>
              <a:rPr lang="el-GR" sz="2000" dirty="0"/>
              <a:t> </a:t>
            </a:r>
            <a:r>
              <a:rPr lang="el-GR" sz="2000" b="1" dirty="0">
                <a:solidFill>
                  <a:srgbClr val="FFC000"/>
                </a:solidFill>
              </a:rPr>
              <a:t>μεταφέρονται μπροστά στον εργαζόμενο</a:t>
            </a:r>
          </a:p>
        </p:txBody>
      </p:sp>
      <p:pic>
        <p:nvPicPr>
          <p:cNvPr id="6" name="Picture 4" descr="Αποτέλεσμα εικόνας για τειλορ-φορντ εργασία&quot;">
            <a:extLst>
              <a:ext uri="{FF2B5EF4-FFF2-40B4-BE49-F238E27FC236}">
                <a16:creationId xmlns:a16="http://schemas.microsoft.com/office/drawing/2014/main" xmlns="" id="{CACE0E2C-1739-46C6-A89F-26EA18790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4026078" cy="275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Αποτέλεσμα εικόνας για line of production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9559"/>
          <a:stretch/>
        </p:blipFill>
        <p:spPr bwMode="auto">
          <a:xfrm>
            <a:off x="5292081" y="3717032"/>
            <a:ext cx="3672408" cy="2592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50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Νέοι κανόνες παραγωγικότητας (Ford):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algn="just"/>
            <a:r>
              <a:rPr lang="el-GR" sz="2000" dirty="0"/>
              <a:t>Γενική </a:t>
            </a:r>
            <a:r>
              <a:rPr lang="el-GR" sz="2000" b="1" dirty="0">
                <a:solidFill>
                  <a:srgbClr val="FFC000"/>
                </a:solidFill>
              </a:rPr>
              <a:t>εξοικονόμηση εργατικών χεριών </a:t>
            </a:r>
            <a:r>
              <a:rPr lang="el-GR" sz="2000" dirty="0"/>
              <a:t>όσον αφορά τη μεταφορά υλικού και διάθεση του χρόνου που απελευθερώνεται έτσι στην παραγωγή</a:t>
            </a:r>
            <a:r>
              <a:rPr lang="en-US" sz="2000" dirty="0"/>
              <a:t>.</a:t>
            </a:r>
          </a:p>
          <a:p>
            <a:pPr algn="just"/>
            <a:r>
              <a:rPr lang="el-GR" sz="2000" dirty="0"/>
              <a:t>Αυταρχική επιβολή </a:t>
            </a:r>
            <a:r>
              <a:rPr lang="el-GR" sz="2000" b="1" dirty="0">
                <a:solidFill>
                  <a:srgbClr val="FFC000"/>
                </a:solidFill>
              </a:rPr>
              <a:t>κοινού ρυθμού εργασίας </a:t>
            </a:r>
            <a:r>
              <a:rPr lang="el-GR" sz="2000" dirty="0"/>
              <a:t>των ατόμων που εργάζονται στην ίδια γραμμή συναρμολόγησης.</a:t>
            </a:r>
            <a:endParaRPr lang="en-US" sz="2000" dirty="0"/>
          </a:p>
          <a:p>
            <a:pPr algn="just"/>
            <a:r>
              <a:rPr lang="el-GR" sz="2000" dirty="0"/>
              <a:t>Συστηματική </a:t>
            </a:r>
            <a:r>
              <a:rPr lang="el-GR" sz="2000" b="1" dirty="0">
                <a:solidFill>
                  <a:srgbClr val="FFC000"/>
                </a:solidFill>
              </a:rPr>
              <a:t>προσφυγή στη χρήση μηχανών</a:t>
            </a:r>
            <a:r>
              <a:rPr lang="el-GR" sz="2000" dirty="0"/>
              <a:t>. Δεν αρκεί η μετατροπή κάθε</a:t>
            </a:r>
            <a:r>
              <a:rPr lang="en-US" sz="2000" dirty="0"/>
              <a:t> </a:t>
            </a:r>
            <a:r>
              <a:rPr lang="el-GR" sz="2000" dirty="0"/>
              <a:t>παραγωγικής δραστηριότητας σε στοιχειώδεις και επαναλαμβανόμενες κινήσεις που εκτελούνται</a:t>
            </a:r>
            <a:r>
              <a:rPr lang="en-US" sz="2000" dirty="0"/>
              <a:t> </a:t>
            </a:r>
            <a:r>
              <a:rPr lang="el-GR" sz="2000" dirty="0"/>
              <a:t>από ανειδίκευτους εργάτες, </a:t>
            </a:r>
            <a:r>
              <a:rPr lang="el-GR" sz="1800" dirty="0"/>
              <a:t>σύμφωνα με </a:t>
            </a:r>
            <a:r>
              <a:rPr lang="el-GR" sz="2000" dirty="0"/>
              <a:t>τις αρχές του </a:t>
            </a:r>
            <a:r>
              <a:rPr lang="el-GR" sz="2000" dirty="0" err="1"/>
              <a:t>Taylor</a:t>
            </a:r>
            <a:r>
              <a:rPr lang="el-GR" dirty="0"/>
              <a:t>, </a:t>
            </a:r>
            <a:r>
              <a:rPr lang="el-GR" sz="2400" dirty="0"/>
              <a:t>αλλά</a:t>
            </a:r>
            <a:r>
              <a:rPr lang="el-GR" dirty="0"/>
              <a:t> </a:t>
            </a:r>
            <a:r>
              <a:rPr lang="el-GR" sz="2000" dirty="0"/>
              <a:t>προοδευτικά</a:t>
            </a:r>
            <a:r>
              <a:rPr lang="el-GR" dirty="0"/>
              <a:t> </a:t>
            </a:r>
            <a:r>
              <a:rPr lang="el-GR" sz="2000" dirty="0"/>
              <a:t>πρέπει να τις εκτελούν μηχανές,</a:t>
            </a:r>
            <a:r>
              <a:rPr lang="en-US" sz="2000" dirty="0"/>
              <a:t> </a:t>
            </a:r>
            <a:r>
              <a:rPr lang="el-GR" sz="2000" dirty="0"/>
              <a:t>εξασφαλίζοντας</a:t>
            </a:r>
            <a:r>
              <a:rPr lang="en-US" sz="2000" dirty="0"/>
              <a:t> </a:t>
            </a:r>
            <a:r>
              <a:rPr lang="el-GR" sz="2000" dirty="0"/>
              <a:t>έτσι </a:t>
            </a:r>
            <a:r>
              <a:rPr lang="el-GR" sz="2000" b="1" dirty="0">
                <a:solidFill>
                  <a:srgbClr val="FFC000"/>
                </a:solidFill>
              </a:rPr>
              <a:t>μεγαλύτερη παραγωγικότητα.</a:t>
            </a:r>
          </a:p>
        </p:txBody>
      </p:sp>
    </p:spTree>
    <p:extLst>
      <p:ext uri="{BB962C8B-B14F-4D97-AF65-F5344CB8AC3E}">
        <p14:creationId xmlns:p14="http://schemas.microsoft.com/office/powerpoint/2010/main" val="9133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E100854B-DDF7-466D-9FAB-8F3500D4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l-GR" dirty="0"/>
              <a:t>Συνέπειες των μοντέλων </a:t>
            </a:r>
            <a:r>
              <a:rPr lang="en-US" dirty="0"/>
              <a:t>Taylor </a:t>
            </a:r>
            <a:r>
              <a:rPr lang="el-GR" dirty="0"/>
              <a:t>,</a:t>
            </a:r>
            <a:r>
              <a:rPr lang="en-US" dirty="0" smtClean="0"/>
              <a:t> </a:t>
            </a:r>
            <a:r>
              <a:rPr lang="en-US" dirty="0"/>
              <a:t>Ford</a:t>
            </a:r>
            <a:endParaRPr lang="el-GR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1163777E-F36C-404F-A062-7AA9FE468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Μείωση μη ωφέλιμου εργάσιμου χρόνου</a:t>
            </a:r>
          </a:p>
          <a:p>
            <a:r>
              <a:rPr lang="el-GR" dirty="0"/>
              <a:t>Μείωση χειρωνακτικού προσωπικού</a:t>
            </a:r>
          </a:p>
          <a:p>
            <a:r>
              <a:rPr lang="el-GR" dirty="0"/>
              <a:t>Αύξηση ρυθμού εργασίας</a:t>
            </a:r>
          </a:p>
          <a:p>
            <a:r>
              <a:rPr lang="el-GR" dirty="0"/>
              <a:t>Μαζική παραγωγή (ίδιων) αγαθών</a:t>
            </a:r>
          </a:p>
          <a:p>
            <a:r>
              <a:rPr lang="el-GR" dirty="0"/>
              <a:t>Μαζική ενσωμάτωση μη καταρτισμένου και φθηνού εργατικού προσωπικού</a:t>
            </a:r>
          </a:p>
          <a:p>
            <a:r>
              <a:rPr lang="el-GR" dirty="0"/>
              <a:t>Μηχανοποίηση εργοστασίων</a:t>
            </a:r>
          </a:p>
          <a:p>
            <a:pPr marL="0" indent="0">
              <a:buNone/>
            </a:pPr>
            <a:r>
              <a:rPr lang="el-GR" dirty="0"/>
              <a:t>……………………………………………………………………………………………</a:t>
            </a:r>
          </a:p>
          <a:p>
            <a:r>
              <a:rPr lang="el-GR" b="1" dirty="0">
                <a:solidFill>
                  <a:srgbClr val="FFC000"/>
                </a:solidFill>
              </a:rPr>
              <a:t>Η αλλοτρίωση και η κριτική </a:t>
            </a:r>
            <a:r>
              <a:rPr lang="en-US" b="1" dirty="0">
                <a:solidFill>
                  <a:srgbClr val="FFC000"/>
                </a:solidFill>
              </a:rPr>
              <a:t>Mayo</a:t>
            </a:r>
            <a:r>
              <a:rPr lang="el-GR" dirty="0"/>
              <a:t> για αποκλεισμό από την εργασιακή διαδικασία της δημιουργικότητας των ατόμων</a:t>
            </a:r>
          </a:p>
          <a:p>
            <a:r>
              <a:rPr lang="el-GR" dirty="0"/>
              <a:t>επιφέρουν αλλαγές στην οργάνωση της εργασίας και το αίτημα για </a:t>
            </a:r>
            <a:r>
              <a:rPr lang="el-GR" b="1" dirty="0">
                <a:solidFill>
                  <a:srgbClr val="FFC000"/>
                </a:solidFill>
              </a:rPr>
              <a:t>βελτίωση των συνθηκών εργασίας</a:t>
            </a:r>
          </a:p>
        </p:txBody>
      </p:sp>
    </p:spTree>
    <p:extLst>
      <p:ext uri="{BB962C8B-B14F-4D97-AF65-F5344CB8AC3E}">
        <p14:creationId xmlns:p14="http://schemas.microsoft.com/office/powerpoint/2010/main" val="6711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</a:t>
            </a:r>
            <a:r>
              <a:rPr lang="el-GR" sz="4000" dirty="0"/>
              <a:t>Κριτική στο μοντέλο </a:t>
            </a:r>
            <a:r>
              <a:rPr lang="en-US" sz="4000" dirty="0"/>
              <a:t>Taylor</a:t>
            </a:r>
            <a:endParaRPr lang="el-GR" sz="4000" dirty="0"/>
          </a:p>
        </p:txBody>
      </p:sp>
      <p:pic>
        <p:nvPicPr>
          <p:cNvPr id="5" name="Picture 6" descr="Αποτέλεσμα εικόνας για φορντ σειρά συναρμολόγησης τσαπλιν οι καιροι">
            <a:extLst>
              <a:ext uri="{FF2B5EF4-FFF2-40B4-BE49-F238E27FC236}">
                <a16:creationId xmlns:a16="http://schemas.microsoft.com/office/drawing/2014/main" xmlns="" id="{C9AE2BDD-795D-4AC5-B7C5-24F2F9855D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3635896" cy="29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3635897" y="1447800"/>
            <a:ext cx="5112568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sz="2400" smtClean="0"/>
              <a:t>Ο εργαζόμενος μεταμορφώνεται σε εξάρτημα της μηχανής </a:t>
            </a:r>
            <a:r>
              <a:rPr lang="el-GR" sz="2400" b="1" smtClean="0">
                <a:solidFill>
                  <a:srgbClr val="FFC000"/>
                </a:solidFill>
              </a:rPr>
              <a:t>(αλλοτρίωση) </a:t>
            </a:r>
            <a:r>
              <a:rPr lang="el-GR" sz="2400" smtClean="0"/>
              <a:t>εξ αιτίας της ανίας και της μονοτονίας της επανάληψης των κινήσεων. Η εργασία χάνει κάθε δημιουργικότητα, γίνεται εξαιρετικά μονότονη, απομονώνει τον εργαζόμενο από το προϊόν της εργασίας του.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90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1293</Words>
  <Application>Microsoft Office PowerPoint</Application>
  <PresentationFormat>Προβολή στην οθόνη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ι ΚΕΦ.6 ΕΡΓΑΣΙΑ ΑΝΕΡΓΙΑ , ΚΟΙΝΩΝΙΚΕΣ ΑΝΙΣΟΤΗΤΕΣ ΚΚΚΚοινωνικές Ανισότητες</vt:lpstr>
      <vt:lpstr>Διδακτικές ενότητες</vt:lpstr>
      <vt:lpstr>1. Ο ρόλος της εργασίας στη ζωή των ανθρώπων-αντιλήψεις για την εργασία </vt:lpstr>
      <vt:lpstr>2. Οργάνωση της εργασίας</vt:lpstr>
      <vt:lpstr>Taylor: Ορθολογικοποίηση της εργασίας</vt:lpstr>
      <vt:lpstr>Ford-Σειρά συναρμολόγησης</vt:lpstr>
      <vt:lpstr>Νέοι κανόνες παραγωγικότητας (Ford): </vt:lpstr>
      <vt:lpstr> Συνέπειες των μοντέλων Taylor , Ford</vt:lpstr>
      <vt:lpstr> Κριτική στο μοντέλο Taylor</vt:lpstr>
      <vt:lpstr>  Mayo:  «Μοντέλο ανθρώπινων  σχέσεων»</vt:lpstr>
      <vt:lpstr> Αμφισβήτηση τεϊλορισμού  ΗΠΑ (1960)</vt:lpstr>
      <vt:lpstr>3. Νέες μορφές απασχόλησης</vt:lpstr>
      <vt:lpstr> 4α. Φτώχεια-πλούτος- κοινωνική διαστρωμάτωση </vt:lpstr>
      <vt:lpstr>Παρουσίαση του PowerPoint</vt:lpstr>
      <vt:lpstr>4β.Κοινωνική διαστρωμάτωση</vt:lpstr>
      <vt:lpstr>4γ. Ανισότητες-φτώχεια</vt:lpstr>
      <vt:lpstr> 5. Συνέπειες της ανεργίας, της φτώχειας και των ανισοτήτων </vt:lpstr>
      <vt:lpstr>6. Αντιμετώπιση των ανισοτήτων-το αίτημα για κοινωνική δικαιοσύνη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 6, Εργασία, Ανεργία και Κοινωνικές Ανισότητες</dc:title>
  <dc:creator>User</dc:creator>
  <cp:lastModifiedBy>User</cp:lastModifiedBy>
  <cp:revision>24</cp:revision>
  <dcterms:created xsi:type="dcterms:W3CDTF">2020-04-04T07:52:46Z</dcterms:created>
  <dcterms:modified xsi:type="dcterms:W3CDTF">2020-04-04T08:48:34Z</dcterms:modified>
</cp:coreProperties>
</file>