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60" r:id="rId4"/>
    <p:sldId id="261" r:id="rId5"/>
    <p:sldId id="262" r:id="rId6"/>
    <p:sldId id="263" r:id="rId7"/>
    <p:sldId id="264" r:id="rId8"/>
    <p:sldId id="265" r:id="rId9"/>
    <p:sldId id="266" r:id="rId10"/>
    <p:sldId id="267" r:id="rId11"/>
    <p:sldId id="268" r:id="rId12"/>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17700C3F-46B6-4264-A21C-9F4578AEB634}" type="datetimeFigureOut">
              <a:rPr lang="el-GR" smtClean="0"/>
              <a:t>4/4/2020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31BF52DC-09C7-48B9-B16F-2D8817CF55D0}" type="slidenum">
              <a:rPr lang="el-GR" smtClean="0"/>
              <a:t>‹#›</a:t>
            </a:fld>
            <a:endParaRPr lang="el-GR"/>
          </a:p>
        </p:txBody>
      </p:sp>
    </p:spTree>
    <p:extLst>
      <p:ext uri="{BB962C8B-B14F-4D97-AF65-F5344CB8AC3E}">
        <p14:creationId xmlns:p14="http://schemas.microsoft.com/office/powerpoint/2010/main" val="8905391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17700C3F-46B6-4264-A21C-9F4578AEB634}" type="datetimeFigureOut">
              <a:rPr lang="el-GR" smtClean="0"/>
              <a:t>4/4/2020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31BF52DC-09C7-48B9-B16F-2D8817CF55D0}" type="slidenum">
              <a:rPr lang="el-GR" smtClean="0"/>
              <a:t>‹#›</a:t>
            </a:fld>
            <a:endParaRPr lang="el-GR"/>
          </a:p>
        </p:txBody>
      </p:sp>
    </p:spTree>
    <p:extLst>
      <p:ext uri="{BB962C8B-B14F-4D97-AF65-F5344CB8AC3E}">
        <p14:creationId xmlns:p14="http://schemas.microsoft.com/office/powerpoint/2010/main" val="444284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17700C3F-46B6-4264-A21C-9F4578AEB634}" type="datetimeFigureOut">
              <a:rPr lang="el-GR" smtClean="0"/>
              <a:t>4/4/2020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31BF52DC-09C7-48B9-B16F-2D8817CF55D0}" type="slidenum">
              <a:rPr lang="el-GR" smtClean="0"/>
              <a:t>‹#›</a:t>
            </a:fld>
            <a:endParaRPr lang="el-GR"/>
          </a:p>
        </p:txBody>
      </p:sp>
    </p:spTree>
    <p:extLst>
      <p:ext uri="{BB962C8B-B14F-4D97-AF65-F5344CB8AC3E}">
        <p14:creationId xmlns:p14="http://schemas.microsoft.com/office/powerpoint/2010/main" val="1392054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17700C3F-46B6-4264-A21C-9F4578AEB634}" type="datetimeFigureOut">
              <a:rPr lang="el-GR" smtClean="0"/>
              <a:t>4/4/2020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31BF52DC-09C7-48B9-B16F-2D8817CF55D0}" type="slidenum">
              <a:rPr lang="el-GR" smtClean="0"/>
              <a:t>‹#›</a:t>
            </a:fld>
            <a:endParaRPr lang="el-GR"/>
          </a:p>
        </p:txBody>
      </p:sp>
    </p:spTree>
    <p:extLst>
      <p:ext uri="{BB962C8B-B14F-4D97-AF65-F5344CB8AC3E}">
        <p14:creationId xmlns:p14="http://schemas.microsoft.com/office/powerpoint/2010/main" val="3900029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17700C3F-46B6-4264-A21C-9F4578AEB634}" type="datetimeFigureOut">
              <a:rPr lang="el-GR" smtClean="0"/>
              <a:t>4/4/2020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31BF52DC-09C7-48B9-B16F-2D8817CF55D0}" type="slidenum">
              <a:rPr lang="el-GR" smtClean="0"/>
              <a:t>‹#›</a:t>
            </a:fld>
            <a:endParaRPr lang="el-GR"/>
          </a:p>
        </p:txBody>
      </p:sp>
    </p:spTree>
    <p:extLst>
      <p:ext uri="{BB962C8B-B14F-4D97-AF65-F5344CB8AC3E}">
        <p14:creationId xmlns:p14="http://schemas.microsoft.com/office/powerpoint/2010/main" val="1911526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17700C3F-46B6-4264-A21C-9F4578AEB634}" type="datetimeFigureOut">
              <a:rPr lang="el-GR" smtClean="0"/>
              <a:t>4/4/2020</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31BF52DC-09C7-48B9-B16F-2D8817CF55D0}" type="slidenum">
              <a:rPr lang="el-GR" smtClean="0"/>
              <a:t>‹#›</a:t>
            </a:fld>
            <a:endParaRPr lang="el-GR"/>
          </a:p>
        </p:txBody>
      </p:sp>
    </p:spTree>
    <p:extLst>
      <p:ext uri="{BB962C8B-B14F-4D97-AF65-F5344CB8AC3E}">
        <p14:creationId xmlns:p14="http://schemas.microsoft.com/office/powerpoint/2010/main" val="3497966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17700C3F-46B6-4264-A21C-9F4578AEB634}" type="datetimeFigureOut">
              <a:rPr lang="el-GR" smtClean="0"/>
              <a:t>4/4/2020</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31BF52DC-09C7-48B9-B16F-2D8817CF55D0}" type="slidenum">
              <a:rPr lang="el-GR" smtClean="0"/>
              <a:t>‹#›</a:t>
            </a:fld>
            <a:endParaRPr lang="el-GR"/>
          </a:p>
        </p:txBody>
      </p:sp>
    </p:spTree>
    <p:extLst>
      <p:ext uri="{BB962C8B-B14F-4D97-AF65-F5344CB8AC3E}">
        <p14:creationId xmlns:p14="http://schemas.microsoft.com/office/powerpoint/2010/main" val="17386255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17700C3F-46B6-4264-A21C-9F4578AEB634}" type="datetimeFigureOut">
              <a:rPr lang="el-GR" smtClean="0"/>
              <a:t>4/4/2020</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31BF52DC-09C7-48B9-B16F-2D8817CF55D0}" type="slidenum">
              <a:rPr lang="el-GR" smtClean="0"/>
              <a:t>‹#›</a:t>
            </a:fld>
            <a:endParaRPr lang="el-GR"/>
          </a:p>
        </p:txBody>
      </p:sp>
    </p:spTree>
    <p:extLst>
      <p:ext uri="{BB962C8B-B14F-4D97-AF65-F5344CB8AC3E}">
        <p14:creationId xmlns:p14="http://schemas.microsoft.com/office/powerpoint/2010/main" val="3371582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17700C3F-46B6-4264-A21C-9F4578AEB634}" type="datetimeFigureOut">
              <a:rPr lang="el-GR" smtClean="0"/>
              <a:t>4/4/2020</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31BF52DC-09C7-48B9-B16F-2D8817CF55D0}" type="slidenum">
              <a:rPr lang="el-GR" smtClean="0"/>
              <a:t>‹#›</a:t>
            </a:fld>
            <a:endParaRPr lang="el-GR"/>
          </a:p>
        </p:txBody>
      </p:sp>
    </p:spTree>
    <p:extLst>
      <p:ext uri="{BB962C8B-B14F-4D97-AF65-F5344CB8AC3E}">
        <p14:creationId xmlns:p14="http://schemas.microsoft.com/office/powerpoint/2010/main" val="4267851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17700C3F-46B6-4264-A21C-9F4578AEB634}" type="datetimeFigureOut">
              <a:rPr lang="el-GR" smtClean="0"/>
              <a:t>4/4/2020</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31BF52DC-09C7-48B9-B16F-2D8817CF55D0}" type="slidenum">
              <a:rPr lang="el-GR" smtClean="0"/>
              <a:t>‹#›</a:t>
            </a:fld>
            <a:endParaRPr lang="el-GR"/>
          </a:p>
        </p:txBody>
      </p:sp>
    </p:spTree>
    <p:extLst>
      <p:ext uri="{BB962C8B-B14F-4D97-AF65-F5344CB8AC3E}">
        <p14:creationId xmlns:p14="http://schemas.microsoft.com/office/powerpoint/2010/main" val="2597785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17700C3F-46B6-4264-A21C-9F4578AEB634}" type="datetimeFigureOut">
              <a:rPr lang="el-GR" smtClean="0"/>
              <a:t>4/4/2020</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31BF52DC-09C7-48B9-B16F-2D8817CF55D0}" type="slidenum">
              <a:rPr lang="el-GR" smtClean="0"/>
              <a:t>‹#›</a:t>
            </a:fld>
            <a:endParaRPr lang="el-GR"/>
          </a:p>
        </p:txBody>
      </p:sp>
    </p:spTree>
    <p:extLst>
      <p:ext uri="{BB962C8B-B14F-4D97-AF65-F5344CB8AC3E}">
        <p14:creationId xmlns:p14="http://schemas.microsoft.com/office/powerpoint/2010/main" val="200078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700C3F-46B6-4264-A21C-9F4578AEB634}" type="datetimeFigureOut">
              <a:rPr lang="el-GR" smtClean="0"/>
              <a:t>4/4/2020</a:t>
            </a:fld>
            <a:endParaRPr lang="el-G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BF52DC-09C7-48B9-B16F-2D8817CF55D0}" type="slidenum">
              <a:rPr lang="el-GR" smtClean="0"/>
              <a:t>‹#›</a:t>
            </a:fld>
            <a:endParaRPr lang="el-GR"/>
          </a:p>
        </p:txBody>
      </p:sp>
    </p:spTree>
    <p:extLst>
      <p:ext uri="{BB962C8B-B14F-4D97-AF65-F5344CB8AC3E}">
        <p14:creationId xmlns:p14="http://schemas.microsoft.com/office/powerpoint/2010/main" val="261615526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f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f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1">
            <a:extLst>
              <a:ext uri="{FF2B5EF4-FFF2-40B4-BE49-F238E27FC236}">
                <a16:creationId xmlns:a16="http://schemas.microsoft.com/office/drawing/2014/main" xmlns="" id="{7301AECA-3DF9-4658-8485-5CE00D06922D}"/>
              </a:ext>
            </a:extLst>
          </p:cNvPr>
          <p:cNvSpPr>
            <a:spLocks noGrp="1"/>
          </p:cNvSpPr>
          <p:nvPr>
            <p:ph type="title"/>
          </p:nvPr>
        </p:nvSpPr>
        <p:spPr/>
        <p:txBody>
          <a:bodyPr>
            <a:normAutofit fontScale="90000"/>
          </a:bodyPr>
          <a:lstStyle/>
          <a:p>
            <a:r>
              <a:rPr lang="el-GR" sz="4000" dirty="0">
                <a:solidFill>
                  <a:srgbClr val="FFC000"/>
                </a:solidFill>
              </a:rPr>
              <a:t>Κεφ. 10</a:t>
            </a:r>
            <a:r>
              <a:rPr lang="en-US" sz="4000" dirty="0">
                <a:solidFill>
                  <a:srgbClr val="FFC000"/>
                </a:solidFill>
              </a:rPr>
              <a:t>: </a:t>
            </a:r>
            <a:r>
              <a:rPr lang="el-GR" sz="4000" dirty="0">
                <a:solidFill>
                  <a:srgbClr val="FFC000"/>
                </a:solidFill>
              </a:rPr>
              <a:t>Ετερότητα, Διαπολιτισμικές και </a:t>
            </a:r>
            <a:r>
              <a:rPr lang="el-GR" sz="4000" dirty="0" err="1">
                <a:solidFill>
                  <a:srgbClr val="FFC000"/>
                </a:solidFill>
              </a:rPr>
              <a:t>Διακοινωνιακές</a:t>
            </a:r>
            <a:r>
              <a:rPr lang="el-GR" sz="4000" dirty="0">
                <a:solidFill>
                  <a:srgbClr val="FFC000"/>
                </a:solidFill>
              </a:rPr>
              <a:t> Σχέσεις</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32288" y="1897051"/>
            <a:ext cx="6279424" cy="3932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Ορθογώνιο 5">
            <a:extLst>
              <a:ext uri="{FF2B5EF4-FFF2-40B4-BE49-F238E27FC236}">
                <a16:creationId xmlns:a16="http://schemas.microsoft.com/office/drawing/2014/main" xmlns="" id="{EE9ADD39-A18C-4119-9C9D-AB4555EEC395}"/>
              </a:ext>
            </a:extLst>
          </p:cNvPr>
          <p:cNvSpPr/>
          <p:nvPr/>
        </p:nvSpPr>
        <p:spPr>
          <a:xfrm>
            <a:off x="1763688" y="6291269"/>
            <a:ext cx="6096000" cy="276999"/>
          </a:xfrm>
          <a:prstGeom prst="rect">
            <a:avLst/>
          </a:prstGeom>
        </p:spPr>
        <p:txBody>
          <a:bodyPr>
            <a:spAutoFit/>
          </a:bodyPr>
          <a:lstStyle/>
          <a:p>
            <a:r>
              <a:rPr lang="en-US" sz="1200" b="1" i="1" dirty="0">
                <a:solidFill>
                  <a:srgbClr val="00B050"/>
                </a:solidFill>
                <a:latin typeface="Proxima Nova"/>
              </a:rPr>
              <a:t>Gauguin, Paul (1848-1903) - 1892 We Shall Not Go To Market Today</a:t>
            </a:r>
            <a:endParaRPr lang="el-GR" sz="1200" i="1" dirty="0">
              <a:solidFill>
                <a:srgbClr val="00B050"/>
              </a:solidFill>
            </a:endParaRPr>
          </a:p>
        </p:txBody>
      </p:sp>
    </p:spTree>
    <p:extLst>
      <p:ext uri="{BB962C8B-B14F-4D97-AF65-F5344CB8AC3E}">
        <p14:creationId xmlns:p14="http://schemas.microsoft.com/office/powerpoint/2010/main" val="29552023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1">
            <a:extLst>
              <a:ext uri="{FF2B5EF4-FFF2-40B4-BE49-F238E27FC236}">
                <a16:creationId xmlns:a16="http://schemas.microsoft.com/office/drawing/2014/main" xmlns="" id="{E9187633-DD02-417E-997E-BD51DF15CFD3}"/>
              </a:ext>
            </a:extLst>
          </p:cNvPr>
          <p:cNvSpPr>
            <a:spLocks noGrp="1"/>
          </p:cNvSpPr>
          <p:nvPr>
            <p:ph type="title"/>
          </p:nvPr>
        </p:nvSpPr>
        <p:spPr/>
        <p:txBody>
          <a:bodyPr/>
          <a:lstStyle/>
          <a:p>
            <a:r>
              <a:rPr lang="el-GR" sz="3200" b="1" baseline="30000" dirty="0"/>
              <a:t>5η</a:t>
            </a:r>
            <a:r>
              <a:rPr lang="el-GR" sz="3200" b="1" dirty="0"/>
              <a:t> ενότητα</a:t>
            </a:r>
            <a:r>
              <a:rPr lang="en-US" sz="3200" b="1" dirty="0"/>
              <a:t>:</a:t>
            </a:r>
            <a:r>
              <a:rPr lang="el-GR" sz="3200" b="1" dirty="0"/>
              <a:t> Πόλεμος, τρομοκρατία: μορφές, αίτια και συνέπειες</a:t>
            </a:r>
            <a:endParaRPr lang="el-GR" sz="3200" dirty="0"/>
          </a:p>
        </p:txBody>
      </p:sp>
      <p:sp>
        <p:nvSpPr>
          <p:cNvPr id="5" name="Θέση περιεχομένου 2">
            <a:extLst>
              <a:ext uri="{FF2B5EF4-FFF2-40B4-BE49-F238E27FC236}">
                <a16:creationId xmlns:a16="http://schemas.microsoft.com/office/drawing/2014/main" xmlns="" id="{9FD460C3-8360-43F8-9F6F-746CAF5C680A}"/>
              </a:ext>
            </a:extLst>
          </p:cNvPr>
          <p:cNvSpPr>
            <a:spLocks noGrp="1"/>
          </p:cNvSpPr>
          <p:nvPr>
            <p:ph idx="1"/>
          </p:nvPr>
        </p:nvSpPr>
        <p:spPr/>
        <p:txBody>
          <a:bodyPr>
            <a:noAutofit/>
          </a:bodyPr>
          <a:lstStyle/>
          <a:p>
            <a:pPr marL="0" indent="0" algn="just">
              <a:buNone/>
            </a:pPr>
            <a:endParaRPr lang="el-GR" sz="1800" b="1" dirty="0"/>
          </a:p>
          <a:p>
            <a:pPr algn="just"/>
            <a:r>
              <a:rPr lang="el-GR" sz="1800" dirty="0"/>
              <a:t>Διάκριση των πολέμων σε </a:t>
            </a:r>
            <a:r>
              <a:rPr lang="el-GR" sz="1800" b="1" dirty="0"/>
              <a:t>βίαιες συγκρούσεις  μεταξύ  κρατών  </a:t>
            </a:r>
            <a:r>
              <a:rPr lang="el-GR" sz="1800" dirty="0"/>
              <a:t>(κατακτητικοί  πόλεμοι,  εθνικοαπελευθερωτικοί πόλεμοι, θρησκευτικοί πόλεμοι) και σε </a:t>
            </a:r>
            <a:r>
              <a:rPr lang="el-GR" sz="1800" b="1" dirty="0"/>
              <a:t>βίαιες συγκρούσεις εντός των συνόρων των κρατών</a:t>
            </a:r>
            <a:r>
              <a:rPr lang="el-GR" sz="1800" dirty="0"/>
              <a:t> (επανάσταση, εμφύλιοι πόλεμοι) καθώς και στις θεωρητικές προσεγγίσεις για τα </a:t>
            </a:r>
            <a:r>
              <a:rPr lang="el-GR" sz="1800" b="1" dirty="0"/>
              <a:t>αίτια των πολέμων.</a:t>
            </a:r>
          </a:p>
          <a:p>
            <a:pPr algn="just"/>
            <a:r>
              <a:rPr lang="el-GR" sz="1800" dirty="0"/>
              <a:t>Οι σημαντικότερες συνέπειες εντοπίζονται στο επίπεδο της </a:t>
            </a:r>
            <a:r>
              <a:rPr lang="el-GR" sz="1800" b="1" dirty="0"/>
              <a:t>απώλειας της ζωής </a:t>
            </a:r>
            <a:r>
              <a:rPr lang="el-GR" sz="1800" dirty="0"/>
              <a:t>των ανθρώπων,  στην </a:t>
            </a:r>
            <a:r>
              <a:rPr lang="el-GR" sz="1800" b="1" dirty="0"/>
              <a:t>εμφάνιση  αστέγων και προσφύγων</a:t>
            </a:r>
            <a:r>
              <a:rPr lang="el-GR" sz="1800" dirty="0"/>
              <a:t>,  </a:t>
            </a:r>
            <a:r>
              <a:rPr lang="el-GR" sz="1800" b="1" dirty="0"/>
              <a:t>στις τραυματικές εμπειρίες </a:t>
            </a:r>
            <a:r>
              <a:rPr lang="el-GR" sz="1800" dirty="0"/>
              <a:t>αμάχων και στρατιωτών και στην </a:t>
            </a:r>
            <a:r>
              <a:rPr lang="el-GR" sz="1800" b="1" dirty="0"/>
              <a:t>καταστροφή των πλουτοπαραγωγικών πηγών</a:t>
            </a:r>
            <a:r>
              <a:rPr lang="el-GR" sz="1800" dirty="0"/>
              <a:t> των χωρών (παραδείγματα από τη διεθνή επικαιρότητα)</a:t>
            </a:r>
          </a:p>
          <a:p>
            <a:pPr algn="just"/>
            <a:r>
              <a:rPr lang="el-GR" sz="1800" dirty="0"/>
              <a:t>Η έννοια της </a:t>
            </a:r>
            <a:r>
              <a:rPr lang="el-GR" sz="1800" b="1" dirty="0"/>
              <a:t>τρομοκρατίας (</a:t>
            </a:r>
            <a:r>
              <a:rPr lang="el-GR" sz="1800" dirty="0"/>
              <a:t>παράνομης έκφρασης βίας σε ατομικό και σε συλλογικό επίπεδο), συνδέεται πολλές φορές με </a:t>
            </a:r>
            <a:r>
              <a:rPr lang="el-GR" sz="1800" b="1" dirty="0"/>
              <a:t>εθνικιστικούς, φυλετικούς  και θρησκευτικούς  </a:t>
            </a:r>
            <a:r>
              <a:rPr lang="el-GR" sz="1800" dirty="0"/>
              <a:t>παράγοντες,  υπάρχει όμως και η άποψη ότι η εμφάνιση της τρομοκρατίας έχει τις ρίζες της σε </a:t>
            </a:r>
            <a:r>
              <a:rPr lang="el-GR" sz="1800" b="1" dirty="0"/>
              <a:t>πολιτικούς παράγοντες</a:t>
            </a:r>
            <a:r>
              <a:rPr lang="el-GR" sz="1800" dirty="0"/>
              <a:t>. Οι συνέπειες της τρομοκρατίας είναι οδυνηρές για τους ανθρώπους και δεν οδηγούν στην υπεράσπιση των ατομικών ελευθεριών αλλά στον περιορισμό τους.</a:t>
            </a:r>
          </a:p>
          <a:p>
            <a:r>
              <a:rPr lang="el-GR" sz="1800" b="1" dirty="0">
                <a:solidFill>
                  <a:srgbClr val="FFC000"/>
                </a:solidFill>
              </a:rPr>
              <a:t>λέξεις-κλειδιά</a:t>
            </a:r>
            <a:r>
              <a:rPr lang="el-GR" sz="1800" dirty="0"/>
              <a:t>: </a:t>
            </a:r>
            <a:r>
              <a:rPr lang="el-GR" sz="1800" b="1" dirty="0"/>
              <a:t>πόλεμος, τρομοκρατία.</a:t>
            </a:r>
          </a:p>
          <a:p>
            <a:endParaRPr lang="el-GR" sz="1800" dirty="0"/>
          </a:p>
        </p:txBody>
      </p:sp>
    </p:spTree>
    <p:extLst>
      <p:ext uri="{BB962C8B-B14F-4D97-AF65-F5344CB8AC3E}">
        <p14:creationId xmlns:p14="http://schemas.microsoft.com/office/powerpoint/2010/main" val="40247942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1">
            <a:extLst>
              <a:ext uri="{FF2B5EF4-FFF2-40B4-BE49-F238E27FC236}">
                <a16:creationId xmlns:a16="http://schemas.microsoft.com/office/drawing/2014/main" xmlns="" id="{E9187633-DD02-417E-997E-BD51DF15CFD3}"/>
              </a:ext>
            </a:extLst>
          </p:cNvPr>
          <p:cNvSpPr>
            <a:spLocks noGrp="1"/>
          </p:cNvSpPr>
          <p:nvPr>
            <p:ph type="title"/>
          </p:nvPr>
        </p:nvSpPr>
        <p:spPr/>
        <p:txBody>
          <a:bodyPr>
            <a:normAutofit fontScale="90000"/>
          </a:bodyPr>
          <a:lstStyle/>
          <a:p>
            <a:r>
              <a:rPr lang="el-GR" sz="3200" b="1" baseline="30000" dirty="0"/>
              <a:t>6η</a:t>
            </a:r>
            <a:r>
              <a:rPr lang="el-GR" sz="3200" b="1" dirty="0"/>
              <a:t> ενότητα</a:t>
            </a:r>
            <a:r>
              <a:rPr lang="en-US" sz="3200" b="1" dirty="0"/>
              <a:t>:</a:t>
            </a:r>
            <a:r>
              <a:rPr lang="el-GR" sz="3200" b="1" dirty="0"/>
              <a:t>Αντιμετώπιση της προκατάληψης και της οργανωμένης βίας</a:t>
            </a:r>
            <a:br>
              <a:rPr lang="el-GR" sz="3200" b="1" dirty="0"/>
            </a:br>
            <a:endParaRPr lang="el-GR" sz="3200" dirty="0"/>
          </a:p>
        </p:txBody>
      </p:sp>
      <p:sp>
        <p:nvSpPr>
          <p:cNvPr id="5" name="Θέση περιεχομένου 2">
            <a:extLst>
              <a:ext uri="{FF2B5EF4-FFF2-40B4-BE49-F238E27FC236}">
                <a16:creationId xmlns:a16="http://schemas.microsoft.com/office/drawing/2014/main" xmlns="" id="{9FD460C3-8360-43F8-9F6F-746CAF5C680A}"/>
              </a:ext>
            </a:extLst>
          </p:cNvPr>
          <p:cNvSpPr>
            <a:spLocks noGrp="1"/>
          </p:cNvSpPr>
          <p:nvPr>
            <p:ph idx="1"/>
          </p:nvPr>
        </p:nvSpPr>
        <p:spPr/>
        <p:txBody>
          <a:bodyPr>
            <a:normAutofit/>
          </a:bodyPr>
          <a:lstStyle/>
          <a:p>
            <a:pPr algn="just"/>
            <a:r>
              <a:rPr lang="el-GR" sz="2000" dirty="0" smtClean="0"/>
              <a:t> προβληματισμός </a:t>
            </a:r>
            <a:r>
              <a:rPr lang="el-GR" sz="2000" dirty="0"/>
              <a:t>για τους </a:t>
            </a:r>
            <a:r>
              <a:rPr lang="el-GR" sz="2000" b="1" dirty="0"/>
              <a:t>τρόπους αντιμετώπισης της προκατάληψης και της οργανωμένης βίας </a:t>
            </a:r>
            <a:endParaRPr lang="el-GR" sz="2000" dirty="0"/>
          </a:p>
          <a:p>
            <a:pPr algn="just"/>
            <a:r>
              <a:rPr lang="el-GR" sz="2000" dirty="0" smtClean="0"/>
              <a:t>ενεργητικός ρόλος  </a:t>
            </a:r>
            <a:r>
              <a:rPr lang="el-GR" sz="2000" dirty="0"/>
              <a:t>στην αντιμετώπιση των φαινομένων </a:t>
            </a:r>
            <a:r>
              <a:rPr lang="el-GR" sz="2000" dirty="0" smtClean="0"/>
              <a:t>από </a:t>
            </a:r>
            <a:r>
              <a:rPr lang="el-GR" sz="2000" b="1" dirty="0" smtClean="0"/>
              <a:t>το </a:t>
            </a:r>
            <a:r>
              <a:rPr lang="el-GR" sz="2000" b="1" dirty="0"/>
              <a:t>άτομο</a:t>
            </a:r>
            <a:r>
              <a:rPr lang="el-GR" sz="2000" dirty="0"/>
              <a:t>, παράλληλα με το ρόλο των </a:t>
            </a:r>
            <a:r>
              <a:rPr lang="el-GR" sz="2000" b="1" dirty="0"/>
              <a:t>κοινωνικών φορέων</a:t>
            </a:r>
            <a:r>
              <a:rPr lang="el-GR" sz="2000" dirty="0"/>
              <a:t>.</a:t>
            </a:r>
          </a:p>
          <a:p>
            <a:pPr algn="just"/>
            <a:r>
              <a:rPr lang="el-GR" sz="2000" dirty="0"/>
              <a:t>Επίπεδα στα οποία μπορεί να πραγματοποιηθεί  η αντιμετώπιση  των προκαταλήψεων  και της οργανωμένης βίας:</a:t>
            </a:r>
          </a:p>
          <a:p>
            <a:pPr lvl="1" algn="just">
              <a:buFont typeface="Courier New" panose="02070309020205020404" pitchFamily="49" charset="0"/>
              <a:buChar char="o"/>
            </a:pPr>
            <a:r>
              <a:rPr lang="el-GR" sz="2000" dirty="0"/>
              <a:t>σε επίπεδο </a:t>
            </a:r>
            <a:r>
              <a:rPr lang="el-GR" sz="2000" b="1" dirty="0"/>
              <a:t>ατομικό</a:t>
            </a:r>
            <a:r>
              <a:rPr lang="el-GR" sz="2000" dirty="0"/>
              <a:t> (αναγνώριση της ετερότητας),</a:t>
            </a:r>
          </a:p>
          <a:p>
            <a:pPr lvl="1" algn="just">
              <a:buFont typeface="Courier New" panose="02070309020205020404" pitchFamily="49" charset="0"/>
              <a:buChar char="o"/>
            </a:pPr>
            <a:r>
              <a:rPr lang="el-GR" sz="2000" dirty="0"/>
              <a:t>σε επίπεδο </a:t>
            </a:r>
            <a:r>
              <a:rPr lang="el-GR" sz="2000" b="1" dirty="0"/>
              <a:t>κοινωνικό</a:t>
            </a:r>
            <a:r>
              <a:rPr lang="el-GR" sz="2000" dirty="0"/>
              <a:t> (με παρεμβάσεις από την οικογένεια, τα Μ.Μ.Ε., το σχολείο, την κοινωνία των πολιτών, το κράτος),</a:t>
            </a:r>
          </a:p>
          <a:p>
            <a:pPr lvl="1" algn="just">
              <a:buFont typeface="Courier New" panose="02070309020205020404" pitchFamily="49" charset="0"/>
              <a:buChar char="o"/>
            </a:pPr>
            <a:r>
              <a:rPr lang="el-GR" sz="2000" dirty="0"/>
              <a:t>σε </a:t>
            </a:r>
            <a:r>
              <a:rPr lang="el-GR" sz="2000" b="1" dirty="0"/>
              <a:t>διεθνές</a:t>
            </a:r>
            <a:r>
              <a:rPr lang="el-GR" sz="2000" dirty="0"/>
              <a:t> επίπεδο (διεθνείς οργανισμοί, κινήματα ειρήνης)</a:t>
            </a:r>
          </a:p>
          <a:p>
            <a:pPr marL="57150" indent="0">
              <a:buNone/>
            </a:pPr>
            <a:endParaRPr lang="el-GR" sz="2000" b="1" dirty="0">
              <a:solidFill>
                <a:srgbClr val="FFC000"/>
              </a:solidFill>
            </a:endParaRPr>
          </a:p>
          <a:p>
            <a:pPr marL="57150" indent="0">
              <a:buNone/>
            </a:pPr>
            <a:r>
              <a:rPr lang="el-GR" sz="2000" b="1" dirty="0">
                <a:solidFill>
                  <a:srgbClr val="FFC000"/>
                </a:solidFill>
              </a:rPr>
              <a:t>Λέξεις-κλειδιά</a:t>
            </a:r>
            <a:r>
              <a:rPr lang="en-US" sz="2000" b="1" dirty="0">
                <a:solidFill>
                  <a:srgbClr val="FFC000"/>
                </a:solidFill>
              </a:rPr>
              <a:t>:</a:t>
            </a:r>
            <a:r>
              <a:rPr lang="el-GR" sz="2000" b="1" dirty="0">
                <a:solidFill>
                  <a:srgbClr val="FFC000"/>
                </a:solidFill>
              </a:rPr>
              <a:t> </a:t>
            </a:r>
            <a:r>
              <a:rPr lang="el-GR" sz="2000" b="1" dirty="0"/>
              <a:t>αντιμετώπιση προκαταλήψεων και οργανωμένης βίας, επίπεδα παρέμβασης (ατομικό, κοινωνικό, διεθνές)</a:t>
            </a:r>
          </a:p>
          <a:p>
            <a:endParaRPr lang="el-GR" sz="2000" dirty="0"/>
          </a:p>
        </p:txBody>
      </p:sp>
    </p:spTree>
    <p:extLst>
      <p:ext uri="{BB962C8B-B14F-4D97-AF65-F5344CB8AC3E}">
        <p14:creationId xmlns:p14="http://schemas.microsoft.com/office/powerpoint/2010/main" val="1025724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1">
            <a:extLst>
              <a:ext uri="{FF2B5EF4-FFF2-40B4-BE49-F238E27FC236}">
                <a16:creationId xmlns:a16="http://schemas.microsoft.com/office/drawing/2014/main" xmlns="" id="{5CB3F96D-9B4D-438C-A890-8FAB3D5E0253}"/>
              </a:ext>
            </a:extLst>
          </p:cNvPr>
          <p:cNvSpPr>
            <a:spLocks noGrp="1"/>
          </p:cNvSpPr>
          <p:nvPr>
            <p:ph type="title"/>
          </p:nvPr>
        </p:nvSpPr>
        <p:spPr/>
        <p:txBody>
          <a:bodyPr/>
          <a:lstStyle/>
          <a:p>
            <a:r>
              <a:rPr lang="el-GR" b="1" dirty="0">
                <a:solidFill>
                  <a:srgbClr val="FFC000"/>
                </a:solidFill>
              </a:rPr>
              <a:t>Διδακτικές</a:t>
            </a:r>
            <a:r>
              <a:rPr lang="el-GR" dirty="0"/>
              <a:t> </a:t>
            </a:r>
            <a:r>
              <a:rPr lang="el-GR" b="1" dirty="0">
                <a:solidFill>
                  <a:srgbClr val="FFC000"/>
                </a:solidFill>
              </a:rPr>
              <a:t>ενότητες</a:t>
            </a:r>
          </a:p>
        </p:txBody>
      </p:sp>
      <p:sp>
        <p:nvSpPr>
          <p:cNvPr id="5" name="Θέση περιεχομένου 2">
            <a:extLst>
              <a:ext uri="{FF2B5EF4-FFF2-40B4-BE49-F238E27FC236}">
                <a16:creationId xmlns:a16="http://schemas.microsoft.com/office/drawing/2014/main" xmlns="" id="{3BB7A0F3-451B-4079-929D-DDAD20827D6B}"/>
              </a:ext>
            </a:extLst>
          </p:cNvPr>
          <p:cNvSpPr>
            <a:spLocks noGrp="1"/>
          </p:cNvSpPr>
          <p:nvPr>
            <p:ph idx="1"/>
          </p:nvPr>
        </p:nvSpPr>
        <p:spPr/>
        <p:txBody>
          <a:bodyPr>
            <a:normAutofit/>
          </a:bodyPr>
          <a:lstStyle/>
          <a:p>
            <a:r>
              <a:rPr lang="el-GR" sz="2400" b="1" dirty="0"/>
              <a:t>Ετερότητα, πολιτισμικές διαφορές και υποκουλτούρες στη </a:t>
            </a:r>
            <a:r>
              <a:rPr lang="el-GR" sz="2400" b="1" dirty="0" err="1"/>
              <a:t>σύγχρο</a:t>
            </a:r>
            <a:r>
              <a:rPr lang="en-US" sz="2400" b="1" dirty="0"/>
              <a:t>v</a:t>
            </a:r>
            <a:r>
              <a:rPr lang="el-GR" sz="2400" b="1" dirty="0"/>
              <a:t>η </a:t>
            </a:r>
            <a:r>
              <a:rPr lang="el-GR" sz="2400" b="1" dirty="0" err="1"/>
              <a:t>ελλη</a:t>
            </a:r>
            <a:r>
              <a:rPr lang="en-US" sz="2400" b="1" dirty="0"/>
              <a:t>v</a:t>
            </a:r>
            <a:r>
              <a:rPr lang="el-GR" sz="2400" b="1" dirty="0" err="1"/>
              <a:t>ική</a:t>
            </a:r>
            <a:r>
              <a:rPr lang="el-GR" sz="2400" b="1" dirty="0"/>
              <a:t> </a:t>
            </a:r>
            <a:r>
              <a:rPr lang="el-GR" sz="2400" b="1" dirty="0" err="1"/>
              <a:t>κοι</a:t>
            </a:r>
            <a:r>
              <a:rPr lang="en-US" sz="2400" b="1" dirty="0"/>
              <a:t>v</a:t>
            </a:r>
            <a:r>
              <a:rPr lang="el-GR" sz="2400" b="1" dirty="0"/>
              <a:t>ω</a:t>
            </a:r>
            <a:r>
              <a:rPr lang="en-US" sz="2400" b="1" dirty="0"/>
              <a:t>v</a:t>
            </a:r>
            <a:r>
              <a:rPr lang="el-GR" sz="2400" b="1" dirty="0"/>
              <a:t>ία</a:t>
            </a:r>
          </a:p>
          <a:p>
            <a:r>
              <a:rPr lang="el-GR" sz="2400" b="1" dirty="0"/>
              <a:t>Μετακινήσεις πληθυσμών</a:t>
            </a:r>
            <a:r>
              <a:rPr lang="en-US" sz="2400" b="1" dirty="0"/>
              <a:t>:</a:t>
            </a:r>
            <a:r>
              <a:rPr lang="el-GR" sz="2400" b="1" dirty="0"/>
              <a:t> Μετανάστευση, παλιννόστηση, προσφυγιά </a:t>
            </a:r>
          </a:p>
          <a:p>
            <a:r>
              <a:rPr lang="el-GR" sz="2400" b="1" dirty="0"/>
              <a:t>Διαφορετικές πολιτισμικές ομάδες και μειονότητες στις σύγχρονες κοινωνίες</a:t>
            </a:r>
          </a:p>
          <a:p>
            <a:r>
              <a:rPr lang="el-GR" sz="2600" b="1" dirty="0"/>
              <a:t>Προκατάληψη και ρατσισμός / στερεότυπα/ αίτια και συνέπειες</a:t>
            </a:r>
          </a:p>
          <a:p>
            <a:r>
              <a:rPr lang="el-GR" sz="2600" b="1" dirty="0"/>
              <a:t>Πόλεμος, τρομοκρατία: μορφές, αίτια και συνέπειες</a:t>
            </a:r>
            <a:endParaRPr lang="el-GR" i="1" dirty="0"/>
          </a:p>
          <a:p>
            <a:r>
              <a:rPr lang="el-GR" sz="2400" b="1" dirty="0"/>
              <a:t>Αντιμετώπιση της προκατάληψης και της οργανωμένης βίας</a:t>
            </a:r>
          </a:p>
          <a:p>
            <a:endParaRPr lang="el-GR" b="1" dirty="0"/>
          </a:p>
        </p:txBody>
      </p:sp>
      <p:pic>
        <p:nvPicPr>
          <p:cNvPr id="6" name="Θέση περιεχομένου 4">
            <a:extLst>
              <a:ext uri="{FF2B5EF4-FFF2-40B4-BE49-F238E27FC236}">
                <a16:creationId xmlns:lc="http://schemas.openxmlformats.org/drawingml/2006/lockedCanvas" xmlns:a16="http://schemas.microsoft.com/office/drawing/2014/main" xmlns="" id="{76735BA0-7CE9-4AF6-B6C0-C42DF5D33C04}"/>
              </a:ext>
            </a:extLst>
          </p:cNvPr>
          <p:cNvPicPr>
            <a:picLocks noChangeAspect="1"/>
          </p:cNvPicPr>
          <p:nvPr/>
        </p:nvPicPr>
        <p:blipFill>
          <a:blip r:embed="rId2"/>
          <a:stretch>
            <a:fillRect/>
          </a:stretch>
        </p:blipFill>
        <p:spPr>
          <a:xfrm>
            <a:off x="1979712" y="404665"/>
            <a:ext cx="4968552" cy="1008112"/>
          </a:xfrm>
          <a:prstGeom prst="rect">
            <a:avLst/>
          </a:prstGeom>
        </p:spPr>
      </p:pic>
    </p:spTree>
    <p:extLst>
      <p:ext uri="{BB962C8B-B14F-4D97-AF65-F5344CB8AC3E}">
        <p14:creationId xmlns:p14="http://schemas.microsoft.com/office/powerpoint/2010/main" val="8659305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1">
            <a:extLst>
              <a:ext uri="{FF2B5EF4-FFF2-40B4-BE49-F238E27FC236}">
                <a16:creationId xmlns:a16="http://schemas.microsoft.com/office/drawing/2014/main" xmlns="" id="{9F4D279A-15BE-4045-BE24-47A17F639C37}"/>
              </a:ext>
            </a:extLst>
          </p:cNvPr>
          <p:cNvSpPr>
            <a:spLocks noGrp="1"/>
          </p:cNvSpPr>
          <p:nvPr>
            <p:ph type="title"/>
          </p:nvPr>
        </p:nvSpPr>
        <p:spPr/>
        <p:txBody>
          <a:bodyPr/>
          <a:lstStyle/>
          <a:p>
            <a:r>
              <a:rPr lang="el-GR" b="1" dirty="0">
                <a:solidFill>
                  <a:srgbClr val="FFC000"/>
                </a:solidFill>
              </a:rPr>
              <a:t>Θεωρητική προσέγγιση </a:t>
            </a:r>
          </a:p>
        </p:txBody>
      </p:sp>
      <p:sp>
        <p:nvSpPr>
          <p:cNvPr id="5" name="Θέση περιεχομένου 2">
            <a:extLst>
              <a:ext uri="{FF2B5EF4-FFF2-40B4-BE49-F238E27FC236}">
                <a16:creationId xmlns:a16="http://schemas.microsoft.com/office/drawing/2014/main" xmlns="" id="{5D53DCD8-9C47-4C34-9680-26381D11EE1B}"/>
              </a:ext>
            </a:extLst>
          </p:cNvPr>
          <p:cNvSpPr>
            <a:spLocks noGrp="1"/>
          </p:cNvSpPr>
          <p:nvPr>
            <p:ph idx="1"/>
          </p:nvPr>
        </p:nvSpPr>
        <p:spPr/>
        <p:txBody>
          <a:bodyPr>
            <a:noAutofit/>
          </a:bodyPr>
          <a:lstStyle/>
          <a:p>
            <a:r>
              <a:rPr lang="el-GR" sz="2000" dirty="0"/>
              <a:t>Προκειμένου να αναλυθούν τα φαινόμενα της </a:t>
            </a:r>
            <a:r>
              <a:rPr lang="el-GR" sz="2000" b="1" dirty="0"/>
              <a:t>μετανάστευσης </a:t>
            </a:r>
            <a:r>
              <a:rPr lang="el-GR" sz="2000" dirty="0"/>
              <a:t>και της </a:t>
            </a:r>
            <a:r>
              <a:rPr lang="el-GR" sz="2000" b="1" dirty="0"/>
              <a:t>παλιννόστησης</a:t>
            </a:r>
            <a:r>
              <a:rPr lang="el-GR" sz="2000" dirty="0"/>
              <a:t> θα πρέπει να εξετασθούν οι έννοιες του </a:t>
            </a:r>
            <a:r>
              <a:rPr lang="el-GR" sz="2000" b="1" dirty="0"/>
              <a:t>πολιτισμού, της διάδοσης πολιτισμικών στοιχείων μεταξύ διαφορετικών κοινωνιών, της οικουμενικότητας του πολιτισμού, της </a:t>
            </a:r>
            <a:r>
              <a:rPr lang="el-GR" sz="2000" b="1" dirty="0" err="1"/>
              <a:t>πολυπολιτισμικότητας</a:t>
            </a:r>
            <a:r>
              <a:rPr lang="el-GR" sz="2000" dirty="0"/>
              <a:t>.</a:t>
            </a:r>
          </a:p>
          <a:p>
            <a:r>
              <a:rPr lang="el-GR" sz="2000" dirty="0"/>
              <a:t>Επίσης, να δοθεί έμφαση στις </a:t>
            </a:r>
            <a:r>
              <a:rPr lang="el-GR" sz="2000" b="1" dirty="0"/>
              <a:t>αιτίες &amp; τις συνέπειες των μετακινήσεων τόσο στο άτομο όσο και στις κοινωνίες συνολικά</a:t>
            </a:r>
          </a:p>
          <a:p>
            <a:r>
              <a:rPr lang="el-GR" sz="2000" dirty="0"/>
              <a:t>Παράγοντες κοινωνικοί, οικονομικοί, ψυχοδυναμικοί που οδηγούν σε </a:t>
            </a:r>
            <a:r>
              <a:rPr lang="el-GR" sz="2000" b="1" dirty="0"/>
              <a:t>στερεότυπα, προκαταλήψεις, ρατσισμό, κοινωνικό ρατσισμό, σοβινισμό, εθνικισμό </a:t>
            </a:r>
          </a:p>
          <a:p>
            <a:r>
              <a:rPr lang="el-GR" sz="2000" b="1" dirty="0"/>
              <a:t>Πόλεμος και τρομοκρατία </a:t>
            </a:r>
            <a:r>
              <a:rPr lang="el-GR" sz="2000" dirty="0"/>
              <a:t>ως διεθνή προβλήματα που εμφανίζονται στο πλαίσιο των </a:t>
            </a:r>
            <a:r>
              <a:rPr lang="el-GR" sz="2000" dirty="0" err="1"/>
              <a:t>διακοινωνιακών</a:t>
            </a:r>
            <a:r>
              <a:rPr lang="el-GR" sz="2000" dirty="0"/>
              <a:t> σχέσεων με σημαντικές επιπτώσεις στο παρόν και το μέλλον της ανθρωπότητας</a:t>
            </a:r>
          </a:p>
          <a:p>
            <a:r>
              <a:rPr lang="el-GR" sz="2000" dirty="0"/>
              <a:t>Ζητούμενα </a:t>
            </a:r>
            <a:r>
              <a:rPr lang="el-GR" sz="2000" b="1" dirty="0"/>
              <a:t>ο σεβασμός της ετερότητας &amp; η καλλιέργεια του πολιτισμού της ειρήνης </a:t>
            </a:r>
            <a:r>
              <a:rPr lang="el-GR" sz="2000" dirty="0"/>
              <a:t>για την αντιμετώπιση των προκαταλήψεων και της οργανωμένης βίας μέσα από την </a:t>
            </a:r>
            <a:r>
              <a:rPr lang="el-GR" sz="2000" b="1" dirty="0"/>
              <a:t>ατομική και συλλογική ευθύνη</a:t>
            </a:r>
          </a:p>
        </p:txBody>
      </p:sp>
    </p:spTree>
    <p:extLst>
      <p:ext uri="{BB962C8B-B14F-4D97-AF65-F5344CB8AC3E}">
        <p14:creationId xmlns:p14="http://schemas.microsoft.com/office/powerpoint/2010/main" val="42465696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1">
            <a:extLst>
              <a:ext uri="{FF2B5EF4-FFF2-40B4-BE49-F238E27FC236}">
                <a16:creationId xmlns:a16="http://schemas.microsoft.com/office/drawing/2014/main" xmlns="" id="{A4A748DF-B62D-4A9F-BA8D-310382E5F663}"/>
              </a:ext>
            </a:extLst>
          </p:cNvPr>
          <p:cNvSpPr>
            <a:spLocks noGrp="1"/>
          </p:cNvSpPr>
          <p:nvPr>
            <p:ph type="title"/>
          </p:nvPr>
        </p:nvSpPr>
        <p:spPr/>
        <p:txBody>
          <a:bodyPr>
            <a:normAutofit/>
          </a:bodyPr>
          <a:lstStyle/>
          <a:p>
            <a:r>
              <a:rPr lang="el-GR" b="1" dirty="0">
                <a:solidFill>
                  <a:srgbClr val="FFC000"/>
                </a:solidFill>
              </a:rPr>
              <a:t>Εισαγωγή (έννοια του </a:t>
            </a:r>
            <a:r>
              <a:rPr lang="el-GR" b="1" dirty="0" smtClean="0">
                <a:solidFill>
                  <a:srgbClr val="FFC000"/>
                </a:solidFill>
              </a:rPr>
              <a:t>πολιτισμού</a:t>
            </a:r>
            <a:endParaRPr lang="el-GR" b="1" dirty="0">
              <a:solidFill>
                <a:srgbClr val="FFC000"/>
              </a:solidFill>
            </a:endParaRPr>
          </a:p>
        </p:txBody>
      </p:sp>
      <p:sp>
        <p:nvSpPr>
          <p:cNvPr id="5" name="Θέση περιεχομένου 2">
            <a:extLst>
              <a:ext uri="{FF2B5EF4-FFF2-40B4-BE49-F238E27FC236}">
                <a16:creationId xmlns:a16="http://schemas.microsoft.com/office/drawing/2014/main" xmlns="" id="{4E8F0994-9944-4CEB-8EA6-21E591D1FA1C}"/>
              </a:ext>
            </a:extLst>
          </p:cNvPr>
          <p:cNvSpPr>
            <a:spLocks noGrp="1"/>
          </p:cNvSpPr>
          <p:nvPr>
            <p:ph idx="1"/>
          </p:nvPr>
        </p:nvSpPr>
        <p:spPr>
          <a:xfrm>
            <a:off x="457200" y="1600200"/>
            <a:ext cx="8229600" cy="5069160"/>
          </a:xfrm>
          <a:ln w="57150">
            <a:solidFill>
              <a:schemeClr val="tx1"/>
            </a:solidFill>
          </a:ln>
        </p:spPr>
        <p:txBody>
          <a:bodyPr>
            <a:normAutofit fontScale="77500" lnSpcReduction="20000"/>
          </a:bodyPr>
          <a:lstStyle/>
          <a:p>
            <a:pPr marL="0" indent="0" algn="just">
              <a:buNone/>
            </a:pPr>
            <a:r>
              <a:rPr lang="el-GR" b="1" dirty="0"/>
              <a:t>Ο πολιτισμός ορίζεται ως ένα σύνολο από τεχνολογικά επιτεύγματα, πρακτικές, στάσεις, αξίες, συμπεριφορές και κώδικες (γλωσσικούς και </a:t>
            </a:r>
            <a:r>
              <a:rPr lang="el-GR" b="1" dirty="0" err="1"/>
              <a:t>εξωγλωσσικούς</a:t>
            </a:r>
            <a:r>
              <a:rPr lang="el-GR" b="1" dirty="0"/>
              <a:t>). Δεν υπάρχει επομένως κοινωνία χωρίς πολιτισμό.</a:t>
            </a:r>
          </a:p>
          <a:p>
            <a:pPr marL="0" indent="0" algn="just">
              <a:buNone/>
            </a:pPr>
            <a:r>
              <a:rPr lang="el-GR" dirty="0" smtClean="0"/>
              <a:t>Εξάλλου </a:t>
            </a:r>
            <a:r>
              <a:rPr lang="el-GR" dirty="0"/>
              <a:t>ο πολιτισμός δε βρίσκεται μόνο μέσα στις πινακοθήκες και στα μουσεία, βρίσκεται και στο παζάρι, στο ορεινό φυλάκιο, ακόμη και στη στάνη. Ο πολιτισμός είναι στην ουσία έννοιες, οι οποίες αλλάζουν από κοινωνία σε κοινωνία, και με βάση αυτές οι άνθρωποι αντιλαμβάνονται, για παράδειγμα, μια προσβολή και πώς να απαντήσουν σε αυτήν, κατανοούν τα νεύματα, τις χειρονομίες και αναγνωρίζουν ό,τι είναι πολιτισμικά οικείο (λ.χ. η παλάμη με ανοικτά τα πέντε δάκτυλα έχει συγκεκριμένη σημασία για τους Έλληνες αλλά όχι για τους υπόλοιπους λαούς).</a:t>
            </a:r>
          </a:p>
        </p:txBody>
      </p:sp>
      <p:pic>
        <p:nvPicPr>
          <p:cNvPr id="6" name="Εικόνα 5">
            <a:extLst>
              <a:ext uri="{FF2B5EF4-FFF2-40B4-BE49-F238E27FC236}">
                <a16:creationId xmlns:a16="http://schemas.microsoft.com/office/drawing/2014/main" xmlns="" id="{EC35A30E-A7CD-4F0D-8A38-9AE19736708A}"/>
              </a:ext>
            </a:extLst>
          </p:cNvPr>
          <p:cNvPicPr>
            <a:picLocks noChangeAspect="1"/>
          </p:cNvPicPr>
          <p:nvPr/>
        </p:nvPicPr>
        <p:blipFill>
          <a:blip r:embed="rId2"/>
          <a:stretch>
            <a:fillRect/>
          </a:stretch>
        </p:blipFill>
        <p:spPr>
          <a:xfrm>
            <a:off x="323529" y="188640"/>
            <a:ext cx="2952328" cy="1424721"/>
          </a:xfrm>
          <a:prstGeom prst="rect">
            <a:avLst/>
          </a:prstGeom>
        </p:spPr>
      </p:pic>
    </p:spTree>
    <p:extLst>
      <p:ext uri="{BB962C8B-B14F-4D97-AF65-F5344CB8AC3E}">
        <p14:creationId xmlns:p14="http://schemas.microsoft.com/office/powerpoint/2010/main" val="20552599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1">
            <a:extLst>
              <a:ext uri="{FF2B5EF4-FFF2-40B4-BE49-F238E27FC236}">
                <a16:creationId xmlns:a16="http://schemas.microsoft.com/office/drawing/2014/main" xmlns="" id="{E1DC230B-73C1-4CBF-A446-1A51623C7BDA}"/>
              </a:ext>
            </a:extLst>
          </p:cNvPr>
          <p:cNvSpPr>
            <a:spLocks noGrp="1"/>
          </p:cNvSpPr>
          <p:nvPr>
            <p:ph type="title"/>
          </p:nvPr>
        </p:nvSpPr>
        <p:spPr/>
        <p:txBody>
          <a:bodyPr>
            <a:normAutofit fontScale="90000"/>
          </a:bodyPr>
          <a:lstStyle/>
          <a:p>
            <a:r>
              <a:rPr lang="el-GR" sz="3200" b="1" dirty="0"/>
              <a:t>1</a:t>
            </a:r>
            <a:r>
              <a:rPr lang="el-GR" sz="3200" b="1" baseline="30000" dirty="0"/>
              <a:t>η</a:t>
            </a:r>
            <a:r>
              <a:rPr lang="el-GR" sz="3200" b="1" dirty="0"/>
              <a:t> ενότητα</a:t>
            </a:r>
            <a:r>
              <a:rPr lang="en-US" sz="3200" b="1" dirty="0"/>
              <a:t>:</a:t>
            </a:r>
            <a:r>
              <a:rPr lang="el-GR" sz="3200" b="1" dirty="0"/>
              <a:t>Ετερότητα, πολιτισμικές διαφορές και υποκουλτούρες στη </a:t>
            </a:r>
            <a:r>
              <a:rPr lang="el-GR" sz="3200" b="1" dirty="0" err="1"/>
              <a:t>σύγχρο</a:t>
            </a:r>
            <a:r>
              <a:rPr lang="en-US" sz="3200" b="1" dirty="0"/>
              <a:t>v</a:t>
            </a:r>
            <a:r>
              <a:rPr lang="el-GR" sz="3200" b="1" dirty="0"/>
              <a:t>η </a:t>
            </a:r>
            <a:r>
              <a:rPr lang="el-GR" sz="3200" b="1" dirty="0" err="1"/>
              <a:t>ελλη</a:t>
            </a:r>
            <a:r>
              <a:rPr lang="en-US" sz="3200" b="1" dirty="0"/>
              <a:t>v</a:t>
            </a:r>
            <a:r>
              <a:rPr lang="el-GR" sz="3200" b="1" dirty="0" err="1"/>
              <a:t>ική</a:t>
            </a:r>
            <a:r>
              <a:rPr lang="el-GR" sz="3200" b="1" dirty="0"/>
              <a:t> </a:t>
            </a:r>
            <a:r>
              <a:rPr lang="el-GR" sz="3200" b="1" dirty="0" err="1"/>
              <a:t>κοι</a:t>
            </a:r>
            <a:r>
              <a:rPr lang="en-US" sz="3200" b="1" dirty="0"/>
              <a:t>v</a:t>
            </a:r>
            <a:r>
              <a:rPr lang="el-GR" sz="3200" b="1" dirty="0"/>
              <a:t>ω</a:t>
            </a:r>
            <a:r>
              <a:rPr lang="en-US" sz="3200" b="1" dirty="0"/>
              <a:t>v</a:t>
            </a:r>
            <a:r>
              <a:rPr lang="el-GR" sz="3200" b="1" dirty="0"/>
              <a:t>ία</a:t>
            </a:r>
          </a:p>
        </p:txBody>
      </p:sp>
      <p:sp>
        <p:nvSpPr>
          <p:cNvPr id="5" name="Θέση περιεχομένου 2">
            <a:extLst>
              <a:ext uri="{FF2B5EF4-FFF2-40B4-BE49-F238E27FC236}">
                <a16:creationId xmlns:a16="http://schemas.microsoft.com/office/drawing/2014/main" xmlns="" id="{CF0284D4-CB01-4FF0-AA72-EDE772BF8C9E}"/>
              </a:ext>
            </a:extLst>
          </p:cNvPr>
          <p:cNvSpPr>
            <a:spLocks noGrp="1"/>
          </p:cNvSpPr>
          <p:nvPr>
            <p:ph idx="1"/>
          </p:nvPr>
        </p:nvSpPr>
        <p:spPr/>
        <p:txBody>
          <a:bodyPr>
            <a:normAutofit fontScale="55000" lnSpcReduction="20000"/>
          </a:bodyPr>
          <a:lstStyle/>
          <a:p>
            <a:pPr marL="0" indent="0" algn="just">
              <a:buNone/>
            </a:pPr>
            <a:r>
              <a:rPr lang="el-GR" dirty="0" smtClean="0"/>
              <a:t> </a:t>
            </a:r>
            <a:r>
              <a:rPr lang="el-GR" sz="3800" dirty="0"/>
              <a:t>Ν</a:t>
            </a:r>
            <a:r>
              <a:rPr lang="el-GR" sz="3800" dirty="0" smtClean="0"/>
              <a:t>α </a:t>
            </a:r>
            <a:r>
              <a:rPr lang="el-GR" sz="3800" dirty="0"/>
              <a:t>γίνουν κατανοητές οι έννοιες της </a:t>
            </a:r>
            <a:r>
              <a:rPr lang="el-GR" sz="3800" b="1" dirty="0"/>
              <a:t>ετερότητας</a:t>
            </a:r>
            <a:r>
              <a:rPr lang="el-GR" sz="3800" dirty="0"/>
              <a:t>, οι π</a:t>
            </a:r>
            <a:r>
              <a:rPr lang="en-US" sz="3800" dirty="0" err="1"/>
              <a:t>οικί</a:t>
            </a:r>
            <a:r>
              <a:rPr lang="el-GR" sz="3800" dirty="0"/>
              <a:t>λ</a:t>
            </a:r>
            <a:r>
              <a:rPr lang="en-US" sz="3800" dirty="0" err="1"/>
              <a:t>ες</a:t>
            </a:r>
            <a:r>
              <a:rPr lang="en-US" sz="3800" dirty="0"/>
              <a:t> μορφές ετερότητας (πολιτισμικές διαφορές, </a:t>
            </a:r>
            <a:r>
              <a:rPr lang="en-US" sz="3800" b="1" dirty="0"/>
              <a:t>υποκουλτούρες</a:t>
            </a:r>
            <a:r>
              <a:rPr lang="el-GR" sz="3800" dirty="0"/>
              <a:t>), αλλά και η επικοινωνία </a:t>
            </a:r>
            <a:r>
              <a:rPr lang="en-US" sz="3800" dirty="0"/>
              <a:t>και </a:t>
            </a:r>
            <a:r>
              <a:rPr lang="el-GR" sz="3800" dirty="0"/>
              <a:t>η</a:t>
            </a:r>
            <a:r>
              <a:rPr lang="en-US" sz="3800" dirty="0"/>
              <a:t> </a:t>
            </a:r>
            <a:r>
              <a:rPr lang="en-US" sz="3800" dirty="0" err="1"/>
              <a:t>διάδοση</a:t>
            </a:r>
            <a:r>
              <a:rPr lang="el-GR" sz="3800" dirty="0"/>
              <a:t> </a:t>
            </a:r>
            <a:r>
              <a:rPr lang="en-US" sz="3800" dirty="0" err="1"/>
              <a:t>των</a:t>
            </a:r>
            <a:r>
              <a:rPr lang="en-US" sz="3800" dirty="0"/>
              <a:t> </a:t>
            </a:r>
            <a:r>
              <a:rPr lang="en-US" sz="3800" dirty="0" err="1"/>
              <a:t>τεχνολογικών</a:t>
            </a:r>
            <a:r>
              <a:rPr lang="en-US" sz="3800" dirty="0"/>
              <a:t> επ</a:t>
            </a:r>
            <a:r>
              <a:rPr lang="en-US" sz="3800" dirty="0" err="1"/>
              <a:t>ιτευγμάτω</a:t>
            </a:r>
            <a:r>
              <a:rPr lang="el-GR" sz="3800" dirty="0"/>
              <a:t>ν ως ενσωμάτωση</a:t>
            </a:r>
            <a:r>
              <a:rPr lang="en-US" sz="3800" dirty="0"/>
              <a:t> </a:t>
            </a:r>
            <a:r>
              <a:rPr lang="el-GR" sz="3800" dirty="0"/>
              <a:t>πολιτισμικών στοιχείων </a:t>
            </a:r>
            <a:r>
              <a:rPr lang="en-US" sz="3800" b="1" dirty="0"/>
              <a:t>(οικουμενικότητα πολιτισμού</a:t>
            </a:r>
            <a:r>
              <a:rPr lang="en-US" sz="3800" dirty="0"/>
              <a:t>)</a:t>
            </a:r>
            <a:r>
              <a:rPr lang="el-GR" sz="3800" dirty="0"/>
              <a:t>-</a:t>
            </a:r>
            <a:r>
              <a:rPr lang="el-GR" sz="3800" b="1" dirty="0"/>
              <a:t>Δυναμικότητα της αφομοίωσης των πολιτιστικών στοιχείων κάθε κοινωνίας σύμφωνα με τα ιδιαίτερα χαρακτηριστικά της και τις ανάγκες της</a:t>
            </a:r>
          </a:p>
          <a:p>
            <a:pPr algn="just"/>
            <a:r>
              <a:rPr lang="en-US" sz="3800" b="1" i="1" dirty="0" err="1">
                <a:solidFill>
                  <a:schemeClr val="accent2">
                    <a:lumMod val="50000"/>
                  </a:schemeClr>
                </a:solidFill>
              </a:rPr>
              <a:t>Οι</a:t>
            </a:r>
            <a:r>
              <a:rPr lang="en-US" sz="3800" b="1" i="1" dirty="0">
                <a:solidFill>
                  <a:schemeClr val="accent2">
                    <a:lumMod val="50000"/>
                  </a:schemeClr>
                </a:solidFill>
              </a:rPr>
              <a:t> </a:t>
            </a:r>
            <a:r>
              <a:rPr lang="en-US" sz="3800" b="1" i="1" dirty="0" err="1">
                <a:solidFill>
                  <a:schemeClr val="accent2">
                    <a:lumMod val="50000"/>
                  </a:schemeClr>
                </a:solidFill>
              </a:rPr>
              <a:t>κοινωνικές</a:t>
            </a:r>
            <a:r>
              <a:rPr lang="en-US" sz="3800" b="1" i="1" dirty="0">
                <a:solidFill>
                  <a:schemeClr val="accent2">
                    <a:lumMod val="50000"/>
                  </a:schemeClr>
                </a:solidFill>
              </a:rPr>
              <a:t> </a:t>
            </a:r>
            <a:r>
              <a:rPr lang="en-US" sz="3800" b="1" i="1" dirty="0" err="1">
                <a:solidFill>
                  <a:schemeClr val="accent2">
                    <a:lumMod val="50000"/>
                  </a:schemeClr>
                </a:solidFill>
              </a:rPr>
              <a:t>ομάδες</a:t>
            </a:r>
            <a:r>
              <a:rPr lang="en-US" sz="3800" b="1" i="1" dirty="0">
                <a:solidFill>
                  <a:schemeClr val="accent2">
                    <a:lumMod val="50000"/>
                  </a:schemeClr>
                </a:solidFill>
              </a:rPr>
              <a:t> και </a:t>
            </a:r>
            <a:r>
              <a:rPr lang="en-US" sz="3800" b="1" i="1" dirty="0" err="1">
                <a:solidFill>
                  <a:schemeClr val="accent2">
                    <a:lumMod val="50000"/>
                  </a:schemeClr>
                </a:solidFill>
              </a:rPr>
              <a:t>οι</a:t>
            </a:r>
            <a:r>
              <a:rPr lang="en-US" sz="3800" b="1" i="1" dirty="0">
                <a:solidFill>
                  <a:schemeClr val="accent2">
                    <a:lumMod val="50000"/>
                  </a:schemeClr>
                </a:solidFill>
              </a:rPr>
              <a:t> </a:t>
            </a:r>
            <a:r>
              <a:rPr lang="en-US" sz="3800" b="1" i="1" dirty="0" err="1">
                <a:solidFill>
                  <a:schemeClr val="accent2">
                    <a:lumMod val="50000"/>
                  </a:schemeClr>
                </a:solidFill>
              </a:rPr>
              <a:t>κοινωνικές</a:t>
            </a:r>
            <a:r>
              <a:rPr lang="en-US" sz="3800" b="1" i="1" dirty="0">
                <a:solidFill>
                  <a:schemeClr val="accent2">
                    <a:lumMod val="50000"/>
                  </a:schemeClr>
                </a:solidFill>
              </a:rPr>
              <a:t> κα</a:t>
            </a:r>
            <a:r>
              <a:rPr lang="en-US" sz="3800" b="1" i="1" dirty="0" err="1">
                <a:solidFill>
                  <a:schemeClr val="accent2">
                    <a:lumMod val="50000"/>
                  </a:schemeClr>
                </a:solidFill>
              </a:rPr>
              <a:t>τηγορίες</a:t>
            </a:r>
            <a:r>
              <a:rPr lang="en-US" sz="3800" b="1" i="1" dirty="0">
                <a:solidFill>
                  <a:schemeClr val="accent2">
                    <a:lumMod val="50000"/>
                  </a:schemeClr>
                </a:solidFill>
              </a:rPr>
              <a:t> π</a:t>
            </a:r>
            <a:r>
              <a:rPr lang="en-US" sz="3800" b="1" i="1" dirty="0" err="1">
                <a:solidFill>
                  <a:schemeClr val="accent2">
                    <a:lumMod val="50000"/>
                  </a:schemeClr>
                </a:solidFill>
              </a:rPr>
              <a:t>ου</a:t>
            </a:r>
            <a:r>
              <a:rPr lang="en-US" sz="3800" b="1" i="1" dirty="0">
                <a:solidFill>
                  <a:schemeClr val="accent2">
                    <a:lumMod val="50000"/>
                  </a:schemeClr>
                </a:solidFill>
              </a:rPr>
              <a:t> </a:t>
            </a:r>
            <a:r>
              <a:rPr lang="en-US" sz="3800" b="1" i="1" dirty="0" err="1">
                <a:solidFill>
                  <a:schemeClr val="accent2">
                    <a:lumMod val="50000"/>
                  </a:schemeClr>
                </a:solidFill>
              </a:rPr>
              <a:t>συγκροτούν</a:t>
            </a:r>
            <a:r>
              <a:rPr lang="en-US" sz="3800" b="1" i="1" dirty="0">
                <a:solidFill>
                  <a:schemeClr val="accent2">
                    <a:lumMod val="50000"/>
                  </a:schemeClr>
                </a:solidFill>
              </a:rPr>
              <a:t> </a:t>
            </a:r>
            <a:r>
              <a:rPr lang="en-US" sz="3800" b="1" i="1" dirty="0" err="1">
                <a:solidFill>
                  <a:schemeClr val="accent2">
                    <a:lumMod val="50000"/>
                  </a:schemeClr>
                </a:solidFill>
              </a:rPr>
              <a:t>μι</a:t>
            </a:r>
            <a:r>
              <a:rPr lang="en-US" sz="3800" b="1" i="1" dirty="0">
                <a:solidFill>
                  <a:schemeClr val="accent2">
                    <a:lumMod val="50000"/>
                  </a:schemeClr>
                </a:solidFill>
              </a:rPr>
              <a:t>α κοινωνία προσλαμβάνουν με διαφορετικό τρόπο τον κυρίαρχο πολιτισμό, στοιχείο που αναιρεί την ύπαρξη πολιτισμικής ομοιογένειας. </a:t>
            </a:r>
            <a:endParaRPr lang="el-GR" sz="3800" b="1" i="1" dirty="0">
              <a:solidFill>
                <a:schemeClr val="accent2">
                  <a:lumMod val="50000"/>
                </a:schemeClr>
              </a:solidFill>
            </a:endParaRPr>
          </a:p>
          <a:p>
            <a:pPr algn="just"/>
            <a:r>
              <a:rPr lang="en-US" sz="3800" b="1" i="1" dirty="0">
                <a:solidFill>
                  <a:schemeClr val="accent2">
                    <a:lumMod val="50000"/>
                  </a:schemeClr>
                </a:solidFill>
              </a:rPr>
              <a:t>Η π</a:t>
            </a:r>
            <a:r>
              <a:rPr lang="en-US" sz="3800" b="1" i="1" dirty="0" err="1">
                <a:solidFill>
                  <a:schemeClr val="accent2">
                    <a:lumMod val="50000"/>
                  </a:schemeClr>
                </a:solidFill>
              </a:rPr>
              <a:t>ολιτισμική</a:t>
            </a:r>
            <a:r>
              <a:rPr lang="en-US" sz="3800" b="1" i="1" dirty="0">
                <a:solidFill>
                  <a:schemeClr val="accent2">
                    <a:lumMod val="50000"/>
                  </a:schemeClr>
                </a:solidFill>
              </a:rPr>
              <a:t> </a:t>
            </a:r>
            <a:r>
              <a:rPr lang="en-US" sz="3800" b="1" i="1" dirty="0" err="1">
                <a:solidFill>
                  <a:schemeClr val="accent2">
                    <a:lumMod val="50000"/>
                  </a:schemeClr>
                </a:solidFill>
              </a:rPr>
              <a:t>δι</a:t>
            </a:r>
            <a:r>
              <a:rPr lang="en-US" sz="3800" b="1" i="1" dirty="0">
                <a:solidFill>
                  <a:schemeClr val="accent2">
                    <a:lumMod val="50000"/>
                  </a:schemeClr>
                </a:solidFill>
              </a:rPr>
              <a:t>αφοροποίηση είναι ορατή σε κάθε κοινωνία. </a:t>
            </a:r>
            <a:endParaRPr lang="el-GR" sz="3800" b="1" i="1" dirty="0">
              <a:solidFill>
                <a:schemeClr val="accent2">
                  <a:lumMod val="50000"/>
                </a:schemeClr>
              </a:solidFill>
            </a:endParaRPr>
          </a:p>
          <a:p>
            <a:pPr algn="just"/>
            <a:r>
              <a:rPr lang="en-US" sz="3800" b="1" i="1" dirty="0">
                <a:solidFill>
                  <a:schemeClr val="accent2">
                    <a:lumMod val="50000"/>
                  </a:schemeClr>
                </a:solidFill>
              </a:rPr>
              <a:t>Η </a:t>
            </a:r>
            <a:r>
              <a:rPr lang="en-US" sz="3800" b="1" i="1" dirty="0" err="1">
                <a:solidFill>
                  <a:schemeClr val="accent2">
                    <a:lumMod val="50000"/>
                  </a:schemeClr>
                </a:solidFill>
              </a:rPr>
              <a:t>έννοι</a:t>
            </a:r>
            <a:r>
              <a:rPr lang="en-US" sz="3800" b="1" i="1" dirty="0">
                <a:solidFill>
                  <a:schemeClr val="accent2">
                    <a:lumMod val="50000"/>
                  </a:schemeClr>
                </a:solidFill>
              </a:rPr>
              <a:t>α «υποπολιτισμός» ή «υποκουλτούρα» δηλώνει το μερικό πολιτισμικό σύστημα (αξίες, κανόνες, σύμβολα, πρότυπα συμπεριφοράς) μιας πληθυσμιακής ομάδας ή μιας κοινωνικής κατηγορίας</a:t>
            </a:r>
            <a:r>
              <a:rPr lang="el-GR" sz="3800" b="1" i="1" dirty="0">
                <a:solidFill>
                  <a:schemeClr val="accent2">
                    <a:lumMod val="50000"/>
                  </a:schemeClr>
                </a:solidFill>
              </a:rPr>
              <a:t> και δεν έχει αξιακό </a:t>
            </a:r>
            <a:r>
              <a:rPr lang="el-GR" sz="3800" b="1" i="1" dirty="0" smtClean="0">
                <a:solidFill>
                  <a:schemeClr val="accent2">
                    <a:lumMod val="50000"/>
                  </a:schemeClr>
                </a:solidFill>
              </a:rPr>
              <a:t>περιεχόμενο</a:t>
            </a:r>
            <a:endParaRPr lang="el-GR" sz="3800" b="1" i="1" dirty="0">
              <a:solidFill>
                <a:schemeClr val="accent2">
                  <a:lumMod val="50000"/>
                </a:schemeClr>
              </a:solidFill>
            </a:endParaRPr>
          </a:p>
          <a:p>
            <a:endParaRPr lang="el-GR" sz="3800" b="1" i="1" dirty="0">
              <a:solidFill>
                <a:schemeClr val="accent2">
                  <a:lumMod val="50000"/>
                </a:schemeClr>
              </a:solidFill>
            </a:endParaRPr>
          </a:p>
        </p:txBody>
      </p:sp>
    </p:spTree>
    <p:extLst>
      <p:ext uri="{BB962C8B-B14F-4D97-AF65-F5344CB8AC3E}">
        <p14:creationId xmlns:p14="http://schemas.microsoft.com/office/powerpoint/2010/main" val="29461537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normAutofit fontScale="70000" lnSpcReduction="20000"/>
          </a:bodyPr>
          <a:lstStyle/>
          <a:p>
            <a:pPr algn="just"/>
            <a:r>
              <a:rPr lang="el-GR" dirty="0" smtClean="0"/>
              <a:t>μετακινήσεις των πληθυσμών που πραγματοποιήθηκαν και πραγματοποιούνται στη σύγχρονη ελληνική κοινωνία και για τις αιτίες που τις προκάλεσαν ή τις προκαλούν </a:t>
            </a:r>
            <a:r>
              <a:rPr lang="el-GR" b="1" dirty="0" smtClean="0"/>
              <a:t>(διαχρονικότητα φαινομένου)-Διάκριση μετανάστη/πρόσφυγα</a:t>
            </a:r>
          </a:p>
          <a:p>
            <a:pPr algn="just"/>
            <a:r>
              <a:rPr lang="el-GR" dirty="0" smtClean="0"/>
              <a:t>Προσδιορίζονται οι έννοιες της </a:t>
            </a:r>
            <a:r>
              <a:rPr lang="el-GR" b="1" dirty="0" smtClean="0">
                <a:solidFill>
                  <a:srgbClr val="00B0F0"/>
                </a:solidFill>
              </a:rPr>
              <a:t>πολυπολιτισμικότητας, της μετανάστευσης και της παλιννόστησης</a:t>
            </a:r>
            <a:r>
              <a:rPr lang="el-GR" dirty="0" smtClean="0">
                <a:solidFill>
                  <a:srgbClr val="00B0F0"/>
                </a:solidFill>
              </a:rPr>
              <a:t>. </a:t>
            </a:r>
            <a:r>
              <a:rPr lang="el-GR" dirty="0" smtClean="0"/>
              <a:t>Παρατίθενται στοιχεία που αφορούν τις μετακινήσεις του πληθυσμού από και προς την Ελλάδα, όπως και στοιχεία για την παλιννόστηση των Ελλήνων, αλλά και για τους οικονομικούς μετανάστες και τους πρόσφυγες που βρίσκονται στην Ελλάδα.</a:t>
            </a:r>
          </a:p>
          <a:p>
            <a:pPr algn="just"/>
            <a:r>
              <a:rPr lang="el-GR" dirty="0" smtClean="0"/>
              <a:t>Γίνεται επίσης αναφορά στις </a:t>
            </a:r>
            <a:r>
              <a:rPr lang="el-GR" b="1" dirty="0" smtClean="0"/>
              <a:t>μεταναστευτικές πολιτικές </a:t>
            </a:r>
            <a:r>
              <a:rPr lang="el-GR" dirty="0" smtClean="0"/>
              <a:t>που εφαρμόστηκαν από διάφορες χώρες όπως αυτές </a:t>
            </a:r>
            <a:r>
              <a:rPr lang="el-GR" b="1" dirty="0" smtClean="0"/>
              <a:t>των «φιλοξενούμενων εργατών», της αφομοίωσης και της ένταξης.</a:t>
            </a:r>
            <a:endParaRPr lang="el-GR" dirty="0" smtClean="0"/>
          </a:p>
          <a:p>
            <a:r>
              <a:rPr lang="el-GR" b="1" dirty="0" smtClean="0">
                <a:solidFill>
                  <a:srgbClr val="FFC000"/>
                </a:solidFill>
              </a:rPr>
              <a:t>λέξεις-κλειδιά:</a:t>
            </a:r>
            <a:r>
              <a:rPr lang="el-GR" dirty="0" smtClean="0"/>
              <a:t> </a:t>
            </a:r>
            <a:r>
              <a:rPr lang="el-GR" b="1" dirty="0" smtClean="0"/>
              <a:t>πολυπολιτισμικότητα, μετανάστευση, οικονομικοί μετανάστες, πρόσφυγες, μειονότητα. </a:t>
            </a:r>
          </a:p>
          <a:p>
            <a:endParaRPr lang="el-GR" dirty="0"/>
          </a:p>
        </p:txBody>
      </p:sp>
      <p:sp>
        <p:nvSpPr>
          <p:cNvPr id="4" name="Τίτλος 1">
            <a:extLst>
              <a:ext uri="{FF2B5EF4-FFF2-40B4-BE49-F238E27FC236}">
                <a16:creationId xmlns:a16="http://schemas.microsoft.com/office/drawing/2014/main" xmlns="" id="{E9187633-DD02-417E-997E-BD51DF15CFD3}"/>
              </a:ext>
            </a:extLst>
          </p:cNvPr>
          <p:cNvSpPr>
            <a:spLocks noGrp="1"/>
          </p:cNvSpPr>
          <p:nvPr>
            <p:ph type="title"/>
          </p:nvPr>
        </p:nvSpPr>
        <p:spPr>
          <a:xfrm>
            <a:off x="457200" y="620688"/>
            <a:ext cx="8229600" cy="796950"/>
          </a:xfrm>
        </p:spPr>
        <p:txBody>
          <a:bodyPr>
            <a:normAutofit fontScale="90000"/>
          </a:bodyPr>
          <a:lstStyle/>
          <a:p>
            <a:r>
              <a:rPr lang="el-GR" sz="3200" b="1" dirty="0"/>
              <a:t>2</a:t>
            </a:r>
            <a:r>
              <a:rPr lang="el-GR" sz="3200" b="1" baseline="30000" dirty="0"/>
              <a:t>η</a:t>
            </a:r>
            <a:r>
              <a:rPr lang="el-GR" sz="3200" b="1" dirty="0"/>
              <a:t> ενότητα</a:t>
            </a:r>
            <a:r>
              <a:rPr lang="en-US" sz="3200" b="1" dirty="0"/>
              <a:t>: </a:t>
            </a:r>
            <a:r>
              <a:rPr lang="el-GR" sz="3200" b="1" dirty="0"/>
              <a:t>Μετακινήσεις πληθυσμών</a:t>
            </a:r>
            <a:r>
              <a:rPr lang="en-US" sz="3200" b="1" dirty="0"/>
              <a:t>:</a:t>
            </a:r>
            <a:r>
              <a:rPr lang="el-GR" sz="3200" b="1" dirty="0"/>
              <a:t> Μετανάστευση, παλιννόστηση, προσφυγιά</a:t>
            </a:r>
            <a:r>
              <a:rPr lang="el-GR" sz="4400" b="1" dirty="0"/>
              <a:t/>
            </a:r>
            <a:br>
              <a:rPr lang="el-GR" sz="4400" b="1" dirty="0"/>
            </a:br>
            <a:endParaRPr lang="el-GR" dirty="0"/>
          </a:p>
        </p:txBody>
      </p:sp>
    </p:spTree>
    <p:extLst>
      <p:ext uri="{BB962C8B-B14F-4D97-AF65-F5344CB8AC3E}">
        <p14:creationId xmlns:p14="http://schemas.microsoft.com/office/powerpoint/2010/main" val="20777758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1">
            <a:extLst>
              <a:ext uri="{FF2B5EF4-FFF2-40B4-BE49-F238E27FC236}">
                <a16:creationId xmlns:a16="http://schemas.microsoft.com/office/drawing/2014/main" xmlns="" id="{E02F61B1-80CA-4CC4-802A-E398407B34C7}"/>
              </a:ext>
            </a:extLst>
          </p:cNvPr>
          <p:cNvSpPr>
            <a:spLocks noGrp="1"/>
          </p:cNvSpPr>
          <p:nvPr>
            <p:ph type="title"/>
          </p:nvPr>
        </p:nvSpPr>
        <p:spPr/>
        <p:txBody>
          <a:bodyPr/>
          <a:lstStyle/>
          <a:p>
            <a:r>
              <a:rPr lang="el-GR" sz="3200" b="1" dirty="0"/>
              <a:t>3</a:t>
            </a:r>
            <a:r>
              <a:rPr lang="el-GR" sz="3200" b="1" baseline="30000" dirty="0"/>
              <a:t>η</a:t>
            </a:r>
            <a:r>
              <a:rPr lang="el-GR" sz="3200" b="1" dirty="0"/>
              <a:t> ενότητα</a:t>
            </a:r>
            <a:r>
              <a:rPr lang="en-US" sz="3200" b="1" dirty="0"/>
              <a:t>:</a:t>
            </a:r>
            <a:r>
              <a:rPr lang="el-GR" sz="3200" b="1" dirty="0"/>
              <a:t> Διαφορετικές πολιτισμικές ομάδες και μειονότητες στις σύγχρονες κοινωνίες</a:t>
            </a:r>
          </a:p>
        </p:txBody>
      </p:sp>
      <p:sp>
        <p:nvSpPr>
          <p:cNvPr id="5" name="Θέση περιεχομένου 2">
            <a:extLst>
              <a:ext uri="{FF2B5EF4-FFF2-40B4-BE49-F238E27FC236}">
                <a16:creationId xmlns:a16="http://schemas.microsoft.com/office/drawing/2014/main" xmlns="" id="{23B235C5-F355-431F-A8B1-7E08FF3CFF2C}"/>
              </a:ext>
            </a:extLst>
          </p:cNvPr>
          <p:cNvSpPr>
            <a:spLocks noGrp="1"/>
          </p:cNvSpPr>
          <p:nvPr>
            <p:ph idx="1"/>
          </p:nvPr>
        </p:nvSpPr>
        <p:spPr/>
        <p:txBody>
          <a:bodyPr>
            <a:normAutofit fontScale="85000" lnSpcReduction="20000"/>
          </a:bodyPr>
          <a:lstStyle/>
          <a:p>
            <a:pPr algn="just"/>
            <a:r>
              <a:rPr lang="el-GR" dirty="0"/>
              <a:t>Προσδιορίζονται οι </a:t>
            </a:r>
            <a:r>
              <a:rPr lang="el-GR" b="1" dirty="0"/>
              <a:t>πολιτισμικές ομάδες </a:t>
            </a:r>
            <a:r>
              <a:rPr lang="el-GR" dirty="0"/>
              <a:t>που υπάρχουν στη σύγχρονη ελληνική κοινωνία, </a:t>
            </a:r>
          </a:p>
          <a:p>
            <a:pPr algn="just"/>
            <a:r>
              <a:rPr lang="el-GR" dirty="0"/>
              <a:t>ορίζεται κοινωνιολογικά η έννοια της </a:t>
            </a:r>
            <a:r>
              <a:rPr lang="el-GR" b="1" dirty="0"/>
              <a:t>μειονότητας</a:t>
            </a:r>
            <a:r>
              <a:rPr lang="el-GR" dirty="0"/>
              <a:t> και</a:t>
            </a:r>
          </a:p>
          <a:p>
            <a:pPr algn="just"/>
            <a:r>
              <a:rPr lang="el-GR" dirty="0"/>
              <a:t>επισημαίνεται η </a:t>
            </a:r>
            <a:r>
              <a:rPr lang="el-GR" b="1" dirty="0"/>
              <a:t>ανάγκη </a:t>
            </a:r>
            <a:r>
              <a:rPr lang="el-GR" b="1" dirty="0">
                <a:solidFill>
                  <a:srgbClr val="00B0F0"/>
                </a:solidFill>
              </a:rPr>
              <a:t>αναγνώρισης των δικαιωμάτων</a:t>
            </a:r>
            <a:r>
              <a:rPr lang="el-GR" b="1" dirty="0"/>
              <a:t> των διαφορετικών πολιτισμικών και μειονοτικών ομάδων</a:t>
            </a:r>
            <a:r>
              <a:rPr lang="el-GR" dirty="0"/>
              <a:t> από ένα σύγχρονο δημοκρατικό κράτος</a:t>
            </a:r>
          </a:p>
          <a:p>
            <a:pPr marL="0" indent="0">
              <a:buNone/>
            </a:pPr>
            <a:endParaRPr lang="el-GR" dirty="0"/>
          </a:p>
          <a:p>
            <a:endParaRPr lang="el-GR" dirty="0"/>
          </a:p>
          <a:p>
            <a:r>
              <a:rPr lang="el-GR" b="1" dirty="0">
                <a:solidFill>
                  <a:srgbClr val="FFC000"/>
                </a:solidFill>
              </a:rPr>
              <a:t>λέξεις-κλειδιά:</a:t>
            </a:r>
            <a:r>
              <a:rPr lang="el-GR" b="1" dirty="0"/>
              <a:t> μειονότητα, πολιτισμικές ομάδες, «διαφορετικότητα», ο «άλλος», το δικαίωμα</a:t>
            </a:r>
          </a:p>
          <a:p>
            <a:endParaRPr lang="el-GR" dirty="0"/>
          </a:p>
        </p:txBody>
      </p:sp>
    </p:spTree>
    <p:extLst>
      <p:ext uri="{BB962C8B-B14F-4D97-AF65-F5344CB8AC3E}">
        <p14:creationId xmlns:p14="http://schemas.microsoft.com/office/powerpoint/2010/main" val="21823607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a:extLst>
              <a:ext uri="{FF2B5EF4-FFF2-40B4-BE49-F238E27FC236}">
                <a16:creationId xmlns:a16="http://schemas.microsoft.com/office/drawing/2014/main" xmlns="" id="{E9187633-DD02-417E-997E-BD51DF15CFD3}"/>
              </a:ext>
            </a:extLst>
          </p:cNvPr>
          <p:cNvSpPr>
            <a:spLocks noGrp="1"/>
          </p:cNvSpPr>
          <p:nvPr>
            <p:ph type="title"/>
          </p:nvPr>
        </p:nvSpPr>
        <p:spPr>
          <a:xfrm>
            <a:off x="457200" y="836712"/>
            <a:ext cx="8229600" cy="580926"/>
          </a:xfrm>
        </p:spPr>
        <p:txBody>
          <a:bodyPr>
            <a:normAutofit fontScale="90000"/>
          </a:bodyPr>
          <a:lstStyle/>
          <a:p>
            <a:r>
              <a:rPr lang="el-GR" sz="3200" b="1" baseline="30000" dirty="0"/>
              <a:t>4η</a:t>
            </a:r>
            <a:r>
              <a:rPr lang="el-GR" sz="3200" b="1" dirty="0"/>
              <a:t> ενότητα</a:t>
            </a:r>
            <a:r>
              <a:rPr lang="en-US" sz="3200" b="1" dirty="0"/>
              <a:t>:</a:t>
            </a:r>
            <a:r>
              <a:rPr lang="el-GR" sz="3200" b="1" dirty="0"/>
              <a:t> προκατάληψη και ρατσισμός</a:t>
            </a:r>
            <a:r>
              <a:rPr lang="el-GR" sz="4400" b="1" dirty="0"/>
              <a:t/>
            </a:r>
            <a:br>
              <a:rPr lang="el-GR" sz="4400" b="1" dirty="0"/>
            </a:br>
            <a:r>
              <a:rPr lang="el-GR" sz="4400" b="1" dirty="0"/>
              <a:t/>
            </a:r>
            <a:br>
              <a:rPr lang="el-GR" sz="4400" b="1" dirty="0"/>
            </a:br>
            <a:endParaRPr lang="el-GR" dirty="0"/>
          </a:p>
        </p:txBody>
      </p:sp>
      <p:sp>
        <p:nvSpPr>
          <p:cNvPr id="6" name="Θέση περιεχομένου 2">
            <a:extLst>
              <a:ext uri="{FF2B5EF4-FFF2-40B4-BE49-F238E27FC236}">
                <a16:creationId xmlns:a16="http://schemas.microsoft.com/office/drawing/2014/main" xmlns="" id="{9FD460C3-8360-43F8-9F6F-746CAF5C680A}"/>
              </a:ext>
            </a:extLst>
          </p:cNvPr>
          <p:cNvSpPr>
            <a:spLocks noGrp="1"/>
          </p:cNvSpPr>
          <p:nvPr>
            <p:ph idx="1"/>
          </p:nvPr>
        </p:nvSpPr>
        <p:spPr/>
        <p:txBody>
          <a:bodyPr>
            <a:noAutofit/>
          </a:bodyPr>
          <a:lstStyle/>
          <a:p>
            <a:pPr algn="just"/>
            <a:r>
              <a:rPr lang="el-GR" sz="1800" dirty="0" smtClean="0"/>
              <a:t> εξοικείωση </a:t>
            </a:r>
            <a:r>
              <a:rPr lang="el-GR" sz="1800" dirty="0"/>
              <a:t>με τις έννοιες </a:t>
            </a:r>
            <a:r>
              <a:rPr lang="el-GR" sz="1800" b="1" dirty="0"/>
              <a:t>των στερεοτύπων, της προκατάληψης, του ρατσισμού, του σοβινισμού και του εθνικισμού</a:t>
            </a:r>
          </a:p>
          <a:p>
            <a:pPr algn="just"/>
            <a:r>
              <a:rPr lang="el-GR" sz="1800" dirty="0"/>
              <a:t>Μπορούν οι άνθρωποι σε μια πολυπολιτισμική κοινωνία να αναπτύξουν </a:t>
            </a:r>
            <a:r>
              <a:rPr lang="el-GR" sz="1800" b="1" dirty="0"/>
              <a:t>σχέσεις ισότιμης συνεργασίας</a:t>
            </a:r>
            <a:r>
              <a:rPr lang="el-GR" sz="1800" dirty="0"/>
              <a:t>? Για να απαντηθεί το ερώτημα είναι χρήσιμο να προσδιοριστούν οι έννοιες των στερεοτύπων και της προκατάληψης</a:t>
            </a:r>
          </a:p>
          <a:p>
            <a:pPr algn="just"/>
            <a:r>
              <a:rPr lang="el-GR" sz="1800" dirty="0"/>
              <a:t>Τι είναι </a:t>
            </a:r>
            <a:r>
              <a:rPr lang="el-GR" sz="1800" b="1" dirty="0"/>
              <a:t>προκατάληψη(στάση*) </a:t>
            </a:r>
            <a:r>
              <a:rPr lang="el-GR" sz="1800" dirty="0"/>
              <a:t>και πώς σχετίζεται με τα </a:t>
            </a:r>
            <a:r>
              <a:rPr lang="el-GR" sz="1800" b="1" dirty="0"/>
              <a:t>στερεότυπα(ιδέες)</a:t>
            </a:r>
            <a:r>
              <a:rPr lang="el-GR" sz="1800" dirty="0"/>
              <a:t>?.</a:t>
            </a:r>
            <a:r>
              <a:rPr lang="el-GR" sz="1800" b="1" dirty="0"/>
              <a:t>Ο ρόλος της κοινωνικοποίησης στην παραγωγή/αφομοίωση/αναπαραγωγή στερεοτύπων</a:t>
            </a:r>
          </a:p>
          <a:p>
            <a:pPr algn="just"/>
            <a:r>
              <a:rPr lang="el-GR" sz="1800" dirty="0"/>
              <a:t> Πώς ορίζεται ο </a:t>
            </a:r>
            <a:r>
              <a:rPr lang="el-GR" sz="1800" b="1" dirty="0"/>
              <a:t>ρατσισμός </a:t>
            </a:r>
            <a:r>
              <a:rPr lang="el-GR" sz="1800" dirty="0"/>
              <a:t>και πώς διευρύνεται εννοιολογικά  με την έννοια του </a:t>
            </a:r>
            <a:r>
              <a:rPr lang="el-GR" sz="1800" b="1" dirty="0"/>
              <a:t>κοινωνικού ρατσισμού?</a:t>
            </a:r>
          </a:p>
          <a:p>
            <a:pPr algn="just"/>
            <a:r>
              <a:rPr lang="el-GR" sz="1800" dirty="0"/>
              <a:t>Δεν υπάρχει καμιά επιστημονική απόδειξη που να συνδέει τις </a:t>
            </a:r>
            <a:r>
              <a:rPr lang="el-GR" sz="1800" b="1" dirty="0"/>
              <a:t>«φυλές» </a:t>
            </a:r>
            <a:r>
              <a:rPr lang="el-GR" sz="1800" dirty="0"/>
              <a:t>με την </a:t>
            </a:r>
            <a:r>
              <a:rPr lang="el-GR" sz="1800" b="1" dirty="0"/>
              <a:t>ανωτερότητα ή την κατωτερότητα</a:t>
            </a:r>
            <a:r>
              <a:rPr lang="el-GR" sz="1800" dirty="0"/>
              <a:t>.</a:t>
            </a:r>
          </a:p>
          <a:p>
            <a:pPr algn="just"/>
            <a:r>
              <a:rPr lang="el-GR" sz="1800" dirty="0"/>
              <a:t>ορισμοί </a:t>
            </a:r>
            <a:r>
              <a:rPr lang="el-GR" sz="1800" b="1" dirty="0"/>
              <a:t>σοβινισμού</a:t>
            </a:r>
            <a:r>
              <a:rPr lang="el-GR" sz="1800" dirty="0"/>
              <a:t> και </a:t>
            </a:r>
            <a:r>
              <a:rPr lang="el-GR" sz="1800" b="1" dirty="0"/>
              <a:t>εθνικισμού σε σχέση με τον πατριωτισμό </a:t>
            </a:r>
          </a:p>
          <a:p>
            <a:r>
              <a:rPr lang="el-GR" sz="1800" b="1" dirty="0">
                <a:solidFill>
                  <a:srgbClr val="FFC000"/>
                </a:solidFill>
              </a:rPr>
              <a:t>λέξεις-κλειδιά:</a:t>
            </a:r>
            <a:r>
              <a:rPr lang="el-GR" sz="1800" dirty="0"/>
              <a:t> </a:t>
            </a:r>
            <a:r>
              <a:rPr lang="el-GR" sz="1800" b="1" dirty="0"/>
              <a:t>στερεότυπα, προκατάληψη, ρατσισμός, κοινωνικός ρατσισμός, σοβινισμός, εθνικισμός.</a:t>
            </a:r>
          </a:p>
          <a:p>
            <a:r>
              <a:rPr lang="el-GR" sz="1800" b="1" dirty="0">
                <a:solidFill>
                  <a:srgbClr val="FFC000"/>
                </a:solidFill>
              </a:rPr>
              <a:t>*στάση</a:t>
            </a:r>
            <a:r>
              <a:rPr lang="en-US" sz="1800" b="1" dirty="0">
                <a:solidFill>
                  <a:srgbClr val="FFC000"/>
                </a:solidFill>
              </a:rPr>
              <a:t>:</a:t>
            </a:r>
            <a:r>
              <a:rPr lang="el-GR" sz="1800" b="1" dirty="0">
                <a:solidFill>
                  <a:srgbClr val="FFC000"/>
                </a:solidFill>
              </a:rPr>
              <a:t> </a:t>
            </a:r>
            <a:r>
              <a:rPr lang="el-GR" sz="1800" b="1" dirty="0">
                <a:solidFill>
                  <a:srgbClr val="00B0F0"/>
                </a:solidFill>
              </a:rPr>
              <a:t>προδιάθεση για συμπεριφορά</a:t>
            </a:r>
          </a:p>
          <a:p>
            <a:endParaRPr lang="el-GR" sz="1800" dirty="0"/>
          </a:p>
        </p:txBody>
      </p:sp>
    </p:spTree>
    <p:extLst>
      <p:ext uri="{BB962C8B-B14F-4D97-AF65-F5344CB8AC3E}">
        <p14:creationId xmlns:p14="http://schemas.microsoft.com/office/powerpoint/2010/main" val="28052533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1">
            <a:extLst>
              <a:ext uri="{FF2B5EF4-FFF2-40B4-BE49-F238E27FC236}">
                <a16:creationId xmlns:a16="http://schemas.microsoft.com/office/drawing/2014/main" xmlns="" id="{E9187633-DD02-417E-997E-BD51DF15CFD3}"/>
              </a:ext>
            </a:extLst>
          </p:cNvPr>
          <p:cNvSpPr>
            <a:spLocks noGrp="1"/>
          </p:cNvSpPr>
          <p:nvPr>
            <p:ph type="title"/>
          </p:nvPr>
        </p:nvSpPr>
        <p:spPr/>
        <p:txBody>
          <a:bodyPr>
            <a:normAutofit fontScale="90000"/>
          </a:bodyPr>
          <a:lstStyle/>
          <a:p>
            <a:r>
              <a:rPr lang="el-GR" sz="3200" b="1" baseline="30000" dirty="0"/>
              <a:t>4β</a:t>
            </a:r>
            <a:r>
              <a:rPr lang="el-GR" sz="3200" b="1" dirty="0"/>
              <a:t> Τα αίτια και οι συνέπειες της προκατάληψης και του ρατσισμού</a:t>
            </a:r>
            <a:r>
              <a:rPr lang="el-GR" sz="4400" b="1" dirty="0"/>
              <a:t/>
            </a:r>
            <a:br>
              <a:rPr lang="el-GR" sz="4400" b="1" dirty="0"/>
            </a:br>
            <a:endParaRPr lang="el-GR" dirty="0"/>
          </a:p>
        </p:txBody>
      </p:sp>
      <p:sp>
        <p:nvSpPr>
          <p:cNvPr id="5" name="Θέση περιεχομένου 2">
            <a:extLst>
              <a:ext uri="{FF2B5EF4-FFF2-40B4-BE49-F238E27FC236}">
                <a16:creationId xmlns:a16="http://schemas.microsoft.com/office/drawing/2014/main" xmlns="" id="{9FD460C3-8360-43F8-9F6F-746CAF5C680A}"/>
              </a:ext>
            </a:extLst>
          </p:cNvPr>
          <p:cNvSpPr>
            <a:spLocks noGrp="1"/>
          </p:cNvSpPr>
          <p:nvPr>
            <p:ph idx="1"/>
          </p:nvPr>
        </p:nvSpPr>
        <p:spPr/>
        <p:txBody>
          <a:bodyPr>
            <a:normAutofit fontScale="70000" lnSpcReduction="20000"/>
          </a:bodyPr>
          <a:lstStyle/>
          <a:p>
            <a:pPr marL="0" indent="0">
              <a:buNone/>
            </a:pPr>
            <a:r>
              <a:rPr lang="el-GR" b="1" dirty="0"/>
              <a:t>αίτια και τις επιπτώσεις των ψυχοκοινωνικών φαινομένων της προ- κατάληψης και του ρατσισμού. </a:t>
            </a:r>
          </a:p>
          <a:p>
            <a:r>
              <a:rPr lang="el-GR" dirty="0"/>
              <a:t>κοινωνικά, </a:t>
            </a:r>
            <a:r>
              <a:rPr lang="el-GR" dirty="0" err="1"/>
              <a:t>οικονομικο</a:t>
            </a:r>
            <a:r>
              <a:rPr lang="el-GR" dirty="0"/>
              <a:t>-πολιτικά και ψυχοδυναμικά αίτια</a:t>
            </a:r>
          </a:p>
          <a:p>
            <a:r>
              <a:rPr lang="el-GR" dirty="0"/>
              <a:t>συνέπειες της προκατάληψης και του ρατσισμού όπως η διάκριση και η περιθωριοποίηση που οδηγούν σε συγκρούσεις και εκδηλώσεις βίας.</a:t>
            </a:r>
          </a:p>
          <a:p>
            <a:pPr marL="0" indent="0">
              <a:buNone/>
            </a:pPr>
            <a:r>
              <a:rPr lang="el-GR" b="1" dirty="0">
                <a:solidFill>
                  <a:srgbClr val="FFC000"/>
                </a:solidFill>
              </a:rPr>
              <a:t>Λέξεις-κλειδιά: </a:t>
            </a:r>
          </a:p>
          <a:p>
            <a:pPr>
              <a:buFont typeface="Courier New" panose="02070309020205020404" pitchFamily="49" charset="0"/>
              <a:buChar char="o"/>
            </a:pPr>
            <a:r>
              <a:rPr lang="el-GR" b="1" dirty="0"/>
              <a:t>κοινωνικά αίτια προκατάληψης, </a:t>
            </a:r>
          </a:p>
          <a:p>
            <a:pPr>
              <a:buFont typeface="Courier New" panose="02070309020205020404" pitchFamily="49" charset="0"/>
              <a:buChar char="o"/>
            </a:pPr>
            <a:r>
              <a:rPr lang="el-GR" b="1" dirty="0" err="1"/>
              <a:t>οικονομικο</a:t>
            </a:r>
            <a:r>
              <a:rPr lang="el-GR" b="1" dirty="0"/>
              <a:t>-πολιτικά αίτια,</a:t>
            </a:r>
          </a:p>
          <a:p>
            <a:pPr>
              <a:buFont typeface="Courier New" panose="02070309020205020404" pitchFamily="49" charset="0"/>
              <a:buChar char="o"/>
            </a:pPr>
            <a:r>
              <a:rPr lang="el-GR" b="1" dirty="0"/>
              <a:t>ψυχοδυναμικά αίτια, </a:t>
            </a:r>
          </a:p>
          <a:p>
            <a:pPr>
              <a:buFont typeface="Courier New" panose="02070309020205020404" pitchFamily="49" charset="0"/>
              <a:buChar char="o"/>
            </a:pPr>
            <a:r>
              <a:rPr lang="el-GR" b="1" dirty="0"/>
              <a:t>δυσμενής διάκριση,</a:t>
            </a:r>
          </a:p>
          <a:p>
            <a:pPr>
              <a:buFont typeface="Courier New" panose="02070309020205020404" pitchFamily="49" charset="0"/>
              <a:buChar char="o"/>
            </a:pPr>
            <a:r>
              <a:rPr lang="el-GR" b="1" dirty="0"/>
              <a:t>περιθωριοποίηση,</a:t>
            </a:r>
          </a:p>
          <a:p>
            <a:pPr>
              <a:buFont typeface="Courier New" panose="02070309020205020404" pitchFamily="49" charset="0"/>
              <a:buChar char="o"/>
            </a:pPr>
            <a:r>
              <a:rPr lang="el-GR" b="1" dirty="0"/>
              <a:t>βίαιες συγκρούσεις. </a:t>
            </a:r>
          </a:p>
          <a:p>
            <a:pPr marL="0" indent="0">
              <a:buNone/>
            </a:pPr>
            <a:endParaRPr lang="el-GR" dirty="0"/>
          </a:p>
          <a:p>
            <a:endParaRPr lang="el-GR" dirty="0"/>
          </a:p>
        </p:txBody>
      </p:sp>
      <p:pic>
        <p:nvPicPr>
          <p:cNvPr id="6" name="Picture 2" descr="C:\Users\user\Desktop\images.jpg">
            <a:extLst>
              <a:ext uri="{FF2B5EF4-FFF2-40B4-BE49-F238E27FC236}">
                <a16:creationId xmlns:a16="http://schemas.microsoft.com/office/drawing/2014/main" xmlns="" id="{1357029F-8B9E-48EC-A78D-6E61E5F50CBA}"/>
              </a:ext>
            </a:extLst>
          </p:cNvPr>
          <p:cNvPicPr>
            <a:picLocks noChangeAspect="1" noChangeArrowheads="1"/>
          </p:cNvPicPr>
          <p:nvPr/>
        </p:nvPicPr>
        <p:blipFill>
          <a:blip r:embed="rId2" cstate="print"/>
          <a:srcRect/>
          <a:stretch>
            <a:fillRect/>
          </a:stretch>
        </p:blipFill>
        <p:spPr bwMode="auto">
          <a:xfrm>
            <a:off x="5220073" y="4509120"/>
            <a:ext cx="2997394" cy="2110340"/>
          </a:xfrm>
          <a:prstGeom prst="rect">
            <a:avLst/>
          </a:prstGeom>
          <a:noFill/>
          <a:ln w="9525">
            <a:noFill/>
            <a:miter lim="800000"/>
            <a:headEnd/>
            <a:tailEnd/>
          </a:ln>
        </p:spPr>
      </p:pic>
    </p:spTree>
    <p:extLst>
      <p:ext uri="{BB962C8B-B14F-4D97-AF65-F5344CB8AC3E}">
        <p14:creationId xmlns:p14="http://schemas.microsoft.com/office/powerpoint/2010/main" val="3404920537"/>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TotalTime>
  <Words>1156</Words>
  <Application>Microsoft Office PowerPoint</Application>
  <PresentationFormat>Προβολή στην οθόνη (4:3)</PresentationFormat>
  <Paragraphs>70</Paragraphs>
  <Slides>11</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11</vt:i4>
      </vt:variant>
    </vt:vector>
  </HeadingPairs>
  <TitlesOfParts>
    <vt:vector size="12" baseType="lpstr">
      <vt:lpstr>Θέμα του Office</vt:lpstr>
      <vt:lpstr>Κεφ. 10: Ετερότητα, Διαπολιτισμικές και Διακοινωνιακές Σχέσεις</vt:lpstr>
      <vt:lpstr>Διδακτικές ενότητες</vt:lpstr>
      <vt:lpstr>Θεωρητική προσέγγιση </vt:lpstr>
      <vt:lpstr>Εισαγωγή (έννοια του πολιτισμού</vt:lpstr>
      <vt:lpstr>1η ενότητα:Ετερότητα, πολιτισμικές διαφορές και υποκουλτούρες στη σύγχροvη ελληvική κοιvωvία</vt:lpstr>
      <vt:lpstr>2η ενότητα: Μετακινήσεις πληθυσμών: Μετανάστευση, παλιννόστηση, προσφυγιά </vt:lpstr>
      <vt:lpstr>3η ενότητα: Διαφορετικές πολιτισμικές ομάδες και μειονότητες στις σύγχρονες κοινωνίες</vt:lpstr>
      <vt:lpstr>4η ενότητα: προκατάληψη και ρατσισμός  </vt:lpstr>
      <vt:lpstr>4β Τα αίτια και οι συνέπειες της προκατάληψης και του ρατσισμού </vt:lpstr>
      <vt:lpstr>5η ενότητα: Πόλεμος, τρομοκρατία: μορφές, αίτια και συνέπειες</vt:lpstr>
      <vt:lpstr>6η ενότητα:Αντιμετώπιση της προκατάληψης και της οργανωμένης βίας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Κεφ. 10: Ετερότητα, Διαπολιτισμικές και Διακοινωνιακές Σχέσεις</dc:title>
  <dc:creator>User</dc:creator>
  <cp:lastModifiedBy>User</cp:lastModifiedBy>
  <cp:revision>12</cp:revision>
  <dcterms:created xsi:type="dcterms:W3CDTF">2020-04-04T11:22:11Z</dcterms:created>
  <dcterms:modified xsi:type="dcterms:W3CDTF">2020-04-04T11:58:34Z</dcterms:modified>
</cp:coreProperties>
</file>