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8764205-65A6-4740-8582-44170C55593D}" type="datetimeFigureOut">
              <a:rPr lang="el-GR" smtClean="0"/>
              <a:t>1/12/2020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58B5FE-4A7E-40B9-9088-5E08DE648699}" type="slidenum">
              <a:rPr lang="el-GR" smtClean="0"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6000" b="1" smtClean="0">
                <a:solidFill>
                  <a:srgbClr val="FFC000"/>
                </a:solidFill>
                <a:latin typeface="Calibri" pitchFamily="34" charset="0"/>
              </a:rPr>
              <a:t>PAST SIMPLE</a:t>
            </a:r>
            <a:endParaRPr lang="el-GR" sz="6000" b="1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142976" y="1500174"/>
            <a:ext cx="70723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In A Lonely Place</a:t>
            </a:r>
            <a:endParaRPr lang="el-GR" sz="2800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	</a:t>
            </a:r>
            <a:r>
              <a:rPr lang="en-US" sz="2800" dirty="0" smtClean="0">
                <a:latin typeface="Calibri" pitchFamily="34" charset="0"/>
              </a:rPr>
              <a:t>For </a:t>
            </a:r>
            <a:r>
              <a:rPr lang="en-US" sz="2800" dirty="0">
                <a:latin typeface="Calibri" pitchFamily="34" charset="0"/>
              </a:rPr>
              <a:t>Dix and Laura it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en-US" sz="2800" dirty="0">
                <a:latin typeface="Calibri" pitchFamily="34" charset="0"/>
              </a:rPr>
              <a:t> love at </a:t>
            </a:r>
            <a:r>
              <a:rPr lang="en-US" sz="2800" dirty="0" smtClean="0">
                <a:latin typeface="Calibri" pitchFamily="34" charset="0"/>
              </a:rPr>
              <a:t>1</a:t>
            </a:r>
            <a:r>
              <a:rPr lang="en-US" sz="2800" spc="-300" baseline="30000" dirty="0" smtClean="0">
                <a:latin typeface="Calibri" pitchFamily="34" charset="0"/>
              </a:rPr>
              <a:t>rst</a:t>
            </a:r>
            <a:r>
              <a:rPr lang="en-US" sz="2800" dirty="0" smtClean="0">
                <a:latin typeface="Calibri" pitchFamily="34" charset="0"/>
              </a:rPr>
              <a:t> sight</a:t>
            </a:r>
            <a:r>
              <a:rPr lang="en-US" sz="2800" dirty="0">
                <a:latin typeface="Calibri" pitchFamily="34" charset="0"/>
              </a:rPr>
              <a:t>. But then a girl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died</a:t>
            </a:r>
            <a:r>
              <a:rPr lang="en-US" sz="2800" dirty="0">
                <a:latin typeface="Calibri" pitchFamily="34" charset="0"/>
              </a:rPr>
              <a:t>. The police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were</a:t>
            </a:r>
            <a:r>
              <a:rPr lang="en-US" sz="2800" dirty="0">
                <a:latin typeface="Calibri" pitchFamily="34" charset="0"/>
              </a:rPr>
              <a:t> sure that it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en-US" sz="2800" dirty="0">
                <a:latin typeface="Calibri" pitchFamily="34" charset="0"/>
              </a:rPr>
              <a:t> Dix who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murdered</a:t>
            </a:r>
            <a:r>
              <a:rPr lang="en-US" sz="2800" dirty="0">
                <a:latin typeface="Calibri" pitchFamily="34" charset="0"/>
              </a:rPr>
              <a:t> her. Laura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defended</a:t>
            </a:r>
            <a:r>
              <a:rPr lang="en-US" sz="2800" dirty="0">
                <a:latin typeface="Calibri" pitchFamily="34" charset="0"/>
              </a:rPr>
              <a:t> him. She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didn’t believe </a:t>
            </a:r>
            <a:r>
              <a:rPr lang="en-US" sz="2800" dirty="0">
                <a:latin typeface="Calibri" pitchFamily="34" charset="0"/>
              </a:rPr>
              <a:t>the stories about his violent past. But Dix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became</a:t>
            </a:r>
            <a:r>
              <a:rPr lang="en-US" sz="2800" dirty="0">
                <a:latin typeface="Calibri" pitchFamily="34" charset="0"/>
              </a:rPr>
              <a:t> more and more possessive and she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wasn’t</a:t>
            </a:r>
            <a:r>
              <a:rPr lang="en-US" sz="2800" dirty="0">
                <a:latin typeface="Calibri" pitchFamily="34" charset="0"/>
              </a:rPr>
              <a:t> so sure.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Did Dix kill </a:t>
            </a:r>
            <a:r>
              <a:rPr lang="en-US" sz="2800" dirty="0">
                <a:latin typeface="Calibri" pitchFamily="34" charset="0"/>
              </a:rPr>
              <a:t>the girl?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en-US" sz="2800" dirty="0">
                <a:latin typeface="Calibri" pitchFamily="34" charset="0"/>
              </a:rPr>
              <a:t> their love strong enough to survive</a:t>
            </a:r>
            <a:r>
              <a:rPr lang="en-US" sz="2800" dirty="0" smtClean="0">
                <a:latin typeface="Calibri" pitchFamily="34" charset="0"/>
              </a:rPr>
              <a:t>? </a:t>
            </a:r>
            <a:endParaRPr lang="en-US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>
          <a:xfrm>
            <a:off x="457200" y="2571744"/>
            <a:ext cx="8305800" cy="2786082"/>
          </a:xfrm>
        </p:spPr>
        <p:txBody>
          <a:bodyPr/>
          <a:lstStyle/>
          <a:p>
            <a:endParaRPr lang="el-GR" dirty="0" smtClean="0"/>
          </a:p>
          <a:p>
            <a:r>
              <a:rPr lang="en-US" dirty="0" smtClean="0"/>
              <a:t> </a:t>
            </a:r>
            <a:r>
              <a:rPr lang="en-US" sz="2800" dirty="0" smtClean="0">
                <a:latin typeface="Calibri" pitchFamily="34" charset="0"/>
              </a:rPr>
              <a:t>Here are some common time expressions often used with the past simple: </a:t>
            </a:r>
            <a:endParaRPr lang="en-US" sz="2800" dirty="0" smtClean="0">
              <a:latin typeface="Calibri" pitchFamily="34" charset="0"/>
            </a:endParaRPr>
          </a:p>
          <a:p>
            <a:r>
              <a:rPr lang="en-US" sz="2800" i="1" dirty="0" smtClean="0">
                <a:solidFill>
                  <a:srgbClr val="FFC000"/>
                </a:solidFill>
                <a:latin typeface="Calibri" pitchFamily="34" charset="0"/>
              </a:rPr>
              <a:t>yesterday</a:t>
            </a:r>
            <a:r>
              <a:rPr lang="en-US" sz="2800" i="1" dirty="0" smtClean="0">
                <a:solidFill>
                  <a:srgbClr val="FFC000"/>
                </a:solidFill>
                <a:latin typeface="Calibri" pitchFamily="34" charset="0"/>
              </a:rPr>
              <a:t>, last week, last year, two years ago, five minutes ago</a:t>
            </a:r>
            <a:endParaRPr lang="el-GR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6" name="5 - Τίτλος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305800" cy="1981200"/>
          </a:xfrm>
        </p:spPr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smtClean="0"/>
              <a:t> </a:t>
            </a:r>
            <a:r>
              <a:rPr sz="36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Use the past simple to talk about actions and situations in the past</a:t>
            </a:r>
            <a:r>
              <a:rPr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el-GR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2786082"/>
          </a:xfrm>
        </p:spPr>
        <p:txBody>
          <a:bodyPr>
            <a:normAutofit fontScale="90000"/>
          </a:bodyPr>
          <a:lstStyle/>
          <a:p>
            <a:pPr algn="ctr"/>
            <a:r>
              <a:rPr sz="5300" smtClean="0">
                <a:latin typeface="Calibri" pitchFamily="34" charset="0"/>
              </a:rPr>
              <a:t>The </a:t>
            </a:r>
            <a:r>
              <a:rPr sz="5300" smtClean="0">
                <a:latin typeface="Calibri" pitchFamily="34" charset="0"/>
              </a:rPr>
              <a:t>past simple forms of </a:t>
            </a:r>
            <a:r>
              <a:rPr sz="5300" i="1" smtClean="0">
                <a:solidFill>
                  <a:srgbClr val="FF0000"/>
                </a:solidFill>
                <a:latin typeface="Calibri" pitchFamily="34" charset="0"/>
              </a:rPr>
              <a:t>to be </a:t>
            </a:r>
            <a:r>
              <a:rPr sz="5300" i="1" smtClean="0">
                <a:latin typeface="Calibri" pitchFamily="34" charset="0"/>
              </a:rPr>
              <a:t>are </a:t>
            </a:r>
            <a:r>
              <a:rPr sz="5300" i="1" smtClean="0">
                <a:solidFill>
                  <a:srgbClr val="FF0000"/>
                </a:solidFill>
                <a:latin typeface="Calibri" pitchFamily="34" charset="0"/>
              </a:rPr>
              <a:t>was and were</a:t>
            </a:r>
            <a:r>
              <a:rPr sz="5300" i="1" smtClean="0">
                <a:solidFill>
                  <a:srgbClr val="FF0000"/>
                </a:solidFill>
                <a:latin typeface="Calibri" pitchFamily="34" charset="0"/>
              </a:rPr>
              <a:t>:</a:t>
            </a:r>
            <a:br>
              <a:rPr sz="5300" i="1" smtClean="0">
                <a:solidFill>
                  <a:srgbClr val="FF0000"/>
                </a:solidFill>
                <a:latin typeface="Calibri" pitchFamily="34" charset="0"/>
              </a:rPr>
            </a:br>
            <a:r>
              <a:rPr sz="6700" i="1" smtClean="0">
                <a:latin typeface="Calibri" pitchFamily="34" charset="0"/>
              </a:rPr>
              <a:t/>
            </a:r>
            <a:br>
              <a:rPr sz="6700" i="1" smtClean="0">
                <a:latin typeface="Calibri" pitchFamily="34" charset="0"/>
              </a:rPr>
            </a:br>
            <a:r>
              <a:rPr sz="3600" i="1" smtClean="0">
                <a:latin typeface="Calibri" pitchFamily="34" charset="0"/>
              </a:rPr>
              <a:t>It </a:t>
            </a:r>
            <a:r>
              <a:rPr sz="3600" b="1" i="1" smtClean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sz="3600" b="1" i="1" smtClean="0">
                <a:latin typeface="Calibri" pitchFamily="34" charset="0"/>
              </a:rPr>
              <a:t> love at first sight. </a:t>
            </a:r>
            <a:r>
              <a:rPr sz="3600" b="1" i="1" smtClean="0">
                <a:latin typeface="Calibri" pitchFamily="34" charset="0"/>
              </a:rPr>
              <a:t/>
            </a:r>
            <a:br>
              <a:rPr sz="3600" b="1" i="1" smtClean="0">
                <a:latin typeface="Calibri" pitchFamily="34" charset="0"/>
              </a:rPr>
            </a:br>
            <a:r>
              <a:rPr sz="3600" b="1" i="1" smtClean="0">
                <a:latin typeface="Calibri" pitchFamily="34" charset="0"/>
              </a:rPr>
              <a:t>The </a:t>
            </a:r>
            <a:r>
              <a:rPr sz="3600" b="1" i="1" smtClean="0">
                <a:latin typeface="Calibri" pitchFamily="34" charset="0"/>
              </a:rPr>
              <a:t>police </a:t>
            </a:r>
            <a:r>
              <a:rPr sz="3600" b="1" i="1" smtClean="0">
                <a:solidFill>
                  <a:srgbClr val="FF0000"/>
                </a:solidFill>
                <a:latin typeface="Calibri" pitchFamily="34" charset="0"/>
              </a:rPr>
              <a:t>were</a:t>
            </a:r>
            <a:r>
              <a:rPr sz="3600" b="1" i="1" smtClean="0">
                <a:latin typeface="Calibri" pitchFamily="34" charset="0"/>
              </a:rPr>
              <a:t> sure Dix was the murderer.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fr-WINDIES" b="1" dirty="0" smtClean="0"/>
          </a:p>
          <a:p>
            <a:r>
              <a:rPr lang="en-US" dirty="0" smtClean="0">
                <a:latin typeface="Calibri" pitchFamily="34" charset="0"/>
              </a:rPr>
              <a:t>With most other verbs add -</a:t>
            </a:r>
            <a:r>
              <a:rPr lang="en-US" i="1" dirty="0" err="1" smtClean="0">
                <a:solidFill>
                  <a:srgbClr val="FF0000"/>
                </a:solidFill>
                <a:latin typeface="Calibri" pitchFamily="34" charset="0"/>
              </a:rPr>
              <a:t>ed</a:t>
            </a:r>
            <a:r>
              <a:rPr lang="en-US" i="1" dirty="0" smtClean="0">
                <a:latin typeface="Calibri" pitchFamily="34" charset="0"/>
              </a:rPr>
              <a:t> to form affirmative verbs:</a:t>
            </a:r>
          </a:p>
          <a:p>
            <a:pPr>
              <a:buFont typeface="Wingdings" pitchFamily="2" charset="2"/>
              <a:buChar char="v"/>
            </a:pPr>
            <a:r>
              <a:rPr lang="fr-WINDIES" i="1" dirty="0" err="1" smtClean="0">
                <a:latin typeface="Calibri" pitchFamily="34" charset="0"/>
              </a:rPr>
              <a:t>kill</a:t>
            </a:r>
            <a:r>
              <a:rPr lang="fr-WINDIES" i="1" dirty="0" smtClean="0">
                <a:latin typeface="Calibri" pitchFamily="34" charset="0"/>
              </a:rPr>
              <a:t> → </a:t>
            </a:r>
            <a:r>
              <a:rPr lang="fr-WINDIES" i="1" dirty="0" err="1" smtClean="0">
                <a:latin typeface="Calibri" pitchFamily="34" charset="0"/>
              </a:rPr>
              <a:t>kill</a:t>
            </a:r>
            <a:r>
              <a:rPr lang="fr-WINDIES" i="1" dirty="0" err="1" smtClean="0">
                <a:solidFill>
                  <a:srgbClr val="FF0000"/>
                </a:solidFill>
                <a:latin typeface="Calibri" pitchFamily="34" charset="0"/>
              </a:rPr>
              <a:t>ed</a:t>
            </a:r>
            <a:r>
              <a:rPr lang="fr-WINDIES" i="1" dirty="0" smtClean="0">
                <a:latin typeface="Calibri" pitchFamily="34" charset="0"/>
              </a:rPr>
              <a:t>, </a:t>
            </a:r>
            <a:r>
              <a:rPr lang="fr-WINDIES" i="1" dirty="0" err="1" smtClean="0">
                <a:latin typeface="Calibri" pitchFamily="34" charset="0"/>
              </a:rPr>
              <a:t>defend</a:t>
            </a:r>
            <a:r>
              <a:rPr lang="fr-WINDIES" i="1" dirty="0" smtClean="0">
                <a:latin typeface="Calibri" pitchFamily="34" charset="0"/>
              </a:rPr>
              <a:t> → </a:t>
            </a:r>
            <a:r>
              <a:rPr lang="fr-WINDIES" i="1" dirty="0" err="1" smtClean="0">
                <a:latin typeface="Calibri" pitchFamily="34" charset="0"/>
              </a:rPr>
              <a:t>defend</a:t>
            </a:r>
            <a:r>
              <a:rPr lang="fr-WINDIES" i="1" dirty="0" err="1" smtClean="0">
                <a:solidFill>
                  <a:srgbClr val="FF0000"/>
                </a:solidFill>
                <a:latin typeface="Calibri" pitchFamily="34" charset="0"/>
              </a:rPr>
              <a:t>ed</a:t>
            </a:r>
            <a:endParaRPr lang="fr-WINDIES" i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Use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did/didn’t + infinitive </a:t>
            </a:r>
            <a:r>
              <a:rPr lang="en-US" i="1" dirty="0" smtClean="0">
                <a:latin typeface="Calibri" pitchFamily="34" charset="0"/>
              </a:rPr>
              <a:t>to form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questions</a:t>
            </a:r>
            <a:r>
              <a:rPr lang="en-US" i="1" dirty="0" smtClean="0">
                <a:latin typeface="Calibri" pitchFamily="34" charset="0"/>
              </a:rPr>
              <a:t> and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negatives</a:t>
            </a:r>
            <a:r>
              <a:rPr lang="en-US" i="1" dirty="0" smtClean="0">
                <a:latin typeface="Calibri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b="1" i="1" dirty="0" smtClean="0">
                <a:latin typeface="Calibri" pitchFamily="34" charset="0"/>
              </a:rPr>
              <a:t>Did Dix kill the girl? </a:t>
            </a:r>
            <a:r>
              <a:rPr lang="en-US" b="1" i="1" dirty="0" smtClean="0">
                <a:solidFill>
                  <a:srgbClr val="FF0000"/>
                </a:solidFill>
                <a:latin typeface="Calibri" pitchFamily="34" charset="0"/>
              </a:rPr>
              <a:t>(not Did Dix kill</a:t>
            </a:r>
            <a:r>
              <a:rPr lang="en-US" b="1" i="1" strike="sngStrike" dirty="0" smtClean="0">
                <a:solidFill>
                  <a:srgbClr val="FF0000"/>
                </a:solidFill>
                <a:latin typeface="Calibri" pitchFamily="34" charset="0"/>
              </a:rPr>
              <a:t>ed the girl</a:t>
            </a:r>
            <a:r>
              <a:rPr lang="en-US" b="1" i="1" strike="sngStrike" dirty="0" smtClean="0">
                <a:solidFill>
                  <a:srgbClr val="FF0000"/>
                </a:solidFill>
                <a:latin typeface="Calibri" pitchFamily="34" charset="0"/>
              </a:rPr>
              <a:t>?)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latin typeface="Calibri" pitchFamily="34" charset="0"/>
              </a:rPr>
              <a:t>Laura </a:t>
            </a:r>
            <a:r>
              <a:rPr lang="en-US" b="1" i="1" dirty="0" smtClean="0">
                <a:latin typeface="Calibri" pitchFamily="34" charset="0"/>
              </a:rPr>
              <a:t>didn’t believe the stories. </a:t>
            </a:r>
            <a:r>
              <a:rPr lang="en-US" b="1" i="1" dirty="0" smtClean="0">
                <a:solidFill>
                  <a:srgbClr val="FF0000"/>
                </a:solidFill>
                <a:latin typeface="Calibri" pitchFamily="34" charset="0"/>
              </a:rPr>
              <a:t>(not Laura didn’t believe</a:t>
            </a:r>
            <a:r>
              <a:rPr lang="en-US" b="1" i="1" strike="sngStrike" dirty="0" smtClean="0">
                <a:solidFill>
                  <a:srgbClr val="FF0000"/>
                </a:solidFill>
                <a:latin typeface="Calibri" pitchFamily="34" charset="0"/>
              </a:rPr>
              <a:t>d the stories)</a:t>
            </a:r>
          </a:p>
          <a:p>
            <a:r>
              <a:rPr lang="en-US" dirty="0" smtClean="0">
                <a:latin typeface="Calibri" pitchFamily="34" charset="0"/>
              </a:rPr>
              <a:t>Use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did/didn’t</a:t>
            </a:r>
            <a:r>
              <a:rPr lang="en-US" i="1" dirty="0" smtClean="0">
                <a:latin typeface="Calibri" pitchFamily="34" charset="0"/>
              </a:rPr>
              <a:t> to form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short answers.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Did</a:t>
            </a:r>
            <a:r>
              <a:rPr lang="en-US" i="1" dirty="0" smtClean="0">
                <a:latin typeface="Calibri" pitchFamily="34" charset="0"/>
              </a:rPr>
              <a:t> Laura </a:t>
            </a: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believe</a:t>
            </a:r>
            <a:r>
              <a:rPr lang="en-US" i="1" dirty="0" smtClean="0">
                <a:latin typeface="Calibri" pitchFamily="34" charset="0"/>
              </a:rPr>
              <a:t> the police? No, she </a:t>
            </a:r>
            <a:r>
              <a:rPr lang="en-US" b="1" i="1" dirty="0" smtClean="0">
                <a:solidFill>
                  <a:srgbClr val="FF0000"/>
                </a:solidFill>
                <a:latin typeface="Calibri" pitchFamily="34" charset="0"/>
              </a:rPr>
              <a:t>didn’t</a:t>
            </a:r>
            <a:r>
              <a:rPr lang="en-US" b="1" i="1" dirty="0" smtClean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WINDIES" b="1" dirty="0" smtClean="0">
                <a:solidFill>
                  <a:srgbClr val="FFC000"/>
                </a:solidFill>
                <a:latin typeface="Calibri" pitchFamily="34" charset="0"/>
              </a:rPr>
              <a:t>Regular </a:t>
            </a:r>
            <a:r>
              <a:rPr lang="fr-WINDIES" b="1" dirty="0" smtClean="0">
                <a:solidFill>
                  <a:srgbClr val="FFC000"/>
                </a:solidFill>
                <a:latin typeface="Calibri" pitchFamily="34" charset="0"/>
              </a:rPr>
              <a:t>Verbs     Past form</a:t>
            </a:r>
            <a:endParaRPr lang="el-GR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fr-WINDIES" b="1" dirty="0" smtClean="0"/>
          </a:p>
          <a:p>
            <a:r>
              <a:rPr lang="en-US" dirty="0" smtClean="0"/>
              <a:t>Some verbs have an </a:t>
            </a:r>
            <a:r>
              <a:rPr lang="en-US" u="sng" dirty="0" smtClean="0"/>
              <a:t>irregular</a:t>
            </a:r>
            <a:r>
              <a:rPr lang="en-US" dirty="0" smtClean="0"/>
              <a:t> affirmative form in the past simple: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become → became, leave → left, tell → told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WINDIES" b="1" dirty="0" smtClean="0">
                <a:solidFill>
                  <a:srgbClr val="FFC000"/>
                </a:solidFill>
                <a:latin typeface="Calibri" pitchFamily="34" charset="0"/>
              </a:rPr>
              <a:t>Irregular Verbs</a:t>
            </a:r>
            <a:endParaRPr lang="el-GR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/>
          <a:lstStyle/>
          <a:p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200" dirty="0" smtClean="0">
                <a:latin typeface="Calibri" pitchFamily="34" charset="0"/>
              </a:rPr>
              <a:t>You </a:t>
            </a:r>
            <a:r>
              <a:rPr lang="en-US" sz="3200" dirty="0" smtClean="0">
                <a:latin typeface="Calibri" pitchFamily="34" charset="0"/>
              </a:rPr>
              <a:t>may need to make small changes to the spelling of the verb at times: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</a:rPr>
              <a:t>1. liv</a:t>
            </a:r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</a:rPr>
              <a:t>e </a:t>
            </a:r>
            <a:r>
              <a:rPr lang="en-US" sz="3200" i="1" dirty="0" smtClean="0">
                <a:latin typeface="Calibri" pitchFamily="34" charset="0"/>
              </a:rPr>
              <a:t>→ live</a:t>
            </a:r>
            <a:r>
              <a:rPr lang="en-US" sz="3200" i="1" dirty="0" smtClean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en-US" sz="3200" i="1" dirty="0" smtClean="0">
                <a:latin typeface="Calibri" pitchFamily="34" charset="0"/>
              </a:rPr>
              <a:t> (not </a:t>
            </a:r>
            <a:r>
              <a:rPr lang="en-US" sz="3200" i="1" strike="sngStrike" dirty="0" err="1" smtClean="0">
                <a:latin typeface="Calibri" pitchFamily="34" charset="0"/>
              </a:rPr>
              <a:t>liveed</a:t>
            </a:r>
            <a:r>
              <a:rPr lang="en-US" sz="3200" i="1" strike="sngStrike" dirty="0" smtClean="0">
                <a:latin typeface="Calibri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Calibri" pitchFamily="34" charset="0"/>
              </a:rPr>
              <a:t>2. cr</a:t>
            </a:r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</a:rPr>
              <a:t>y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i="1" dirty="0" smtClean="0">
                <a:latin typeface="Calibri" pitchFamily="34" charset="0"/>
              </a:rPr>
              <a:t>→ cr</a:t>
            </a:r>
            <a:r>
              <a:rPr lang="en-US" sz="3200" i="1" dirty="0" smtClean="0">
                <a:solidFill>
                  <a:srgbClr val="FF0000"/>
                </a:solidFill>
                <a:latin typeface="Calibri" pitchFamily="34" charset="0"/>
              </a:rPr>
              <a:t>ied</a:t>
            </a:r>
            <a:r>
              <a:rPr lang="en-US" sz="3200" i="1" dirty="0" smtClean="0">
                <a:latin typeface="Calibri" pitchFamily="34" charset="0"/>
              </a:rPr>
              <a:t> (not </a:t>
            </a:r>
            <a:r>
              <a:rPr lang="en-US" sz="3200" i="1" strike="sngStrike" dirty="0" err="1" smtClean="0">
                <a:latin typeface="Calibri" pitchFamily="34" charset="0"/>
              </a:rPr>
              <a:t>cryed</a:t>
            </a:r>
            <a:r>
              <a:rPr lang="en-US" sz="3200" i="1" strike="sngStrike" dirty="0" smtClean="0">
                <a:latin typeface="Calibri" pitchFamily="34" charset="0"/>
              </a:rPr>
              <a:t>)</a:t>
            </a:r>
            <a:endParaRPr lang="el-GR" sz="3200" dirty="0">
              <a:latin typeface="Calibri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1371624"/>
          </a:xfrm>
        </p:spPr>
        <p:txBody>
          <a:bodyPr>
            <a:noAutofit/>
          </a:bodyPr>
          <a:lstStyle/>
          <a:p>
            <a:pPr algn="ctr"/>
            <a:r>
              <a:rPr lang="fr-WINDIES" sz="4000" dirty="0" smtClean="0">
                <a:solidFill>
                  <a:srgbClr val="FFC000"/>
                </a:solidFill>
              </a:rPr>
              <a:t> </a:t>
            </a: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dirty="0" smtClean="0">
                <a:solidFill>
                  <a:srgbClr val="FFC000"/>
                </a:solidFill>
              </a:rPr>
              <a:t/>
            </a:r>
            <a:br>
              <a:rPr lang="fr-WINDIES" sz="4000" dirty="0" smtClean="0">
                <a:solidFill>
                  <a:srgbClr val="FFC000"/>
                </a:solidFill>
              </a:rPr>
            </a:br>
            <a:r>
              <a:rPr lang="fr-WINDIES" sz="4000" b="1" dirty="0" smtClean="0">
                <a:solidFill>
                  <a:srgbClr val="FFC000"/>
                </a:solidFill>
                <a:latin typeface="Calibri" pitchFamily="34" charset="0"/>
              </a:rPr>
              <a:t>Key </a:t>
            </a:r>
            <a:r>
              <a:rPr lang="fr-WINDIES" sz="4000" b="1" dirty="0" smtClean="0">
                <a:solidFill>
                  <a:srgbClr val="FFC000"/>
                </a:solidFill>
                <a:latin typeface="Calibri" pitchFamily="34" charset="0"/>
              </a:rPr>
              <a:t>spelling rules</a:t>
            </a:r>
            <a:br>
              <a:rPr lang="fr-WINDIES" sz="4000" b="1" dirty="0" smtClean="0">
                <a:solidFill>
                  <a:srgbClr val="FFC000"/>
                </a:solidFill>
                <a:latin typeface="Calibri" pitchFamily="34" charset="0"/>
              </a:rPr>
            </a:br>
            <a:endParaRPr lang="el-GR" sz="4000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</TotalTime>
  <Words>153</Words>
  <Application>Microsoft Office PowerPoint</Application>
  <PresentationFormat>Προβολή στην οθόνη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Χαρτί</vt:lpstr>
      <vt:lpstr>PAST SIMPLE</vt:lpstr>
      <vt:lpstr>Διαφάνεια 2</vt:lpstr>
      <vt:lpstr>  Use the past simple to talk about actions and situations in the past.</vt:lpstr>
      <vt:lpstr>The past simple forms of to be are was and were:  It was love at first sight.  The police were sure Dix was the murderer.</vt:lpstr>
      <vt:lpstr>Regular Verbs     Past form</vt:lpstr>
      <vt:lpstr>Irregular Verbs</vt:lpstr>
      <vt:lpstr>         Key spelling rules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User</dc:creator>
  <cp:lastModifiedBy>User</cp:lastModifiedBy>
  <cp:revision>3</cp:revision>
  <dcterms:created xsi:type="dcterms:W3CDTF">2020-12-01T15:21:26Z</dcterms:created>
  <dcterms:modified xsi:type="dcterms:W3CDTF">2020-12-01T15:47:12Z</dcterms:modified>
</cp:coreProperties>
</file>