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Αχιλλέας" initials="Α" lastIdx="1" clrIdx="0">
    <p:extLst>
      <p:ext uri="{19B8F6BF-5375-455C-9EA6-DF929625EA0E}">
        <p15:presenceInfo xmlns:p15="http://schemas.microsoft.com/office/powerpoint/2012/main" userId="5b9f25915c624b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CCCCFF"/>
    <a:srgbClr val="145C5C"/>
    <a:srgbClr val="99CC00"/>
    <a:srgbClr val="331DA3"/>
    <a:srgbClr val="CCCC00"/>
    <a:srgbClr val="808000"/>
    <a:srgbClr val="163D5A"/>
    <a:srgbClr val="25411B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106" autoAdjust="0"/>
  </p:normalViewPr>
  <p:slideViewPr>
    <p:cSldViewPr snapToGrid="0">
      <p:cViewPr varScale="1">
        <p:scale>
          <a:sx n="77" d="100"/>
          <a:sy n="77" d="100"/>
        </p:scale>
        <p:origin x="67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EB468-6156-426E-A434-0BD6FFC7D27E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3D11E-CB25-4BAD-8348-09280ADB51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09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3D11E-CB25-4BAD-8348-09280ADB5149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912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029B7D-504F-410E-B48C-A6C4559A6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EB4DF20-B064-4A5B-8CB1-A96DBA9FA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60B8D1-7AB5-4C7E-B8D0-FDDE4983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54F9A1-7A9B-467C-B287-606F814C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32D514-ADCB-4E65-8FD5-6FBCF4D9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873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F54299-BB70-4848-A404-8FBABB69A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A937D31-CD63-497D-9057-5C037ED16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2EDFA8-E2F7-4770-AAB8-0DDB42B3B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F1BCD3-B629-4513-96A7-E8329CE2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301EDA-F6B1-4D9C-A597-640B1B00B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524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2B2489A-7FAC-4D3D-8A2D-B017E6A18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9F214B0-A2E5-427E-ABB9-A9948CFD3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05274AB-2831-441F-B17D-1ECE4DC7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C9A00E-396A-40F6-B73E-55718418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4BC827E-9EE7-40E2-A0DE-651D84B09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945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003B9B-52AD-49EB-AD69-A10BD6E1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F6A9D6-3831-4A3D-A390-237D74F4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1ADCC3-07E5-4F05-85ED-6EB277DE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5EC140-9E43-4659-81BA-D411F022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C8CE41B-D817-48F5-ACE6-06AC21C0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84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67F1DC-542F-4290-B2A5-5B7F7EC16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2961481-4262-432F-A882-D72121FD1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BAE029E-B7C2-4749-BBC5-745FCF271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C7BC80-C114-4ABA-90B0-6B5A41796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7283A5-75B0-4F03-89D6-4B1088D4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57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158E95-40DB-48F7-B673-D3FE738D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6E116B-A5B0-4899-88B4-66F541E7FE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AB1697D-29E8-49B0-94F8-3CC3BE91E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5863573-5403-4E36-813F-15F1F6C8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B2EB8F2-0143-43BD-9F63-CFAA4668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64E49B5-F01F-4BA7-A0F8-952DEBCA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90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9F89C1-305B-4F04-9636-DE6E5536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F516C05-EB65-454E-BB53-1CDCFDD16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C8276F-90AA-473B-AE04-E87432CA6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B42DD14-63B2-478B-9676-53BBD7D41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8C5BEDF-D245-4B20-A28A-8FBFAC381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B92AFAD-0B57-4FEF-85D6-7AB76F0C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2C73642-880C-48D6-B2EF-B193B2118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26EBC1-3BDD-44EB-8AE4-A7DC43E3D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91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5AA485-A510-4CE2-A617-631038ACE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87E3897-BF2C-46C5-B981-4EE5CFFE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84DF524-5362-43ED-AD3F-8A39C97D0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050C096-3550-4102-9A5E-B2482BC87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16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F5389F0-BE24-4DAF-8036-72BF4F2F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F8BB62B-6DCB-4484-8BA1-4F64FB42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4CBC651-52C2-44F7-B09E-E705EB1B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4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BD5F06-35AB-4C13-AD88-EEB3ED4A4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1B14C3-5682-473D-B816-A274488E9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7B28C77-A4CD-41CD-85D4-28A342383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69359F2-DD56-4779-ABED-5A0CABC0A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556E384-C9AE-4220-A95F-F7CB0F36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10B497-DAE6-4B0F-A050-0207A6707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63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6BF06D-3822-4FA0-810E-AF68AF9C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9D0EDDE-1C40-4A20-AC4D-9A8BCE2D5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B8420AB-C96E-4D2A-B5B4-8CD0FDFEA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11A7EF5-120A-49FC-AB25-2933A92B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67BC3CF-DA10-4A70-95D0-8D3D3D43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1ADB820-FE0A-4C4B-93F9-9F6B4D45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254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45450DE-C2FF-4574-9D19-E901E9967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B49C062-A4C4-4703-BC88-C64CD2388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A68E9E6-3D63-461B-B5A7-FDF86B45C6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3A3B-FD4B-4ADF-9035-A65C395F6FE9}" type="datetimeFigureOut">
              <a:rPr lang="el-GR" smtClean="0"/>
              <a:t>02/06/2020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AD3543-F9E2-402A-BCF9-7EA294872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B422A1-6191-40BB-B43C-623B19429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47A9-8F9B-494D-9540-E90F4EB8EC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870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16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26BFBDA5-DE7D-4DDD-80AE-C3601EFD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ΑΤΟΜΑ - ΜΟΡΙΑ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5B6AB0CE-245F-41F5-ADF3-AAD3F1F17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999" y="1375303"/>
            <a:ext cx="5377071" cy="4740965"/>
          </a:xfrm>
        </p:spPr>
      </p:pic>
    </p:spTree>
    <p:extLst>
      <p:ext uri="{BB962C8B-B14F-4D97-AF65-F5344CB8AC3E}">
        <p14:creationId xmlns:p14="http://schemas.microsoft.com/office/powerpoint/2010/main" val="2059128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7B3CA2-33C0-4547-B3CA-4776B151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375065"/>
            <a:ext cx="11111948" cy="1325563"/>
          </a:xfrm>
        </p:spPr>
        <p:txBody>
          <a:bodyPr>
            <a:normAutofit/>
          </a:bodyPr>
          <a:lstStyle/>
          <a:p>
            <a:pPr algn="just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Έτσι, γνωρίζοντας τον ατομικό και τον μαζικό αριθμό ενός ατόμου, μπορείς  να ξέρεις από πόσα πρωτόνια, νετρόνια και  ηλεκτρόνια αποτελείται </a:t>
            </a:r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C6D0F8B2-100B-4564-A6C5-0E012FBB61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8193"/>
            <a:ext cx="5181600" cy="3984797"/>
          </a:xfrm>
        </p:spPr>
      </p:pic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81551647-9110-4B31-BCDF-D79790F2F6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αριθμός των πρωτονίων είναι πάντα ίσος με τον αριθμό των ηλεκτρονίων, δηλαδή στο διπλανό  παράδειγμα του στοιχείου που λέγεται λίθιο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Li)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πρωτόνια, όπως και τα ηλεκτρόνια, είναι 3.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να υπολογίσεις τον αριθμό των νετρονίων, δεν έχεις παρά να αφαιρέσεις τον ατομικό από τον μαζικό αριθμό, δηλαδή στο λίθιο τα νετρόνια είναι 7-3=4 </a:t>
            </a:r>
          </a:p>
        </p:txBody>
      </p:sp>
    </p:spTree>
    <p:extLst>
      <p:ext uri="{BB962C8B-B14F-4D97-AF65-F5344CB8AC3E}">
        <p14:creationId xmlns:p14="http://schemas.microsoft.com/office/powerpoint/2010/main" val="286355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A66B55A-F82B-4847-B277-33123B337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2645" y="783771"/>
            <a:ext cx="5181600" cy="5172007"/>
          </a:xfrm>
          <a:ln>
            <a:solidFill>
              <a:srgbClr val="145C5C"/>
            </a:solidFill>
          </a:ln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άτομο του στοιχείου που λέγεται ήλιο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He)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αποτελείται από 2 πρωτόνια, 2 ηλεκτρόνια και (4-2= 2) 2 νετρόνια</a:t>
            </a: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Θα πρόσεξες ότι και στα δύο παραδείγματα, ο αριθμός που είναι γραμμένος κάτω αριστερά είναι ο ατομικός αριθμός, ενώ ο πάνω αριστερά  ( και συνήθως μεγαλύτερος) είναι ο μαζικός αριθμός</a:t>
            </a:r>
          </a:p>
        </p:txBody>
      </p:sp>
      <p:pic>
        <p:nvPicPr>
          <p:cNvPr id="5" name="Θέση περιεχομένου 5">
            <a:extLst>
              <a:ext uri="{FF2B5EF4-FFF2-40B4-BE49-F238E27FC236}">
                <a16:creationId xmlns:a16="http://schemas.microsoft.com/office/drawing/2014/main" id="{528CAD83-1F78-43FE-B159-B0E6260348B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76103"/>
            <a:ext cx="5181600" cy="3793029"/>
          </a:xfrm>
        </p:spPr>
      </p:pic>
    </p:spTree>
    <p:extLst>
      <p:ext uri="{BB962C8B-B14F-4D97-AF65-F5344CB8AC3E}">
        <p14:creationId xmlns:p14="http://schemas.microsoft.com/office/powerpoint/2010/main" val="150604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B259D4-C62D-45B0-88D6-1C9EDE44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Κι ένα ιδιαίτερο άτομο...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4A52F35E-F1FC-44CE-AEAD-85FB19E52AF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1841863"/>
            <a:ext cx="3095897" cy="4206240"/>
          </a:xfr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724EB58-A14D-436A-80CB-8C2E1FD93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1006" y="2209391"/>
            <a:ext cx="6962503" cy="3838712"/>
          </a:xfrm>
        </p:spPr>
        <p:txBody>
          <a:bodyPr/>
          <a:lstStyle/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διπλανό άτομο του υδρογόνου (Η) υπάρχει 1 πρωτόνιο - ατομικός αριθμός,    κάτω αριστερά, 1- , επομένως και 1 ηλεκτρόνιο. Και, αν αφαιρέσουμε από τον μαζικό αριθμό - πάνω αριστερά- , τον ατομικό 1-1=0, βρίσκουμε 0 νετρόνια! Πυρήνας με 0 νετρόνια; Συμβαίνει και αυτό... </a:t>
            </a:r>
          </a:p>
        </p:txBody>
      </p:sp>
    </p:spTree>
    <p:extLst>
      <p:ext uri="{BB962C8B-B14F-4D97-AF65-F5344CB8AC3E}">
        <p14:creationId xmlns:p14="http://schemas.microsoft.com/office/powerpoint/2010/main" val="2594548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6CC43D-6D24-4858-9B2A-9968288B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6312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έρθουμε τώρα και στα μόρια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F858F1-05F5-4A9D-9279-929756621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32412"/>
            <a:ext cx="10515600" cy="4979487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άτομα των στοιχείων είναι σωματίδια ιδιαίτερα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συνήθως ομαδοποιούνται μεταξύ τους με διάφορους τρόπους.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Άτομα του ίδιου στοιχείου δεμένα στενά μεταξύ τους δημιουργούν  τα μόρια του στοιχείου, ενώ άτομα διαφορετικών στοιχείων ομαδοποιούνται φτιάχνοντας τα μόρια των χημικών ενώσεων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Στην διπλανή εικόνα  με τα  προσομοιώματα, τα Α, Β και Δ αντιστοιχούν σε μόρια στοιχείων, ενώ το Γ σε μόρια χημικής ένωσης                                                            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E88C3FC4-B069-4655-9BAF-3245A9D8F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248" y="4356244"/>
            <a:ext cx="6570618" cy="25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78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1B1E1FC8-ACFB-4A77-A776-DE619108F4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61" y="816429"/>
            <a:ext cx="5181600" cy="5225142"/>
          </a:xfr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3C1C0E0-3C56-48D1-9A3B-3D372471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805363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περίπτωση των στοιχείων, ο αριθμός που είναι γραμμένος κάτω δεξιά δείχνει τον αριθμό των ατόμων που αποτελούν το μόριο του στοιχείου και ορίζεται ως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ατομικότητα.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Δηλαδή, τα μόρια των στοιχείων: υδρογόνου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ιωδίου (Ι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οξυγόνου (Ο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χλωρίου (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αζώτου (Ν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αποτελούνται από δύο άτομα των  στοιχείων αυτών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51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8D75F7-E5AF-4265-BF08-AD16A23A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40157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Μόρια χημικών ενώσεων</a:t>
            </a:r>
          </a:p>
        </p:txBody>
      </p:sp>
      <p:sp>
        <p:nvSpPr>
          <p:cNvPr id="12" name="Θέση κειμένου 11">
            <a:extLst>
              <a:ext uri="{FF2B5EF4-FFF2-40B4-BE49-F238E27FC236}">
                <a16:creationId xmlns:a16="http://schemas.microsoft.com/office/drawing/2014/main" id="{7313CDD6-22FD-4977-9F86-FB698A875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609" y="1681164"/>
            <a:ext cx="4671392" cy="1529176"/>
          </a:xfrm>
        </p:spPr>
        <p:txBody>
          <a:bodyPr>
            <a:normAutofit fontScale="25000" lnSpcReduction="20000"/>
          </a:bodyPr>
          <a:lstStyle/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59D0E9-C2AD-44B2-B83B-745CE285A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214" y="1681164"/>
            <a:ext cx="5157787" cy="4646439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Στο μόριο του νερού δύο άτομα υδρογόνου ενώνονται με ένα οξυγόνου  κι αυτό φαίνεται και στον χημικό τύπο του νερού  Η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BC770BE-E419-4F79-B5CE-45E49BA3D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4"/>
            <a:ext cx="5183188" cy="4508499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μόριο του διοξειδίου του άνθρακα δύο άτομα οξυγόνου ενώνονται με ένα άτομο άνθρακα, όπως δείχνει κι ο χημικός του τύπος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F21270CF-4304-4BDA-A69F-AD6C2D5538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3609" y="3566940"/>
            <a:ext cx="3886200" cy="2379710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2DC0EE77-E9C0-4A82-9BD7-9D9B0B6A9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2" y="3876261"/>
            <a:ext cx="3856383" cy="231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6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10A6D2-CEED-4B36-B9E4-3741E37C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Καταλήγοντας...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C6ADBB-3ECA-46C9-9AF9-79D91D608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13869" cy="4351338"/>
          </a:xfrm>
        </p:spPr>
        <p:txBody>
          <a:bodyPr/>
          <a:lstStyle/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Άτομο είναι το μικρότερο σωματίδιο της ύλης που συμμετέχει στον σχηματισμό χημικών ουσιών και παραμένει αναλλοίωτο στις χημικές αντιδράσεις.</a:t>
            </a: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Μόριο είναι το μικρότερο σωματίδιο μιας χημικής ουσίας που μπορεί να υπάρχει σε  ελεύθερη κατάσταση και να διατηρεί τις ιδιότητες της ουσίας.</a:t>
            </a:r>
          </a:p>
        </p:txBody>
      </p:sp>
    </p:spTree>
    <p:extLst>
      <p:ext uri="{BB962C8B-B14F-4D97-AF65-F5344CB8AC3E}">
        <p14:creationId xmlns:p14="http://schemas.microsoft.com/office/powerpoint/2010/main" val="120202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FB9F4A-1AF9-48D3-800C-B3BE9BED5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πόσο μικρά κομματάκια μπορούμε να σπάσουμε τη μύτη ενός μολυβιού;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740B3A0E-08EC-4FA6-998A-D62C21889CE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29" y="2168434"/>
            <a:ext cx="3241221" cy="3566160"/>
          </a:xfrm>
        </p:spPr>
      </p:pic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CAA77DCD-9749-4EEC-B0F1-FF6E91127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2754"/>
            <a:ext cx="5181600" cy="3734209"/>
          </a:xfrm>
        </p:spPr>
        <p:txBody>
          <a:bodyPr/>
          <a:lstStyle/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όριο σ’ αυτή τη διαδικασία; </a:t>
            </a:r>
          </a:p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 φτάσουμε κάποτε σε ένα απειροελάχιστο, απίστευτα  μικρό  κομματάκι, που δεν θα μπορεί να κοπεί παραπάνω;</a:t>
            </a:r>
          </a:p>
        </p:txBody>
      </p:sp>
    </p:spTree>
    <p:extLst>
      <p:ext uri="{BB962C8B-B14F-4D97-AF65-F5344CB8AC3E}">
        <p14:creationId xmlns:p14="http://schemas.microsoft.com/office/powerpoint/2010/main" val="191142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Θέση περιεχομένου 10">
            <a:extLst>
              <a:ext uri="{FF2B5EF4-FFF2-40B4-BE49-F238E27FC236}">
                <a16:creationId xmlns:a16="http://schemas.microsoft.com/office/drawing/2014/main" id="{13F4BB64-3526-4A0B-AC74-175170C7C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4913" y="1232452"/>
            <a:ext cx="3977940" cy="4636536"/>
          </a:xfrm>
        </p:spPr>
        <p:txBody>
          <a:bodyPr/>
          <a:lstStyle/>
          <a:p>
            <a:pPr lvl="8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</a:p>
        </p:txBody>
      </p: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194DEFC7-583B-4571-B5E8-8F29A6F32933}"/>
              </a:ext>
            </a:extLst>
          </p:cNvPr>
          <p:cNvSpPr/>
          <p:nvPr/>
        </p:nvSpPr>
        <p:spPr>
          <a:xfrm>
            <a:off x="1071189" y="365232"/>
            <a:ext cx="1112081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απάντηση έδωσε από τον 5</a:t>
            </a:r>
            <a:r>
              <a:rPr lang="el-GR" sz="3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αιώνα π.Χ. ο Δημόκριτος θεμελιώνοντας την ατομική υπόθεση, σύμφωνα με την οποία: </a:t>
            </a:r>
          </a:p>
          <a:p>
            <a:endParaRPr lang="el-G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0" lvl="7" indent="-342900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ύλη αποτελείται από   άτομα, δηλαδή από μικροσκοπικά σωματίδια που δεν τέμνονται σε μικρότερα </a:t>
            </a:r>
          </a:p>
          <a:p>
            <a:pPr marL="3543300" lvl="7" indent="-342900">
              <a:buFont typeface="Arial" panose="020B0604020202020204" pitchFamily="34" charset="0"/>
              <a:buChar char="•"/>
            </a:pPr>
            <a:endParaRPr lang="el-G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0" lvl="7" indent="-342900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ύλη σε κάθε μορφή της αποτελείται από  άτομα και  κενό</a:t>
            </a:r>
          </a:p>
          <a:p>
            <a:pPr marL="3543300" lvl="7" indent="-342900">
              <a:buFont typeface="Arial" panose="020B0604020202020204" pitchFamily="34" charset="0"/>
              <a:buChar char="•"/>
            </a:pPr>
            <a:endParaRPr lang="el-G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0" lvl="7" indent="-342900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άτομα είναι άφθαρτα και αναλλοίωτα</a:t>
            </a:r>
          </a:p>
          <a:p>
            <a:pPr marL="3543300" lvl="7" indent="-342900">
              <a:buFont typeface="Arial" panose="020B0604020202020204" pitchFamily="34" charset="0"/>
              <a:buChar char="•"/>
            </a:pP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640D72E8-E959-4CBB-84FC-68149B1D0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7" y="1659836"/>
            <a:ext cx="3645892" cy="429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2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9B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εικόνας 5">
            <a:extLst>
              <a:ext uri="{FF2B5EF4-FFF2-40B4-BE49-F238E27FC236}">
                <a16:creationId xmlns:a16="http://schemas.microsoft.com/office/drawing/2014/main" id="{B26FDAA8-8A90-4B9F-A762-D4BDB50655D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" r="1217"/>
          <a:stretch>
            <a:fillRect/>
          </a:stretch>
        </p:blipFill>
        <p:spPr>
          <a:xfrm>
            <a:off x="7942217" y="778343"/>
            <a:ext cx="3670663" cy="5090645"/>
          </a:xfrm>
        </p:spPr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A96360F-361C-4E7E-938F-18240B50A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0" y="778343"/>
            <a:ext cx="7458891" cy="509064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θεωρία του Δημόκριτου έμεινε στην αφάνεια, ώσπου στις αρχές του 19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 ένας Άγγλος χημικός, ο Τζων Ντάλτον την στήριξε με  πειραματικά δεδομένα και την επαναδιατύπωσε σαν επιστημονική θεωρία με βασικά σημεία: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Όλα τα στοιχεία αποτελούνται από εξαιρετικά μικρά σωματίδια που ονομάζονται άτομα και είναι αδιαίρετα και αναλλοίωτα.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άτομα ενός στοιχείου είναι όλα ίδια μεταξύ τους.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Άτομα διαφορετικών στοιχείων συνδυάζονται μεταξύ τους  σε απλές, ακέραιες αναλογίες και σχηματίζουν τις χημικές ενώσεις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Στις χημικές αντιδράσεις  άτομα δεν δημιουργούνται ούτε καταστρέφονται, απλώς αναδιατάσσονται</a:t>
            </a:r>
          </a:p>
          <a:p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0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B0035352-E8F7-4CEE-8EC8-4F3737C52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9" y="2842591"/>
            <a:ext cx="2951921" cy="2633870"/>
          </a:xfrm>
          <a:prstGeom prst="rect">
            <a:avLst/>
          </a:prstGeom>
        </p:spPr>
      </p:pic>
      <p:sp>
        <p:nvSpPr>
          <p:cNvPr id="10" name="Τίτλος 9">
            <a:extLst>
              <a:ext uri="{FF2B5EF4-FFF2-40B4-BE49-F238E27FC236}">
                <a16:creationId xmlns:a16="http://schemas.microsoft.com/office/drawing/2014/main" id="{CAFE35AD-FACC-4882-9E33-363BB62AA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5988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 μέγεθος έχουν τα άτομα;</a:t>
            </a:r>
          </a:p>
        </p:txBody>
      </p:sp>
      <p:sp>
        <p:nvSpPr>
          <p:cNvPr id="11" name="Θέση περιεχομένου 10">
            <a:extLst>
              <a:ext uri="{FF2B5EF4-FFF2-40B4-BE49-F238E27FC236}">
                <a16:creationId xmlns:a16="http://schemas.microsoft.com/office/drawing/2014/main" id="{FC54F8DC-9CAF-4629-8259-573002C96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1451114"/>
            <a:ext cx="11357111" cy="4884372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άτομα είναι πάρα - πάρα πολύ μικρά κι είναι φυσικά αδύνατον να τα δούμε με γυμνό μάτι. Μπορούμε να τα δούμε μόνον με ηλεκτρονικό μικροσκόπιο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endParaRPr lang="el-GR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7A7179E3-CA54-406F-B3C5-31026DDA9F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93" y="2738087"/>
            <a:ext cx="3144031" cy="3492895"/>
          </a:xfrm>
          <a:prstGeom prst="rect">
            <a:avLst/>
          </a:prstGeom>
        </p:spPr>
      </p:pic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34CF3CC2-703E-47F3-A689-E87BBC30E21F}"/>
              </a:ext>
            </a:extLst>
          </p:cNvPr>
          <p:cNvSpPr/>
          <p:nvPr/>
        </p:nvSpPr>
        <p:spPr>
          <a:xfrm>
            <a:off x="4193177" y="2858995"/>
            <a:ext cx="69886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διπλανή εικόνα βλέπεις με ηλεκτρονικό μικροσκόπιο άτομα άνθρακα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διαμάντι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Φαντάσου  μόνον ότι στο κεφάλι μιας καρφίτσας, μπορούν να χωρέσουν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άτομα υδρογόνου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ότι θα χρειαζόμασταν τουλάχιστον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40.000.000 άτομα σιδήρου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τοποθετημένα το ένα δίπλα στο άλλο για να φτιάξουμε μια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αλυσίδα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μήκους μόλις 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cm!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l-GR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7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ECC556-75E9-4ACD-BFD3-9940A167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187325"/>
            <a:ext cx="9819503" cy="1001395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σχήμα έχουν τα άτομα; 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E728BC1-9AEA-4252-8F39-322EC9BAB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6652" y="1188720"/>
            <a:ext cx="10992678" cy="5481955"/>
          </a:xfrm>
        </p:spPr>
        <p:txBody>
          <a:bodyPr>
            <a:normAutofit/>
          </a:bodyPr>
          <a:lstStyle/>
          <a:p>
            <a:pPr algn="just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Αρχικά ο Ντάλτον τα είχε φανταστεί και παραστήσει σαν μικρές συμπαγείς σφαίρες. </a:t>
            </a:r>
          </a:p>
          <a:p>
            <a:pPr algn="just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 εργαστήριο τα αναπαριστούμε με προσομοιώματα, δηλαδή σφαιρίδια διαφορετικού χρώματος και μεγέθους. </a:t>
            </a:r>
          </a:p>
          <a:p>
            <a:pPr algn="just"/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5F79825-342B-4181-A89F-6929A9736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70" y="3428999"/>
            <a:ext cx="9879495" cy="275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8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3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C793CDB-029E-4956-AA01-4ACB03C05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023" y="1749287"/>
            <a:ext cx="6172200" cy="41197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Ωστόσο, σήμερα (μετά την μελέτη φαινομένων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όπως οι ακτίνες Χ ή η ραδιενέργεια) ξέρουμε ότι τα άτομα δεν είναι συμπαγείς, απειροελάχιστα μικρές σφαίρες, αλλά συγκροτούνται από ακόμα πιο απλά σωματίδια και το μεγαλύτερο μέρος τους είναι </a:t>
            </a:r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κενό</a:t>
            </a:r>
          </a:p>
        </p:txBody>
      </p:sp>
      <p:sp>
        <p:nvSpPr>
          <p:cNvPr id="8" name="Θέση κειμένου 7">
            <a:extLst>
              <a:ext uri="{FF2B5EF4-FFF2-40B4-BE49-F238E27FC236}">
                <a16:creationId xmlns:a16="http://schemas.microsoft.com/office/drawing/2014/main" id="{405400A4-8799-462C-914F-8EC315A1E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5B54762C-27B8-4074-A1A1-670DDDD95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68" y="1465953"/>
            <a:ext cx="4401793" cy="440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14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9C1B241E-D64D-4C71-9CBE-E5EB35055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9977" y="940526"/>
            <a:ext cx="3657326" cy="4506685"/>
          </a:xfrm>
        </p:spPr>
      </p:pic>
      <p:sp>
        <p:nvSpPr>
          <p:cNvPr id="10" name="Θέση κειμένου 9">
            <a:extLst>
              <a:ext uri="{FF2B5EF4-FFF2-40B4-BE49-F238E27FC236}">
                <a16:creationId xmlns:a16="http://schemas.microsoft.com/office/drawing/2014/main" id="{CB5C64AC-7678-4725-9E89-135BE65E8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940526"/>
            <a:ext cx="6580190" cy="5408023"/>
          </a:xfrm>
        </p:spPr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άτομο διακρίνουμε: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μια πάρα πολύ μικρή περιοχή, που λέγεται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πυρήνας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όπου υπάρχουν τα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πρωτόνια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(θετικά φορτισμένα σωματίδια,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τα νετρόνια (ηλεκτρικά ουδέτερα σωματίδια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Γύρω από τον πυρήνα και σε μεγάλες αποστάσεις από αυτόν,  είναι διασκορπισμένα με καθορισμένο τρόπο τα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ηλεκτρόνια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(αρνητικά φορτισμένα σωματίδια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έλξη ανάμεσα στο θετικό φορτίο του πυρήνα και το αρνητικό φορτίο των ηλεκτρονίων τα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κρατά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στη γύρω περιοχή και η κινητικότητά τους δεν τα αφήνει να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πέσουν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πάνω στον πυρήνα.</a:t>
            </a:r>
          </a:p>
          <a:p>
            <a:pPr lvl="1"/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άτομο ο αριθμός των πρωτονίων είναι ίσος με τον αριθμό των ηλεκτρονίων  (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l-GR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1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2E15975A-3748-4B90-8239-276EFDBB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Χαρακτηριστικοί αριθμοί του ατόμου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5FA78F1-5E9B-42B3-824B-C5BED10AE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Ατομικός αριθμός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είναι ο αριθμός των πρωτονίων του πυρήνα ( αλλά και ο αριθμός των ηλεκτρονίων του, αφού όπως είπαμε, σε κάθε άτομο ο αριθμός των πρωτονίων είναι ίσος με τον αριθμό των ηλεκτρονίων ). Αυτός ο αριθμός είναι ο αριθμός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ταυτότητας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κάθε στοιχείου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02BA96AE-1E44-48DE-9E47-56EA051E3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99CC00"/>
          </a:solidFill>
        </p:spPr>
        <p:txBody>
          <a:bodyPr/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Μαζικός αριθμός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είναι το άθροισμα των πρωτονίων και των νετρονίων του πυρήνα κι εκφράζει κατά κάποιον τρόπο τη συνολική μάζα του ατόμου, που είναι συγκεντρωμένη στον πυρήνα του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67739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1002</Words>
  <Application>Microsoft Office PowerPoint</Application>
  <PresentationFormat>Ευρεία οθόνη</PresentationFormat>
  <Paragraphs>58</Paragraphs>
  <Slides>16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Θέμα του Office</vt:lpstr>
      <vt:lpstr>ΑΤΟΜΑ - ΜΟΡΙΑ</vt:lpstr>
      <vt:lpstr>Σε πόσο μικρά κομματάκια μπορούμε να σπάσουμε τη μύτη ενός μολυβιού;</vt:lpstr>
      <vt:lpstr>Παρουσίαση του PowerPoint</vt:lpstr>
      <vt:lpstr>Παρουσίαση του PowerPoint</vt:lpstr>
      <vt:lpstr>Τι  μέγεθος έχουν τα άτομα;</vt:lpstr>
      <vt:lpstr>Τι σχήμα έχουν τα άτομα; </vt:lpstr>
      <vt:lpstr>Παρουσίαση του PowerPoint</vt:lpstr>
      <vt:lpstr>Παρουσίαση του PowerPoint</vt:lpstr>
      <vt:lpstr>Χαρακτηριστικοί αριθμοί του ατόμου</vt:lpstr>
      <vt:lpstr>Έτσι, γνωρίζοντας τον ατομικό και τον μαζικό αριθμό ενός ατόμου, μπορείς  να ξέρεις από πόσα πρωτόνια, νετρόνια και  ηλεκτρόνια αποτελείται </vt:lpstr>
      <vt:lpstr>Παρουσίαση του PowerPoint</vt:lpstr>
      <vt:lpstr>Κι ένα ιδιαίτερο άτομο...</vt:lpstr>
      <vt:lpstr>Ας έρθουμε τώρα και στα μόρια </vt:lpstr>
      <vt:lpstr>Παρουσίαση του PowerPoint</vt:lpstr>
      <vt:lpstr>Μόρια χημικών ενώσεων</vt:lpstr>
      <vt:lpstr>Καταλήγοντας...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ΑΤΟΜΑ- ΜΟΡΙΑ</dc:title>
  <dc:creator>Αχιλλέας</dc:creator>
  <cp:lastModifiedBy>Αχιλλέας</cp:lastModifiedBy>
  <cp:revision>55</cp:revision>
  <dcterms:created xsi:type="dcterms:W3CDTF">2020-05-26T17:34:44Z</dcterms:created>
  <dcterms:modified xsi:type="dcterms:W3CDTF">2020-06-02T18:29:28Z</dcterms:modified>
</cp:coreProperties>
</file>