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3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Αχιλλέας" initials="Α" lastIdx="9" clrIdx="0">
    <p:extLst>
      <p:ext uri="{19B8F6BF-5375-455C-9EA6-DF929625EA0E}">
        <p15:presenceInfo xmlns:p15="http://schemas.microsoft.com/office/powerpoint/2012/main" userId="5b9f25915c624b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07" autoAdjust="0"/>
    <p:restoredTop sz="86478" autoAdjust="0"/>
  </p:normalViewPr>
  <p:slideViewPr>
    <p:cSldViewPr snapToGrid="0">
      <p:cViewPr varScale="1">
        <p:scale>
          <a:sx n="68" d="100"/>
          <a:sy n="68" d="100"/>
        </p:scale>
        <p:origin x="78" y="444"/>
      </p:cViewPr>
      <p:guideLst/>
    </p:cSldViewPr>
  </p:slideViewPr>
  <p:outlineViewPr>
    <p:cViewPr>
      <p:scale>
        <a:sx n="33" d="100"/>
        <a:sy n="33" d="100"/>
      </p:scale>
      <p:origin x="0" y="-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59353-E131-427D-BA8A-986EA8FB3A8F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C1B75-660B-4322-911D-431DA0FD639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6362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7C1B75-660B-4322-911D-431DA0FD6398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8023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7C1B75-660B-4322-911D-431DA0FD6398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3380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C3822A-A9BC-4AC8-89BB-09E1A398C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33717D1-A664-488B-BD2B-F41D6C86C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EA650EF-75DD-460F-991E-BD517A2B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E0DA37-48CA-44E1-BE21-006124C9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96FC4C-81A3-440C-9218-855D33B93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661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07413A-5BAF-4C71-8589-D13128E90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3FF5B20-9DCB-49CB-9A46-6F286F32D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54A4E3-253A-49C9-AA52-7F95BBC5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D39A35-D572-464F-8183-902EB4DF7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B683331-29FD-4962-8E97-DBF68A56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92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09008E3-8DDC-4198-9D93-EC9D9059E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654126A-86E1-43B9-A78B-A462DFF47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6E578E-6D5B-4DA4-91A7-E2CE209F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4A1B198-EAC9-4C7C-873D-5BDCD238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2064D3-FE52-45DE-B84D-1F4FEFED5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692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ADC6E0-10EE-4447-9429-DC2982DA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EBC62A2-FDEC-49C3-A612-5F9D52029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D51293E-5B91-49FC-8DB1-BEC5A26E0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629908-0775-40E4-A2F0-D00B7D23C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2FA9ED-D6E3-4CF8-9427-E5C398B2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292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EE88A0-8000-446E-838F-594579E23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F4A00C-3EAD-4878-83E0-F449FF7AF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B5F7176-CEA0-43C4-BCE2-FCBA1923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FF6C06-7136-4F0E-99CC-97F7B6965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7F4E9C-6982-4A97-A427-82AFA1093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79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4CE9B8-DBAC-462E-ABD2-DDEEC7A0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C7E526-6D04-4675-9DBA-03BAF66E9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B2B9287-AE2F-4FC1-90E3-8A4B94DCC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AFD5117-48C6-4FF8-97A4-834986FDC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50FF421-7990-49A2-9055-14FC01E9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73307CB-3DC0-4315-92F7-A101CFEA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252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B9A57B-ECDB-4B18-ACE6-5F5C1A902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578F90F-5834-4E6E-A5B7-467259A16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7315205-BFFC-4B26-8139-79A48269E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E23F768-71C3-41E0-960D-7841F5F5A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4D5AB2DB-7AF0-4C89-89E9-ADE147E01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A5134AA-520E-4BC5-A0ED-57D17C8C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1C678B7-0961-4074-9FD9-AAF553D75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A54683-17C3-4032-8897-EE9EE676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83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445C1C-DB65-460F-84FF-80EA5A783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0A73F9F-5172-4259-A27E-8C71E6C0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59F72AC-9B0C-41D7-A4C0-55F47C65E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92AF5C2-F7F8-4F70-8367-87A740DED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95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33F9F29-82C2-45C3-BD20-AA3FDB958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BAF9857-CF48-4D10-93EE-2ED3CAE5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2C5C376-54BE-44A0-9B97-6EED0DE9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41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13F38D-9A26-48D7-8F76-01BB9EABC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3AA0B6-C391-480B-9139-F08BEA3D6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49102C-12F4-4095-B0A2-8C020E551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2E52ABD-894C-427A-968B-6CA427A9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361BE6C-7BB1-4738-8CEB-5CDB3AB7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2AC9040-EBAC-4926-8CDC-54B64C3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060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DCC472-458A-4146-B22F-C49440144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4CD22D2-344A-4349-8C74-42F009F4AC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5DD2F4F-4371-4F5C-8622-B32F3A1A2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74C09C8-22E1-41FF-9035-C775828AF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078D63-9F5A-4B97-A9F1-8F7FCB2E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E42C3F6-A6ED-410F-A50A-39D215582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69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5EFD6BB-77E1-4E92-B75F-BB024D76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DFC680A-FC49-4BDC-B1ED-87B3F8ECB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A1DEB52-16BC-487A-A09C-DF1C816AA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2B57B-60A3-42C4-BFC1-BBD8D06920C0}" type="datetimeFigureOut">
              <a:rPr lang="el-GR" smtClean="0"/>
              <a:t>23/04/2020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21633A-8008-4CA3-BA2E-3213675E8C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B27647-12A2-4EAD-A8D7-5F46D8817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305C-DFA3-4E62-B1BB-FD5B640BC4D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216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4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web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AE022A-1A75-4B1E-BB6F-9260A64D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θυμηθούμε τα μέταλλα ...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5C957FE-4A90-4CB4-97CA-25E91CFE71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517" y="1423059"/>
            <a:ext cx="9616965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27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D047E64-5A54-45C6-BF17-45E22DB9334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8" y="999460"/>
            <a:ext cx="4827182" cy="4657061"/>
          </a:xfr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37A33F3-CA5A-42AD-A8FA-A789C639E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2847" y="1233376"/>
            <a:ext cx="5854995" cy="4943587"/>
          </a:xfrm>
        </p:spPr>
        <p:txBody>
          <a:bodyPr>
            <a:normAutofit/>
          </a:bodyPr>
          <a:lstStyle/>
          <a:p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Όσο πιο δραστικό είναι το μέταλλο, τόσο πιο πολλές φυσαλίδες αερίου παράγονται κατά τη διάρκεια της αντίδρασης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Στην περίπτωση του χαλκού δεν παράγονται καθόλου φυσαλίδες.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31817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Φυσαλίδα ομιλίας: Ορθογώνιο με στρογγυλεμένες γωνίες 6">
            <a:extLst>
              <a:ext uri="{FF2B5EF4-FFF2-40B4-BE49-F238E27FC236}">
                <a16:creationId xmlns:a16="http://schemas.microsoft.com/office/drawing/2014/main" id="{E74D233F-7691-4844-807E-A85468133078}"/>
              </a:ext>
            </a:extLst>
          </p:cNvPr>
          <p:cNvSpPr/>
          <p:nvPr/>
        </p:nvSpPr>
        <p:spPr>
          <a:xfrm>
            <a:off x="7772400" y="2819400"/>
            <a:ext cx="3181350" cy="1507998"/>
          </a:xfrm>
          <a:prstGeom prst="wedgeRound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43AD1C58-570A-45F1-BC06-DAA9CE4F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να γιατί:</a:t>
            </a:r>
            <a:b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Σειρά δραστικότητας των μετάλλων</a:t>
            </a:r>
          </a:p>
        </p:txBody>
      </p:sp>
      <p:pic>
        <p:nvPicPr>
          <p:cNvPr id="6" name="Θέση περιεχομένου 5" descr="Ο χαλκός (Cu) είναι λιγότερο δραστικός από το υδρογόνο (H2), άρα δεν μπορεί να το αντικαταστήσει στην αντίδρασή του με το HCl.">
            <a:extLst>
              <a:ext uri="{FF2B5EF4-FFF2-40B4-BE49-F238E27FC236}">
                <a16:creationId xmlns:a16="http://schemas.microsoft.com/office/drawing/2014/main" id="{CA179DE9-BB36-4A91-81EA-91CDDB9D2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8" y="2232837"/>
            <a:ext cx="11227982" cy="3551275"/>
          </a:xfrm>
          <a:prstGeom prst="rect">
            <a:avLst/>
          </a:prstGeom>
        </p:spPr>
      </p:pic>
      <p:sp>
        <p:nvSpPr>
          <p:cNvPr id="12" name="Φυσαλίδα ομιλίας: Ορθογώνιο 11">
            <a:extLst>
              <a:ext uri="{FF2B5EF4-FFF2-40B4-BE49-F238E27FC236}">
                <a16:creationId xmlns:a16="http://schemas.microsoft.com/office/drawing/2014/main" id="{618AA37A-7C20-4574-859E-5FF0310E78CE}"/>
              </a:ext>
            </a:extLst>
          </p:cNvPr>
          <p:cNvSpPr/>
          <p:nvPr/>
        </p:nvSpPr>
        <p:spPr>
          <a:xfrm>
            <a:off x="7924800" y="3188679"/>
            <a:ext cx="2438400" cy="933215"/>
          </a:xfrm>
          <a:custGeom>
            <a:avLst/>
            <a:gdLst>
              <a:gd name="connsiteX0" fmla="*/ 0 w 2438400"/>
              <a:gd name="connsiteY0" fmla="*/ 0 h 829524"/>
              <a:gd name="connsiteX1" fmla="*/ 406400 w 2438400"/>
              <a:gd name="connsiteY1" fmla="*/ 0 h 829524"/>
              <a:gd name="connsiteX2" fmla="*/ 406400 w 2438400"/>
              <a:gd name="connsiteY2" fmla="*/ 0 h 829524"/>
              <a:gd name="connsiteX3" fmla="*/ 1016000 w 2438400"/>
              <a:gd name="connsiteY3" fmla="*/ 0 h 829524"/>
              <a:gd name="connsiteX4" fmla="*/ 2438400 w 2438400"/>
              <a:gd name="connsiteY4" fmla="*/ 0 h 829524"/>
              <a:gd name="connsiteX5" fmla="*/ 2438400 w 2438400"/>
              <a:gd name="connsiteY5" fmla="*/ 483889 h 829524"/>
              <a:gd name="connsiteX6" fmla="*/ 2438400 w 2438400"/>
              <a:gd name="connsiteY6" fmla="*/ 483889 h 829524"/>
              <a:gd name="connsiteX7" fmla="*/ 2438400 w 2438400"/>
              <a:gd name="connsiteY7" fmla="*/ 691270 h 829524"/>
              <a:gd name="connsiteX8" fmla="*/ 2438400 w 2438400"/>
              <a:gd name="connsiteY8" fmla="*/ 829524 h 829524"/>
              <a:gd name="connsiteX9" fmla="*/ 1016000 w 2438400"/>
              <a:gd name="connsiteY9" fmla="*/ 829524 h 829524"/>
              <a:gd name="connsiteX10" fmla="*/ 711208 w 2438400"/>
              <a:gd name="connsiteY10" fmla="*/ 933215 h 829524"/>
              <a:gd name="connsiteX11" fmla="*/ 406400 w 2438400"/>
              <a:gd name="connsiteY11" fmla="*/ 829524 h 829524"/>
              <a:gd name="connsiteX12" fmla="*/ 0 w 2438400"/>
              <a:gd name="connsiteY12" fmla="*/ 829524 h 829524"/>
              <a:gd name="connsiteX13" fmla="*/ 0 w 2438400"/>
              <a:gd name="connsiteY13" fmla="*/ 691270 h 829524"/>
              <a:gd name="connsiteX14" fmla="*/ 0 w 2438400"/>
              <a:gd name="connsiteY14" fmla="*/ 483889 h 829524"/>
              <a:gd name="connsiteX15" fmla="*/ 0 w 2438400"/>
              <a:gd name="connsiteY15" fmla="*/ 483889 h 829524"/>
              <a:gd name="connsiteX16" fmla="*/ 0 w 2438400"/>
              <a:gd name="connsiteY16" fmla="*/ 0 h 829524"/>
              <a:gd name="connsiteX0" fmla="*/ 0 w 2438400"/>
              <a:gd name="connsiteY0" fmla="*/ 0 h 933215"/>
              <a:gd name="connsiteX1" fmla="*/ 406400 w 2438400"/>
              <a:gd name="connsiteY1" fmla="*/ 0 h 933215"/>
              <a:gd name="connsiteX2" fmla="*/ 406400 w 2438400"/>
              <a:gd name="connsiteY2" fmla="*/ 0 h 933215"/>
              <a:gd name="connsiteX3" fmla="*/ 1016000 w 2438400"/>
              <a:gd name="connsiteY3" fmla="*/ 0 h 933215"/>
              <a:gd name="connsiteX4" fmla="*/ 2438400 w 2438400"/>
              <a:gd name="connsiteY4" fmla="*/ 0 h 933215"/>
              <a:gd name="connsiteX5" fmla="*/ 2438400 w 2438400"/>
              <a:gd name="connsiteY5" fmla="*/ 483889 h 933215"/>
              <a:gd name="connsiteX6" fmla="*/ 2438400 w 2438400"/>
              <a:gd name="connsiteY6" fmla="*/ 483889 h 933215"/>
              <a:gd name="connsiteX7" fmla="*/ 2438400 w 2438400"/>
              <a:gd name="connsiteY7" fmla="*/ 691270 h 933215"/>
              <a:gd name="connsiteX8" fmla="*/ 2438400 w 2438400"/>
              <a:gd name="connsiteY8" fmla="*/ 829524 h 933215"/>
              <a:gd name="connsiteX9" fmla="*/ 1016000 w 2438400"/>
              <a:gd name="connsiteY9" fmla="*/ 829524 h 933215"/>
              <a:gd name="connsiteX10" fmla="*/ 711208 w 2438400"/>
              <a:gd name="connsiteY10" fmla="*/ 933215 h 933215"/>
              <a:gd name="connsiteX11" fmla="*/ 406400 w 2438400"/>
              <a:gd name="connsiteY11" fmla="*/ 829524 h 933215"/>
              <a:gd name="connsiteX12" fmla="*/ 0 w 2438400"/>
              <a:gd name="connsiteY12" fmla="*/ 829524 h 933215"/>
              <a:gd name="connsiteX13" fmla="*/ 0 w 2438400"/>
              <a:gd name="connsiteY13" fmla="*/ 691270 h 933215"/>
              <a:gd name="connsiteX14" fmla="*/ 0 w 2438400"/>
              <a:gd name="connsiteY14" fmla="*/ 483889 h 933215"/>
              <a:gd name="connsiteX15" fmla="*/ 0 w 2438400"/>
              <a:gd name="connsiteY15" fmla="*/ 483889 h 933215"/>
              <a:gd name="connsiteX16" fmla="*/ 0 w 2438400"/>
              <a:gd name="connsiteY16" fmla="*/ 0 h 93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438400" h="933215">
                <a:moveTo>
                  <a:pt x="0" y="0"/>
                </a:moveTo>
                <a:lnTo>
                  <a:pt x="406400" y="0"/>
                </a:lnTo>
                <a:lnTo>
                  <a:pt x="406400" y="0"/>
                </a:lnTo>
                <a:lnTo>
                  <a:pt x="1016000" y="0"/>
                </a:lnTo>
                <a:lnTo>
                  <a:pt x="2438400" y="0"/>
                </a:lnTo>
                <a:lnTo>
                  <a:pt x="2438400" y="483889"/>
                </a:lnTo>
                <a:lnTo>
                  <a:pt x="2438400" y="483889"/>
                </a:lnTo>
                <a:lnTo>
                  <a:pt x="2438400" y="691270"/>
                </a:lnTo>
                <a:lnTo>
                  <a:pt x="2438400" y="829524"/>
                </a:lnTo>
                <a:lnTo>
                  <a:pt x="1016000" y="829524"/>
                </a:lnTo>
                <a:lnTo>
                  <a:pt x="711208" y="933215"/>
                </a:lnTo>
                <a:lnTo>
                  <a:pt x="406400" y="829524"/>
                </a:lnTo>
                <a:lnTo>
                  <a:pt x="0" y="829524"/>
                </a:lnTo>
                <a:lnTo>
                  <a:pt x="0" y="691270"/>
                </a:lnTo>
                <a:lnTo>
                  <a:pt x="0" y="483889"/>
                </a:lnTo>
                <a:lnTo>
                  <a:pt x="0" y="48388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 descr="Ο χαλκός είναι λιγότερο δραστικός από το υδρογόνο. Άρα δεν μπορεί να το αντικαταστήσει στην αντίδραση με το HCl.&#10;">
            <a:extLst>
              <a:ext uri="{FF2B5EF4-FFF2-40B4-BE49-F238E27FC236}">
                <a16:creationId xmlns:a16="http://schemas.microsoft.com/office/drawing/2014/main" id="{3A20085A-485E-41F2-996E-418F961AEC9F}"/>
              </a:ext>
            </a:extLst>
          </p:cNvPr>
          <p:cNvSpPr txBox="1"/>
          <p:nvPr/>
        </p:nvSpPr>
        <p:spPr>
          <a:xfrm>
            <a:off x="7924800" y="3188679"/>
            <a:ext cx="2438400" cy="769441"/>
          </a:xfrm>
          <a:custGeom>
            <a:avLst/>
            <a:gdLst>
              <a:gd name="connsiteX0" fmla="*/ 0 w 2438400"/>
              <a:gd name="connsiteY0" fmla="*/ 0 h 769441"/>
              <a:gd name="connsiteX1" fmla="*/ 2438400 w 2438400"/>
              <a:gd name="connsiteY1" fmla="*/ 0 h 769441"/>
              <a:gd name="connsiteX2" fmla="*/ 2438400 w 2438400"/>
              <a:gd name="connsiteY2" fmla="*/ 769441 h 769441"/>
              <a:gd name="connsiteX3" fmla="*/ 0 w 2438400"/>
              <a:gd name="connsiteY3" fmla="*/ 769441 h 769441"/>
              <a:gd name="connsiteX4" fmla="*/ 0 w 2438400"/>
              <a:gd name="connsiteY4" fmla="*/ 0 h 769441"/>
              <a:gd name="connsiteX0" fmla="*/ 0 w 2438400"/>
              <a:gd name="connsiteY0" fmla="*/ 0 h 769441"/>
              <a:gd name="connsiteX1" fmla="*/ 2438400 w 2438400"/>
              <a:gd name="connsiteY1" fmla="*/ 0 h 769441"/>
              <a:gd name="connsiteX2" fmla="*/ 2438400 w 2438400"/>
              <a:gd name="connsiteY2" fmla="*/ 769441 h 769441"/>
              <a:gd name="connsiteX3" fmla="*/ 0 w 2438400"/>
              <a:gd name="connsiteY3" fmla="*/ 769441 h 769441"/>
              <a:gd name="connsiteX4" fmla="*/ 0 w 2438400"/>
              <a:gd name="connsiteY4" fmla="*/ 0 h 76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8400" h="769441">
                <a:moveTo>
                  <a:pt x="0" y="0"/>
                </a:moveTo>
                <a:lnTo>
                  <a:pt x="2438400" y="0"/>
                </a:lnTo>
                <a:lnTo>
                  <a:pt x="2438400" y="769441"/>
                </a:lnTo>
                <a:lnTo>
                  <a:pt x="0" y="76944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tlCol="0" anchor="ctr" anchorCtr="0">
            <a:spAutoFit/>
          </a:bodyPr>
          <a:lstStyle/>
          <a:p>
            <a:r>
              <a:rPr lang="el-G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χαλκός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(Cu)</a:t>
            </a:r>
            <a:r>
              <a:rPr lang="el-G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λιγότερο δραστικός από το υδρογόνο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l-G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Άρα δεν μπορεί να το αντικαταστήσει στην αντίδραση με το </a:t>
            </a:r>
            <a:r>
              <a:rPr lang="el-GR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l-G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6594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53D95E3-A115-49E1-B0D3-213FAAB7C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537" y="3925118"/>
            <a:ext cx="8640299" cy="1694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C8688C-0D61-4F66-A3E7-0C9411495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0332"/>
            <a:ext cx="10515600" cy="5276631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Σ’  αυτές τις αντιδράσεις   </a:t>
            </a: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απλής αντικατάστασης ,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λογική είναι απλή: το πιο δραστικό μέταλλο μπορεί να αντικαταστήσει ένα λιγότερο δραστικό  σε μια ένωση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Έτσι ο ψευδάργυρος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Zn)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που είναι πιο δραστικός από το υδρογόνο, μπορεί να πάρει τη θέση του και να ενωθεί με το χλώριο, αφήνοντας ελεύθερο το υδρογόνο. 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</p:txBody>
      </p:sp>
      <p:cxnSp>
        <p:nvCxnSpPr>
          <p:cNvPr id="6" name="Γραμμή σύνδεσης: Γωνιώδης 5">
            <a:extLst>
              <a:ext uri="{FF2B5EF4-FFF2-40B4-BE49-F238E27FC236}">
                <a16:creationId xmlns:a16="http://schemas.microsoft.com/office/drawing/2014/main" id="{43AB5B1D-0BF9-4B83-8C32-1CE0BC80BD5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019647" y="3429000"/>
            <a:ext cx="12700" cy="12700"/>
          </a:xfrm>
          <a:prstGeom prst="bent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348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ABA1A8-40DB-4D01-A194-AE493BF63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365126"/>
            <a:ext cx="11169747" cy="101288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τον ίδιο τρόπο γίνονται και οι παρακάτω χημικές αντιδράσεις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5BDAC6-ADE6-486A-93F1-CCADAB5E8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212"/>
            <a:ext cx="10515600" cy="5121886"/>
          </a:xfrm>
        </p:spPr>
        <p:txBody>
          <a:bodyPr/>
          <a:lstStyle/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HCl   →   MgCl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  +  6  HCl   →  2AlCl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+ 3 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Αντίθετα, ένα  λιγότερο δραστικό μέταλλο  δεν μπορεί να αντικαταστήσει ένα πιο  δραστικό </a:t>
            </a:r>
            <a:r>
              <a:rPr lang="el-G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απ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΄αυτό. Γι’ αυτό και η παρακάτω αντίδραση δεν γίνεται: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+  HCl →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Γραμμή σύνδεσης: Γωνιώδης 9">
            <a:extLst>
              <a:ext uri="{FF2B5EF4-FFF2-40B4-BE49-F238E27FC236}">
                <a16:creationId xmlns:a16="http://schemas.microsoft.com/office/drawing/2014/main" id="{3F24D9C9-E969-4191-961A-36B28CAA5694}"/>
              </a:ext>
            </a:extLst>
          </p:cNvPr>
          <p:cNvCxnSpPr>
            <a:cxnSpLocks/>
          </p:cNvCxnSpPr>
          <p:nvPr/>
        </p:nvCxnSpPr>
        <p:spPr>
          <a:xfrm>
            <a:off x="1322366" y="1193861"/>
            <a:ext cx="1125413" cy="422031"/>
          </a:xfrm>
          <a:prstGeom prst="bentConnector3">
            <a:avLst>
              <a:gd name="adj1" fmla="val 100000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>
            <a:extLst>
              <a:ext uri="{FF2B5EF4-FFF2-40B4-BE49-F238E27FC236}">
                <a16:creationId xmlns:a16="http://schemas.microsoft.com/office/drawing/2014/main" id="{7FA82EB3-9874-482D-824E-463EEB2FA51B}"/>
              </a:ext>
            </a:extLst>
          </p:cNvPr>
          <p:cNvCxnSpPr>
            <a:cxnSpLocks/>
          </p:cNvCxnSpPr>
          <p:nvPr/>
        </p:nvCxnSpPr>
        <p:spPr>
          <a:xfrm>
            <a:off x="1308298" y="1193861"/>
            <a:ext cx="14068" cy="30948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ύγραμμο βέλος σύνδεσης 57">
            <a:extLst>
              <a:ext uri="{FF2B5EF4-FFF2-40B4-BE49-F238E27FC236}">
                <a16:creationId xmlns:a16="http://schemas.microsoft.com/office/drawing/2014/main" id="{AC8E7118-8C6D-4B8F-A2BB-E36AE90F048B}"/>
              </a:ext>
            </a:extLst>
          </p:cNvPr>
          <p:cNvCxnSpPr>
            <a:cxnSpLocks/>
          </p:cNvCxnSpPr>
          <p:nvPr/>
        </p:nvCxnSpPr>
        <p:spPr>
          <a:xfrm flipV="1">
            <a:off x="1463040" y="2290483"/>
            <a:ext cx="0" cy="9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Γραμμή σύνδεσης: Γωνιώδης 63">
            <a:extLst>
              <a:ext uri="{FF2B5EF4-FFF2-40B4-BE49-F238E27FC236}">
                <a16:creationId xmlns:a16="http://schemas.microsoft.com/office/drawing/2014/main" id="{5780E8C7-24A4-407C-8426-22FE045ED63C}"/>
              </a:ext>
            </a:extLst>
          </p:cNvPr>
          <p:cNvCxnSpPr>
            <a:cxnSpLocks/>
          </p:cNvCxnSpPr>
          <p:nvPr/>
        </p:nvCxnSpPr>
        <p:spPr>
          <a:xfrm>
            <a:off x="1463040" y="2165145"/>
            <a:ext cx="1322363" cy="268571"/>
          </a:xfrm>
          <a:prstGeom prst="bentConnector3">
            <a:avLst>
              <a:gd name="adj1" fmla="val 100000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Ευθεία γραμμή σύνδεσης 90">
            <a:extLst>
              <a:ext uri="{FF2B5EF4-FFF2-40B4-BE49-F238E27FC236}">
                <a16:creationId xmlns:a16="http://schemas.microsoft.com/office/drawing/2014/main" id="{E906E148-A332-4DBE-8E31-704CCD7EB1A0}"/>
              </a:ext>
            </a:extLst>
          </p:cNvPr>
          <p:cNvCxnSpPr>
            <a:cxnSpLocks/>
          </p:cNvCxnSpPr>
          <p:nvPr/>
        </p:nvCxnSpPr>
        <p:spPr>
          <a:xfrm>
            <a:off x="1463040" y="2300068"/>
            <a:ext cx="0" cy="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Ευθεία γραμμή σύνδεσης 104">
            <a:extLst>
              <a:ext uri="{FF2B5EF4-FFF2-40B4-BE49-F238E27FC236}">
                <a16:creationId xmlns:a16="http://schemas.microsoft.com/office/drawing/2014/main" id="{DA71F667-0AD1-46BA-A708-124FC8F08CB4}"/>
              </a:ext>
            </a:extLst>
          </p:cNvPr>
          <p:cNvCxnSpPr>
            <a:cxnSpLocks/>
          </p:cNvCxnSpPr>
          <p:nvPr/>
        </p:nvCxnSpPr>
        <p:spPr>
          <a:xfrm flipV="1">
            <a:off x="1463040" y="2300068"/>
            <a:ext cx="0" cy="9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Ευθεία γραμμή σύνδεσης 107">
            <a:extLst>
              <a:ext uri="{FF2B5EF4-FFF2-40B4-BE49-F238E27FC236}">
                <a16:creationId xmlns:a16="http://schemas.microsoft.com/office/drawing/2014/main" id="{DB53DFCC-93D8-45A4-88AF-E33B51C15846}"/>
              </a:ext>
            </a:extLst>
          </p:cNvPr>
          <p:cNvCxnSpPr>
            <a:cxnSpLocks/>
          </p:cNvCxnSpPr>
          <p:nvPr/>
        </p:nvCxnSpPr>
        <p:spPr>
          <a:xfrm flipV="1">
            <a:off x="1463040" y="2290483"/>
            <a:ext cx="0" cy="19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Ευθεία γραμμή σύνδεσης 112">
            <a:extLst>
              <a:ext uri="{FF2B5EF4-FFF2-40B4-BE49-F238E27FC236}">
                <a16:creationId xmlns:a16="http://schemas.microsoft.com/office/drawing/2014/main" id="{B873EAFE-C3F0-46F2-8391-89DD41A9CB84}"/>
              </a:ext>
            </a:extLst>
          </p:cNvPr>
          <p:cNvCxnSpPr>
            <a:cxnSpLocks/>
          </p:cNvCxnSpPr>
          <p:nvPr/>
        </p:nvCxnSpPr>
        <p:spPr>
          <a:xfrm>
            <a:off x="1463040" y="2309653"/>
            <a:ext cx="0" cy="24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Ευθεία γραμμή σύνδεσης 116">
            <a:extLst>
              <a:ext uri="{FF2B5EF4-FFF2-40B4-BE49-F238E27FC236}">
                <a16:creationId xmlns:a16="http://schemas.microsoft.com/office/drawing/2014/main" id="{E5814838-3660-4CD1-B6B8-EA191D2E7519}"/>
              </a:ext>
            </a:extLst>
          </p:cNvPr>
          <p:cNvCxnSpPr>
            <a:cxnSpLocks/>
          </p:cNvCxnSpPr>
          <p:nvPr/>
        </p:nvCxnSpPr>
        <p:spPr>
          <a:xfrm flipV="1">
            <a:off x="1463040" y="2165145"/>
            <a:ext cx="0" cy="26857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184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AC0216-04DA-473D-BF4D-5C94CB451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γνωστή αντίδραση αντικατάστασης του χαλκού από τον σίδηρο </a:t>
            </a:r>
          </a:p>
        </p:txBody>
      </p:sp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A1B5CB27-50B8-4500-994E-2F30CF6740B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" b="7851"/>
          <a:stretch/>
        </p:blipFill>
        <p:spPr>
          <a:xfrm>
            <a:off x="1255643" y="1402855"/>
            <a:ext cx="4568687" cy="5090020"/>
          </a:xfrm>
        </p:spPr>
      </p:pic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1E13687A-066B-4982-81DC-0160F26DC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837" y="1825625"/>
            <a:ext cx="582402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Βυθίζουμε ένα σιδερένιο καρφί σε διάλυμα θειικού χαλκού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με έντονο μπλε χρώμα). Ο σίδηρος, πιο δραστικός  από τον χαλκό, αντικαθιστά τον χαλκό, δημιουργώντας θειικό σίδηρο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διάλυμα  με πράσινο χρώμα)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κι ο χαλκός που μένει ελεύθερος στο διάλυμα αποτίθεται πάνω στο σιδερένιο καρφί (δίνοντας το χαρακτηριστικό καστανοκόκκινο χρώμα)</a:t>
            </a:r>
            <a:endParaRPr lang="el-GR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437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B58683F1-B0DF-4B93-9A4C-F669E0AED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288" y="1617785"/>
            <a:ext cx="7357403" cy="4487593"/>
          </a:xfrm>
          <a:prstGeom prst="rect">
            <a:avLst/>
          </a:prstGeom>
        </p:spPr>
      </p:pic>
      <p:sp>
        <p:nvSpPr>
          <p:cNvPr id="7" name="Τίτλος 6">
            <a:extLst>
              <a:ext uri="{FF2B5EF4-FFF2-40B4-BE49-F238E27FC236}">
                <a16:creationId xmlns:a16="http://schemas.microsoft.com/office/drawing/2014/main" id="{75008B90-5D52-466D-AE84-B0E1390E0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7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μια ακόμα απλή αντικατάσταση</a:t>
            </a:r>
          </a:p>
        </p:txBody>
      </p:sp>
    </p:spTree>
    <p:extLst>
      <p:ext uri="{BB962C8B-B14F-4D97-AF65-F5344CB8AC3E}">
        <p14:creationId xmlns:p14="http://schemas.microsoft.com/office/powerpoint/2010/main" val="3553281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D5A732-DDEF-4002-B45D-8A467E61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Κράματα : συμπαγή μίγματα διαφόρων μετάλλων ή και άλλων στοιχείων με βελτιωμένες ιδιότητες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0864CA-8D67-4D21-B0A4-19584658F0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Χάλυβας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κράμα σίδηρου-άνθρακα)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4BED136-346F-4F8E-A2E1-11949A078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363308" cy="4351338"/>
          </a:xfrm>
        </p:spPr>
        <p:txBody>
          <a:bodyPr/>
          <a:lstStyle/>
          <a:p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Ορείχαλκος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κράμα χαλκού- ψευδάργυρου)</a:t>
            </a: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5F978F88-0AE5-4049-B824-1362B6E8A7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806" y="2532185"/>
            <a:ext cx="4904937" cy="3334043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53F9B04F-DEFF-464E-9E68-DE68AC5F87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727" y="2259012"/>
            <a:ext cx="3005797" cy="405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145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3B68EE-AD7F-420E-957D-D4D730A98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87425"/>
            <a:ext cx="5259388" cy="4873625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Ντουραλουμίνιο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(αργίλιο, χαλκός, μαγνήσιο, μαγγάνιο)</a:t>
            </a:r>
          </a:p>
          <a:p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A83B46F1-C79B-4C84-845D-746140AAB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604911"/>
            <a:ext cx="4942034" cy="5264077"/>
          </a:xfrm>
        </p:spPr>
        <p:txBody>
          <a:bodyPr>
            <a:norm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Μπρούντζος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κράμα χαλκού- κασσίτερου)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F6E21833-A98F-4BDA-8099-CFEC1486AD3B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11" y="1716258"/>
            <a:ext cx="2231658" cy="1712742"/>
          </a:xfr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8BF67BD-FC2C-439A-8B07-816B96673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898" y="2433710"/>
            <a:ext cx="3858884" cy="3066757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2CA71B18-41EE-48AE-8438-2A08EE1439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001" y="2912964"/>
            <a:ext cx="18478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07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A44670-1683-4ED5-813F-EA250EEAF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514" y="1012874"/>
            <a:ext cx="8623495" cy="4848176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Αμάλγαμα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κράμα υδραργύρου, αργύρου, κασσίτερου και ψευδάργυρου, χρησιμοποιείται στην οδοντιατρική)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9422BDC3-CCC6-4C80-ABF4-D29E992B5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975" y="2539609"/>
            <a:ext cx="4543866" cy="349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65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E43074-3F40-4BCA-BADD-9956ADE36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"/>
            <a:ext cx="10515600" cy="914401"/>
          </a:xfrm>
        </p:spPr>
        <p:txBody>
          <a:bodyPr>
            <a:normAutofit/>
          </a:bodyPr>
          <a:lstStyle/>
          <a:p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Ας αρχίσουμε από τη θέση τους  στον περιοδικό πίνακα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D4D9227B-9D47-49AB-B3B9-D6E5733542F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893" y="914400"/>
            <a:ext cx="10192213" cy="5221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150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DC7000-C131-42BC-89C7-3AD582EB6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62232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Φυσικές</a:t>
            </a:r>
            <a:r>
              <a:rPr lang="el-GR" b="1" dirty="0"/>
              <a:t>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ιδιότητες</a:t>
            </a:r>
            <a:r>
              <a:rPr lang="el-GR" b="1" dirty="0"/>
              <a:t> 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ED3FFC5-ED6F-49BF-BE01-5783ADE5F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608" y="1189233"/>
            <a:ext cx="5183188" cy="2021800"/>
          </a:xfrm>
        </p:spPr>
        <p:txBody>
          <a:bodyPr>
            <a:normAutofit fontScale="85000" lnSpcReduction="10000"/>
          </a:bodyPr>
          <a:lstStyle/>
          <a:p>
            <a:pPr algn="ctr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μεταλλική  λάμψη  κι αργυρόλευκο χρώμα (εκτός από τον χρυσό που είναι κίτρινος και τον χαλκό  που είναι κοκκινωπός)</a:t>
            </a:r>
          </a:p>
          <a:p>
            <a:endParaRPr lang="el-GR" dirty="0"/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957B7D3B-0014-4D73-927D-34E19C2E59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727" y="3211033"/>
            <a:ext cx="4036741" cy="2978630"/>
          </a:xfrm>
        </p:spPr>
      </p:pic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id="{DFE3E4C2-CAE1-4ACB-9C7B-767EE80980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89233"/>
            <a:ext cx="5183188" cy="155396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όλκιμα (δηλαδή μετατρέπονται σε σύρματα )</a:t>
            </a:r>
          </a:p>
          <a:p>
            <a:pPr algn="ctr"/>
            <a:endParaRPr lang="el-GR" dirty="0"/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1E85891C-021C-4CAE-97FC-4CEFF525DF3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967" y="2505075"/>
            <a:ext cx="4929654" cy="3684588"/>
          </a:xfrm>
        </p:spPr>
      </p:pic>
    </p:spTree>
    <p:extLst>
      <p:ext uri="{BB962C8B-B14F-4D97-AF65-F5344CB8AC3E}">
        <p14:creationId xmlns:p14="http://schemas.microsoft.com/office/powerpoint/2010/main" val="242713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66B1915-2CA9-4D2B-9E25-E276B75B8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2772" y="668337"/>
            <a:ext cx="5380280" cy="1012826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ελατά ( δηλαδή μπορούν  να μετατραπούν σε λεπτά φύλλα)</a:t>
            </a:r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8FA13923-F778-4C42-B40C-3E89A81BC1F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64" y="1907628"/>
            <a:ext cx="4922302" cy="4282035"/>
          </a:xfrm>
        </p:spPr>
      </p:pic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33C659F-2813-4DB4-982F-09988C5B4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68337"/>
            <a:ext cx="5183188" cy="1239291"/>
          </a:xfrm>
        </p:spPr>
        <p:txBody>
          <a:bodyPr>
            <a:noAutofit/>
          </a:bodyPr>
          <a:lstStyle/>
          <a:p>
            <a:pPr algn="ctr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καλοί αγωγοί της θερμότητας...</a:t>
            </a:r>
          </a:p>
        </p:txBody>
      </p:sp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C222C4E3-CC4E-4D66-AE0C-473FD11B8E7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544" y="2287916"/>
            <a:ext cx="4762500" cy="3600450"/>
          </a:xfrm>
        </p:spPr>
      </p:pic>
    </p:spTree>
    <p:extLst>
      <p:ext uri="{BB962C8B-B14F-4D97-AF65-F5344CB8AC3E}">
        <p14:creationId xmlns:p14="http://schemas.microsoft.com/office/powerpoint/2010/main" val="181484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EDE6BE-2FF9-4CE9-A565-7A993A79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...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του ηλεκτρισμού</a:t>
            </a:r>
          </a:p>
        </p:txBody>
      </p:sp>
      <p:pic>
        <p:nvPicPr>
          <p:cNvPr id="12" name="Θέση περιεχομένου 11">
            <a:extLst>
              <a:ext uri="{FF2B5EF4-FFF2-40B4-BE49-F238E27FC236}">
                <a16:creationId xmlns:a16="http://schemas.microsoft.com/office/drawing/2014/main" id="{42C8E933-47B2-4C3A-81E0-F59CA35B017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17" y="1825626"/>
            <a:ext cx="5025483" cy="3950706"/>
          </a:xfrm>
        </p:spPr>
      </p:pic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B5D787D9-A9A6-4F0E-9CFF-A2B7D52E10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312" y="1825626"/>
            <a:ext cx="3900488" cy="3950706"/>
          </a:xfrm>
        </p:spPr>
      </p:pic>
    </p:spTree>
    <p:extLst>
      <p:ext uri="{BB962C8B-B14F-4D97-AF65-F5344CB8AC3E}">
        <p14:creationId xmlns:p14="http://schemas.microsoft.com/office/powerpoint/2010/main" val="316857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AAD707-4F0E-4E56-A2C1-D3E59490C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1507"/>
            <a:ext cx="10515600" cy="1546003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ψηλά σημεία τήξης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εκτός από τον υδράργυρο που είναι υγρός σε θερμοκρασία δωματίου)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6100D5D0-2380-4EBF-8186-36296F04CF0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46" y="2551814"/>
            <a:ext cx="4137837" cy="3104707"/>
          </a:xfrm>
        </p:spPr>
      </p:pic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5248B05D-60D7-4AB7-AA79-C0A30E711F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717" y="2126512"/>
            <a:ext cx="4485167" cy="3530009"/>
          </a:xfrm>
        </p:spPr>
      </p:pic>
    </p:spTree>
    <p:extLst>
      <p:ext uri="{BB962C8B-B14F-4D97-AF65-F5344CB8AC3E}">
        <p14:creationId xmlns:p14="http://schemas.microsoft.com/office/powerpoint/2010/main" val="82867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A6AD52-35D5-42CD-AC53-0B1EA81A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Έχουν γενικά μεγάλες πυκνότητες , εκτός από τα αλκάλια </a:t>
            </a:r>
            <a:b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(το </a:t>
            </a:r>
            <a:r>
              <a:rPr lang="el-G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λίθιο</a:t>
            </a: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το νάτριο, τ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κάλιο  επιπλέουν στο νερό)</a:t>
            </a:r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4ED03281-D506-44F1-BFDF-649DFB23778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19" y="2381692"/>
            <a:ext cx="5181600" cy="3636335"/>
          </a:xfrm>
        </p:spPr>
      </p:pic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FEF744CE-AA09-4F8D-9BC4-5673089249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183" y="2083981"/>
            <a:ext cx="5002617" cy="3934046"/>
          </a:xfrm>
        </p:spPr>
      </p:pic>
    </p:spTree>
    <p:extLst>
      <p:ext uri="{BB962C8B-B14F-4D97-AF65-F5344CB8AC3E}">
        <p14:creationId xmlns:p14="http://schemas.microsoft.com/office/powerpoint/2010/main" val="3139494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7597E2-FE73-45ED-9CB8-AD0B74C0A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2168"/>
          </a:xfrm>
        </p:spPr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Χημικές ιδιότητες των μετάλλων</a:t>
            </a:r>
          </a:p>
        </p:txBody>
      </p:sp>
      <p:pic>
        <p:nvPicPr>
          <p:cNvPr id="14" name="Θέση περιεχομένου 13">
            <a:extLst>
              <a:ext uri="{FF2B5EF4-FFF2-40B4-BE49-F238E27FC236}">
                <a16:creationId xmlns:a16="http://schemas.microsoft.com/office/drawing/2014/main" id="{E57F3D34-C635-41EB-8BD8-6E245EBEC0A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561" y="1467294"/>
            <a:ext cx="5146159" cy="5025580"/>
          </a:xfrm>
        </p:spPr>
      </p:pic>
    </p:spTree>
    <p:extLst>
      <p:ext uri="{BB962C8B-B14F-4D97-AF65-F5344CB8AC3E}">
        <p14:creationId xmlns:p14="http://schemas.microsoft.com/office/powerpoint/2010/main" val="166947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C8FD75-DAEE-49B7-A1A3-717BDB548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μέταλλα αντιδρούν με τα οξέα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3F544EA9-B232-4E48-AE03-9CB319056F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52" y="1690688"/>
            <a:ext cx="4316819" cy="4486275"/>
          </a:xfr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AB3A15F-03C6-4F68-B3FB-4E062B32A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20316" y="1935126"/>
            <a:ext cx="5633484" cy="3891516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δραστικό μέταλλο, όπως το μαγνήσιο 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(Mg) 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αντιδρά με το υδροχλωρικό οξύ (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HCl)</a:t>
            </a:r>
            <a:r>
              <a:rPr lang="el-G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απελευθερώνοντας αέριο υδρογόνο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53213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461</Words>
  <Application>Microsoft Office PowerPoint</Application>
  <PresentationFormat>Ευρεία οθόνη</PresentationFormat>
  <Paragraphs>46</Paragraphs>
  <Slides>18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Θέμα του Office</vt:lpstr>
      <vt:lpstr>Για να θυμηθούμε τα μέταλλα ...</vt:lpstr>
      <vt:lpstr>Ας αρχίσουμε από τη θέση τους  στον περιοδικό πίνακα</vt:lpstr>
      <vt:lpstr>Φυσικές ιδιότητες </vt:lpstr>
      <vt:lpstr>Παρουσίαση του PowerPoint</vt:lpstr>
      <vt:lpstr>... και του ηλεκτρισμού</vt:lpstr>
      <vt:lpstr>Έχουν ψηλά σημεία τήξης ( εκτός από τον υδράργυρο που είναι υγρός σε θερμοκρασία δωματίου)</vt:lpstr>
      <vt:lpstr>Έχουν γενικά μεγάλες πυκνότητες , εκτός από τα αλκάλια  (το λίθιο , το νάτριο, τo κάλιο  επιπλέουν στο νερό)</vt:lpstr>
      <vt:lpstr>Χημικές ιδιότητες των μετάλλων</vt:lpstr>
      <vt:lpstr>Τα μέταλλα αντιδρούν με τα οξέα</vt:lpstr>
      <vt:lpstr>Παρουσίαση του PowerPoint</vt:lpstr>
      <vt:lpstr>Και να γιατί:  Σειρά δραστικότητας των μετάλλων</vt:lpstr>
      <vt:lpstr>Παρουσίαση του PowerPoint</vt:lpstr>
      <vt:lpstr>   Με τον ίδιο τρόπο γίνονται και οι παρακάτω χημικές αντιδράσεις</vt:lpstr>
      <vt:lpstr>H  γνωστή αντίδραση αντικατάστασης του χαλκού από τον σίδηρο </vt:lpstr>
      <vt:lpstr>Και μια ακόμα απλή αντικατάσταση</vt:lpstr>
      <vt:lpstr> Κράματα : συμπαγή μίγματα διαφόρων μετάλλων ή και άλλων στοιχείων με βελτιωμένες ιδιότητες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Για να θυμηθούμε τα μέταλλα ...</dc:title>
  <dc:creator>Αχιλλέας</dc:creator>
  <cp:lastModifiedBy>Αχιλλέας</cp:lastModifiedBy>
  <cp:revision>54</cp:revision>
  <dcterms:created xsi:type="dcterms:W3CDTF">2020-04-17T07:21:18Z</dcterms:created>
  <dcterms:modified xsi:type="dcterms:W3CDTF">2020-04-23T10:35:23Z</dcterms:modified>
</cp:coreProperties>
</file>