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3" r:id="rId8"/>
    <p:sldId id="265"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162" y="1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4160EB32-6285-49E8-93F7-61EA464B116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4069EB8-9C72-4C28-B23C-9CFF80B5B92F}" type="datetimeFigureOut">
              <a:rPr lang="el-GR" smtClean="0"/>
              <a:pPr/>
              <a:t>4/4/2022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160EB32-6285-49E8-93F7-61EA464B116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4069EB8-9C72-4C28-B23C-9CFF80B5B92F}" type="datetimeFigureOut">
              <a:rPr lang="el-GR" smtClean="0"/>
              <a:pPr/>
              <a:t>4/4/2022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160EB32-6285-49E8-93F7-61EA464B116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Ahu_(Easter_Island)" TargetMode="External"/><Relationship Id="rId3" Type="http://schemas.openxmlformats.org/officeDocument/2006/relationships/hyperlink" Target="https://en.wikipedia.org/wiki/Rapa_Nui_people" TargetMode="External"/><Relationship Id="rId7" Type="http://schemas.openxmlformats.org/officeDocument/2006/relationships/hyperlink" Target="https://en.wikipedia.org/wiki/Rano_Raraku" TargetMode="External"/><Relationship Id="rId2" Type="http://schemas.openxmlformats.org/officeDocument/2006/relationships/hyperlink" Target="https://en.wikipedia.org/wiki/Monolith" TargetMode="External"/><Relationship Id="rId1" Type="http://schemas.openxmlformats.org/officeDocument/2006/relationships/slideLayout" Target="../slideLayouts/slideLayout1.xml"/><Relationship Id="rId6" Type="http://schemas.openxmlformats.org/officeDocument/2006/relationships/hyperlink" Target="https://en.wikipedia.org/wiki/Moai" TargetMode="External"/><Relationship Id="rId5" Type="http://schemas.openxmlformats.org/officeDocument/2006/relationships/hyperlink" Target="https://en.wikipedia.org/wiki/Polynesia" TargetMode="External"/><Relationship Id="rId4" Type="http://schemas.openxmlformats.org/officeDocument/2006/relationships/hyperlink" Target="https://en.wikipedia.org/wiki/Easter_Island" TargetMode="External"/><Relationship Id="rId9" Type="http://schemas.openxmlformats.org/officeDocument/2006/relationships/hyperlink" Target="https://en.wikipedia.org/wiki/History_of_Easter_Islan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sz="6000" b="1" i="1" dirty="0">
                <a:solidFill>
                  <a:schemeClr val="bg2">
                    <a:lumMod val="60000"/>
                    <a:lumOff val="40000"/>
                  </a:schemeClr>
                </a:solidFill>
              </a:rPr>
              <a:t>Easter </a:t>
            </a:r>
            <a:r>
              <a:rPr lang="en-US" sz="6000" b="1" i="1" dirty="0" err="1">
                <a:solidFill>
                  <a:schemeClr val="bg2">
                    <a:lumMod val="60000"/>
                    <a:lumOff val="40000"/>
                  </a:schemeClr>
                </a:solidFill>
              </a:rPr>
              <a:t>IslandS</a:t>
            </a:r>
            <a:endParaRPr lang="el-GR" sz="6000" b="1" i="1" dirty="0">
              <a:solidFill>
                <a:schemeClr val="bg2">
                  <a:lumMod val="60000"/>
                  <a:lumOff val="40000"/>
                </a:schemeClr>
              </a:solidFill>
            </a:endParaRPr>
          </a:p>
        </p:txBody>
      </p:sp>
      <p:sp>
        <p:nvSpPr>
          <p:cNvPr id="3" name="2 - Υπότιτλος"/>
          <p:cNvSpPr>
            <a:spLocks noGrp="1"/>
          </p:cNvSpPr>
          <p:nvPr>
            <p:ph type="subTitle" idx="1"/>
          </p:nvPr>
        </p:nvSpPr>
        <p:spPr>
          <a:xfrm>
            <a:off x="1428728" y="3714752"/>
            <a:ext cx="6400800" cy="1752600"/>
          </a:xfrm>
        </p:spPr>
        <p:txBody>
          <a:bodyPr>
            <a:normAutofit fontScale="70000" lnSpcReduction="20000"/>
          </a:bodyPr>
          <a:lstStyle/>
          <a:p>
            <a:pPr algn="l"/>
            <a:r>
              <a:rPr lang="en-US" b="1" i="1" u="sng" dirty="0">
                <a:solidFill>
                  <a:schemeClr val="bg1"/>
                </a:solidFill>
                <a:effectLst>
                  <a:outerShdw blurRad="38100" dist="38100" dir="2700000" algn="tl">
                    <a:srgbClr val="000000">
                      <a:alpha val="43137"/>
                    </a:srgbClr>
                  </a:outerShdw>
                </a:effectLst>
              </a:rPr>
              <a:t>Quiz, </a:t>
            </a:r>
            <a:r>
              <a:rPr lang="en-US" sz="2400" b="1" i="1" u="sng" dirty="0">
                <a:solidFill>
                  <a:schemeClr val="bg1"/>
                </a:solidFill>
                <a:effectLst>
                  <a:outerShdw blurRad="38100" dist="38100" dir="2700000" algn="tl">
                    <a:srgbClr val="000000">
                      <a:alpha val="43137"/>
                    </a:srgbClr>
                  </a:outerShdw>
                </a:effectLst>
              </a:rPr>
              <a:t>who do you believe built this temple</a:t>
            </a:r>
            <a:r>
              <a:rPr lang="el-GR" sz="2400" b="1" i="1" u="sng" dirty="0">
                <a:solidFill>
                  <a:schemeClr val="bg1"/>
                </a:solidFill>
                <a:effectLst>
                  <a:outerShdw blurRad="38100" dist="38100" dir="2700000" algn="tl">
                    <a:srgbClr val="000000">
                      <a:alpha val="43137"/>
                    </a:srgbClr>
                  </a:outerShdw>
                </a:effectLst>
              </a:rPr>
              <a:t>;</a:t>
            </a:r>
          </a:p>
          <a:p>
            <a:pPr algn="l"/>
            <a:r>
              <a:rPr lang="el-GR" sz="2400" b="1" i="1" u="sng" dirty="0">
                <a:solidFill>
                  <a:schemeClr val="bg1"/>
                </a:solidFill>
                <a:effectLst>
                  <a:outerShdw blurRad="38100" dist="38100" dir="2700000" algn="tl">
                    <a:srgbClr val="000000">
                      <a:alpha val="43137"/>
                    </a:srgbClr>
                  </a:outerShdw>
                </a:effectLst>
              </a:rPr>
              <a:t> </a:t>
            </a:r>
          </a:p>
          <a:p>
            <a:pPr marL="457200" indent="-457200" algn="l">
              <a:buAutoNum type="alphaUcPeriod"/>
            </a:pPr>
            <a:r>
              <a:rPr lang="en-US" sz="2400" b="1" i="1" u="sng" dirty="0">
                <a:solidFill>
                  <a:schemeClr val="bg1"/>
                </a:solidFill>
                <a:effectLst>
                  <a:outerShdw blurRad="38100" dist="38100" dir="2700000" algn="tl">
                    <a:srgbClr val="000000">
                      <a:alpha val="43137"/>
                    </a:srgbClr>
                  </a:outerShdw>
                </a:effectLst>
              </a:rPr>
              <a:t>Spanish</a:t>
            </a:r>
          </a:p>
          <a:p>
            <a:pPr marL="457200" indent="-457200" algn="l">
              <a:buAutoNum type="alphaUcPeriod" startAt="2"/>
            </a:pPr>
            <a:r>
              <a:rPr lang="el-GR" sz="2400" b="1" i="1" u="sng" dirty="0">
                <a:solidFill>
                  <a:schemeClr val="bg1"/>
                </a:solidFill>
                <a:effectLst>
                  <a:outerShdw blurRad="38100" dist="38100" dir="2700000" algn="tl">
                    <a:srgbClr val="000000">
                      <a:alpha val="43137"/>
                    </a:srgbClr>
                  </a:outerShdw>
                </a:effectLst>
              </a:rPr>
              <a:t>Α</a:t>
            </a:r>
            <a:r>
              <a:rPr lang="en-US" sz="2400" b="1" i="1" u="sng" dirty="0" err="1">
                <a:solidFill>
                  <a:schemeClr val="bg1"/>
                </a:solidFill>
                <a:effectLst>
                  <a:outerShdw blurRad="38100" dist="38100" dir="2700000" algn="tl">
                    <a:srgbClr val="000000">
                      <a:alpha val="43137"/>
                    </a:srgbClr>
                  </a:outerShdw>
                </a:effectLst>
              </a:rPr>
              <a:t>ztecs</a:t>
            </a:r>
            <a:endParaRPr lang="en-US" sz="2400" b="1" i="1" u="sng" dirty="0">
              <a:solidFill>
                <a:schemeClr val="bg1"/>
              </a:solidFill>
              <a:effectLst>
                <a:outerShdw blurRad="38100" dist="38100" dir="2700000" algn="tl">
                  <a:srgbClr val="000000">
                    <a:alpha val="43137"/>
                  </a:srgbClr>
                </a:outerShdw>
              </a:effectLst>
            </a:endParaRPr>
          </a:p>
          <a:p>
            <a:pPr marL="457200" indent="-457200" algn="l">
              <a:buAutoNum type="alphaUcPeriod" startAt="2"/>
            </a:pPr>
            <a:r>
              <a:rPr lang="en-US" sz="2400" b="1" i="1" u="sng" dirty="0">
                <a:solidFill>
                  <a:schemeClr val="bg1"/>
                </a:solidFill>
                <a:effectLst>
                  <a:outerShdw blurRad="38100" dist="38100" dir="2700000" algn="tl">
                    <a:srgbClr val="000000">
                      <a:alpha val="43137"/>
                    </a:srgbClr>
                  </a:outerShdw>
                </a:effectLst>
              </a:rPr>
              <a:t>Maya</a:t>
            </a:r>
          </a:p>
          <a:p>
            <a:pPr marL="457200" indent="-457200" algn="l">
              <a:buAutoNum type="alphaUcPeriod" startAt="2"/>
            </a:pPr>
            <a:r>
              <a:rPr lang="en-US" sz="2400" b="1" i="1" u="sng" dirty="0">
                <a:solidFill>
                  <a:schemeClr val="bg1"/>
                </a:solidFill>
                <a:effectLst>
                  <a:outerShdw blurRad="38100" dist="38100" dir="2700000" algn="tl">
                    <a:srgbClr val="000000">
                      <a:alpha val="43137"/>
                    </a:srgbClr>
                  </a:outerShdw>
                </a:effectLst>
              </a:rPr>
              <a:t> Incas</a:t>
            </a:r>
          </a:p>
          <a:p>
            <a:endParaRPr lang="en-US" sz="6400" b="1" i="1"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a:solidFill>
                  <a:schemeClr val="bg1"/>
                </a:solidFill>
              </a:rPr>
              <a:t>Information and history</a:t>
            </a:r>
            <a:endParaRPr lang="el-GR" dirty="0">
              <a:solidFill>
                <a:schemeClr val="bg1"/>
              </a:solidFill>
            </a:endParaRPr>
          </a:p>
        </p:txBody>
      </p:sp>
      <p:sp>
        <p:nvSpPr>
          <p:cNvPr id="3" name="2 - Υπότιτλος"/>
          <p:cNvSpPr>
            <a:spLocks noGrp="1"/>
          </p:cNvSpPr>
          <p:nvPr>
            <p:ph type="subTitle" idx="1"/>
          </p:nvPr>
        </p:nvSpPr>
        <p:spPr>
          <a:xfrm>
            <a:off x="1357290" y="3286124"/>
            <a:ext cx="6400800" cy="1752600"/>
          </a:xfrm>
        </p:spPr>
        <p:txBody>
          <a:bodyPr>
            <a:normAutofit fontScale="25000" lnSpcReduction="20000"/>
          </a:bodyPr>
          <a:lstStyle/>
          <a:p>
            <a:r>
              <a:rPr lang="en-US" sz="7200" b="1" i="1" dirty="0">
                <a:solidFill>
                  <a:schemeClr val="bg1">
                    <a:lumMod val="95000"/>
                    <a:lumOff val="5000"/>
                  </a:schemeClr>
                </a:solidFill>
              </a:rPr>
              <a:t>Easter Island covers roughly 64 square miles in the South Pacific Ocean, and is located some 2,300 miles from Chile’s west coast and 2,500 miles east of Tahiti. Known as Rapa Nui to its earliest inhabitants, the island was christened </a:t>
            </a:r>
            <a:r>
              <a:rPr lang="en-US" sz="7200" b="1" i="1" dirty="0" err="1">
                <a:solidFill>
                  <a:schemeClr val="bg1">
                    <a:lumMod val="95000"/>
                    <a:lumOff val="5000"/>
                  </a:schemeClr>
                </a:solidFill>
              </a:rPr>
              <a:t>Paaseiland</a:t>
            </a:r>
            <a:r>
              <a:rPr lang="en-US" sz="7200" b="1" i="1" dirty="0">
                <a:solidFill>
                  <a:schemeClr val="bg1">
                    <a:lumMod val="95000"/>
                    <a:lumOff val="5000"/>
                  </a:schemeClr>
                </a:solidFill>
              </a:rPr>
              <a:t>, or Easter Island, by Dutch explorers in honor of the day of their arrival in 1722. It was annexed by Chile in the late 19th century and now maintains an economy based largely on tourism. Easter Island’s most dramatic claim to fame is an array of almost 900 giant stone figures that date back many centuries. The statues reveal their creators to be master craftsmen and engineers, and are distinctive among other stone sculptures found in Polynesian cultures. There has been much speculation about the exact purpose of the statues, the role they played in the ancient civilization of Easter Island and the way they may have been constructed and transported</a:t>
            </a:r>
            <a:r>
              <a:rPr lang="en-US" sz="7200" dirty="0">
                <a:solidFill>
                  <a:schemeClr val="bg1">
                    <a:lumMod val="95000"/>
                    <a:lumOff val="5000"/>
                  </a:schemeClr>
                </a:solidFill>
              </a:rPr>
              <a:t>.</a:t>
            </a:r>
            <a:endParaRPr lang="el-GR" sz="7200" dirty="0">
              <a:solidFill>
                <a:schemeClr val="bg1">
                  <a:lumMod val="95000"/>
                  <a:lumOff val="5000"/>
                </a:schemeClr>
              </a:solidFill>
            </a:endParaRPr>
          </a:p>
          <a:p>
            <a:endParaRPr lang="el-GR" dirty="0"/>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i="1" dirty="0">
                <a:solidFill>
                  <a:schemeClr val="bg1"/>
                </a:solidFill>
              </a:rPr>
              <a:t>Moai statues</a:t>
            </a:r>
            <a:br>
              <a:rPr lang="en-US" b="0" dirty="0"/>
            </a:br>
            <a:endParaRPr lang="el-GR" dirty="0"/>
          </a:p>
        </p:txBody>
      </p:sp>
      <p:sp>
        <p:nvSpPr>
          <p:cNvPr id="3" name="2 - Υπότιτλος"/>
          <p:cNvSpPr>
            <a:spLocks noGrp="1"/>
          </p:cNvSpPr>
          <p:nvPr>
            <p:ph type="subTitle" idx="1"/>
          </p:nvPr>
        </p:nvSpPr>
        <p:spPr/>
        <p:txBody>
          <a:bodyPr>
            <a:noAutofit/>
          </a:bodyPr>
          <a:lstStyle/>
          <a:p>
            <a:r>
              <a:rPr lang="en-US" sz="1600" b="1" i="1" dirty="0">
                <a:solidFill>
                  <a:schemeClr val="bg1"/>
                </a:solidFill>
              </a:rPr>
              <a:t>Moai are </a:t>
            </a:r>
            <a:r>
              <a:rPr lang="en-US" sz="1600" b="1" i="1" dirty="0">
                <a:solidFill>
                  <a:schemeClr val="bg1"/>
                </a:solidFill>
                <a:hlinkClick r:id="rId2" tooltip="Monolith"/>
              </a:rPr>
              <a:t>monolithic</a:t>
            </a:r>
            <a:r>
              <a:rPr lang="en-US" sz="1600" b="1" i="1" dirty="0">
                <a:solidFill>
                  <a:schemeClr val="bg1"/>
                </a:solidFill>
              </a:rPr>
              <a:t> human figures carved by the </a:t>
            </a:r>
            <a:r>
              <a:rPr lang="en-US" sz="1600" b="1" i="1" dirty="0">
                <a:solidFill>
                  <a:schemeClr val="bg1"/>
                </a:solidFill>
                <a:hlinkClick r:id="rId3" tooltip="Rapa Nui people"/>
              </a:rPr>
              <a:t>Rapa Nui people</a:t>
            </a:r>
            <a:r>
              <a:rPr lang="en-US" sz="1600" b="1" i="1" dirty="0">
                <a:solidFill>
                  <a:schemeClr val="bg1"/>
                </a:solidFill>
              </a:rPr>
              <a:t> on </a:t>
            </a:r>
            <a:r>
              <a:rPr lang="en-US" sz="1600" b="1" i="1" dirty="0">
                <a:solidFill>
                  <a:schemeClr val="bg1"/>
                </a:solidFill>
                <a:hlinkClick r:id="rId4" tooltip="Easter Island"/>
              </a:rPr>
              <a:t>Easter Island</a:t>
            </a:r>
            <a:r>
              <a:rPr lang="en-US" sz="1600" b="1" i="1" dirty="0">
                <a:solidFill>
                  <a:schemeClr val="bg1"/>
                </a:solidFill>
              </a:rPr>
              <a:t> in eastern </a:t>
            </a:r>
            <a:r>
              <a:rPr lang="en-US" sz="1600" b="1" i="1" dirty="0">
                <a:solidFill>
                  <a:schemeClr val="bg1"/>
                </a:solidFill>
                <a:hlinkClick r:id="rId5" tooltip="Polynesia"/>
              </a:rPr>
              <a:t>Polynesia</a:t>
            </a:r>
            <a:r>
              <a:rPr lang="en-US" sz="1600" b="1" i="1" dirty="0">
                <a:solidFill>
                  <a:schemeClr val="bg1"/>
                </a:solidFill>
              </a:rPr>
              <a:t> between the years 1250 and 1500.</a:t>
            </a:r>
            <a:r>
              <a:rPr lang="en-US" sz="1600" b="1" i="1" baseline="30000" dirty="0">
                <a:solidFill>
                  <a:schemeClr val="bg1"/>
                </a:solidFill>
                <a:hlinkClick r:id="rId6"/>
              </a:rPr>
              <a:t>[1][2]</a:t>
            </a:r>
            <a:r>
              <a:rPr lang="en-US" sz="1600" b="1" i="1" dirty="0">
                <a:solidFill>
                  <a:schemeClr val="bg1"/>
                </a:solidFill>
              </a:rPr>
              <a:t> Nearly half are still at </a:t>
            </a:r>
            <a:r>
              <a:rPr lang="en-US" sz="1600" b="1" i="1" dirty="0" err="1">
                <a:solidFill>
                  <a:schemeClr val="bg1"/>
                </a:solidFill>
                <a:hlinkClick r:id="rId7" tooltip="Rano Raraku"/>
              </a:rPr>
              <a:t>Rano</a:t>
            </a:r>
            <a:r>
              <a:rPr lang="en-US" sz="1600" b="1" i="1" dirty="0">
                <a:solidFill>
                  <a:schemeClr val="bg1"/>
                </a:solidFill>
                <a:hlinkClick r:id="rId7" tooltip="Rano Raraku"/>
              </a:rPr>
              <a:t> </a:t>
            </a:r>
            <a:r>
              <a:rPr lang="en-US" sz="1600" b="1" i="1" dirty="0" err="1">
                <a:solidFill>
                  <a:schemeClr val="bg1"/>
                </a:solidFill>
                <a:hlinkClick r:id="rId7" tooltip="Rano Raraku"/>
              </a:rPr>
              <a:t>Raraku</a:t>
            </a:r>
            <a:r>
              <a:rPr lang="en-US" sz="1600" b="1" i="1" dirty="0">
                <a:solidFill>
                  <a:schemeClr val="bg1"/>
                </a:solidFill>
              </a:rPr>
              <a:t>, the main moai quarry, but hundreds were transported from there and set on stone platforms called </a:t>
            </a:r>
            <a:r>
              <a:rPr lang="en-US" sz="1600" b="1" i="1" dirty="0" err="1">
                <a:solidFill>
                  <a:schemeClr val="bg1"/>
                </a:solidFill>
                <a:hlinkClick r:id="rId8" tooltip="Ahu (Easter Island)"/>
              </a:rPr>
              <a:t>ahu</a:t>
            </a:r>
            <a:r>
              <a:rPr lang="en-US" sz="1600" b="1" i="1" dirty="0">
                <a:solidFill>
                  <a:schemeClr val="bg1"/>
                </a:solidFill>
              </a:rPr>
              <a:t> around the island's perimeter. Almost all moai have overly large heads three-eighths the size of the whole statue. The moai are chiefly the living faces (aringa ora) of deified ancestors (aringa ora ata tepuna).</a:t>
            </a:r>
            <a:r>
              <a:rPr lang="en-US" sz="1600" b="1" i="1" baseline="30000" dirty="0">
                <a:solidFill>
                  <a:schemeClr val="bg1"/>
                </a:solidFill>
                <a:hlinkClick r:id="rId6"/>
              </a:rPr>
              <a:t>[3]</a:t>
            </a:r>
            <a:r>
              <a:rPr lang="en-US" sz="1600" b="1" i="1" dirty="0">
                <a:solidFill>
                  <a:schemeClr val="bg1"/>
                </a:solidFill>
              </a:rPr>
              <a:t> The statues still gazed inland across their clan lands </a:t>
            </a:r>
            <a:r>
              <a:rPr lang="en-US" sz="1600" b="1" i="1" dirty="0">
                <a:solidFill>
                  <a:schemeClr val="bg1"/>
                </a:solidFill>
                <a:hlinkClick r:id="rId9" tooltip="History of Easter Island"/>
              </a:rPr>
              <a:t>when Europeans first visited the island in 1722</a:t>
            </a:r>
            <a:r>
              <a:rPr lang="en-US" sz="1600" b="1" i="1" dirty="0">
                <a:solidFill>
                  <a:schemeClr val="bg1"/>
                </a:solidFill>
              </a:rPr>
              <a:t>, but all of them had fallen by the latter part of the 19th century.</a:t>
            </a:r>
          </a:p>
          <a:p>
            <a:endParaRPr lang="el-GR" sz="1800" b="1" i="1" dirty="0">
              <a:solidFill>
                <a:schemeClr val="tx2">
                  <a:lumMod val="10000"/>
                </a:schemeClr>
              </a:solidFill>
            </a:endParaRPr>
          </a:p>
        </p:txBody>
      </p:sp>
    </p:spTree>
  </p:cSld>
  <p:clrMapOvr>
    <a:masterClrMapping/>
  </p:clrMapOvr>
  <p:transition>
    <p:check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n-US" i="1" dirty="0">
                <a:solidFill>
                  <a:schemeClr val="bg1"/>
                </a:solidFill>
              </a:rPr>
              <a:t>Early Settlement</a:t>
            </a:r>
            <a:endParaRPr lang="el-GR" i="1" dirty="0">
              <a:solidFill>
                <a:schemeClr val="bg1"/>
              </a:solidFill>
            </a:endParaRPr>
          </a:p>
        </p:txBody>
      </p:sp>
      <p:sp>
        <p:nvSpPr>
          <p:cNvPr id="3" name="2 - Υπότιτλος"/>
          <p:cNvSpPr>
            <a:spLocks noGrp="1"/>
          </p:cNvSpPr>
          <p:nvPr>
            <p:ph type="subTitle" idx="1"/>
          </p:nvPr>
        </p:nvSpPr>
        <p:spPr/>
        <p:txBody>
          <a:bodyPr>
            <a:noAutofit/>
          </a:bodyPr>
          <a:lstStyle/>
          <a:p>
            <a:r>
              <a:rPr lang="en-US" sz="1800" b="1" i="1" dirty="0">
                <a:solidFill>
                  <a:schemeClr val="tx2">
                    <a:lumMod val="10000"/>
                  </a:schemeClr>
                </a:solidFill>
              </a:rPr>
              <a:t>The first human inhabitants of Rapa Nui (the Polynesian name for Easter Island; its Spanish name is Isla de Pascua) are believed to have arrived in an organized party of emigrants. Archaeology dates their arrival at between 700-800 A.D., while linguists estimate it was around the year 400. Tradition holds that the first king of Rapa Nui was </a:t>
            </a:r>
            <a:r>
              <a:rPr lang="en-US" sz="1800" b="1" i="1" dirty="0" err="1">
                <a:solidFill>
                  <a:schemeClr val="tx2">
                    <a:lumMod val="10000"/>
                  </a:schemeClr>
                </a:solidFill>
              </a:rPr>
              <a:t>Hoto-Matua</a:t>
            </a:r>
            <a:r>
              <a:rPr lang="en-US" sz="1800" b="1" i="1" dirty="0">
                <a:solidFill>
                  <a:schemeClr val="tx2">
                    <a:lumMod val="10000"/>
                  </a:schemeClr>
                </a:solidFill>
              </a:rPr>
              <a:t>, a ruler from a Polynesian subgroup (possibly from the </a:t>
            </a:r>
            <a:r>
              <a:rPr lang="en-US" sz="1800" b="1" i="1" dirty="0" err="1">
                <a:solidFill>
                  <a:schemeClr val="tx2">
                    <a:lumMod val="10000"/>
                  </a:schemeClr>
                </a:solidFill>
              </a:rPr>
              <a:t>Marquesa</a:t>
            </a:r>
            <a:r>
              <a:rPr lang="en-US" sz="1800" b="1" i="1" dirty="0">
                <a:solidFill>
                  <a:schemeClr val="tx2">
                    <a:lumMod val="10000"/>
                  </a:schemeClr>
                </a:solidFill>
              </a:rPr>
              <a:t> Islands) whose ship traveled thousands of miles before landing at </a:t>
            </a:r>
            <a:r>
              <a:rPr lang="en-US" sz="1800" b="1" i="1" dirty="0" err="1">
                <a:solidFill>
                  <a:schemeClr val="tx2">
                    <a:lumMod val="10000"/>
                  </a:schemeClr>
                </a:solidFill>
              </a:rPr>
              <a:t>Anakena</a:t>
            </a:r>
            <a:r>
              <a:rPr lang="en-US" sz="1800" b="1" i="1" dirty="0">
                <a:solidFill>
                  <a:schemeClr val="tx2">
                    <a:lumMod val="10000"/>
                  </a:schemeClr>
                </a:solidFill>
              </a:rPr>
              <a:t>, one of the few sandy beaches on the island’s rocky coast</a:t>
            </a:r>
            <a:endParaRPr lang="el-GR" sz="1800" b="1" i="1" dirty="0">
              <a:solidFill>
                <a:schemeClr val="tx2">
                  <a:lumMod val="10000"/>
                </a:schemeClr>
              </a:solidFill>
            </a:endParaRP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i="1" dirty="0">
                <a:solidFill>
                  <a:schemeClr val="bg1"/>
                </a:solidFill>
              </a:rPr>
              <a:t>Easter island today</a:t>
            </a:r>
            <a:endParaRPr lang="el-GR" i="1" dirty="0">
              <a:solidFill>
                <a:schemeClr val="bg1"/>
              </a:solidFill>
            </a:endParaRPr>
          </a:p>
        </p:txBody>
      </p:sp>
      <p:sp>
        <p:nvSpPr>
          <p:cNvPr id="3" name="2 - Υπότιτλος"/>
          <p:cNvSpPr>
            <a:spLocks noGrp="1"/>
          </p:cNvSpPr>
          <p:nvPr>
            <p:ph type="subTitle" idx="1"/>
          </p:nvPr>
        </p:nvSpPr>
        <p:spPr/>
        <p:txBody>
          <a:bodyPr>
            <a:noAutofit/>
          </a:bodyPr>
          <a:lstStyle/>
          <a:p>
            <a:r>
              <a:rPr lang="en-US" sz="1400" b="1" i="1" dirty="0">
                <a:solidFill>
                  <a:schemeClr val="tx2">
                    <a:lumMod val="10000"/>
                  </a:schemeClr>
                </a:solidFill>
              </a:rPr>
              <a:t>An isolated triangle measuring 14 miles long by seven miles wide, Easter Island was formed by a series of volcanic eruptions. In addition to its hilly terrain, the island contains many subterranean caves with corridors that extend deep into mountains of volcanic rock. The island’s largest volcano is known as </a:t>
            </a:r>
            <a:r>
              <a:rPr lang="en-US" sz="1400" b="1" i="1" dirty="0" err="1">
                <a:solidFill>
                  <a:schemeClr val="tx2">
                    <a:lumMod val="10000"/>
                  </a:schemeClr>
                </a:solidFill>
              </a:rPr>
              <a:t>Rano</a:t>
            </a:r>
            <a:r>
              <a:rPr lang="en-US" sz="1400" b="1" i="1" dirty="0">
                <a:solidFill>
                  <a:schemeClr val="tx2">
                    <a:lumMod val="10000"/>
                  </a:schemeClr>
                </a:solidFill>
              </a:rPr>
              <a:t> Kao, and its highest point is Mount </a:t>
            </a:r>
            <a:r>
              <a:rPr lang="en-US" sz="1400" b="1" i="1" dirty="0" err="1">
                <a:solidFill>
                  <a:schemeClr val="tx2">
                    <a:lumMod val="10000"/>
                  </a:schemeClr>
                </a:solidFill>
              </a:rPr>
              <a:t>Terevaka</a:t>
            </a:r>
            <a:r>
              <a:rPr lang="en-US" sz="1400" b="1" i="1" dirty="0">
                <a:solidFill>
                  <a:schemeClr val="tx2">
                    <a:lumMod val="10000"/>
                  </a:schemeClr>
                </a:solidFill>
              </a:rPr>
              <a:t>, which reaches 1,665 feet (507.5m) above sea level. It has a subtropical climate (sunny and dry) and temperate weather.</a:t>
            </a:r>
          </a:p>
          <a:p>
            <a:r>
              <a:rPr lang="en-US" sz="1400" b="1" i="1" dirty="0">
                <a:solidFill>
                  <a:schemeClr val="tx2">
                    <a:lumMod val="10000"/>
                  </a:schemeClr>
                </a:solidFill>
              </a:rPr>
              <a:t>Easter Island boasts no natural harbor, but ships can anchor off </a:t>
            </a:r>
            <a:r>
              <a:rPr lang="en-US" sz="1400" b="1" i="1" dirty="0" err="1">
                <a:solidFill>
                  <a:schemeClr val="tx2">
                    <a:lumMod val="10000"/>
                  </a:schemeClr>
                </a:solidFill>
              </a:rPr>
              <a:t>Hanga</a:t>
            </a:r>
            <a:r>
              <a:rPr lang="en-US" sz="1400" b="1" i="1" dirty="0">
                <a:solidFill>
                  <a:schemeClr val="tx2">
                    <a:lumMod val="10000"/>
                  </a:schemeClr>
                </a:solidFill>
              </a:rPr>
              <a:t> </a:t>
            </a:r>
            <a:r>
              <a:rPr lang="en-US" sz="1400" b="1" i="1" dirty="0" err="1">
                <a:solidFill>
                  <a:schemeClr val="tx2">
                    <a:lumMod val="10000"/>
                  </a:schemeClr>
                </a:solidFill>
              </a:rPr>
              <a:t>Roa</a:t>
            </a:r>
            <a:r>
              <a:rPr lang="en-US" sz="1400" b="1" i="1" dirty="0">
                <a:solidFill>
                  <a:schemeClr val="tx2">
                    <a:lumMod val="10000"/>
                  </a:schemeClr>
                </a:solidFill>
              </a:rPr>
              <a:t> on the west coast; it is the island’s largest village, with a population of roughly 3,300. In 1995, UNESCO named Easter Island a World Heritage site. It is now home to a mixed population, mostly of Polynesian ancestry and made up of the descendants of the Long-Ears and Short-Ears. Spanish is generally spoken, and the island has developed an economy largely based on tourism.</a:t>
            </a:r>
          </a:p>
          <a:p>
            <a:endParaRPr lang="el-GR" sz="1400" dirty="0"/>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i="1" dirty="0">
                <a:solidFill>
                  <a:schemeClr val="bg1"/>
                </a:solidFill>
              </a:rPr>
              <a:t>The secrets of the island</a:t>
            </a:r>
            <a:endParaRPr lang="el-GR" i="1" dirty="0">
              <a:solidFill>
                <a:schemeClr val="bg1"/>
              </a:solidFill>
            </a:endParaRPr>
          </a:p>
        </p:txBody>
      </p:sp>
      <p:sp>
        <p:nvSpPr>
          <p:cNvPr id="3" name="2 - Υπότιτλος"/>
          <p:cNvSpPr>
            <a:spLocks noGrp="1"/>
          </p:cNvSpPr>
          <p:nvPr>
            <p:ph type="subTitle" idx="1"/>
          </p:nvPr>
        </p:nvSpPr>
        <p:spPr/>
        <p:txBody>
          <a:bodyPr>
            <a:noAutofit/>
          </a:bodyPr>
          <a:lstStyle/>
          <a:p>
            <a:r>
              <a:rPr lang="en-US" sz="1800" b="1" i="1" dirty="0">
                <a:solidFill>
                  <a:schemeClr val="tx2">
                    <a:lumMod val="10000"/>
                  </a:schemeClr>
                </a:solidFill>
              </a:rPr>
              <a:t>Some archaeologists point to a layer of subsoil with many obsidian spear points as a sign of sudden warfare. Islanders say there was probably cannibalism, as well as carnage, and seem to think no less of their ancestors because of it. Smithsonian forensic anthropologist Douglas Owsley, who has studied the bones of some 600 individuals from the island, has found numerous signs of trauma, such as blows to the face and head. But only occasionally, he says, did these injuries result in death. In any case, a population that grew to as many as 20,000 was reduced to only a few thousand at most when the captains of the first European ships counted them in the early 18th century</a:t>
            </a:r>
            <a:r>
              <a:rPr lang="en-US" sz="1400" b="1" i="1" dirty="0">
                <a:solidFill>
                  <a:schemeClr val="tx2">
                    <a:lumMod val="10000"/>
                  </a:schemeClr>
                </a:solidFill>
              </a:rPr>
              <a:t>.</a:t>
            </a:r>
            <a:endParaRPr lang="el-GR" sz="1400" b="1" i="1" dirty="0">
              <a:solidFill>
                <a:schemeClr val="tx2">
                  <a:lumMod val="10000"/>
                </a:schemeClr>
              </a:solidFill>
            </a:endParaRP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normAutofit/>
          </a:bodyPr>
          <a:lstStyle/>
          <a:p>
            <a:r>
              <a:rPr lang="en-US" sz="3200" b="1" i="1" u="sng" dirty="0">
                <a:solidFill>
                  <a:schemeClr val="tx2">
                    <a:lumMod val="10000"/>
                  </a:schemeClr>
                </a:solidFill>
              </a:rPr>
              <a:t>MICHAEL PROTOPAPPAS</a:t>
            </a:r>
          </a:p>
          <a:p>
            <a:r>
              <a:rPr lang="en-US" sz="3200" b="1" i="1" u="sng" dirty="0">
                <a:solidFill>
                  <a:schemeClr val="tx2">
                    <a:lumMod val="10000"/>
                  </a:schemeClr>
                </a:solidFill>
              </a:rPr>
              <a:t>JOHN MANOLIS</a:t>
            </a:r>
          </a:p>
          <a:p>
            <a:r>
              <a:rPr lang="en-US" sz="3200" b="1" i="1" u="sng" dirty="0">
                <a:solidFill>
                  <a:schemeClr val="tx2">
                    <a:lumMod val="10000"/>
                  </a:schemeClr>
                </a:solidFill>
              </a:rPr>
              <a:t>Thanks for your attention!</a:t>
            </a:r>
            <a:endParaRPr lang="el-GR" sz="3200" b="1" i="1" u="sng" dirty="0">
              <a:solidFill>
                <a:schemeClr val="tx2">
                  <a:lumMod val="10000"/>
                </a:schemeClr>
              </a:solidFill>
            </a:endParaRPr>
          </a:p>
        </p:txBody>
      </p:sp>
      <p:sp>
        <p:nvSpPr>
          <p:cNvPr id="2050" name="AutoShape 2" descr="Easter Island for Easter | Booking.com"/>
          <p:cNvSpPr>
            <a:spLocks noGrp="1" noChangeAspect="1" noChangeArrowheads="1"/>
          </p:cNvSpPr>
          <p:nvPr>
            <p:ph type="ctrTitle"/>
          </p:nvPr>
        </p:nvSpPr>
        <p:spPr bwMode="auto">
          <a:prstGeom prst="rect">
            <a:avLst/>
          </a:prstGeom>
          <a:noFill/>
        </p:spPr>
        <p:txBody>
          <a:bodyPr vert="horz" wrap="square" lIns="91440" tIns="45720" rIns="91440" bIns="45720" numCol="1" anchor="t" anchorCtr="0" compatLnSpc="1">
            <a:prstTxWarp prst="textNoShape">
              <a:avLst/>
            </a:prstTxWarp>
            <a:normAutofit/>
          </a:bodyPr>
          <a:lstStyle/>
          <a:p>
            <a:r>
              <a:rPr lang="en-US" sz="8000" i="1" dirty="0">
                <a:solidFill>
                  <a:schemeClr val="bg1"/>
                </a:solidFill>
              </a:rPr>
              <a:t>end</a:t>
            </a:r>
            <a:endParaRPr lang="el-GR" sz="8000" i="1" dirty="0">
              <a:solidFill>
                <a:schemeClr val="bg1"/>
              </a:solidFill>
            </a:endParaRPr>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noAutofit/>
          </a:bodyPr>
          <a:lstStyle/>
          <a:p>
            <a:r>
              <a:rPr lang="en-US" sz="8000" i="1" u="sng" dirty="0">
                <a:solidFill>
                  <a:schemeClr val="tx2">
                    <a:lumMod val="10000"/>
                  </a:schemeClr>
                </a:solidFill>
              </a:rPr>
              <a:t>Some Photos</a:t>
            </a:r>
            <a:endParaRPr lang="el-GR" sz="8000" i="1" u="sng" dirty="0">
              <a:solidFill>
                <a:schemeClr val="tx2">
                  <a:lumMod val="10000"/>
                </a:schemeClr>
              </a:solidFill>
            </a:endParaRPr>
          </a:p>
        </p:txBody>
      </p:sp>
      <p:pic>
        <p:nvPicPr>
          <p:cNvPr id="22530" name="Picture 2" descr="Machu Picchu and Easter Island Tour | Audley Travel"/>
          <p:cNvPicPr>
            <a:picLocks noChangeAspect="1" noChangeArrowheads="1"/>
          </p:cNvPicPr>
          <p:nvPr/>
        </p:nvPicPr>
        <p:blipFill>
          <a:blip r:embed="rId2"/>
          <a:srcRect/>
          <a:stretch>
            <a:fillRect/>
          </a:stretch>
        </p:blipFill>
        <p:spPr bwMode="auto">
          <a:xfrm>
            <a:off x="1285852" y="1571612"/>
            <a:ext cx="2857520" cy="2440798"/>
          </a:xfrm>
          <a:prstGeom prst="rect">
            <a:avLst/>
          </a:prstGeom>
          <a:noFill/>
        </p:spPr>
      </p:pic>
      <p:sp>
        <p:nvSpPr>
          <p:cNvPr id="22532" name="AutoShape 4" descr="Why Some Easter Island Statues Are Where They Are - Scientific America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2534" name="AutoShape 6" descr="Why Some Easter Island Statues Are Where They Are - Scientific America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2536" name="AutoShape 8" descr="Conference on Rapa Nui (Easter Island) and Pacific - Paaseiland.org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2538" name="AutoShape 10" descr="Chile, Rapa Nui, Isla De Pascua (Easter Island), Moai Statues by Gavin  Helli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22540" name="Picture 12" descr="Easter Island | The ultimate complete guide of Rapa Nui"/>
          <p:cNvPicPr>
            <a:picLocks noChangeAspect="1" noChangeArrowheads="1"/>
          </p:cNvPicPr>
          <p:nvPr/>
        </p:nvPicPr>
        <p:blipFill>
          <a:blip r:embed="rId3"/>
          <a:srcRect/>
          <a:stretch>
            <a:fillRect/>
          </a:stretch>
        </p:blipFill>
        <p:spPr bwMode="auto">
          <a:xfrm>
            <a:off x="4857752" y="1571612"/>
            <a:ext cx="2870191" cy="2357454"/>
          </a:xfrm>
          <a:prstGeom prst="rect">
            <a:avLst/>
          </a:prstGeom>
          <a:noFill/>
        </p:spPr>
      </p:pic>
      <p:pic>
        <p:nvPicPr>
          <p:cNvPr id="22542" name="Picture 14" descr="Rapa-Nui Easter Island Marathon, Jun 05 2022 | World&amp;amp;#39;s Marathons"/>
          <p:cNvPicPr>
            <a:picLocks noChangeAspect="1" noChangeArrowheads="1"/>
          </p:cNvPicPr>
          <p:nvPr/>
        </p:nvPicPr>
        <p:blipFill>
          <a:blip r:embed="rId4" cstate="print"/>
          <a:srcRect/>
          <a:stretch>
            <a:fillRect/>
          </a:stretch>
        </p:blipFill>
        <p:spPr bwMode="auto">
          <a:xfrm>
            <a:off x="1285852" y="4389842"/>
            <a:ext cx="2786082" cy="2325282"/>
          </a:xfrm>
          <a:prstGeom prst="rect">
            <a:avLst/>
          </a:prstGeom>
          <a:noFill/>
        </p:spPr>
      </p:pic>
      <p:pic>
        <p:nvPicPr>
          <p:cNvPr id="22544" name="Picture 16" descr="Return of Tourist Outvoted on Easter Island | .TR"/>
          <p:cNvPicPr>
            <a:picLocks noChangeAspect="1" noChangeArrowheads="1"/>
          </p:cNvPicPr>
          <p:nvPr/>
        </p:nvPicPr>
        <p:blipFill>
          <a:blip r:embed="rId5"/>
          <a:srcRect/>
          <a:stretch>
            <a:fillRect/>
          </a:stretch>
        </p:blipFill>
        <p:spPr bwMode="auto">
          <a:xfrm>
            <a:off x="4786314" y="4286256"/>
            <a:ext cx="3071794" cy="2457435"/>
          </a:xfrm>
          <a:prstGeom prst="rect">
            <a:avLst/>
          </a:prstGeom>
          <a:noFill/>
        </p:spPr>
      </p:pic>
    </p:spTree>
  </p:cSld>
  <p:clrMapOvr>
    <a:masterClrMapping/>
  </p:clrMapOvr>
  <p:transition>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86</TotalTime>
  <Words>752</Words>
  <Application>Microsoft Office PowerPoint</Application>
  <PresentationFormat>Προβολή στην οθόνη (4:3)</PresentationFormat>
  <Paragraphs>23</Paragraphs>
  <Slides>8</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8</vt:i4>
      </vt:variant>
    </vt:vector>
  </HeadingPairs>
  <TitlesOfParts>
    <vt:vector size="16" baseType="lpstr">
      <vt:lpstr>Arial</vt:lpstr>
      <vt:lpstr>Book Antiqua</vt:lpstr>
      <vt:lpstr>Lucida Sans</vt:lpstr>
      <vt:lpstr>Times New Roman</vt:lpstr>
      <vt:lpstr>Wingdings</vt:lpstr>
      <vt:lpstr>Wingdings 2</vt:lpstr>
      <vt:lpstr>Wingdings 3</vt:lpstr>
      <vt:lpstr>Αποκορύφωμα</vt:lpstr>
      <vt:lpstr>Easter IslandS</vt:lpstr>
      <vt:lpstr>Information and history</vt:lpstr>
      <vt:lpstr>Moai statues </vt:lpstr>
      <vt:lpstr>Early Settlement</vt:lpstr>
      <vt:lpstr>Easter island today</vt:lpstr>
      <vt:lpstr>The secrets of the island</vt:lpstr>
      <vt:lpstr>end</vt:lpstr>
      <vt:lpstr>Some Photos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Easter Island</dc:title>
  <dc:creator>ΕΛΕΥΘΕΡΙΑ ΚΡΙΤΣΑΚΗ</dc:creator>
  <cp:lastModifiedBy>ioankaragian1@gmail.com</cp:lastModifiedBy>
  <cp:revision>11</cp:revision>
  <dcterms:created xsi:type="dcterms:W3CDTF">2022-03-06T09:09:30Z</dcterms:created>
  <dcterms:modified xsi:type="dcterms:W3CDTF">2022-04-04T18:43:33Z</dcterms:modified>
</cp:coreProperties>
</file>