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BB9CD-0DA2-4339-A670-C907783467C4}" v="34" dt="2022-03-23T21:19:54.374"/>
    <p1510:client id="{7D86E1C7-2427-4588-A571-A8341EFAB1DD}" v="1971" dt="2022-03-24T21:07:57.728"/>
    <p1510:client id="{A16E9DD8-DCA6-4A74-A5AB-939EAA4A4BB0}" v="794" dt="2022-03-23T22:00:47.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76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062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10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19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57324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07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322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508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1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304308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26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7235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30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38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404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64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4870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103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hyperlink" Target="https://www.history.com/topics/ancient-americas/maya" TargetMode="Externa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hyperlink" Target="https://www.history.com/author/history" TargetMode="External"/><Relationship Id="rId5" Type="http://schemas.openxmlformats.org/officeDocument/2006/relationships/hyperlink" Target="https://web.stanford.edu/class/e297c/trade_environment/photo/hmayan.html"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hyperlink" Target="https://www.history.com/topics/ancient-americas/maya#section_7" TargetMode="External"/><Relationship Id="rId3" Type="http://schemas.openxmlformats.org/officeDocument/2006/relationships/hyperlink" Target="https://www.history.com/topics/ancient-americas/maya#section_2" TargetMode="External"/><Relationship Id="rId7" Type="http://schemas.openxmlformats.org/officeDocument/2006/relationships/hyperlink" Target="https://www.history.com/topics/ancient-americas/maya#section_6" TargetMode="External"/><Relationship Id="rId2" Type="http://schemas.openxmlformats.org/officeDocument/2006/relationships/hyperlink" Target="https://www.history.com/topics/ancient-americas/maya#section_1" TargetMode="External"/><Relationship Id="rId1" Type="http://schemas.openxmlformats.org/officeDocument/2006/relationships/slideLayout" Target="../slideLayouts/slideLayout2.xml"/><Relationship Id="rId6" Type="http://schemas.openxmlformats.org/officeDocument/2006/relationships/hyperlink" Target="https://www.history.com/topics/ancient-americas/maya#section_5" TargetMode="External"/><Relationship Id="rId5" Type="http://schemas.openxmlformats.org/officeDocument/2006/relationships/hyperlink" Target="https://www.history.com/topics/ancient-americas/maya#section_4" TargetMode="External"/><Relationship Id="rId4" Type="http://schemas.openxmlformats.org/officeDocument/2006/relationships/hyperlink" Target="https://www.history.com/topics/ancient-americas/maya#section_3" TargetMode="External"/><Relationship Id="rId9" Type="http://schemas.openxmlformats.org/officeDocument/2006/relationships/hyperlink" Target="https://www.history.com/topics/ancient-americas/maya#section_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history.com/topics/mexico/tabasco" TargetMode="External"/><Relationship Id="rId2" Type="http://schemas.openxmlformats.org/officeDocument/2006/relationships/hyperlink" Target="https://www.history.com/topics/mexico"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s://www.history.com/topics/mexico/chiapa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p:cNvSpPr>
            <a:spLocks noGrp="1"/>
          </p:cNvSpPr>
          <p:nvPr>
            <p:ph type="title"/>
          </p:nvPr>
        </p:nvSpPr>
        <p:spPr>
          <a:xfrm>
            <a:off x="8013290" y="1041401"/>
            <a:ext cx="3079006" cy="2345264"/>
          </a:xfrm>
        </p:spPr>
        <p:txBody>
          <a:bodyPr vert="horz" lIns="91440" tIns="45720" rIns="91440" bIns="45720" rtlCol="0" anchor="b">
            <a:normAutofit fontScale="90000"/>
          </a:bodyPr>
          <a:lstStyle/>
          <a:p>
            <a:pPr>
              <a:lnSpc>
                <a:spcPct val="90000"/>
              </a:lnSpc>
            </a:pPr>
            <a:br>
              <a:rPr lang="en-US" sz="1100" b="1" u="sng"/>
            </a:br>
            <a:br>
              <a:rPr lang="en-US" sz="1100" b="1" u="sng"/>
            </a:br>
            <a:br>
              <a:rPr lang="en-US" sz="1100" b="1" u="sng"/>
            </a:br>
            <a:br>
              <a:rPr lang="en-US" sz="1100" b="1" u="sng"/>
            </a:br>
            <a:br>
              <a:rPr lang="en-US" sz="1100" b="1" u="sng"/>
            </a:br>
            <a:br>
              <a:rPr lang="en-US" sz="2000" b="1" u="sng"/>
            </a:br>
            <a:r>
              <a:rPr lang="en-US" sz="2000" b="1" u="sng">
                <a:solidFill>
                  <a:srgbClr val="262626"/>
                </a:solidFill>
              </a:rPr>
              <a:t>PROJECT</a:t>
            </a:r>
            <a:r>
              <a:rPr lang="en-US" sz="2000">
                <a:solidFill>
                  <a:srgbClr val="262626"/>
                </a:solidFill>
              </a:rPr>
              <a:t> </a:t>
            </a:r>
          </a:p>
          <a:p>
            <a:pPr>
              <a:lnSpc>
                <a:spcPct val="90000"/>
              </a:lnSpc>
            </a:pPr>
            <a:r>
              <a:rPr lang="en-US" sz="2000" b="1" u="sng">
                <a:solidFill>
                  <a:srgbClr val="262626"/>
                </a:solidFill>
              </a:rPr>
              <a:t>ENGLISH LANGUAGE</a:t>
            </a:r>
            <a:r>
              <a:rPr lang="en-US" sz="2000">
                <a:solidFill>
                  <a:srgbClr val="262626"/>
                </a:solidFill>
              </a:rPr>
              <a:t> </a:t>
            </a:r>
          </a:p>
          <a:p>
            <a:pPr>
              <a:lnSpc>
                <a:spcPct val="90000"/>
              </a:lnSpc>
            </a:pPr>
            <a:br>
              <a:rPr lang="en-US" sz="2000" b="1" i="1" u="sng"/>
            </a:br>
            <a:br>
              <a:rPr lang="en-US" sz="2000" b="1" i="1" u="sng"/>
            </a:br>
            <a:br>
              <a:rPr lang="en-US" sz="2000" b="1" i="1" u="sng"/>
            </a:br>
            <a:br>
              <a:rPr lang="en-US" sz="2000" b="1" i="1" u="sng"/>
            </a:br>
            <a:r>
              <a:rPr lang="en-US" sz="2000" b="1" i="1" u="sng">
                <a:solidFill>
                  <a:srgbClr val="262626"/>
                </a:solidFill>
              </a:rPr>
              <a:t>MAYA CIVILIZATION</a:t>
            </a:r>
            <a:br>
              <a:rPr lang="en-US" sz="2000" b="1" i="1" u="sng"/>
            </a:br>
            <a:r>
              <a:rPr lang="en-US" sz="2000" b="1" i="1" u="sng">
                <a:solidFill>
                  <a:srgbClr val="262626"/>
                </a:solidFill>
              </a:rPr>
              <a:t> </a:t>
            </a:r>
            <a:r>
              <a:rPr lang="en-US" sz="2000">
                <a:solidFill>
                  <a:srgbClr val="262626"/>
                </a:solidFill>
              </a:rPr>
              <a:t>BY NAFSIKA STAMOU</a:t>
            </a:r>
          </a:p>
        </p:txBody>
      </p:sp>
      <p:sp>
        <p:nvSpPr>
          <p:cNvPr id="25" name="Rectangle 24">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κείμενο, ηλιοβασίλεμα&#10;&#10;Περιγραφή που δημιουργήθηκε αυτόματα">
            <a:extLst>
              <a:ext uri="{FF2B5EF4-FFF2-40B4-BE49-F238E27FC236}">
                <a16:creationId xmlns:a16="http://schemas.microsoft.com/office/drawing/2014/main" id="{1FC7A8F0-5A12-9854-AA0B-8C43557F7A3F}"/>
              </a:ext>
            </a:extLst>
          </p:cNvPr>
          <p:cNvPicPr>
            <a:picLocks noChangeAspect="1"/>
          </p:cNvPicPr>
          <p:nvPr/>
        </p:nvPicPr>
        <p:blipFill>
          <a:blip r:embed="rId7"/>
          <a:stretch>
            <a:fillRect/>
          </a:stretch>
        </p:blipFill>
        <p:spPr>
          <a:xfrm>
            <a:off x="1412683" y="1818944"/>
            <a:ext cx="5784083" cy="3041308"/>
          </a:xfrm>
          <a:prstGeom prst="rect">
            <a:avLst/>
          </a:prstGeom>
        </p:spPr>
      </p:pic>
      <p:cxnSp>
        <p:nvCxnSpPr>
          <p:cNvPr id="27" name="Straight Connector 26">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894D7A1-1435-888E-7C34-413C1CE1C4F5}"/>
              </a:ext>
            </a:extLst>
          </p:cNvPr>
          <p:cNvSpPr txBox="1"/>
          <p:nvPr/>
        </p:nvSpPr>
        <p:spPr>
          <a:xfrm>
            <a:off x="8237350" y="4324027"/>
            <a:ext cx="231699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u="sng" spc="60">
                <a:solidFill>
                  <a:srgbClr val="181818"/>
                </a:solidFill>
                <a:latin typeface="Tahoma"/>
              </a:rPr>
              <a:t>A! GYMNASIUM OF VOLOS</a:t>
            </a:r>
            <a:endParaRPr lang="en-US" sz="2000" i="1" u="sng" spc="60">
              <a:solidFill>
                <a:srgbClr val="181818"/>
              </a:solidFill>
              <a:latin typeface="Tahoma"/>
              <a:ea typeface="Tahoma"/>
              <a:cs typeface="Tahoma"/>
            </a:endParaRPr>
          </a:p>
          <a:p>
            <a:r>
              <a:rPr lang="en-US" sz="2000" i="1" spc="60">
                <a:solidFill>
                  <a:srgbClr val="181818"/>
                </a:solidFill>
                <a:latin typeface="Tahoma"/>
              </a:rPr>
              <a:t>CLASS: B! 4</a:t>
            </a:r>
            <a:endParaRPr lang="el-GR" sz="2000" i="1"/>
          </a:p>
        </p:txBody>
      </p:sp>
    </p:spTree>
    <p:extLst>
      <p:ext uri="{BB962C8B-B14F-4D97-AF65-F5344CB8AC3E}">
        <p14:creationId xmlns:p14="http://schemas.microsoft.com/office/powerpoint/2010/main" val="2325122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4DA9AB-D6A1-BCB9-1E59-74AFEC7258EE}"/>
              </a:ext>
            </a:extLst>
          </p:cNvPr>
          <p:cNvSpPr>
            <a:spLocks noGrp="1"/>
          </p:cNvSpPr>
          <p:nvPr>
            <p:ph type="title"/>
          </p:nvPr>
        </p:nvSpPr>
        <p:spPr>
          <a:xfrm>
            <a:off x="1293811" y="681751"/>
            <a:ext cx="3718455" cy="1371600"/>
          </a:xfrm>
        </p:spPr>
        <p:txBody>
          <a:bodyPr/>
          <a:lstStyle/>
          <a:p>
            <a:r>
              <a:rPr lang="en-US" b="1">
                <a:ea typeface="+mj-lt"/>
                <a:cs typeface="+mj-lt"/>
              </a:rPr>
              <a:t>MYSTERIOUS DECLINE OF THE MAYA</a:t>
            </a:r>
            <a:endParaRPr lang="el-GR"/>
          </a:p>
        </p:txBody>
      </p:sp>
      <p:sp>
        <p:nvSpPr>
          <p:cNvPr id="3" name="Θέση περιεχομένου 2">
            <a:extLst>
              <a:ext uri="{FF2B5EF4-FFF2-40B4-BE49-F238E27FC236}">
                <a16:creationId xmlns:a16="http://schemas.microsoft.com/office/drawing/2014/main" id="{AC5452B2-7ED1-0F19-207F-54A82FB0BE2E}"/>
              </a:ext>
            </a:extLst>
          </p:cNvPr>
          <p:cNvSpPr>
            <a:spLocks noGrp="1"/>
          </p:cNvSpPr>
          <p:nvPr>
            <p:ph idx="1"/>
          </p:nvPr>
        </p:nvSpPr>
        <p:spPr>
          <a:xfrm>
            <a:off x="6059191" y="683958"/>
            <a:ext cx="5425290" cy="5644689"/>
          </a:xfrm>
        </p:spPr>
        <p:txBody>
          <a:bodyPr>
            <a:normAutofit fontScale="70000" lnSpcReduction="20000"/>
          </a:bodyPr>
          <a:lstStyle/>
          <a:p>
            <a:r>
              <a:rPr lang="en-US">
                <a:ea typeface="+mn-lt"/>
                <a:cs typeface="+mn-lt"/>
              </a:rPr>
              <a:t>From the late eighth through the end of the ninth century, something unknown happened to shake the Maya civilization to its foundations. One by one, the Classic cities in the southern lowlands were abandoned, and by A.D. 900, Maya civilization in that region had collapsed. The reason for this mysterious decline is unknown, though scholars have developed several competing theories. Some believe that by the ninth century the Maya had exhausted the environment around them to the point that it could no longer sustain a very large population. Other Maya scholars argue that constant warfare among competing city-states led them to break down. Finally, some catastrophic environmental change–like an extremely long, intense period of drought–may have wiped out the Classic Maya civilization. Drought would have hit cities like Tikal–where rainwater was necessary for drinking as well as for crop irrigation–especially hard. All three of these factors–overpopulation and overuse of the land, endemic warfare and drought–may have played a part in the downfall of the Maya in the southern lowlands. In the highlands of the Yucatan, a few Maya cities–such as Chichen Itza, Uxmal and </a:t>
            </a:r>
            <a:r>
              <a:rPr lang="en-US" err="1">
                <a:ea typeface="+mn-lt"/>
                <a:cs typeface="+mn-lt"/>
              </a:rPr>
              <a:t>Mayapán</a:t>
            </a:r>
            <a:r>
              <a:rPr lang="en-US">
                <a:ea typeface="+mn-lt"/>
                <a:cs typeface="+mn-lt"/>
              </a:rPr>
              <a:t>–continued to flourish in the Post-Classic Period (A.D. 900-1500).   By the time the Spanish invaders arrived, however, most Maya were living in agricultural villages, their great cities buried under a layer of rainforest green.</a:t>
            </a:r>
            <a:endParaRPr lang="el-GR"/>
          </a:p>
        </p:txBody>
      </p:sp>
      <p:sp>
        <p:nvSpPr>
          <p:cNvPr id="4" name="Θέση κειμένου 3">
            <a:extLst>
              <a:ext uri="{FF2B5EF4-FFF2-40B4-BE49-F238E27FC236}">
                <a16:creationId xmlns:a16="http://schemas.microsoft.com/office/drawing/2014/main" id="{FF083E37-E8E5-E250-B58B-FC81CA34F3D4}"/>
              </a:ext>
            </a:extLst>
          </p:cNvPr>
          <p:cNvSpPr>
            <a:spLocks noGrp="1"/>
          </p:cNvSpPr>
          <p:nvPr>
            <p:ph type="body" sz="half" idx="2"/>
          </p:nvPr>
        </p:nvSpPr>
        <p:spPr/>
        <p:txBody>
          <a:bodyPr/>
          <a:lstStyle/>
          <a:p>
            <a:r>
              <a:rPr lang="en-US">
                <a:ea typeface="+mn-lt"/>
                <a:cs typeface="+mn-lt"/>
              </a:rPr>
              <a:t>How many factors exist as far as Maya downfall is concerned?</a:t>
            </a:r>
            <a:r>
              <a:rPr lang="el-GR">
                <a:ea typeface="+mn-lt"/>
                <a:cs typeface="+mn-lt"/>
              </a:rPr>
              <a:t> </a:t>
            </a:r>
          </a:p>
          <a:p>
            <a:r>
              <a:rPr lang="en-US" b="1">
                <a:ea typeface="+mn-lt"/>
                <a:cs typeface="+mn-lt"/>
              </a:rPr>
              <a:t>A.</a:t>
            </a:r>
            <a:r>
              <a:rPr lang="en-US">
                <a:ea typeface="+mn-lt"/>
                <a:cs typeface="+mn-lt"/>
              </a:rPr>
              <a:t> Two</a:t>
            </a:r>
          </a:p>
          <a:p>
            <a:r>
              <a:rPr lang="en-US" b="1"/>
              <a:t>B. </a:t>
            </a:r>
            <a:r>
              <a:rPr lang="en-US"/>
              <a:t>Four</a:t>
            </a:r>
          </a:p>
          <a:p>
            <a:r>
              <a:rPr lang="en-US" b="1"/>
              <a:t>C. </a:t>
            </a:r>
            <a:r>
              <a:rPr lang="en-US"/>
              <a:t>Three</a:t>
            </a:r>
          </a:p>
        </p:txBody>
      </p:sp>
      <p:pic>
        <p:nvPicPr>
          <p:cNvPr id="5" name="Εικόνα 5" descr="Εικόνα που περιέχει χλόη, υπαίθριος, πλούσιος, πέτρα&#10;&#10;Περιγραφή που δημιουργήθηκε αυτόματα">
            <a:extLst>
              <a:ext uri="{FF2B5EF4-FFF2-40B4-BE49-F238E27FC236}">
                <a16:creationId xmlns:a16="http://schemas.microsoft.com/office/drawing/2014/main" id="{5295F5D3-3C19-2B17-E752-1623807C9F48}"/>
              </a:ext>
            </a:extLst>
          </p:cNvPr>
          <p:cNvPicPr>
            <a:picLocks noChangeAspect="1"/>
          </p:cNvPicPr>
          <p:nvPr/>
        </p:nvPicPr>
        <p:blipFill>
          <a:blip r:embed="rId2"/>
          <a:stretch>
            <a:fillRect/>
          </a:stretch>
        </p:blipFill>
        <p:spPr>
          <a:xfrm>
            <a:off x="826051" y="4619200"/>
            <a:ext cx="2124766" cy="1606295"/>
          </a:xfrm>
          <a:prstGeom prst="rect">
            <a:avLst/>
          </a:prstGeom>
          <a:ln>
            <a:noFill/>
          </a:ln>
          <a:effectLst>
            <a:softEdge rad="112500"/>
          </a:effectLst>
        </p:spPr>
      </p:pic>
      <p:pic>
        <p:nvPicPr>
          <p:cNvPr id="6" name="Εικόνα 6">
            <a:extLst>
              <a:ext uri="{FF2B5EF4-FFF2-40B4-BE49-F238E27FC236}">
                <a16:creationId xmlns:a16="http://schemas.microsoft.com/office/drawing/2014/main" id="{80055885-40A4-790F-EE4B-41A322584DD2}"/>
              </a:ext>
            </a:extLst>
          </p:cNvPr>
          <p:cNvPicPr>
            <a:picLocks noChangeAspect="1"/>
          </p:cNvPicPr>
          <p:nvPr/>
        </p:nvPicPr>
        <p:blipFill>
          <a:blip r:embed="rId3"/>
          <a:stretch>
            <a:fillRect/>
          </a:stretch>
        </p:blipFill>
        <p:spPr>
          <a:xfrm>
            <a:off x="3686313" y="4586071"/>
            <a:ext cx="2124766" cy="1639427"/>
          </a:xfrm>
          <a:prstGeom prst="rect">
            <a:avLst/>
          </a:prstGeom>
          <a:ln>
            <a:noFill/>
          </a:ln>
          <a:effectLst>
            <a:softEdge rad="112500"/>
          </a:effectLst>
        </p:spPr>
      </p:pic>
    </p:spTree>
    <p:extLst>
      <p:ext uri="{BB962C8B-B14F-4D97-AF65-F5344CB8AC3E}">
        <p14:creationId xmlns:p14="http://schemas.microsoft.com/office/powerpoint/2010/main" val="8095710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1" name="Picture 6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2" name="Rectangle 6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3" name="Picture 6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4" name="Picture 6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6" name="Straight Connector 6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8E16EF1C-ECD2-CB07-0E9E-8AD83FAA5E9D}"/>
              </a:ext>
            </a:extLst>
          </p:cNvPr>
          <p:cNvSpPr>
            <a:spLocks noGrp="1"/>
          </p:cNvSpPr>
          <p:nvPr>
            <p:ph type="title"/>
          </p:nvPr>
        </p:nvSpPr>
        <p:spPr>
          <a:xfrm>
            <a:off x="980801" y="-189607"/>
            <a:ext cx="2835464" cy="1254868"/>
          </a:xfrm>
        </p:spPr>
        <p:txBody>
          <a:bodyPr vert="horz" lIns="91440" tIns="45720" rIns="91440" bIns="45720" rtlCol="0" anchor="b">
            <a:normAutofit/>
          </a:bodyPr>
          <a:lstStyle/>
          <a:p>
            <a:r>
              <a:rPr lang="en-US" sz="2800" u="sng">
                <a:solidFill>
                  <a:srgbClr val="262626"/>
                </a:solidFill>
              </a:rPr>
              <a:t>Source</a:t>
            </a:r>
            <a:endParaRPr lang="en-US" sz="2800">
              <a:solidFill>
                <a:srgbClr val="262626"/>
              </a:solidFill>
            </a:endParaRPr>
          </a:p>
        </p:txBody>
      </p:sp>
      <p:sp>
        <p:nvSpPr>
          <p:cNvPr id="4" name="Θέση κειμένου 3">
            <a:extLst>
              <a:ext uri="{FF2B5EF4-FFF2-40B4-BE49-F238E27FC236}">
                <a16:creationId xmlns:a16="http://schemas.microsoft.com/office/drawing/2014/main" id="{62A0F2B9-6E4D-E413-C1AE-AAD56AC36904}"/>
              </a:ext>
            </a:extLst>
          </p:cNvPr>
          <p:cNvSpPr>
            <a:spLocks noGrp="1"/>
          </p:cNvSpPr>
          <p:nvPr>
            <p:ph type="body" sz="half" idx="2"/>
          </p:nvPr>
        </p:nvSpPr>
        <p:spPr>
          <a:xfrm>
            <a:off x="606260" y="1177693"/>
            <a:ext cx="4269057" cy="5295597"/>
          </a:xfrm>
        </p:spPr>
        <p:txBody>
          <a:bodyPr vert="horz" lIns="91440" tIns="45720" rIns="91440" bIns="45720" rtlCol="0" anchor="t">
            <a:normAutofit fontScale="92500" lnSpcReduction="10000"/>
          </a:bodyPr>
          <a:lstStyle/>
          <a:p>
            <a:pPr marL="285750" indent="-285750" algn="l">
              <a:buChar char="•"/>
            </a:pPr>
            <a:r>
              <a:rPr lang="en-US"/>
              <a:t>The</a:t>
            </a:r>
            <a:r>
              <a:rPr lang="en-US">
                <a:ea typeface="+mn-lt"/>
                <a:cs typeface="+mn-lt"/>
              </a:rPr>
              <a:t> Mayan Civilization. </a:t>
            </a:r>
            <a:r>
              <a:rPr lang="en-US">
                <a:ea typeface="+mn-lt"/>
                <a:cs typeface="+mn-lt"/>
                <a:hlinkClick r:id="rId5"/>
              </a:rPr>
              <a:t>Stanford.edu</a:t>
            </a:r>
            <a:r>
              <a:rPr lang="en-US">
                <a:ea typeface="+mn-lt"/>
                <a:cs typeface="+mn-lt"/>
              </a:rPr>
              <a:t>.</a:t>
            </a:r>
            <a:endParaRPr lang="en-US"/>
          </a:p>
          <a:p>
            <a:pPr marL="285750" indent="-285750" algn="l">
              <a:buChar char="•"/>
            </a:pPr>
            <a:r>
              <a:rPr lang="en-US"/>
              <a:t>Article title</a:t>
            </a:r>
          </a:p>
          <a:p>
            <a:pPr algn="l">
              <a:buSzPct val="114999"/>
              <a:buFont typeface="Arial"/>
              <a:buChar char="•"/>
            </a:pPr>
            <a:r>
              <a:rPr lang="en-US"/>
              <a:t>Maya </a:t>
            </a:r>
          </a:p>
          <a:p>
            <a:pPr algn="l">
              <a:buSzPct val="114999"/>
              <a:buFont typeface="Arial"/>
              <a:buChar char="•"/>
            </a:pPr>
            <a:r>
              <a:rPr lang="en-US"/>
              <a:t>Author </a:t>
            </a:r>
          </a:p>
          <a:p>
            <a:pPr algn="l">
              <a:buSzPct val="114999"/>
              <a:buFont typeface="Arial"/>
              <a:buChar char="•"/>
            </a:pPr>
            <a:r>
              <a:rPr lang="en-US">
                <a:hlinkClick r:id="rId6"/>
              </a:rPr>
              <a:t>History.com Editors</a:t>
            </a:r>
            <a:r>
              <a:rPr lang="en-US"/>
              <a:t> </a:t>
            </a:r>
          </a:p>
          <a:p>
            <a:pPr algn="l">
              <a:buSzPct val="114999"/>
              <a:buFont typeface="Arial"/>
              <a:buChar char="•"/>
            </a:pPr>
            <a:r>
              <a:rPr lang="en-US"/>
              <a:t>Website Name </a:t>
            </a:r>
          </a:p>
          <a:p>
            <a:pPr algn="l">
              <a:buSzPct val="114999"/>
              <a:buFont typeface="Arial"/>
              <a:buChar char="•"/>
            </a:pPr>
            <a:r>
              <a:rPr lang="en-US"/>
              <a:t>HISTORY </a:t>
            </a:r>
          </a:p>
          <a:p>
            <a:pPr algn="l">
              <a:buSzPct val="114999"/>
              <a:buFont typeface="Arial"/>
              <a:buChar char="•"/>
            </a:pPr>
            <a:r>
              <a:rPr lang="en-US"/>
              <a:t>URL </a:t>
            </a:r>
          </a:p>
          <a:p>
            <a:pPr algn="l">
              <a:buSzPct val="114999"/>
              <a:buFont typeface="Arial"/>
              <a:buChar char="•"/>
            </a:pPr>
            <a:r>
              <a:rPr lang="en-US">
                <a:hlinkClick r:id="rId7"/>
              </a:rPr>
              <a:t>https://www.history.com/topics/ancient-americas/maya</a:t>
            </a:r>
            <a:r>
              <a:rPr lang="en-US"/>
              <a:t> </a:t>
            </a:r>
          </a:p>
          <a:p>
            <a:pPr algn="l">
              <a:buSzPct val="114999"/>
              <a:buFont typeface="Arial"/>
              <a:buChar char="•"/>
            </a:pPr>
            <a:r>
              <a:rPr lang="en-US"/>
              <a:t>Access Date </a:t>
            </a:r>
          </a:p>
          <a:p>
            <a:pPr algn="l">
              <a:buSzPct val="114999"/>
              <a:buFont typeface="Arial"/>
              <a:buChar char="•"/>
            </a:pPr>
            <a:r>
              <a:rPr lang="en-US"/>
              <a:t>14 Μα</a:t>
            </a:r>
            <a:r>
              <a:rPr lang="en-US" err="1"/>
              <a:t>ρτίου</a:t>
            </a:r>
            <a:r>
              <a:rPr lang="en-US"/>
              <a:t> 2022 </a:t>
            </a:r>
          </a:p>
          <a:p>
            <a:pPr algn="l">
              <a:buSzPct val="114999"/>
              <a:buFont typeface="Arial"/>
              <a:buChar char="•"/>
            </a:pPr>
            <a:r>
              <a:rPr lang="en-US"/>
              <a:t>Publisher </a:t>
            </a:r>
          </a:p>
          <a:p>
            <a:pPr algn="l">
              <a:buSzPct val="114999"/>
              <a:buFont typeface="Arial"/>
              <a:buChar char="•"/>
            </a:pPr>
            <a:r>
              <a:rPr lang="en-US"/>
              <a:t>A&amp;E Television Networks </a:t>
            </a:r>
          </a:p>
          <a:p>
            <a:pPr algn="l">
              <a:buSzPct val="114999"/>
              <a:buFont typeface="Arial"/>
              <a:buChar char="•"/>
            </a:pPr>
            <a:r>
              <a:rPr lang="en-US" err="1"/>
              <a:t>Last</a:t>
            </a:r>
            <a:r>
              <a:rPr lang="en-US"/>
              <a:t>  </a:t>
            </a:r>
            <a:r>
              <a:rPr lang="en-US" err="1"/>
              <a:t>Updated</a:t>
            </a:r>
            <a:r>
              <a:rPr lang="en-US"/>
              <a:t> </a:t>
            </a:r>
          </a:p>
          <a:p>
            <a:pPr marL="285750" indent="-285750" algn="l">
              <a:lnSpc>
                <a:spcPct val="90000"/>
              </a:lnSpc>
              <a:buSzPct val="114999"/>
              <a:buFont typeface="Arial"/>
              <a:buChar char="•"/>
            </a:pPr>
            <a:r>
              <a:rPr lang="en-US" err="1"/>
              <a:t>April</a:t>
            </a:r>
            <a:r>
              <a:rPr lang="en-US"/>
              <a:t> 16, 2021</a:t>
            </a:r>
          </a:p>
        </p:txBody>
      </p:sp>
      <p:sp useBgFill="1">
        <p:nvSpPr>
          <p:cNvPr id="74" name="Rectangle 73">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9" descr="Εικόνα που περιέχει κείμενο&#10;&#10;Περιγραφή που δημιουργήθηκε αυτόματα">
            <a:extLst>
              <a:ext uri="{FF2B5EF4-FFF2-40B4-BE49-F238E27FC236}">
                <a16:creationId xmlns:a16="http://schemas.microsoft.com/office/drawing/2014/main" id="{F8D029BD-4F4E-AA4D-6634-B97703363515}"/>
              </a:ext>
            </a:extLst>
          </p:cNvPr>
          <p:cNvPicPr>
            <a:picLocks noGrp="1" noChangeAspect="1"/>
          </p:cNvPicPr>
          <p:nvPr>
            <p:ph idx="1"/>
          </p:nvPr>
        </p:nvPicPr>
        <p:blipFill rotWithShape="1">
          <a:blip r:embed="rId8"/>
          <a:srcRect l="14456" r="585"/>
          <a:stretch/>
        </p:blipFill>
        <p:spPr>
          <a:xfrm>
            <a:off x="5435910" y="1174634"/>
            <a:ext cx="6098041" cy="4457685"/>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95087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3793ED-9912-E515-9DA3-004990F506D2}"/>
              </a:ext>
            </a:extLst>
          </p:cNvPr>
          <p:cNvSpPr>
            <a:spLocks noGrp="1"/>
          </p:cNvSpPr>
          <p:nvPr>
            <p:ph type="title"/>
          </p:nvPr>
        </p:nvSpPr>
        <p:spPr>
          <a:xfrm>
            <a:off x="1476215" y="1007963"/>
            <a:ext cx="9601196" cy="1303867"/>
          </a:xfrm>
        </p:spPr>
        <p:txBody>
          <a:bodyPr/>
          <a:lstStyle/>
          <a:p>
            <a:r>
              <a:rPr lang="el-GR" cap="all">
                <a:ea typeface="+mj-lt"/>
                <a:cs typeface="+mj-lt"/>
              </a:rPr>
              <a:t>CONTENTS</a:t>
            </a:r>
            <a:endParaRPr lang="el-GR"/>
          </a:p>
        </p:txBody>
      </p:sp>
      <p:sp>
        <p:nvSpPr>
          <p:cNvPr id="3" name="Θέση περιεχομένου 2">
            <a:extLst>
              <a:ext uri="{FF2B5EF4-FFF2-40B4-BE49-F238E27FC236}">
                <a16:creationId xmlns:a16="http://schemas.microsoft.com/office/drawing/2014/main" id="{86C19892-ACDE-E1CA-6C36-B0B0171F0CFE}"/>
              </a:ext>
            </a:extLst>
          </p:cNvPr>
          <p:cNvSpPr>
            <a:spLocks noGrp="1"/>
          </p:cNvSpPr>
          <p:nvPr>
            <p:ph idx="1"/>
          </p:nvPr>
        </p:nvSpPr>
        <p:spPr>
          <a:xfrm>
            <a:off x="1347062" y="1149169"/>
            <a:ext cx="9601196" cy="3318936"/>
          </a:xfrm>
        </p:spPr>
        <p:txBody>
          <a:bodyPr vert="horz" lIns="91440" tIns="45720" rIns="91440" bIns="45720" rtlCol="0" anchor="t">
            <a:noAutofit/>
          </a:bodyPr>
          <a:lstStyle/>
          <a:p>
            <a:pPr marL="0" indent="0" algn="ctr">
              <a:buNone/>
            </a:pPr>
            <a:endParaRPr lang="el-GR" sz="4000" cap="all"/>
          </a:p>
          <a:p>
            <a:pPr algn="ctr">
              <a:buSzPct val="114999"/>
            </a:pPr>
            <a:endParaRPr lang="el-GR"/>
          </a:p>
          <a:p>
            <a:r>
              <a:rPr lang="el-GR" sz="2200">
                <a:ea typeface="+mn-lt"/>
                <a:cs typeface="+mn-lt"/>
                <a:hlinkClick r:id="rId2"/>
              </a:rPr>
              <a:t>Locating the Maya</a:t>
            </a:r>
            <a:endParaRPr lang="el-GR" sz="2200"/>
          </a:p>
          <a:p>
            <a:r>
              <a:rPr lang="en-US" sz="2200">
                <a:ea typeface="+mn-lt"/>
                <a:cs typeface="+mn-lt"/>
                <a:hlinkClick r:id="rId3"/>
              </a:rPr>
              <a:t>Early Maya, 1800 B.C. to A.D. 250</a:t>
            </a:r>
            <a:endParaRPr lang="el-GR" sz="2200"/>
          </a:p>
          <a:p>
            <a:r>
              <a:rPr lang="en-US" sz="2200">
                <a:ea typeface="+mn-lt"/>
                <a:cs typeface="+mn-lt"/>
                <a:hlinkClick r:id="rId4"/>
              </a:rPr>
              <a:t>Cities of Stone: The Classic Maya, A.D. 250-900</a:t>
            </a:r>
            <a:endParaRPr lang="el-GR" sz="2200"/>
          </a:p>
          <a:p>
            <a:r>
              <a:rPr lang="el-GR" sz="2200">
                <a:ea typeface="+mn-lt"/>
                <a:cs typeface="+mn-lt"/>
                <a:hlinkClick r:id="rId5"/>
              </a:rPr>
              <a:t>Maya Arts and Culture </a:t>
            </a:r>
            <a:endParaRPr lang="el-GR" sz="2200"/>
          </a:p>
          <a:p>
            <a:r>
              <a:rPr lang="el-GR" sz="2200">
                <a:ea typeface="+mn-lt"/>
                <a:cs typeface="+mn-lt"/>
                <a:hlinkClick r:id="rId6"/>
              </a:rPr>
              <a:t>Life in the Rainforest</a:t>
            </a:r>
            <a:endParaRPr lang="el-GR" sz="2200"/>
          </a:p>
          <a:p>
            <a:r>
              <a:rPr lang="el-GR" sz="2200">
                <a:ea typeface="+mn-lt"/>
                <a:cs typeface="+mn-lt"/>
                <a:hlinkClick r:id="rId7"/>
              </a:rPr>
              <a:t>Mysterious Decline of the Maya</a:t>
            </a:r>
            <a:endParaRPr lang="el-GR" sz="2200"/>
          </a:p>
          <a:p>
            <a:r>
              <a:rPr lang="en-US" sz="2200">
                <a:ea typeface="+mn-lt"/>
                <a:cs typeface="+mn-lt"/>
                <a:hlinkClick r:id="rId8"/>
              </a:rPr>
              <a:t>Do The Maya Still Exist?</a:t>
            </a:r>
            <a:endParaRPr lang="el-GR" sz="2200"/>
          </a:p>
          <a:p>
            <a:r>
              <a:rPr lang="el-GR" sz="2200">
                <a:ea typeface="+mn-lt"/>
                <a:cs typeface="+mn-lt"/>
                <a:hlinkClick r:id="rId9"/>
              </a:rPr>
              <a:t>Source</a:t>
            </a:r>
            <a:endParaRPr lang="el-GR" sz="2200"/>
          </a:p>
          <a:p>
            <a:pPr>
              <a:buSzPct val="114999"/>
            </a:pPr>
            <a:endParaRPr lang="el-GR"/>
          </a:p>
        </p:txBody>
      </p:sp>
    </p:spTree>
    <p:extLst>
      <p:ext uri="{BB962C8B-B14F-4D97-AF65-F5344CB8AC3E}">
        <p14:creationId xmlns:p14="http://schemas.microsoft.com/office/powerpoint/2010/main" val="17116046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Τίτλος 1">
            <a:extLst>
              <a:ext uri="{FF2B5EF4-FFF2-40B4-BE49-F238E27FC236}">
                <a16:creationId xmlns:a16="http://schemas.microsoft.com/office/drawing/2014/main" id="{237D36A9-E5EF-F7E2-AF4A-FD7FE0FF2A3E}"/>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b="1"/>
              <a:t>INTRODUCTION</a:t>
            </a:r>
            <a:endParaRPr lang="en-US"/>
          </a:p>
        </p:txBody>
      </p:sp>
      <p:sp>
        <p:nvSpPr>
          <p:cNvPr id="3" name="Θέση περιεχομένου 2">
            <a:extLst>
              <a:ext uri="{FF2B5EF4-FFF2-40B4-BE49-F238E27FC236}">
                <a16:creationId xmlns:a16="http://schemas.microsoft.com/office/drawing/2014/main" id="{C856838C-4E6D-2DF4-E905-BA8069BE1A01}"/>
              </a:ext>
            </a:extLst>
          </p:cNvPr>
          <p:cNvSpPr>
            <a:spLocks noGrp="1"/>
          </p:cNvSpPr>
          <p:nvPr>
            <p:ph sz="half" idx="1"/>
          </p:nvPr>
        </p:nvSpPr>
        <p:spPr>
          <a:xfrm>
            <a:off x="1295402" y="2556932"/>
            <a:ext cx="6256866" cy="3318936"/>
          </a:xfrm>
        </p:spPr>
        <p:txBody>
          <a:bodyPr vert="horz" lIns="91440" tIns="45720" rIns="91440" bIns="45720" rtlCol="0" anchor="t">
            <a:normAutofit/>
          </a:bodyPr>
          <a:lstStyle/>
          <a:p>
            <a:pPr>
              <a:lnSpc>
                <a:spcPct val="90000"/>
              </a:lnSpc>
            </a:pPr>
            <a:r>
              <a:rPr lang="en-US" sz="2000"/>
              <a:t>The Maya Empire, centered in the tropical lowlands of what is now Guatemala, reached the peak of its power and influence around the sixth century A.D. The Maya excelled at agriculture, pottery, hieroglyph writing, calendar-making and mathematics, and left behind an astonishing amount of impressive architecture and symbolic artwork. Most of the great stone cities of the Maya were abandoned by A.D. 900, however, and since the 19th century scholars have debated what might have caused this dramatic decline. </a:t>
            </a:r>
          </a:p>
          <a:p>
            <a:pPr>
              <a:lnSpc>
                <a:spcPct val="90000"/>
              </a:lnSpc>
            </a:pPr>
            <a:endParaRPr lang="en-US" sz="2000"/>
          </a:p>
        </p:txBody>
      </p:sp>
      <p:pic>
        <p:nvPicPr>
          <p:cNvPr id="5" name="Εικόνα 5" descr="Εικόνα που περιέχει αντικείμενο εξωτερικού χώρου&#10;&#10;Περιγραφή που δημιουργήθηκε αυτόματα">
            <a:extLst>
              <a:ext uri="{FF2B5EF4-FFF2-40B4-BE49-F238E27FC236}">
                <a16:creationId xmlns:a16="http://schemas.microsoft.com/office/drawing/2014/main" id="{253A3A46-D2FE-4D40-AB34-6DC3E02B1C00}"/>
              </a:ext>
            </a:extLst>
          </p:cNvPr>
          <p:cNvPicPr>
            <a:picLocks noGrp="1" noChangeAspect="1"/>
          </p:cNvPicPr>
          <p:nvPr>
            <p:ph sz="half" idx="2"/>
          </p:nvPr>
        </p:nvPicPr>
        <p:blipFill rotWithShape="1">
          <a:blip r:embed="rId5"/>
          <a:srcRect l="8093" r="14786" b="5"/>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207887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B369B3-1A98-D067-CC06-97572C20F241}"/>
              </a:ext>
            </a:extLst>
          </p:cNvPr>
          <p:cNvSpPr>
            <a:spLocks noGrp="1"/>
          </p:cNvSpPr>
          <p:nvPr>
            <p:ph type="title"/>
          </p:nvPr>
        </p:nvSpPr>
        <p:spPr>
          <a:xfrm>
            <a:off x="1411359" y="83158"/>
            <a:ext cx="3718455" cy="1371600"/>
          </a:xfrm>
        </p:spPr>
        <p:txBody>
          <a:bodyPr/>
          <a:lstStyle/>
          <a:p>
            <a:r>
              <a:rPr lang="en-US" b="1">
                <a:ea typeface="+mj-lt"/>
                <a:cs typeface="+mj-lt"/>
              </a:rPr>
              <a:t>LOCATING THE MAYA</a:t>
            </a:r>
            <a:endParaRPr lang="el-GR"/>
          </a:p>
        </p:txBody>
      </p:sp>
      <p:sp>
        <p:nvSpPr>
          <p:cNvPr id="3" name="Θέση περιεχομένου 2">
            <a:extLst>
              <a:ext uri="{FF2B5EF4-FFF2-40B4-BE49-F238E27FC236}">
                <a16:creationId xmlns:a16="http://schemas.microsoft.com/office/drawing/2014/main" id="{5D2B6B78-1829-28E6-E2CA-21D80C8587C5}"/>
              </a:ext>
            </a:extLst>
          </p:cNvPr>
          <p:cNvSpPr>
            <a:spLocks noGrp="1"/>
          </p:cNvSpPr>
          <p:nvPr>
            <p:ph idx="1"/>
          </p:nvPr>
        </p:nvSpPr>
        <p:spPr>
          <a:xfrm>
            <a:off x="5560736" y="452606"/>
            <a:ext cx="5947331" cy="6198175"/>
          </a:xfrm>
        </p:spPr>
        <p:txBody>
          <a:bodyPr>
            <a:normAutofit fontScale="70000" lnSpcReduction="20000"/>
          </a:bodyPr>
          <a:lstStyle/>
          <a:p>
            <a:r>
              <a:rPr lang="en-US">
                <a:ea typeface="+mn-lt"/>
                <a:cs typeface="+mn-lt"/>
              </a:rPr>
              <a:t>The Maya civilization was one of the most dominant societies of Mesoamerica (a term used to describe </a:t>
            </a:r>
            <a:r>
              <a:rPr lang="en-US">
                <a:ea typeface="+mn-lt"/>
                <a:cs typeface="+mn-lt"/>
                <a:hlinkClick r:id="rId2"/>
              </a:rPr>
              <a:t>Mexico</a:t>
            </a:r>
            <a:r>
              <a:rPr lang="en-US">
                <a:ea typeface="+mn-lt"/>
                <a:cs typeface="+mn-lt"/>
              </a:rPr>
              <a:t> and Central America before the 16th century Spanish conquest).                                                                   Unlike other scattered Indigenous populations of Mesoamerica, the Maya were centered in one geographical block covering all of the Yucatan Peninsula and modern-day Guatemala, Belize and parts of the Mexican states of </a:t>
            </a:r>
            <a:r>
              <a:rPr lang="en-US">
                <a:ea typeface="+mn-lt"/>
                <a:cs typeface="+mn-lt"/>
                <a:hlinkClick r:id="rId3"/>
              </a:rPr>
              <a:t>Tabasco</a:t>
            </a:r>
            <a:r>
              <a:rPr lang="en-US">
                <a:ea typeface="+mn-lt"/>
                <a:cs typeface="+mn-lt"/>
              </a:rPr>
              <a:t> and </a:t>
            </a:r>
            <a:r>
              <a:rPr lang="en-US">
                <a:ea typeface="+mn-lt"/>
                <a:cs typeface="+mn-lt"/>
                <a:hlinkClick r:id="rId4"/>
              </a:rPr>
              <a:t>Chiapas</a:t>
            </a:r>
            <a:r>
              <a:rPr lang="en-US">
                <a:ea typeface="+mn-lt"/>
                <a:cs typeface="+mn-lt"/>
              </a:rPr>
              <a:t> and the western part of Honduras and El Salvador.                                                                  This concentration showed that the Maya remained relatively secure from invasion by other Mesoamerican peoples.                               Within that expanse, the Maya lived in three separate sub-areas with distinct environmental and cultural differences: the northern Maya lowlands on the Yucatan Peninsula, the southern lowlands in the Peten district of northern Guatemala and adjacent portions of Mexico, Belize and western Honduras, and the southern Maya highlands, in the mountainous region of southern Guatemala.                                Most famously, the Maya of the southern lowland region reached their peak during the Classic Period of Maya civilization (A.D. 250 to 900), and built the great stone cities and monuments that have fascinated explorers and scholars of </a:t>
            </a:r>
            <a:r>
              <a:rPr lang="en-US" err="1">
                <a:ea typeface="+mn-lt"/>
                <a:cs typeface="+mn-lt"/>
              </a:rPr>
              <a:t>t he</a:t>
            </a:r>
            <a:r>
              <a:rPr lang="en-US">
                <a:ea typeface="+mn-lt"/>
                <a:cs typeface="+mn-lt"/>
              </a:rPr>
              <a:t> region.</a:t>
            </a:r>
            <a:endParaRPr lang="el-GR"/>
          </a:p>
        </p:txBody>
      </p:sp>
      <p:sp>
        <p:nvSpPr>
          <p:cNvPr id="4" name="Θέση περιεχομένου 3">
            <a:extLst>
              <a:ext uri="{FF2B5EF4-FFF2-40B4-BE49-F238E27FC236}">
                <a16:creationId xmlns:a16="http://schemas.microsoft.com/office/drawing/2014/main" id="{FCD87874-2047-BB05-DAD1-5240F65777F6}"/>
              </a:ext>
            </a:extLst>
          </p:cNvPr>
          <p:cNvSpPr>
            <a:spLocks noGrp="1"/>
          </p:cNvSpPr>
          <p:nvPr>
            <p:ph type="body" sz="half" idx="2"/>
          </p:nvPr>
        </p:nvSpPr>
        <p:spPr>
          <a:xfrm>
            <a:off x="577484" y="1719138"/>
            <a:ext cx="5164961" cy="3691181"/>
          </a:xfrm>
        </p:spPr>
        <p:txBody>
          <a:bodyPr>
            <a:normAutofit/>
          </a:bodyPr>
          <a:lstStyle/>
          <a:p>
            <a:r>
              <a:rPr lang="en-US" b="1">
                <a:ea typeface="+mn-lt"/>
                <a:cs typeface="+mn-lt"/>
              </a:rPr>
              <a:t>QUESTION: </a:t>
            </a:r>
            <a:r>
              <a:rPr lang="en-US">
                <a:ea typeface="+mn-lt"/>
                <a:cs typeface="+mn-lt"/>
              </a:rPr>
              <a:t>At which part of America Maya were centered? </a:t>
            </a:r>
          </a:p>
          <a:p>
            <a:r>
              <a:rPr lang="en-US" b="1">
                <a:ea typeface="+mn-lt"/>
                <a:cs typeface="+mn-lt"/>
              </a:rPr>
              <a:t>                            A.</a:t>
            </a:r>
            <a:r>
              <a:rPr lang="en-US">
                <a:ea typeface="+mn-lt"/>
                <a:cs typeface="+mn-lt"/>
              </a:rPr>
              <a:t> North America</a:t>
            </a:r>
          </a:p>
          <a:p>
            <a:r>
              <a:rPr lang="en-US">
                <a:ea typeface="+mn-lt"/>
                <a:cs typeface="+mn-lt"/>
              </a:rPr>
              <a:t>                          </a:t>
            </a:r>
            <a:r>
              <a:rPr lang="en-US" b="1">
                <a:ea typeface="+mn-lt"/>
                <a:cs typeface="+mn-lt"/>
              </a:rPr>
              <a:t>B.</a:t>
            </a:r>
            <a:r>
              <a:rPr lang="en-US">
                <a:ea typeface="+mn-lt"/>
                <a:cs typeface="+mn-lt"/>
              </a:rPr>
              <a:t> South America</a:t>
            </a:r>
          </a:p>
          <a:p>
            <a:r>
              <a:rPr lang="en-US">
                <a:ea typeface="+mn-lt"/>
                <a:cs typeface="+mn-lt"/>
              </a:rPr>
              <a:t>                                      </a:t>
            </a:r>
            <a:r>
              <a:rPr lang="en-US" b="1">
                <a:ea typeface="+mn-lt"/>
                <a:cs typeface="+mn-lt"/>
              </a:rPr>
              <a:t> C.</a:t>
            </a:r>
            <a:r>
              <a:rPr lang="en-US">
                <a:ea typeface="+mn-lt"/>
                <a:cs typeface="+mn-lt"/>
              </a:rPr>
              <a:t> Central  America         </a:t>
            </a:r>
            <a:endParaRPr lang="en-US"/>
          </a:p>
          <a:p>
            <a:r>
              <a:rPr lang="en-US" b="1">
                <a:ea typeface="+mn-lt"/>
                <a:cs typeface="+mn-lt"/>
              </a:rPr>
              <a:t>QUESTION:</a:t>
            </a:r>
            <a:r>
              <a:rPr lang="en-US">
                <a:ea typeface="+mn-lt"/>
                <a:cs typeface="+mn-lt"/>
              </a:rPr>
              <a:t> Which one region that Maya lived was highly developed         </a:t>
            </a:r>
            <a:br>
              <a:rPr lang="en-US">
                <a:ea typeface="+mn-lt"/>
                <a:cs typeface="+mn-lt"/>
              </a:rPr>
            </a:br>
            <a:r>
              <a:rPr lang="en-US">
                <a:ea typeface="+mn-lt"/>
                <a:cs typeface="+mn-lt"/>
              </a:rPr>
              <a:t>                   during the classic period of Maya Civilization? </a:t>
            </a:r>
          </a:p>
          <a:p>
            <a:r>
              <a:rPr lang="en-US" b="1">
                <a:ea typeface="+mn-lt"/>
                <a:cs typeface="+mn-lt"/>
              </a:rPr>
              <a:t>A.</a:t>
            </a:r>
            <a:r>
              <a:rPr lang="en-US">
                <a:ea typeface="+mn-lt"/>
                <a:cs typeface="+mn-lt"/>
              </a:rPr>
              <a:t> The northern lowlands region  </a:t>
            </a:r>
          </a:p>
          <a:p>
            <a:r>
              <a:rPr lang="en-US" b="1">
                <a:ea typeface="+mn-lt"/>
                <a:cs typeface="+mn-lt"/>
              </a:rPr>
              <a:t>             B.</a:t>
            </a:r>
            <a:r>
              <a:rPr lang="en-US">
                <a:ea typeface="+mn-lt"/>
                <a:cs typeface="+mn-lt"/>
              </a:rPr>
              <a:t> The southern Maya highlands               </a:t>
            </a:r>
          </a:p>
          <a:p>
            <a:r>
              <a:rPr lang="en-US">
                <a:ea typeface="+mn-lt"/>
                <a:cs typeface="+mn-lt"/>
              </a:rPr>
              <a:t>     </a:t>
            </a:r>
            <a:r>
              <a:rPr lang="en-US" b="1">
                <a:ea typeface="+mn-lt"/>
                <a:cs typeface="+mn-lt"/>
              </a:rPr>
              <a:t>C.</a:t>
            </a:r>
            <a:r>
              <a:rPr lang="en-US">
                <a:ea typeface="+mn-lt"/>
                <a:cs typeface="+mn-lt"/>
              </a:rPr>
              <a:t> The southern lowland region         </a:t>
            </a:r>
            <a:endParaRPr lang="en-US"/>
          </a:p>
        </p:txBody>
      </p:sp>
      <p:pic>
        <p:nvPicPr>
          <p:cNvPr id="5" name="Εικόνα 5" descr="Εικόνα που περιέχει χάρτης&#10;&#10;Περιγραφή που δημιουργήθηκε αυτόματα">
            <a:extLst>
              <a:ext uri="{FF2B5EF4-FFF2-40B4-BE49-F238E27FC236}">
                <a16:creationId xmlns:a16="http://schemas.microsoft.com/office/drawing/2014/main" id="{CE7EACC5-F73A-0BF3-A5BF-A8D0A0E676F6}"/>
              </a:ext>
            </a:extLst>
          </p:cNvPr>
          <p:cNvPicPr>
            <a:picLocks noChangeAspect="1"/>
          </p:cNvPicPr>
          <p:nvPr/>
        </p:nvPicPr>
        <p:blipFill>
          <a:blip r:embed="rId5"/>
          <a:stretch>
            <a:fillRect/>
          </a:stretch>
        </p:blipFill>
        <p:spPr>
          <a:xfrm>
            <a:off x="825677" y="2001896"/>
            <a:ext cx="1904271" cy="14183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6333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B6FE0D-242B-8884-14E8-3AFDEE5E0284}"/>
              </a:ext>
            </a:extLst>
          </p:cNvPr>
          <p:cNvSpPr>
            <a:spLocks noGrp="1"/>
          </p:cNvSpPr>
          <p:nvPr>
            <p:ph type="title"/>
          </p:nvPr>
        </p:nvSpPr>
        <p:spPr>
          <a:xfrm>
            <a:off x="1304854" y="736969"/>
            <a:ext cx="3718455" cy="1371600"/>
          </a:xfrm>
        </p:spPr>
        <p:txBody>
          <a:bodyPr/>
          <a:lstStyle/>
          <a:p>
            <a:r>
              <a:rPr lang="en-US" b="1">
                <a:ea typeface="+mj-lt"/>
                <a:cs typeface="+mj-lt"/>
              </a:rPr>
              <a:t>EARLY MAYA (1800 B.C. TO 250 A.D.)</a:t>
            </a:r>
            <a:endParaRPr lang="el-GR"/>
          </a:p>
        </p:txBody>
      </p:sp>
      <p:sp>
        <p:nvSpPr>
          <p:cNvPr id="3" name="Θέση περιεχομένου 2">
            <a:extLst>
              <a:ext uri="{FF2B5EF4-FFF2-40B4-BE49-F238E27FC236}">
                <a16:creationId xmlns:a16="http://schemas.microsoft.com/office/drawing/2014/main" id="{99B556B5-2F9F-8D95-2795-6A591B7BD196}"/>
              </a:ext>
            </a:extLst>
          </p:cNvPr>
          <p:cNvSpPr>
            <a:spLocks noGrp="1"/>
          </p:cNvSpPr>
          <p:nvPr>
            <p:ph idx="1"/>
          </p:nvPr>
        </p:nvSpPr>
        <p:spPr>
          <a:xfrm>
            <a:off x="6092321" y="871696"/>
            <a:ext cx="5237552" cy="4882691"/>
          </a:xfrm>
        </p:spPr>
        <p:txBody>
          <a:bodyPr>
            <a:normAutofit fontScale="85000" lnSpcReduction="20000"/>
          </a:bodyPr>
          <a:lstStyle/>
          <a:p>
            <a:r>
              <a:rPr lang="en-US">
                <a:ea typeface="+mn-lt"/>
                <a:cs typeface="+mn-lt"/>
              </a:rPr>
              <a:t>The earliest Maya settlements date to around 1800 B.C. The earliest Maya were agricultural, growing crops such as corn (maize), beans, squash and cassava (manioc). During the Middle </a:t>
            </a:r>
            <a:r>
              <a:rPr lang="en-US" err="1">
                <a:ea typeface="+mn-lt"/>
                <a:cs typeface="+mn-lt"/>
              </a:rPr>
              <a:t>Preclassic</a:t>
            </a:r>
            <a:r>
              <a:rPr lang="en-US">
                <a:ea typeface="+mn-lt"/>
                <a:cs typeface="+mn-lt"/>
              </a:rPr>
              <a:t> Period, which lasted until about 300 B.C., Maya farmers began to expand their presence both in the highland and lowland regions. The Middle </a:t>
            </a:r>
            <a:r>
              <a:rPr lang="en-US" err="1">
                <a:ea typeface="+mn-lt"/>
                <a:cs typeface="+mn-lt"/>
              </a:rPr>
              <a:t>Preclassic</a:t>
            </a:r>
            <a:r>
              <a:rPr lang="en-US">
                <a:ea typeface="+mn-lt"/>
                <a:cs typeface="+mn-lt"/>
              </a:rPr>
              <a:t> Period also saw the rise of the first major Mesoamerican civilization, the Olmecs. Like other Mesoamerican peoples, such as the Zapotec, Totonac, Teotihuacán and Aztec, the Maya derived a number of religious and cultural traits–as well as their number system and their famous calendar–from the Olmec. In addition to agriculture, the </a:t>
            </a:r>
            <a:r>
              <a:rPr lang="en-US" err="1">
                <a:ea typeface="+mn-lt"/>
                <a:cs typeface="+mn-lt"/>
              </a:rPr>
              <a:t>Preclassic</a:t>
            </a:r>
            <a:r>
              <a:rPr lang="en-US">
                <a:ea typeface="+mn-lt"/>
                <a:cs typeface="+mn-lt"/>
              </a:rPr>
              <a:t> Maya also displayed more advanced cultural traits like pyramid-building, city construction and the inscribing of stone monuments.</a:t>
            </a:r>
            <a:endParaRPr lang="el-GR"/>
          </a:p>
        </p:txBody>
      </p:sp>
      <p:sp>
        <p:nvSpPr>
          <p:cNvPr id="4" name="Θέση κειμένου 3">
            <a:extLst>
              <a:ext uri="{FF2B5EF4-FFF2-40B4-BE49-F238E27FC236}">
                <a16:creationId xmlns:a16="http://schemas.microsoft.com/office/drawing/2014/main" id="{496F49F9-129B-25DC-CC7E-297C7607A873}"/>
              </a:ext>
            </a:extLst>
          </p:cNvPr>
          <p:cNvSpPr>
            <a:spLocks noGrp="1"/>
          </p:cNvSpPr>
          <p:nvPr>
            <p:ph type="body" sz="half" idx="2"/>
          </p:nvPr>
        </p:nvSpPr>
        <p:spPr>
          <a:xfrm>
            <a:off x="1260680" y="3428630"/>
            <a:ext cx="4071846" cy="2758664"/>
          </a:xfrm>
        </p:spPr>
        <p:txBody>
          <a:bodyPr/>
          <a:lstStyle/>
          <a:p>
            <a:r>
              <a:rPr lang="en-US" b="1">
                <a:ea typeface="+mn-lt"/>
                <a:cs typeface="+mn-lt"/>
              </a:rPr>
              <a:t>QUESTION: </a:t>
            </a:r>
            <a:r>
              <a:rPr lang="en-US">
                <a:ea typeface="+mn-lt"/>
                <a:cs typeface="+mn-lt"/>
              </a:rPr>
              <a:t>What did Maya derive from the Olmecs?  </a:t>
            </a:r>
          </a:p>
          <a:p>
            <a:r>
              <a:rPr lang="en-US" b="1"/>
              <a:t>A.</a:t>
            </a:r>
            <a:r>
              <a:rPr lang="en-US"/>
              <a:t> They learned how to grow crops</a:t>
            </a:r>
          </a:p>
          <a:p>
            <a:r>
              <a:rPr lang="en-US" b="1"/>
              <a:t>B.</a:t>
            </a:r>
            <a:r>
              <a:rPr lang="en-US"/>
              <a:t> Olmecs' number system</a:t>
            </a:r>
          </a:p>
          <a:p>
            <a:r>
              <a:rPr lang="en-US" b="1"/>
              <a:t>C. </a:t>
            </a:r>
            <a:r>
              <a:rPr lang="en-US"/>
              <a:t>Olmecs' number system together with their famous calendar</a:t>
            </a:r>
          </a:p>
        </p:txBody>
      </p:sp>
      <p:pic>
        <p:nvPicPr>
          <p:cNvPr id="5" name="Εικόνα 5" descr="Εικόνα που περιέχει ουρανός, υπαίθριος, κτίριο, τόπος λατρείας&#10;&#10;Περιγραφή που δημιουργήθηκε αυτόματα">
            <a:extLst>
              <a:ext uri="{FF2B5EF4-FFF2-40B4-BE49-F238E27FC236}">
                <a16:creationId xmlns:a16="http://schemas.microsoft.com/office/drawing/2014/main" id="{D7009EC3-DCB1-898E-BF86-57DD6CB30DA7}"/>
              </a:ext>
            </a:extLst>
          </p:cNvPr>
          <p:cNvPicPr>
            <a:picLocks noChangeAspect="1"/>
          </p:cNvPicPr>
          <p:nvPr/>
        </p:nvPicPr>
        <p:blipFill>
          <a:blip r:embed="rId2"/>
          <a:stretch>
            <a:fillRect/>
          </a:stretch>
        </p:blipFill>
        <p:spPr>
          <a:xfrm>
            <a:off x="4172226" y="2009647"/>
            <a:ext cx="1925984" cy="130366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0362554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1B9DC-9BE7-054F-8EB7-69278B6B273B}"/>
              </a:ext>
            </a:extLst>
          </p:cNvPr>
          <p:cNvSpPr>
            <a:spLocks noGrp="1"/>
          </p:cNvSpPr>
          <p:nvPr>
            <p:ph type="title"/>
          </p:nvPr>
        </p:nvSpPr>
        <p:spPr>
          <a:xfrm>
            <a:off x="1293811" y="979925"/>
            <a:ext cx="3718455" cy="1371600"/>
          </a:xfrm>
        </p:spPr>
        <p:txBody>
          <a:bodyPr/>
          <a:lstStyle/>
          <a:p>
            <a:r>
              <a:rPr lang="en-US" b="1">
                <a:ea typeface="+mj-lt"/>
                <a:cs typeface="+mj-lt"/>
              </a:rPr>
              <a:t>CITIES OF STONE: THE CLASSIC MAYA (250-900 A.D.)</a:t>
            </a:r>
            <a:endParaRPr lang="el-GR"/>
          </a:p>
        </p:txBody>
      </p:sp>
      <p:sp>
        <p:nvSpPr>
          <p:cNvPr id="3" name="Θέση περιεχομένου 2">
            <a:extLst>
              <a:ext uri="{FF2B5EF4-FFF2-40B4-BE49-F238E27FC236}">
                <a16:creationId xmlns:a16="http://schemas.microsoft.com/office/drawing/2014/main" id="{240E5660-B8F4-8B58-791D-FF2EA101E486}"/>
              </a:ext>
            </a:extLst>
          </p:cNvPr>
          <p:cNvSpPr>
            <a:spLocks noGrp="1"/>
          </p:cNvSpPr>
          <p:nvPr>
            <p:ph idx="1"/>
          </p:nvPr>
        </p:nvSpPr>
        <p:spPr>
          <a:xfrm>
            <a:off x="6523017" y="540392"/>
            <a:ext cx="5049813" cy="5677819"/>
          </a:xfrm>
        </p:spPr>
        <p:txBody>
          <a:bodyPr>
            <a:normAutofit fontScale="70000" lnSpcReduction="20000"/>
          </a:bodyPr>
          <a:lstStyle/>
          <a:p>
            <a:r>
              <a:rPr lang="en-US">
                <a:ea typeface="+mn-lt"/>
                <a:cs typeface="+mn-lt"/>
              </a:rPr>
              <a:t>The Classic Period, which began around A.D. 250, was the golden age of the Maya Empire. Classic Maya civilization grew to some 40 cities, including Tikal, </a:t>
            </a:r>
            <a:r>
              <a:rPr lang="en-US" err="1">
                <a:ea typeface="+mn-lt"/>
                <a:cs typeface="+mn-lt"/>
              </a:rPr>
              <a:t>Uaxactún</a:t>
            </a:r>
            <a:r>
              <a:rPr lang="en-US">
                <a:ea typeface="+mn-lt"/>
                <a:cs typeface="+mn-lt"/>
              </a:rPr>
              <a:t>, Copán, Bonampak, Dos Pilas, Calakmul, Palenque and Río Bec, each city held a population of between 5,000 and 50,000 people. At its peak, the Maya population may have reached 2,000,000 or as many as 10,000,000. Excavations of Maya sites have unearthed plazas, palaces, temples and pyramids, as well as courts for playing the famous Maya ball game ulama, all ritually and politically significant to Maya culture. Maya cities were surrounded and supported by a large population of farmers. Though the Maya practiced a primitive type of “slash-and-burn” agriculture, they also displayed evidence of more advanced farming methods, such as irrigation and terracing. The Maya were deeply religious, and worshiped various gods related to nature, including the gods of the sun, the moon, rain and corn. At the top of Maya society were the kings, or “</a:t>
            </a:r>
            <a:r>
              <a:rPr lang="en-US" err="1">
                <a:ea typeface="+mn-lt"/>
                <a:cs typeface="+mn-lt"/>
              </a:rPr>
              <a:t>kuhul</a:t>
            </a:r>
            <a:r>
              <a:rPr lang="en-US">
                <a:ea typeface="+mn-lt"/>
                <a:cs typeface="+mn-lt"/>
              </a:rPr>
              <a:t> </a:t>
            </a:r>
            <a:r>
              <a:rPr lang="en-US" err="1">
                <a:ea typeface="+mn-lt"/>
                <a:cs typeface="+mn-lt"/>
              </a:rPr>
              <a:t>ajaw</a:t>
            </a:r>
            <a:r>
              <a:rPr lang="en-US">
                <a:ea typeface="+mn-lt"/>
                <a:cs typeface="+mn-lt"/>
              </a:rPr>
              <a:t>” (holy lords), who claimed to be related to gods and followed a hereditary succession. They were thought to serve as mediators between the gods and people on earth, and performed the elaborate religious ceremonies and rituals so important to the Maya culture. </a:t>
            </a:r>
            <a:endParaRPr lang="el-GR"/>
          </a:p>
        </p:txBody>
      </p:sp>
      <p:sp>
        <p:nvSpPr>
          <p:cNvPr id="4" name="Θέση κειμένου 3">
            <a:extLst>
              <a:ext uri="{FF2B5EF4-FFF2-40B4-BE49-F238E27FC236}">
                <a16:creationId xmlns:a16="http://schemas.microsoft.com/office/drawing/2014/main" id="{5D5F38AD-7203-1640-FFE1-9C8866E0297B}"/>
              </a:ext>
            </a:extLst>
          </p:cNvPr>
          <p:cNvSpPr>
            <a:spLocks noGrp="1"/>
          </p:cNvSpPr>
          <p:nvPr>
            <p:ph type="body" sz="half" idx="2"/>
          </p:nvPr>
        </p:nvSpPr>
        <p:spPr>
          <a:xfrm>
            <a:off x="1293811" y="3262978"/>
            <a:ext cx="3718455" cy="2438404"/>
          </a:xfrm>
        </p:spPr>
        <p:txBody>
          <a:bodyPr/>
          <a:lstStyle/>
          <a:p>
            <a:r>
              <a:rPr lang="en-US" b="1">
                <a:ea typeface="+mn-lt"/>
                <a:cs typeface="+mn-lt"/>
              </a:rPr>
              <a:t>QUESTION: </a:t>
            </a:r>
            <a:r>
              <a:rPr lang="en-US">
                <a:ea typeface="+mn-lt"/>
                <a:cs typeface="+mn-lt"/>
              </a:rPr>
              <a:t>What was the Maya population</a:t>
            </a:r>
            <a:r>
              <a:rPr lang="en-US" b="1">
                <a:ea typeface="+mn-lt"/>
                <a:cs typeface="+mn-lt"/>
              </a:rPr>
              <a:t> </a:t>
            </a:r>
            <a:r>
              <a:rPr lang="en-US">
                <a:ea typeface="+mn-lt"/>
                <a:cs typeface="+mn-lt"/>
              </a:rPr>
              <a:t>during classic period?</a:t>
            </a:r>
            <a:r>
              <a:rPr lang="el-GR">
                <a:ea typeface="+mn-lt"/>
                <a:cs typeface="+mn-lt"/>
              </a:rPr>
              <a:t> </a:t>
            </a:r>
          </a:p>
          <a:p>
            <a:r>
              <a:rPr lang="en-US" b="1">
                <a:ea typeface="+mn-lt"/>
                <a:cs typeface="+mn-lt"/>
              </a:rPr>
              <a:t>A.</a:t>
            </a:r>
            <a:r>
              <a:rPr lang="en-US">
                <a:ea typeface="+mn-lt"/>
                <a:cs typeface="+mn-lt"/>
              </a:rPr>
              <a:t> From 5.000 to 50.000 people                                                 </a:t>
            </a:r>
            <a:endParaRPr lang="el-GR">
              <a:ea typeface="+mn-lt"/>
              <a:cs typeface="+mn-lt"/>
            </a:endParaRPr>
          </a:p>
          <a:p>
            <a:r>
              <a:rPr lang="en-US">
                <a:ea typeface="+mn-lt"/>
                <a:cs typeface="+mn-lt"/>
              </a:rPr>
              <a:t> </a:t>
            </a:r>
            <a:r>
              <a:rPr lang="en-US" b="1">
                <a:ea typeface="+mn-lt"/>
                <a:cs typeface="+mn-lt"/>
              </a:rPr>
              <a:t>B.</a:t>
            </a:r>
            <a:r>
              <a:rPr lang="en-US">
                <a:ea typeface="+mn-lt"/>
                <a:cs typeface="+mn-lt"/>
              </a:rPr>
              <a:t> From 2.000.000 to 10.000.000 people                                               </a:t>
            </a:r>
            <a:endParaRPr lang="el-GR">
              <a:ea typeface="+mn-lt"/>
              <a:cs typeface="+mn-lt"/>
            </a:endParaRPr>
          </a:p>
          <a:p>
            <a:r>
              <a:rPr lang="en-US" b="1">
                <a:ea typeface="+mn-lt"/>
                <a:cs typeface="+mn-lt"/>
              </a:rPr>
              <a:t>C.</a:t>
            </a:r>
            <a:r>
              <a:rPr lang="en-US">
                <a:ea typeface="+mn-lt"/>
                <a:cs typeface="+mn-lt"/>
              </a:rPr>
              <a:t> Between 50.000 to 2.000.000 people</a:t>
            </a:r>
            <a:endParaRPr lang="el-GR"/>
          </a:p>
        </p:txBody>
      </p:sp>
      <p:pic>
        <p:nvPicPr>
          <p:cNvPr id="5" name="Εικόνα 5" descr="Εικόνα που περιέχει κείμενο, βράχος, πέτρα&#10;&#10;Περιγραφή που δημιουργήθηκε αυτόματα">
            <a:extLst>
              <a:ext uri="{FF2B5EF4-FFF2-40B4-BE49-F238E27FC236}">
                <a16:creationId xmlns:a16="http://schemas.microsoft.com/office/drawing/2014/main" id="{A5AA1B9D-1053-E0F8-A603-41F82351120D}"/>
              </a:ext>
            </a:extLst>
          </p:cNvPr>
          <p:cNvPicPr>
            <a:picLocks noChangeAspect="1"/>
          </p:cNvPicPr>
          <p:nvPr/>
        </p:nvPicPr>
        <p:blipFill>
          <a:blip r:embed="rId2"/>
          <a:stretch>
            <a:fillRect/>
          </a:stretch>
        </p:blipFill>
        <p:spPr>
          <a:xfrm>
            <a:off x="4625008" y="2037623"/>
            <a:ext cx="1992244" cy="13471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75599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CA98C6-D3C8-F041-6653-BF388755ABB0}"/>
              </a:ext>
            </a:extLst>
          </p:cNvPr>
          <p:cNvSpPr>
            <a:spLocks noGrp="1"/>
          </p:cNvSpPr>
          <p:nvPr>
            <p:ph type="title"/>
          </p:nvPr>
        </p:nvSpPr>
        <p:spPr>
          <a:xfrm>
            <a:off x="1293811" y="659664"/>
            <a:ext cx="3718455" cy="1371600"/>
          </a:xfrm>
        </p:spPr>
        <p:txBody>
          <a:bodyPr/>
          <a:lstStyle/>
          <a:p>
            <a:r>
              <a:rPr lang="en-US" b="1">
                <a:ea typeface="+mj-lt"/>
                <a:cs typeface="+mj-lt"/>
              </a:rPr>
              <a:t>MAYA ARTS AND CULTURE</a:t>
            </a:r>
            <a:endParaRPr lang="el-GR"/>
          </a:p>
        </p:txBody>
      </p:sp>
      <p:sp>
        <p:nvSpPr>
          <p:cNvPr id="3" name="Θέση περιεχομένου 2">
            <a:extLst>
              <a:ext uri="{FF2B5EF4-FFF2-40B4-BE49-F238E27FC236}">
                <a16:creationId xmlns:a16="http://schemas.microsoft.com/office/drawing/2014/main" id="{AADD4B0F-02C3-5E2D-6A48-716A124BD2E2}"/>
              </a:ext>
            </a:extLst>
          </p:cNvPr>
          <p:cNvSpPr>
            <a:spLocks noGrp="1"/>
          </p:cNvSpPr>
          <p:nvPr>
            <p:ph idx="1"/>
          </p:nvPr>
        </p:nvSpPr>
        <p:spPr>
          <a:xfrm>
            <a:off x="6147536" y="915870"/>
            <a:ext cx="5138163" cy="5026257"/>
          </a:xfrm>
        </p:spPr>
        <p:txBody>
          <a:bodyPr>
            <a:normAutofit fontScale="70000" lnSpcReduction="20000"/>
          </a:bodyPr>
          <a:lstStyle/>
          <a:p>
            <a:r>
              <a:rPr lang="en-US">
                <a:ea typeface="+mn-lt"/>
                <a:cs typeface="+mn-lt"/>
              </a:rPr>
              <a:t>The Classic Maya built many of their temples and palaces in a stepped pyramid shape, decorating them with elaborate reliefs and inscriptions. These structures have earned the Maya their reputation as the great artists of Mesoamerica.  Guided by their religious ritual, the Maya also made significant advances in mathematics and astronomy, including the use of the zero and the development of complex calendar systems like the Calendar Round, based on 365 days, and later, the Long Count Calendar, designed to last over 5,000 years. Serious exploration of Classic Maya sites began in the 1830s. By the early to mid-20th century, a small portion of their system of hieroglyph writing had been deciphered, and more about their history and culture became known. Most of what historians know about the Maya comes from what remains of their architecture and art, including stone carvings and inscriptions on their buildings and monuments. The Maya also made paper from tree bark and wrote in books made from this paper, known as codices , four of these codices are known to have survived. They are also credited with some of the earliest uses of chocolate and of rubber. </a:t>
            </a:r>
            <a:endParaRPr lang="el-GR"/>
          </a:p>
        </p:txBody>
      </p:sp>
      <p:sp>
        <p:nvSpPr>
          <p:cNvPr id="4" name="Θέση κειμένου 3">
            <a:extLst>
              <a:ext uri="{FF2B5EF4-FFF2-40B4-BE49-F238E27FC236}">
                <a16:creationId xmlns:a16="http://schemas.microsoft.com/office/drawing/2014/main" id="{C40C1CE8-B8DF-F056-BBAC-053B85F9763D}"/>
              </a:ext>
            </a:extLst>
          </p:cNvPr>
          <p:cNvSpPr>
            <a:spLocks noGrp="1"/>
          </p:cNvSpPr>
          <p:nvPr>
            <p:ph type="body" sz="half" idx="2"/>
          </p:nvPr>
        </p:nvSpPr>
        <p:spPr/>
        <p:txBody>
          <a:bodyPr/>
          <a:lstStyle/>
          <a:p>
            <a:r>
              <a:rPr lang="en-US" b="1">
                <a:ea typeface="+mn-lt"/>
                <a:cs typeface="+mn-lt"/>
              </a:rPr>
              <a:t>QUESTION: </a:t>
            </a:r>
            <a:r>
              <a:rPr lang="en-US">
                <a:ea typeface="+mn-lt"/>
                <a:cs typeface="+mn-lt"/>
              </a:rPr>
              <a:t>How many books made from Maya have survived?</a:t>
            </a:r>
            <a:r>
              <a:rPr lang="el-GR">
                <a:ea typeface="+mn-lt"/>
                <a:cs typeface="+mn-lt"/>
              </a:rPr>
              <a:t> </a:t>
            </a:r>
            <a:endParaRPr lang="el-GR"/>
          </a:p>
          <a:p>
            <a:r>
              <a:rPr lang="en-US" b="1">
                <a:ea typeface="+mn-lt"/>
                <a:cs typeface="+mn-lt"/>
              </a:rPr>
              <a:t>A</a:t>
            </a:r>
            <a:r>
              <a:rPr lang="en-US">
                <a:ea typeface="+mn-lt"/>
                <a:cs typeface="+mn-lt"/>
              </a:rPr>
              <a:t>.  Four</a:t>
            </a:r>
          </a:p>
          <a:p>
            <a:r>
              <a:rPr lang="en-US" b="1">
                <a:ea typeface="+mn-lt"/>
                <a:cs typeface="+mn-lt"/>
              </a:rPr>
              <a:t>B.</a:t>
            </a:r>
            <a:r>
              <a:rPr lang="en-US">
                <a:ea typeface="+mn-lt"/>
                <a:cs typeface="+mn-lt"/>
              </a:rPr>
              <a:t> Five</a:t>
            </a:r>
          </a:p>
          <a:p>
            <a:r>
              <a:rPr lang="en-US" b="1">
                <a:ea typeface="+mn-lt"/>
                <a:cs typeface="+mn-lt"/>
              </a:rPr>
              <a:t>C. </a:t>
            </a:r>
            <a:r>
              <a:rPr lang="en-US">
                <a:ea typeface="+mn-lt"/>
                <a:cs typeface="+mn-lt"/>
              </a:rPr>
              <a:t>Three</a:t>
            </a:r>
          </a:p>
        </p:txBody>
      </p:sp>
      <p:pic>
        <p:nvPicPr>
          <p:cNvPr id="5" name="Εικόνα 5" descr="Εικόνα που περιέχει κείμενο, νόμισμα&#10;&#10;Περιγραφή που δημιουργήθηκε αυτόματα">
            <a:extLst>
              <a:ext uri="{FF2B5EF4-FFF2-40B4-BE49-F238E27FC236}">
                <a16:creationId xmlns:a16="http://schemas.microsoft.com/office/drawing/2014/main" id="{FFFFAA7E-135F-C50A-2A37-0DF5668CB70F}"/>
              </a:ext>
            </a:extLst>
          </p:cNvPr>
          <p:cNvPicPr>
            <a:picLocks noChangeAspect="1"/>
          </p:cNvPicPr>
          <p:nvPr/>
        </p:nvPicPr>
        <p:blipFill>
          <a:blip r:embed="rId2"/>
          <a:stretch>
            <a:fillRect/>
          </a:stretch>
        </p:blipFill>
        <p:spPr>
          <a:xfrm>
            <a:off x="3863008" y="4112843"/>
            <a:ext cx="2290418" cy="16250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A7EDF753-F731-A7EA-79D2-951291FA99A9}"/>
              </a:ext>
            </a:extLst>
          </p:cNvPr>
          <p:cNvSpPr txBox="1"/>
          <p:nvPr/>
        </p:nvSpPr>
        <p:spPr>
          <a:xfrm>
            <a:off x="3940313" y="5817704"/>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spc="60">
                <a:solidFill>
                  <a:srgbClr val="181818"/>
                </a:solidFill>
                <a:latin typeface="Tahoma"/>
              </a:rPr>
              <a:t>The Maya complex calendar</a:t>
            </a:r>
            <a:endParaRPr lang="el-GR"/>
          </a:p>
        </p:txBody>
      </p:sp>
    </p:spTree>
    <p:extLst>
      <p:ext uri="{BB962C8B-B14F-4D97-AF65-F5344CB8AC3E}">
        <p14:creationId xmlns:p14="http://schemas.microsoft.com/office/powerpoint/2010/main" val="156747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73FC2-836D-88A0-52C9-4F7D73075A6B}"/>
              </a:ext>
            </a:extLst>
          </p:cNvPr>
          <p:cNvSpPr>
            <a:spLocks noGrp="1"/>
          </p:cNvSpPr>
          <p:nvPr>
            <p:ph type="title"/>
          </p:nvPr>
        </p:nvSpPr>
        <p:spPr>
          <a:xfrm>
            <a:off x="1503637" y="195838"/>
            <a:ext cx="3718455" cy="1371600"/>
          </a:xfrm>
        </p:spPr>
        <p:txBody>
          <a:bodyPr/>
          <a:lstStyle/>
          <a:p>
            <a:r>
              <a:rPr lang="en-US" b="1">
                <a:ea typeface="+mj-lt"/>
                <a:cs typeface="+mj-lt"/>
              </a:rPr>
              <a:t>LIFE IN THE FOREST</a:t>
            </a:r>
            <a:endParaRPr lang="el-GR"/>
          </a:p>
        </p:txBody>
      </p:sp>
      <p:sp>
        <p:nvSpPr>
          <p:cNvPr id="3" name="Θέση περιεχομένου 2">
            <a:extLst>
              <a:ext uri="{FF2B5EF4-FFF2-40B4-BE49-F238E27FC236}">
                <a16:creationId xmlns:a16="http://schemas.microsoft.com/office/drawing/2014/main" id="{0534FFCF-45BC-8449-6CDE-F10785084613}"/>
              </a:ext>
            </a:extLst>
          </p:cNvPr>
          <p:cNvSpPr>
            <a:spLocks noGrp="1"/>
          </p:cNvSpPr>
          <p:nvPr>
            <p:ph idx="1"/>
          </p:nvPr>
        </p:nvSpPr>
        <p:spPr>
          <a:xfrm>
            <a:off x="6511974" y="838566"/>
            <a:ext cx="4972508" cy="5280256"/>
          </a:xfrm>
        </p:spPr>
        <p:txBody>
          <a:bodyPr>
            <a:normAutofit fontScale="85000" lnSpcReduction="20000"/>
          </a:bodyPr>
          <a:lstStyle/>
          <a:p>
            <a:r>
              <a:rPr lang="en-US">
                <a:ea typeface="+mn-lt"/>
                <a:cs typeface="+mn-lt"/>
              </a:rPr>
              <a:t>One of the many intriguing things about the Maya was their ability to build a great civilization in a tropical rainforest climate. In the southern Maya lowlands, however, there were few navigable rivers for trade and transport, as well as no obvious need for an irrigation system. By the late 20th century, researchers had concluded that the climate of the lowlands was in fact quite environmentally diverse. Though foreign invaders were disappointed by the region’s relative lack of silver and gold, the Maya took advantage of the area’s many natural resources, including limestone (for construction), the volcanic rock  (for tools and weapons) and salt. The environment also held other treasures for the Maya, including jade, quetzal feathers (used to decorate the elaborate costumes of Maya nobility) and marine shells, which were used as trumpets in ceremonies and warfare.</a:t>
            </a:r>
            <a:endParaRPr lang="el-GR"/>
          </a:p>
        </p:txBody>
      </p:sp>
      <p:sp>
        <p:nvSpPr>
          <p:cNvPr id="4" name="Θέση κειμένου 3">
            <a:extLst>
              <a:ext uri="{FF2B5EF4-FFF2-40B4-BE49-F238E27FC236}">
                <a16:creationId xmlns:a16="http://schemas.microsoft.com/office/drawing/2014/main" id="{9A7F723F-0EC8-EE49-FE6B-614300F4DF08}"/>
              </a:ext>
            </a:extLst>
          </p:cNvPr>
          <p:cNvSpPr>
            <a:spLocks noGrp="1"/>
          </p:cNvSpPr>
          <p:nvPr>
            <p:ph type="body" sz="half" idx="2"/>
          </p:nvPr>
        </p:nvSpPr>
        <p:spPr>
          <a:xfrm>
            <a:off x="1293811" y="3031065"/>
            <a:ext cx="4049759" cy="2626143"/>
          </a:xfrm>
        </p:spPr>
        <p:txBody>
          <a:bodyPr/>
          <a:lstStyle/>
          <a:p>
            <a:r>
              <a:rPr lang="en-US" b="1">
                <a:ea typeface="+mn-lt"/>
                <a:cs typeface="+mn-lt"/>
              </a:rPr>
              <a:t>QUESTION:</a:t>
            </a:r>
            <a:r>
              <a:rPr lang="en-US">
                <a:ea typeface="+mn-lt"/>
                <a:cs typeface="+mn-lt"/>
              </a:rPr>
              <a:t> Which natural resources did Maya take advantage of?</a:t>
            </a:r>
            <a:r>
              <a:rPr lang="el-GR">
                <a:ea typeface="+mn-lt"/>
                <a:cs typeface="+mn-lt"/>
              </a:rPr>
              <a:t> </a:t>
            </a:r>
            <a:endParaRPr lang="el-GR"/>
          </a:p>
          <a:p>
            <a:r>
              <a:rPr lang="en-US" b="1">
                <a:ea typeface="+mn-lt"/>
                <a:cs typeface="+mn-lt"/>
              </a:rPr>
              <a:t>A.</a:t>
            </a:r>
            <a:r>
              <a:rPr lang="en-US">
                <a:ea typeface="+mn-lt"/>
                <a:cs typeface="+mn-lt"/>
              </a:rPr>
              <a:t> Silver and gold</a:t>
            </a:r>
          </a:p>
          <a:p>
            <a:r>
              <a:rPr lang="en-US" b="1"/>
              <a:t>B.</a:t>
            </a:r>
            <a:r>
              <a:rPr lang="en-US"/>
              <a:t> Nothing at all</a:t>
            </a:r>
          </a:p>
          <a:p>
            <a:r>
              <a:rPr lang="en-US" b="1"/>
              <a:t>C.</a:t>
            </a:r>
            <a:r>
              <a:rPr lang="en-US"/>
              <a:t> Marine shells, jade and volcanic rock</a:t>
            </a:r>
          </a:p>
        </p:txBody>
      </p:sp>
      <p:pic>
        <p:nvPicPr>
          <p:cNvPr id="5" name="Εικόνα 5" descr="Εικόνα που περιέχει κείμενο&#10;&#10;Περιγραφή που δημιουργήθηκε αυτόματα">
            <a:extLst>
              <a:ext uri="{FF2B5EF4-FFF2-40B4-BE49-F238E27FC236}">
                <a16:creationId xmlns:a16="http://schemas.microsoft.com/office/drawing/2014/main" id="{5218D920-C7CB-1436-9893-42BE44717B00}"/>
              </a:ext>
            </a:extLst>
          </p:cNvPr>
          <p:cNvPicPr>
            <a:picLocks noChangeAspect="1"/>
          </p:cNvPicPr>
          <p:nvPr/>
        </p:nvPicPr>
        <p:blipFill>
          <a:blip r:embed="rId2"/>
          <a:stretch>
            <a:fillRect/>
          </a:stretch>
        </p:blipFill>
        <p:spPr>
          <a:xfrm>
            <a:off x="3399182" y="1766980"/>
            <a:ext cx="1705114" cy="12036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Εικόνα 6" descr="Εικόνα που περιέχει δοχείο, βάζο&#10;&#10;Περιγραφή που δημιουργήθηκε αυτόματα">
            <a:extLst>
              <a:ext uri="{FF2B5EF4-FFF2-40B4-BE49-F238E27FC236}">
                <a16:creationId xmlns:a16="http://schemas.microsoft.com/office/drawing/2014/main" id="{19FCD6DC-1810-732A-443F-2DEF5C192F9C}"/>
              </a:ext>
            </a:extLst>
          </p:cNvPr>
          <p:cNvPicPr>
            <a:picLocks noChangeAspect="1"/>
          </p:cNvPicPr>
          <p:nvPr/>
        </p:nvPicPr>
        <p:blipFill>
          <a:blip r:embed="rId3"/>
          <a:stretch>
            <a:fillRect/>
          </a:stretch>
        </p:blipFill>
        <p:spPr>
          <a:xfrm>
            <a:off x="1764746" y="1815220"/>
            <a:ext cx="1395897" cy="1107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Εικόνα 7" descr="Εικόνα που περιέχει κείμενο, δέντρο, έδαφος, υπαίθριος&#10;&#10;Περιγραφή που δημιουργήθηκε αυτόματα">
            <a:extLst>
              <a:ext uri="{FF2B5EF4-FFF2-40B4-BE49-F238E27FC236}">
                <a16:creationId xmlns:a16="http://schemas.microsoft.com/office/drawing/2014/main" id="{D72086E2-FE1F-0766-2717-0D5854C1392F}"/>
              </a:ext>
            </a:extLst>
          </p:cNvPr>
          <p:cNvPicPr>
            <a:picLocks noChangeAspect="1"/>
          </p:cNvPicPr>
          <p:nvPr/>
        </p:nvPicPr>
        <p:blipFill>
          <a:blip r:embed="rId4"/>
          <a:stretch>
            <a:fillRect/>
          </a:stretch>
        </p:blipFill>
        <p:spPr>
          <a:xfrm>
            <a:off x="5011529" y="3652826"/>
            <a:ext cx="1605723" cy="21254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714906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513092-9059-8DB2-0103-3689F861797D}"/>
              </a:ext>
            </a:extLst>
          </p:cNvPr>
          <p:cNvSpPr>
            <a:spLocks noGrp="1"/>
          </p:cNvSpPr>
          <p:nvPr>
            <p:ph type="title"/>
          </p:nvPr>
        </p:nvSpPr>
        <p:spPr>
          <a:xfrm>
            <a:off x="1304854" y="836360"/>
            <a:ext cx="3718455" cy="1371600"/>
          </a:xfrm>
        </p:spPr>
        <p:txBody>
          <a:bodyPr/>
          <a:lstStyle/>
          <a:p>
            <a:r>
              <a:rPr lang="en-US" b="1">
                <a:ea typeface="+mj-lt"/>
                <a:cs typeface="+mj-lt"/>
              </a:rPr>
              <a:t>DO THE MAYA STILL EXIST?</a:t>
            </a:r>
            <a:r>
              <a:rPr lang="el-GR">
                <a:ea typeface="+mj-lt"/>
                <a:cs typeface="+mj-lt"/>
              </a:rPr>
              <a:t> </a:t>
            </a:r>
            <a:br>
              <a:rPr lang="el-GR">
                <a:ea typeface="+mj-lt"/>
                <a:cs typeface="+mj-lt"/>
              </a:rPr>
            </a:br>
            <a:endParaRPr lang="el-GR">
              <a:ea typeface="+mj-lt"/>
              <a:cs typeface="+mj-lt"/>
            </a:endParaRPr>
          </a:p>
        </p:txBody>
      </p:sp>
      <p:sp>
        <p:nvSpPr>
          <p:cNvPr id="3" name="Θέση περιεχομένου 2">
            <a:extLst>
              <a:ext uri="{FF2B5EF4-FFF2-40B4-BE49-F238E27FC236}">
                <a16:creationId xmlns:a16="http://schemas.microsoft.com/office/drawing/2014/main" id="{C8090B74-8854-6D76-5A2D-7DBC12F3B5A8}"/>
              </a:ext>
            </a:extLst>
          </p:cNvPr>
          <p:cNvSpPr>
            <a:spLocks noGrp="1"/>
          </p:cNvSpPr>
          <p:nvPr>
            <p:ph idx="1"/>
          </p:nvPr>
        </p:nvSpPr>
        <p:spPr>
          <a:xfrm>
            <a:off x="6390493" y="949001"/>
            <a:ext cx="4839989" cy="2927997"/>
          </a:xfrm>
        </p:spPr>
        <p:txBody>
          <a:bodyPr>
            <a:normAutofit fontScale="92500" lnSpcReduction="10000"/>
          </a:bodyPr>
          <a:lstStyle/>
          <a:p>
            <a:r>
              <a:rPr lang="en-US">
                <a:ea typeface="+mn-lt"/>
                <a:cs typeface="+mn-lt"/>
              </a:rPr>
              <a:t>Descendants of the Maya still live in Central America in modern-day Belize, Guatemala, Honduras, El Salvador and parts of Mexico. The majority of them live in Guatemala, which is home to Tikal National Park, the site of the ruins of the ancient city of Tikal. Roughly 40 percent of Guatemalans are of Mayan descent.</a:t>
            </a:r>
            <a:endParaRPr lang="el-GR"/>
          </a:p>
        </p:txBody>
      </p:sp>
      <p:sp>
        <p:nvSpPr>
          <p:cNvPr id="4" name="Θέση κειμένου 3">
            <a:extLst>
              <a:ext uri="{FF2B5EF4-FFF2-40B4-BE49-F238E27FC236}">
                <a16:creationId xmlns:a16="http://schemas.microsoft.com/office/drawing/2014/main" id="{EBED6A47-DA1E-DD0E-DE5D-BC622C5DEBA3}"/>
              </a:ext>
            </a:extLst>
          </p:cNvPr>
          <p:cNvSpPr>
            <a:spLocks noGrp="1"/>
          </p:cNvSpPr>
          <p:nvPr>
            <p:ph type="body" sz="half" idx="2"/>
          </p:nvPr>
        </p:nvSpPr>
        <p:spPr/>
        <p:txBody>
          <a:bodyPr/>
          <a:lstStyle/>
          <a:p>
            <a:r>
              <a:rPr lang="en-US" b="1">
                <a:ea typeface="+mn-lt"/>
                <a:cs typeface="+mn-lt"/>
              </a:rPr>
              <a:t>QUESTION:</a:t>
            </a:r>
            <a:r>
              <a:rPr lang="en-US">
                <a:ea typeface="+mn-lt"/>
                <a:cs typeface="+mn-lt"/>
              </a:rPr>
              <a:t> Where does the majority of Maya live in our days?</a:t>
            </a:r>
            <a:r>
              <a:rPr lang="el-GR">
                <a:ea typeface="+mn-lt"/>
                <a:cs typeface="+mn-lt"/>
              </a:rPr>
              <a:t> </a:t>
            </a:r>
            <a:endParaRPr lang="el-GR"/>
          </a:p>
          <a:p>
            <a:r>
              <a:rPr lang="en-US" b="1">
                <a:ea typeface="+mn-lt"/>
                <a:cs typeface="+mn-lt"/>
              </a:rPr>
              <a:t>A.</a:t>
            </a:r>
            <a:r>
              <a:rPr lang="en-US">
                <a:ea typeface="+mn-lt"/>
                <a:cs typeface="+mn-lt"/>
              </a:rPr>
              <a:t> Guatemala</a:t>
            </a:r>
            <a:r>
              <a:rPr lang="el-GR">
                <a:ea typeface="+mn-lt"/>
                <a:cs typeface="+mn-lt"/>
              </a:rPr>
              <a:t> </a:t>
            </a:r>
            <a:endParaRPr lang="el-GR"/>
          </a:p>
          <a:p>
            <a:r>
              <a:rPr lang="en-US" b="1">
                <a:ea typeface="+mn-lt"/>
                <a:cs typeface="+mn-lt"/>
              </a:rPr>
              <a:t>B.</a:t>
            </a:r>
            <a:r>
              <a:rPr lang="en-US">
                <a:ea typeface="+mn-lt"/>
                <a:cs typeface="+mn-lt"/>
              </a:rPr>
              <a:t> Honduras</a:t>
            </a:r>
            <a:r>
              <a:rPr lang="el-GR">
                <a:ea typeface="+mn-lt"/>
                <a:cs typeface="+mn-lt"/>
              </a:rPr>
              <a:t> </a:t>
            </a:r>
            <a:endParaRPr lang="el-GR"/>
          </a:p>
          <a:p>
            <a:r>
              <a:rPr lang="en-US" b="1">
                <a:ea typeface="+mn-lt"/>
                <a:cs typeface="+mn-lt"/>
              </a:rPr>
              <a:t>C.</a:t>
            </a:r>
            <a:r>
              <a:rPr lang="en-US">
                <a:ea typeface="+mn-lt"/>
                <a:cs typeface="+mn-lt"/>
              </a:rPr>
              <a:t> Mexico</a:t>
            </a:r>
            <a:endParaRPr lang="el-GR"/>
          </a:p>
        </p:txBody>
      </p:sp>
      <p:pic>
        <p:nvPicPr>
          <p:cNvPr id="5" name="Εικόνα 5" descr="Εικόνα που περιέχει κείμενο&#10;&#10;Περιγραφή που δημιουργήθηκε αυτόματα">
            <a:extLst>
              <a:ext uri="{FF2B5EF4-FFF2-40B4-BE49-F238E27FC236}">
                <a16:creationId xmlns:a16="http://schemas.microsoft.com/office/drawing/2014/main" id="{E3FBF32F-A195-7328-2B9A-86B4AEB77109}"/>
              </a:ext>
            </a:extLst>
          </p:cNvPr>
          <p:cNvPicPr>
            <a:picLocks noChangeAspect="1"/>
          </p:cNvPicPr>
          <p:nvPr/>
        </p:nvPicPr>
        <p:blipFill>
          <a:blip r:embed="rId2"/>
          <a:stretch>
            <a:fillRect/>
          </a:stretch>
        </p:blipFill>
        <p:spPr>
          <a:xfrm>
            <a:off x="3675270" y="1849537"/>
            <a:ext cx="1351723" cy="1027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Εικόνα 6" descr="Εικόνα που περιέχει πέτρα, οικοδομικά υλικά&#10;&#10;Περιγραφή που δημιουργήθηκε αυτόματα">
            <a:extLst>
              <a:ext uri="{FF2B5EF4-FFF2-40B4-BE49-F238E27FC236}">
                <a16:creationId xmlns:a16="http://schemas.microsoft.com/office/drawing/2014/main" id="{7D27B0C8-47E2-754A-C1A3-5882EF499481}"/>
              </a:ext>
            </a:extLst>
          </p:cNvPr>
          <p:cNvPicPr>
            <a:picLocks noChangeAspect="1"/>
          </p:cNvPicPr>
          <p:nvPr/>
        </p:nvPicPr>
        <p:blipFill>
          <a:blip r:embed="rId3"/>
          <a:stretch>
            <a:fillRect/>
          </a:stretch>
        </p:blipFill>
        <p:spPr>
          <a:xfrm>
            <a:off x="1411356" y="1847289"/>
            <a:ext cx="1351724" cy="1032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Εικόνα 7" descr="Εικόνα που περιέχει χλόη, υπαίθριος, πέτρα&#10;&#10;Περιγραφή που δημιουργήθηκε αυτόματα">
            <a:extLst>
              <a:ext uri="{FF2B5EF4-FFF2-40B4-BE49-F238E27FC236}">
                <a16:creationId xmlns:a16="http://schemas.microsoft.com/office/drawing/2014/main" id="{440EEA6B-412C-0634-E168-001F02D4D42F}"/>
              </a:ext>
            </a:extLst>
          </p:cNvPr>
          <p:cNvPicPr>
            <a:picLocks noChangeAspect="1"/>
          </p:cNvPicPr>
          <p:nvPr/>
        </p:nvPicPr>
        <p:blipFill>
          <a:blip r:embed="rId4"/>
          <a:stretch>
            <a:fillRect/>
          </a:stretch>
        </p:blipFill>
        <p:spPr>
          <a:xfrm>
            <a:off x="4901917" y="3458816"/>
            <a:ext cx="1493644" cy="23036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Εικόνα 8" descr="Εικόνα που περιέχει κείμενο, χλόη, υπαίθριος, βοσκότοπος&#10;&#10;Περιγραφή που δημιουργήθηκε αυτόματα">
            <a:extLst>
              <a:ext uri="{FF2B5EF4-FFF2-40B4-BE49-F238E27FC236}">
                <a16:creationId xmlns:a16="http://schemas.microsoft.com/office/drawing/2014/main" id="{503CA78C-56BA-E09C-B06C-FB7022F3F513}"/>
              </a:ext>
            </a:extLst>
          </p:cNvPr>
          <p:cNvPicPr>
            <a:picLocks noChangeAspect="1"/>
          </p:cNvPicPr>
          <p:nvPr/>
        </p:nvPicPr>
        <p:blipFill>
          <a:blip r:embed="rId5"/>
          <a:stretch>
            <a:fillRect/>
          </a:stretch>
        </p:blipFill>
        <p:spPr>
          <a:xfrm>
            <a:off x="8799443" y="3567171"/>
            <a:ext cx="2356679" cy="16010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05288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1910</Words>
  <Application>Microsoft Office PowerPoint</Application>
  <PresentationFormat>Ευρεία οθόνη</PresentationFormat>
  <Paragraphs>81</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Garamond</vt:lpstr>
      <vt:lpstr>Tahoma</vt:lpstr>
      <vt:lpstr>Organic</vt:lpstr>
      <vt:lpstr>      PROJECT  ENGLISH LANGUAGE      MAYA CIVILIZATION  BY NAFSIKA STAMOU</vt:lpstr>
      <vt:lpstr>CONTENTS</vt:lpstr>
      <vt:lpstr>INTRODUCTION</vt:lpstr>
      <vt:lpstr>LOCATING THE MAYA</vt:lpstr>
      <vt:lpstr>EARLY MAYA (1800 B.C. TO 250 A.D.)</vt:lpstr>
      <vt:lpstr>CITIES OF STONE: THE CLASSIC MAYA (250-900 A.D.)</vt:lpstr>
      <vt:lpstr>MAYA ARTS AND CULTURE</vt:lpstr>
      <vt:lpstr>LIFE IN THE FOREST</vt:lpstr>
      <vt:lpstr>DO THE MAYA STILL EXIST?  </vt:lpstr>
      <vt:lpstr>MYSTERIOUS DECLINE OF THE MAYA</vt:lpstr>
      <vt:lpstr>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ioankaragian1@gmail.com</cp:lastModifiedBy>
  <cp:revision>2</cp:revision>
  <dcterms:created xsi:type="dcterms:W3CDTF">2022-03-23T21:10:38Z</dcterms:created>
  <dcterms:modified xsi:type="dcterms:W3CDTF">2022-03-31T18:02:44Z</dcterms:modified>
</cp:coreProperties>
</file>