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8" r:id="rId3"/>
    <p:sldId id="257" r:id="rId4"/>
    <p:sldId id="263" r:id="rId5"/>
    <p:sldId id="259" r:id="rId6"/>
    <p:sldId id="260" r:id="rId7"/>
    <p:sldId id="264" r:id="rId8"/>
    <p:sldId id="265" r:id="rId9"/>
    <p:sldId id="266" r:id="rId10"/>
    <p:sldId id="262" r:id="rId11"/>
    <p:sldId id="267" r:id="rId12"/>
    <p:sldId id="268"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6"/>
    <p:restoredTop sz="95296"/>
  </p:normalViewPr>
  <p:slideViewPr>
    <p:cSldViewPr snapToGrid="0">
      <p:cViewPr varScale="1">
        <p:scale>
          <a:sx n="63" d="100"/>
          <a:sy n="63" d="100"/>
        </p:scale>
        <p:origin x="176" y="9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521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934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7067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5476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1/27/25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865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3322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407935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46685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3042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smtClean="0"/>
              <a:t>1/27/25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0167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1/27/25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2905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1/27/25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158416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Khmer_Empire" TargetMode="External"/><Relationship Id="rId2" Type="http://schemas.openxmlformats.org/officeDocument/2006/relationships/hyperlink" Target="https://www.britannica.com/list/6-lost-civiliz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lag_of_Cambodi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B131C-4E1B-1227-EDED-270E7CF4B4A8}"/>
              </a:ext>
            </a:extLst>
          </p:cNvPr>
          <p:cNvSpPr>
            <a:spLocks noGrp="1"/>
          </p:cNvSpPr>
          <p:nvPr>
            <p:ph type="ctrTitle"/>
          </p:nvPr>
        </p:nvSpPr>
        <p:spPr/>
        <p:txBody>
          <a:bodyPr/>
          <a:lstStyle/>
          <a:p>
            <a:r>
              <a:rPr lang="en" dirty="0"/>
              <a:t>Lost Civilizations: The Khmer empire</a:t>
            </a:r>
            <a:br>
              <a:rPr lang="en" dirty="0"/>
            </a:br>
            <a:endParaRPr lang="el-US" dirty="0"/>
          </a:p>
        </p:txBody>
      </p:sp>
      <p:sp>
        <p:nvSpPr>
          <p:cNvPr id="3" name="Υπότιτλος 2">
            <a:extLst>
              <a:ext uri="{FF2B5EF4-FFF2-40B4-BE49-F238E27FC236}">
                <a16:creationId xmlns:a16="http://schemas.microsoft.com/office/drawing/2014/main" id="{FFAB53BD-A8E2-1819-5EAB-0F228ADA98D6}"/>
              </a:ext>
            </a:extLst>
          </p:cNvPr>
          <p:cNvSpPr>
            <a:spLocks noGrp="1"/>
          </p:cNvSpPr>
          <p:nvPr>
            <p:ph type="subTitle" idx="1"/>
          </p:nvPr>
        </p:nvSpPr>
        <p:spPr/>
        <p:txBody>
          <a:bodyPr/>
          <a:lstStyle/>
          <a:p>
            <a:r>
              <a:rPr lang="en-US" dirty="0" err="1">
                <a:solidFill>
                  <a:schemeClr val="tx1"/>
                </a:solidFill>
              </a:rPr>
              <a:t>Ditsas</a:t>
            </a:r>
            <a:r>
              <a:rPr lang="en-US" dirty="0">
                <a:solidFill>
                  <a:schemeClr val="tx1"/>
                </a:solidFill>
              </a:rPr>
              <a:t> Peter, B1, 1</a:t>
            </a:r>
            <a:r>
              <a:rPr lang="en-US" baseline="30000" dirty="0">
                <a:solidFill>
                  <a:schemeClr val="tx1"/>
                </a:solidFill>
              </a:rPr>
              <a:t>st</a:t>
            </a:r>
            <a:r>
              <a:rPr lang="en-US" dirty="0">
                <a:solidFill>
                  <a:schemeClr val="tx1"/>
                </a:solidFill>
              </a:rPr>
              <a:t> Junior High School, Volos, Greece</a:t>
            </a:r>
          </a:p>
          <a:p>
            <a:r>
              <a:rPr lang="en-US" dirty="0">
                <a:solidFill>
                  <a:schemeClr val="tx1"/>
                </a:solidFill>
              </a:rPr>
              <a:t>January 25</a:t>
            </a:r>
            <a:r>
              <a:rPr lang="en-US" baseline="30000" dirty="0">
                <a:solidFill>
                  <a:schemeClr val="tx1"/>
                </a:solidFill>
              </a:rPr>
              <a:t>th</a:t>
            </a:r>
            <a:r>
              <a:rPr lang="en-US" dirty="0">
                <a:solidFill>
                  <a:schemeClr val="tx1"/>
                </a:solidFill>
              </a:rPr>
              <a:t> 2025</a:t>
            </a:r>
            <a:endParaRPr lang="el-US" dirty="0">
              <a:solidFill>
                <a:schemeClr val="tx1"/>
              </a:solidFill>
            </a:endParaRPr>
          </a:p>
        </p:txBody>
      </p:sp>
    </p:spTree>
    <p:extLst>
      <p:ext uri="{BB962C8B-B14F-4D97-AF65-F5344CB8AC3E}">
        <p14:creationId xmlns:p14="http://schemas.microsoft.com/office/powerpoint/2010/main" val="239084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1069848" y="216916"/>
            <a:ext cx="10058400" cy="1222248"/>
          </a:xfrm>
        </p:spPr>
        <p:txBody>
          <a:bodyPr/>
          <a:lstStyle/>
          <a:p>
            <a:pPr algn="ctr"/>
            <a:r>
              <a:rPr lang="en" dirty="0"/>
              <a:t>The Khmer empire</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9164"/>
            <a:ext cx="8514080" cy="5201920"/>
          </a:xfrm>
        </p:spPr>
        <p:txBody>
          <a:bodyPr>
            <a:normAutofit/>
          </a:bodyPr>
          <a:lstStyle/>
          <a:p>
            <a:r>
              <a:rPr lang="en" sz="2800" dirty="0"/>
              <a:t>The Heart of the Empire: Angkor, the capital city, served as the nucleus of Khmer power and administration. The grandeur of Angkor Wat, dedicated to the </a:t>
            </a:r>
            <a:r>
              <a:rPr lang="en" sz="2800" b="1" dirty="0"/>
              <a:t>Hindu god Vishnu</a:t>
            </a:r>
            <a:r>
              <a:rPr lang="en" sz="2800" dirty="0"/>
              <a:t>, exemplified the empire's artistic and engineering achievements. </a:t>
            </a:r>
          </a:p>
          <a:p>
            <a:r>
              <a:rPr lang="en" sz="2800" dirty="0"/>
              <a:t>Beyond Angkor Wat, we delve into other architectural marvels, such as Angkor Thom and Ta Prohm, showcasing the empire's urban planning expertise and artistic brilliance. </a:t>
            </a:r>
          </a:p>
          <a:p>
            <a:r>
              <a:rPr lang="en" sz="2800" dirty="0"/>
              <a:t>Economic prosperity, facilitated by advanced irrigation systems and strategic trade routes, laid the foundation for the empire's enduring legacy. </a:t>
            </a:r>
            <a:endParaRPr lang="el-US" sz="2800" dirty="0"/>
          </a:p>
          <a:p>
            <a:pPr marL="0" indent="0">
              <a:buNone/>
            </a:pPr>
            <a:endParaRPr lang="el-US" dirty="0"/>
          </a:p>
        </p:txBody>
      </p:sp>
      <p:pic>
        <p:nvPicPr>
          <p:cNvPr id="6146" name="Picture 2" descr="Vishnu | Hindu deity, Avatars, Legends, &amp; Significance | Britannica">
            <a:extLst>
              <a:ext uri="{FF2B5EF4-FFF2-40B4-BE49-F238E27FC236}">
                <a16:creationId xmlns:a16="http://schemas.microsoft.com/office/drawing/2014/main" id="{A09D7970-17C9-4D7F-61A9-7597569EC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048" y="1504950"/>
            <a:ext cx="2867152" cy="450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5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1069848" y="216916"/>
            <a:ext cx="10058400" cy="1222248"/>
          </a:xfrm>
        </p:spPr>
        <p:txBody>
          <a:bodyPr>
            <a:normAutofit/>
          </a:bodyPr>
          <a:lstStyle/>
          <a:p>
            <a:pPr algn="ctr"/>
            <a:r>
              <a:rPr lang="en" dirty="0"/>
              <a:t>The Khmer empire</a:t>
            </a:r>
            <a:r>
              <a:rPr lang="el-GR" dirty="0"/>
              <a:t>: </a:t>
            </a:r>
            <a:r>
              <a:rPr lang="en" dirty="0"/>
              <a:t>Achievements</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9164"/>
            <a:ext cx="8514080" cy="5201920"/>
          </a:xfrm>
        </p:spPr>
        <p:txBody>
          <a:bodyPr>
            <a:normAutofit/>
          </a:bodyPr>
          <a:lstStyle/>
          <a:p>
            <a:r>
              <a:rPr lang="el-GR" sz="4000" dirty="0"/>
              <a:t> </a:t>
            </a:r>
            <a:r>
              <a:rPr lang="en" sz="4000" dirty="0"/>
              <a:t>Advanced irrigation for farming.</a:t>
            </a:r>
          </a:p>
          <a:p>
            <a:r>
              <a:rPr lang="el-GR" sz="4000" dirty="0"/>
              <a:t> </a:t>
            </a:r>
            <a:r>
              <a:rPr lang="en" sz="4000" dirty="0"/>
              <a:t>Huge stone temples like Angkor Wat.</a:t>
            </a:r>
          </a:p>
          <a:p>
            <a:r>
              <a:rPr lang="el-GR" sz="4000" dirty="0"/>
              <a:t> </a:t>
            </a:r>
            <a:r>
              <a:rPr lang="en" sz="4000" dirty="0"/>
              <a:t>Strong trade networks with China and India.</a:t>
            </a:r>
          </a:p>
          <a:p>
            <a:pPr marL="0" indent="0">
              <a:buNone/>
            </a:pPr>
            <a:endParaRPr lang="el-US" dirty="0"/>
          </a:p>
        </p:txBody>
      </p:sp>
      <p:pic>
        <p:nvPicPr>
          <p:cNvPr id="11266" name="Picture 2" descr="The Top 11 Angkor Temples You Must See - Rainforest Cruises">
            <a:extLst>
              <a:ext uri="{FF2B5EF4-FFF2-40B4-BE49-F238E27FC236}">
                <a16:creationId xmlns:a16="http://schemas.microsoft.com/office/drawing/2014/main" id="{093FE2D1-144B-9D52-166B-2DC322D0B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964" y="1439164"/>
            <a:ext cx="3412236" cy="276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1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304800" y="216916"/>
            <a:ext cx="11582400" cy="1222248"/>
          </a:xfrm>
        </p:spPr>
        <p:txBody>
          <a:bodyPr>
            <a:normAutofit fontScale="90000"/>
          </a:bodyPr>
          <a:lstStyle/>
          <a:p>
            <a:pPr algn="ctr"/>
            <a:r>
              <a:rPr lang="en" dirty="0"/>
              <a:t>The Khmer empire</a:t>
            </a:r>
            <a:r>
              <a:rPr lang="el-GR" dirty="0"/>
              <a:t>: </a:t>
            </a:r>
            <a:r>
              <a:rPr lang="en" dirty="0"/>
              <a:t>Decline of the Khmer Empire</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9164"/>
            <a:ext cx="7080250" cy="4616196"/>
          </a:xfrm>
        </p:spPr>
        <p:txBody>
          <a:bodyPr>
            <a:normAutofit fontScale="92500" lnSpcReduction="20000"/>
          </a:bodyPr>
          <a:lstStyle/>
          <a:p>
            <a:r>
              <a:rPr lang="en" sz="3600" dirty="0"/>
              <a:t>Declined around 1431 AD.</a:t>
            </a:r>
          </a:p>
          <a:p>
            <a:r>
              <a:rPr lang="en" sz="3600" dirty="0"/>
              <a:t>Reasons: wars, droughts, weak rulers.</a:t>
            </a:r>
          </a:p>
          <a:p>
            <a:r>
              <a:rPr lang="en" sz="3600" dirty="0"/>
              <a:t>Thai Ayutthaya Kingdom attacked Angkor.</a:t>
            </a:r>
          </a:p>
          <a:p>
            <a:r>
              <a:rPr lang="en" sz="3600" dirty="0"/>
              <a:t>Angkor Wat is still an important site today.</a:t>
            </a:r>
          </a:p>
          <a:p>
            <a:r>
              <a:rPr lang="en" sz="3600" dirty="0"/>
              <a:t>Khmer language and culture continue in Cambodia.</a:t>
            </a:r>
          </a:p>
          <a:p>
            <a:r>
              <a:rPr lang="en" sz="3600" dirty="0"/>
              <a:t>Influenced Southeast Asian history and architecture.</a:t>
            </a:r>
          </a:p>
          <a:p>
            <a:pPr marL="0" indent="0">
              <a:buNone/>
            </a:pPr>
            <a:endParaRPr lang="el-US" dirty="0"/>
          </a:p>
        </p:txBody>
      </p:sp>
      <p:pic>
        <p:nvPicPr>
          <p:cNvPr id="12290" name="Picture 2" descr="Angkor Wat – The largest Hindu Temple (Part–1)">
            <a:extLst>
              <a:ext uri="{FF2B5EF4-FFF2-40B4-BE49-F238E27FC236}">
                <a16:creationId xmlns:a16="http://schemas.microsoft.com/office/drawing/2014/main" id="{AB89163D-D086-7192-4EE6-BFE4E0EE4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050" y="1743710"/>
            <a:ext cx="435991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6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3E153-EA3F-9742-20D1-B75C6CD4BA98}"/>
              </a:ext>
            </a:extLst>
          </p:cNvPr>
          <p:cNvSpPr>
            <a:spLocks noGrp="1"/>
          </p:cNvSpPr>
          <p:nvPr>
            <p:ph type="title"/>
          </p:nvPr>
        </p:nvSpPr>
        <p:spPr/>
        <p:txBody>
          <a:bodyPr/>
          <a:lstStyle/>
          <a:p>
            <a:r>
              <a:rPr lang="en-US" dirty="0"/>
              <a:t>References</a:t>
            </a:r>
            <a:endParaRPr lang="el-US" dirty="0"/>
          </a:p>
        </p:txBody>
      </p:sp>
      <p:sp>
        <p:nvSpPr>
          <p:cNvPr id="3" name="Θέση περιεχομένου 2">
            <a:extLst>
              <a:ext uri="{FF2B5EF4-FFF2-40B4-BE49-F238E27FC236}">
                <a16:creationId xmlns:a16="http://schemas.microsoft.com/office/drawing/2014/main" id="{F8B1D819-2AFA-54DD-6272-74C5FC578BC1}"/>
              </a:ext>
            </a:extLst>
          </p:cNvPr>
          <p:cNvSpPr>
            <a:spLocks noGrp="1"/>
          </p:cNvSpPr>
          <p:nvPr>
            <p:ph idx="1"/>
          </p:nvPr>
        </p:nvSpPr>
        <p:spPr/>
        <p:txBody>
          <a:bodyPr/>
          <a:lstStyle/>
          <a:p>
            <a:r>
              <a:rPr lang="en" dirty="0">
                <a:hlinkClick r:id="rId2"/>
              </a:rPr>
              <a:t>https://www.britannica.com/list/6-lost-civilizations</a:t>
            </a:r>
            <a:endParaRPr lang="en" dirty="0"/>
          </a:p>
          <a:p>
            <a:r>
              <a:rPr lang="en" dirty="0">
                <a:hlinkClick r:id="rId3"/>
              </a:rPr>
              <a:t>https://en.wikipedia.org/wiki/Khmer_Empire</a:t>
            </a:r>
            <a:r>
              <a:rPr lang="en" dirty="0"/>
              <a:t> </a:t>
            </a:r>
          </a:p>
          <a:p>
            <a:endParaRPr lang="el-US" dirty="0"/>
          </a:p>
        </p:txBody>
      </p:sp>
    </p:spTree>
    <p:extLst>
      <p:ext uri="{BB962C8B-B14F-4D97-AF65-F5344CB8AC3E}">
        <p14:creationId xmlns:p14="http://schemas.microsoft.com/office/powerpoint/2010/main" val="345564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3D54A9-E8BC-D1D2-F31E-23759A35B344}"/>
              </a:ext>
            </a:extLst>
          </p:cNvPr>
          <p:cNvSpPr>
            <a:spLocks noGrp="1"/>
          </p:cNvSpPr>
          <p:nvPr>
            <p:ph type="title"/>
          </p:nvPr>
        </p:nvSpPr>
        <p:spPr>
          <a:xfrm>
            <a:off x="1069848" y="484632"/>
            <a:ext cx="10058400" cy="1129175"/>
          </a:xfrm>
        </p:spPr>
        <p:txBody>
          <a:bodyPr/>
          <a:lstStyle/>
          <a:p>
            <a:pPr algn="ctr"/>
            <a:r>
              <a:rPr lang="en" dirty="0"/>
              <a:t>Lost Civilizations</a:t>
            </a:r>
            <a:endParaRPr lang="el-US" dirty="0"/>
          </a:p>
        </p:txBody>
      </p:sp>
      <p:sp>
        <p:nvSpPr>
          <p:cNvPr id="4" name="Θέση περιεχομένου 2">
            <a:extLst>
              <a:ext uri="{FF2B5EF4-FFF2-40B4-BE49-F238E27FC236}">
                <a16:creationId xmlns:a16="http://schemas.microsoft.com/office/drawing/2014/main" id="{7C495487-CCC0-8480-9726-FFD0BA7BA203}"/>
              </a:ext>
            </a:extLst>
          </p:cNvPr>
          <p:cNvSpPr>
            <a:spLocks noGrp="1"/>
          </p:cNvSpPr>
          <p:nvPr>
            <p:ph idx="1"/>
          </p:nvPr>
        </p:nvSpPr>
        <p:spPr>
          <a:xfrm>
            <a:off x="570411" y="1613807"/>
            <a:ext cx="7058297" cy="4800055"/>
          </a:xfrm>
        </p:spPr>
        <p:txBody>
          <a:bodyPr>
            <a:normAutofit/>
          </a:bodyPr>
          <a:lstStyle/>
          <a:p>
            <a:r>
              <a:rPr lang="en" sz="2800" dirty="0"/>
              <a:t>Throughout the course of human history, great civilizations have been built, thrived, and declined. </a:t>
            </a:r>
          </a:p>
          <a:p>
            <a:r>
              <a:rPr lang="en" sz="2800" dirty="0"/>
              <a:t>Many of these have been well documented by historians, and later civilizations have been able to track their rise and fall. But some seem to have suddenly disappeared. </a:t>
            </a:r>
          </a:p>
          <a:p>
            <a:r>
              <a:rPr lang="en" sz="2800" dirty="0"/>
              <a:t>Some civilizations left clues as to what caused their demise, while the loss of others remains a mystery. Here are some of these puzzling lost civilizations.</a:t>
            </a:r>
            <a:endParaRPr lang="el-US" sz="2800" dirty="0"/>
          </a:p>
        </p:txBody>
      </p:sp>
      <p:pic>
        <p:nvPicPr>
          <p:cNvPr id="3078" name="Picture 6" descr="Panoramic view at sunrise of moai, Ahu Tongariki, Easter Island (Rapa Nui), Chile">
            <a:extLst>
              <a:ext uri="{FF2B5EF4-FFF2-40B4-BE49-F238E27FC236}">
                <a16:creationId xmlns:a16="http://schemas.microsoft.com/office/drawing/2014/main" id="{F8A14B1C-4BE2-F3C1-9D28-7C968642A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210" y="1714499"/>
            <a:ext cx="3888379" cy="405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8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EA925-74E4-5631-6194-CF70FDAE8729}"/>
              </a:ext>
            </a:extLst>
          </p:cNvPr>
          <p:cNvSpPr>
            <a:spLocks noGrp="1"/>
          </p:cNvSpPr>
          <p:nvPr>
            <p:ph type="title"/>
          </p:nvPr>
        </p:nvSpPr>
        <p:spPr>
          <a:xfrm>
            <a:off x="942700" y="149352"/>
            <a:ext cx="10918369" cy="1161288"/>
          </a:xfrm>
        </p:spPr>
        <p:txBody>
          <a:bodyPr>
            <a:normAutofit fontScale="90000"/>
          </a:bodyPr>
          <a:lstStyle/>
          <a:p>
            <a:pPr algn="ctr"/>
            <a:r>
              <a:rPr lang="en" dirty="0"/>
              <a:t>The Khmer empire</a:t>
            </a:r>
            <a:r>
              <a:rPr lang="el-GR" dirty="0"/>
              <a:t>: </a:t>
            </a:r>
            <a:r>
              <a:rPr lang="en" dirty="0"/>
              <a:t>Introduction &amp; History</a:t>
            </a:r>
            <a:endParaRPr lang="el-US" dirty="0"/>
          </a:p>
        </p:txBody>
      </p:sp>
      <p:sp>
        <p:nvSpPr>
          <p:cNvPr id="3" name="Θέση περιεχομένου 2">
            <a:extLst>
              <a:ext uri="{FF2B5EF4-FFF2-40B4-BE49-F238E27FC236}">
                <a16:creationId xmlns:a16="http://schemas.microsoft.com/office/drawing/2014/main" id="{C572B7A4-EA47-5A5F-7640-936B304965C8}"/>
              </a:ext>
            </a:extLst>
          </p:cNvPr>
          <p:cNvSpPr>
            <a:spLocks noGrp="1"/>
          </p:cNvSpPr>
          <p:nvPr>
            <p:ph idx="1"/>
          </p:nvPr>
        </p:nvSpPr>
        <p:spPr>
          <a:xfrm>
            <a:off x="570412" y="1293223"/>
            <a:ext cx="6757852" cy="5120640"/>
          </a:xfrm>
        </p:spPr>
        <p:txBody>
          <a:bodyPr>
            <a:normAutofit lnSpcReduction="10000"/>
          </a:bodyPr>
          <a:lstStyle/>
          <a:p>
            <a:r>
              <a:rPr lang="en" sz="2800" dirty="0"/>
              <a:t>On the other side of the world, the Khmer empire had spread across modern-day </a:t>
            </a:r>
            <a:r>
              <a:rPr lang="en" sz="2800" b="1" dirty="0"/>
              <a:t>Cambodia</a:t>
            </a:r>
            <a:r>
              <a:rPr lang="en" sz="2800" dirty="0"/>
              <a:t>. </a:t>
            </a:r>
          </a:p>
          <a:p>
            <a:r>
              <a:rPr lang="en" sz="2800" b="1" dirty="0"/>
              <a:t>Angkor</a:t>
            </a:r>
            <a:r>
              <a:rPr lang="en" sz="2800" dirty="0"/>
              <a:t> was one of the civilization’s largest cities, with an extensive system of roads and canals and an estimated population of as many as one million people. </a:t>
            </a:r>
            <a:endParaRPr lang="el-GR" sz="2800" dirty="0"/>
          </a:p>
          <a:p>
            <a:r>
              <a:rPr lang="en" sz="2800" dirty="0"/>
              <a:t>The Khmer empire was at its height between 1000 and 1200 CE, and experts are unsure what caused the civilization to disappear, leaving its cities at the mercy of the relentless jungle. Theories range from war to environmental catastrophe.</a:t>
            </a:r>
          </a:p>
        </p:txBody>
      </p:sp>
      <p:pic>
        <p:nvPicPr>
          <p:cNvPr id="2050" name="Picture 2">
            <a:extLst>
              <a:ext uri="{FF2B5EF4-FFF2-40B4-BE49-F238E27FC236}">
                <a16:creationId xmlns:a16="http://schemas.microsoft.com/office/drawing/2014/main" id="{3BBB0122-E043-8A59-0AF2-B237E6C03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708" y="1579952"/>
            <a:ext cx="4356461" cy="3148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E96A6-83AA-E201-648C-FD7B98645E5E}"/>
              </a:ext>
            </a:extLst>
          </p:cNvPr>
          <p:cNvSpPr txBox="1"/>
          <p:nvPr/>
        </p:nvSpPr>
        <p:spPr>
          <a:xfrm>
            <a:off x="7421881" y="4760071"/>
            <a:ext cx="4199708" cy="276999"/>
          </a:xfrm>
          <a:prstGeom prst="rect">
            <a:avLst/>
          </a:prstGeom>
          <a:noFill/>
        </p:spPr>
        <p:txBody>
          <a:bodyPr wrap="square">
            <a:spAutoFit/>
          </a:bodyPr>
          <a:lstStyle/>
          <a:p>
            <a:pPr algn="ctr"/>
            <a:r>
              <a:rPr lang="en" sz="1200" dirty="0"/>
              <a:t>Towers of Angkor Wat reflected in a pond, Angkor, Cambodia.</a:t>
            </a:r>
            <a:endParaRPr lang="el-US" sz="1200" dirty="0"/>
          </a:p>
        </p:txBody>
      </p:sp>
    </p:spTree>
    <p:extLst>
      <p:ext uri="{BB962C8B-B14F-4D97-AF65-F5344CB8AC3E}">
        <p14:creationId xmlns:p14="http://schemas.microsoft.com/office/powerpoint/2010/main" val="3058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lag of Kambuja/Khmer Empire/Angkorian Empire">
            <a:extLst>
              <a:ext uri="{FF2B5EF4-FFF2-40B4-BE49-F238E27FC236}">
                <a16:creationId xmlns:a16="http://schemas.microsoft.com/office/drawing/2014/main" id="{988CBD09-C879-20A4-2EAE-1A811D9A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462" y="1108751"/>
            <a:ext cx="158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4AD235-83CB-746B-730B-28B735B70066}"/>
              </a:ext>
            </a:extLst>
          </p:cNvPr>
          <p:cNvSpPr txBox="1"/>
          <p:nvPr/>
        </p:nvSpPr>
        <p:spPr>
          <a:xfrm>
            <a:off x="8481966" y="2514667"/>
            <a:ext cx="2786745" cy="646331"/>
          </a:xfrm>
          <a:prstGeom prst="rect">
            <a:avLst/>
          </a:prstGeom>
          <a:noFill/>
        </p:spPr>
        <p:txBody>
          <a:bodyPr wrap="square">
            <a:spAutoFit/>
          </a:bodyPr>
          <a:lstStyle/>
          <a:p>
            <a:pPr algn="ctr"/>
            <a:r>
              <a:rPr lang="en" dirty="0" err="1"/>
              <a:t>Kambuja</a:t>
            </a:r>
            <a:endParaRPr lang="en" dirty="0"/>
          </a:p>
          <a:p>
            <a:pPr algn="ctr"/>
            <a:r>
              <a:rPr lang="km-KH" dirty="0"/>
              <a:t>កម្វុជ (</a:t>
            </a:r>
            <a:r>
              <a:rPr lang="en" dirty="0"/>
              <a:t>Old Khmer)</a:t>
            </a:r>
          </a:p>
        </p:txBody>
      </p:sp>
      <p:sp>
        <p:nvSpPr>
          <p:cNvPr id="9" name="TextBox 8">
            <a:extLst>
              <a:ext uri="{FF2B5EF4-FFF2-40B4-BE49-F238E27FC236}">
                <a16:creationId xmlns:a16="http://schemas.microsoft.com/office/drawing/2014/main" id="{72059F71-5D26-87C3-92CE-0F2CEE7B5418}"/>
              </a:ext>
            </a:extLst>
          </p:cNvPr>
          <p:cNvSpPr txBox="1"/>
          <p:nvPr/>
        </p:nvSpPr>
        <p:spPr>
          <a:xfrm>
            <a:off x="9009923" y="2346233"/>
            <a:ext cx="1730829" cy="369332"/>
          </a:xfrm>
          <a:prstGeom prst="rect">
            <a:avLst/>
          </a:prstGeom>
          <a:noFill/>
        </p:spPr>
        <p:txBody>
          <a:bodyPr wrap="square">
            <a:spAutoFit/>
          </a:bodyPr>
          <a:lstStyle/>
          <a:p>
            <a:pPr algn="ctr"/>
            <a:r>
              <a:rPr lang="el-US" dirty="0"/>
              <a:t>802–1431</a:t>
            </a:r>
          </a:p>
        </p:txBody>
      </p:sp>
      <p:sp>
        <p:nvSpPr>
          <p:cNvPr id="11" name="TextBox 10">
            <a:extLst>
              <a:ext uri="{FF2B5EF4-FFF2-40B4-BE49-F238E27FC236}">
                <a16:creationId xmlns:a16="http://schemas.microsoft.com/office/drawing/2014/main" id="{C21A7749-158C-B4CE-11ED-07167C8BC737}"/>
              </a:ext>
            </a:extLst>
          </p:cNvPr>
          <p:cNvSpPr txBox="1"/>
          <p:nvPr/>
        </p:nvSpPr>
        <p:spPr>
          <a:xfrm>
            <a:off x="8794388" y="2080632"/>
            <a:ext cx="2161903" cy="338554"/>
          </a:xfrm>
          <a:prstGeom prst="rect">
            <a:avLst/>
          </a:prstGeom>
          <a:noFill/>
        </p:spPr>
        <p:txBody>
          <a:bodyPr wrap="square">
            <a:spAutoFit/>
          </a:bodyPr>
          <a:lstStyle/>
          <a:p>
            <a:pPr algn="ctr"/>
            <a:r>
              <a:rPr lang="en" sz="1600" i="0" strike="noStrike" dirty="0">
                <a:effectLst/>
                <a:hlinkClick r:id="rId3" tooltip="Flag of Cambodia">
                  <a:extLst>
                    <a:ext uri="{A12FA001-AC4F-418D-AE19-62706E023703}">
                      <ahyp:hlinkClr xmlns:ahyp="http://schemas.microsoft.com/office/drawing/2018/hyperlinkcolor" val="tx"/>
                    </a:ext>
                  </a:extLst>
                </a:hlinkClick>
              </a:rPr>
              <a:t>Non-existent flag</a:t>
            </a:r>
            <a:endParaRPr lang="el-US" sz="1600" dirty="0"/>
          </a:p>
        </p:txBody>
      </p:sp>
      <p:sp>
        <p:nvSpPr>
          <p:cNvPr id="12" name="Τίτλος 1">
            <a:extLst>
              <a:ext uri="{FF2B5EF4-FFF2-40B4-BE49-F238E27FC236}">
                <a16:creationId xmlns:a16="http://schemas.microsoft.com/office/drawing/2014/main" id="{14DF6372-6660-A37C-371C-A4B6BE1A2CAC}"/>
              </a:ext>
            </a:extLst>
          </p:cNvPr>
          <p:cNvSpPr>
            <a:spLocks noGrp="1"/>
          </p:cNvSpPr>
          <p:nvPr>
            <p:ph type="title"/>
          </p:nvPr>
        </p:nvSpPr>
        <p:spPr>
          <a:xfrm>
            <a:off x="441958" y="9004"/>
            <a:ext cx="11125200" cy="1161288"/>
          </a:xfrm>
        </p:spPr>
        <p:txBody>
          <a:bodyPr>
            <a:normAutofit fontScale="90000"/>
          </a:bodyPr>
          <a:lstStyle/>
          <a:p>
            <a:pPr algn="ctr"/>
            <a:r>
              <a:rPr lang="en" dirty="0"/>
              <a:t>The Khmer empire: Introduction &amp; History</a:t>
            </a:r>
            <a:endParaRPr lang="el-US" dirty="0"/>
          </a:p>
        </p:txBody>
      </p:sp>
      <p:sp>
        <p:nvSpPr>
          <p:cNvPr id="14" name="TextBox 13">
            <a:extLst>
              <a:ext uri="{FF2B5EF4-FFF2-40B4-BE49-F238E27FC236}">
                <a16:creationId xmlns:a16="http://schemas.microsoft.com/office/drawing/2014/main" id="{6FA747CC-E98D-94E4-C1F2-88DCD37C7934}"/>
              </a:ext>
            </a:extLst>
          </p:cNvPr>
          <p:cNvSpPr txBox="1"/>
          <p:nvPr/>
        </p:nvSpPr>
        <p:spPr>
          <a:xfrm>
            <a:off x="350519" y="1438293"/>
            <a:ext cx="7846425" cy="4524315"/>
          </a:xfrm>
          <a:prstGeom prst="rect">
            <a:avLst/>
          </a:prstGeom>
          <a:noFill/>
        </p:spPr>
        <p:txBody>
          <a:bodyPr wrap="square">
            <a:spAutoFit/>
          </a:bodyPr>
          <a:lstStyle/>
          <a:p>
            <a:pPr marL="285750" indent="-285750">
              <a:buFont typeface="Wingdings" pitchFamily="2" charset="2"/>
              <a:buChar char="§"/>
            </a:pPr>
            <a:r>
              <a:rPr lang="en" sz="3600" b="0" i="0" u="none" strike="noStrike" dirty="0">
                <a:solidFill>
                  <a:srgbClr val="131313"/>
                </a:solidFill>
                <a:effectLst/>
              </a:rPr>
              <a:t>The Khmer Empire ruled Southeast Asia (802-1431 AD).</a:t>
            </a:r>
            <a:endParaRPr lang="el-GR" sz="3600" b="0" i="0" u="none" strike="noStrike" dirty="0">
              <a:solidFill>
                <a:srgbClr val="131313"/>
              </a:solidFill>
              <a:effectLst/>
            </a:endParaRPr>
          </a:p>
          <a:p>
            <a:pPr marL="285750" indent="-285750">
              <a:buFont typeface="Wingdings" pitchFamily="2" charset="2"/>
              <a:buChar char="§"/>
            </a:pPr>
            <a:r>
              <a:rPr lang="en" sz="3600" dirty="0"/>
              <a:t>Covered Cambodia, Thailand, Laos, and Vietnam.</a:t>
            </a:r>
            <a:endParaRPr lang="el-GR" sz="3600" dirty="0"/>
          </a:p>
          <a:p>
            <a:pPr marL="285750" indent="-285750">
              <a:buFont typeface="Wingdings" pitchFamily="2" charset="2"/>
              <a:buChar char="§"/>
            </a:pPr>
            <a:r>
              <a:rPr lang="en" sz="3600" dirty="0"/>
              <a:t>Located in Southeast Asia.</a:t>
            </a:r>
            <a:endParaRPr lang="el-GR" sz="3600" dirty="0"/>
          </a:p>
          <a:p>
            <a:pPr marL="285750" indent="-285750">
              <a:buFont typeface="Wingdings" pitchFamily="2" charset="2"/>
              <a:buChar char="§"/>
            </a:pPr>
            <a:r>
              <a:rPr lang="en" sz="3600" dirty="0"/>
              <a:t>Founded by King </a:t>
            </a:r>
            <a:r>
              <a:rPr lang="en" sz="3600" dirty="0" err="1"/>
              <a:t>Jayavarman</a:t>
            </a:r>
            <a:r>
              <a:rPr lang="en" sz="3600" dirty="0"/>
              <a:t> II.</a:t>
            </a:r>
            <a:endParaRPr lang="el-GR" sz="3600" dirty="0"/>
          </a:p>
          <a:p>
            <a:pPr marL="285750" indent="-285750">
              <a:buFont typeface="Wingdings" pitchFamily="2" charset="2"/>
              <a:buChar char="§"/>
            </a:pPr>
            <a:r>
              <a:rPr lang="en" sz="3600" dirty="0"/>
              <a:t>Relied on the Mekong River for farming and trade.</a:t>
            </a:r>
          </a:p>
        </p:txBody>
      </p:sp>
      <p:pic>
        <p:nvPicPr>
          <p:cNvPr id="15" name="Picture 4" descr="Khmer Empire (Kambuja), c. 900">
            <a:extLst>
              <a:ext uri="{FF2B5EF4-FFF2-40B4-BE49-F238E27FC236}">
                <a16:creationId xmlns:a16="http://schemas.microsoft.com/office/drawing/2014/main" id="{CFDFCB84-8508-F8BF-2643-148437C53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944" y="3213461"/>
            <a:ext cx="3644537" cy="352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6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a:extLst>
              <a:ext uri="{FF2B5EF4-FFF2-40B4-BE49-F238E27FC236}">
                <a16:creationId xmlns:a16="http://schemas.microsoft.com/office/drawing/2014/main" id="{14DF6372-6660-A37C-371C-A4B6BE1A2CAC}"/>
              </a:ext>
            </a:extLst>
          </p:cNvPr>
          <p:cNvSpPr>
            <a:spLocks noGrp="1"/>
          </p:cNvSpPr>
          <p:nvPr>
            <p:ph type="title"/>
          </p:nvPr>
        </p:nvSpPr>
        <p:spPr>
          <a:xfrm>
            <a:off x="441958" y="9004"/>
            <a:ext cx="11125200" cy="1161288"/>
          </a:xfrm>
        </p:spPr>
        <p:txBody>
          <a:bodyPr>
            <a:normAutofit fontScale="90000"/>
          </a:bodyPr>
          <a:lstStyle/>
          <a:p>
            <a:pPr algn="ctr"/>
            <a:r>
              <a:rPr lang="en" dirty="0"/>
              <a:t>The Khmer empire: Introduction &amp; History</a:t>
            </a:r>
            <a:endParaRPr lang="el-US" dirty="0"/>
          </a:p>
        </p:txBody>
      </p:sp>
      <p:sp>
        <p:nvSpPr>
          <p:cNvPr id="14" name="TextBox 13">
            <a:extLst>
              <a:ext uri="{FF2B5EF4-FFF2-40B4-BE49-F238E27FC236}">
                <a16:creationId xmlns:a16="http://schemas.microsoft.com/office/drawing/2014/main" id="{6FA747CC-E98D-94E4-C1F2-88DCD37C7934}"/>
              </a:ext>
            </a:extLst>
          </p:cNvPr>
          <p:cNvSpPr txBox="1"/>
          <p:nvPr/>
        </p:nvSpPr>
        <p:spPr>
          <a:xfrm>
            <a:off x="350519" y="865595"/>
            <a:ext cx="6720841" cy="5632311"/>
          </a:xfrm>
          <a:prstGeom prst="rect">
            <a:avLst/>
          </a:prstGeom>
          <a:noFill/>
        </p:spPr>
        <p:txBody>
          <a:bodyPr wrap="square">
            <a:spAutoFit/>
          </a:bodyPr>
          <a:lstStyle/>
          <a:p>
            <a:pPr marL="285750" indent="-285750">
              <a:buFont typeface="Wingdings" pitchFamily="2" charset="2"/>
              <a:buChar char="§"/>
            </a:pPr>
            <a:r>
              <a:rPr lang="en" sz="2400" b="0" i="0" u="none" strike="noStrike" dirty="0">
                <a:solidFill>
                  <a:srgbClr val="131313"/>
                </a:solidFill>
                <a:effectLst/>
              </a:rPr>
              <a:t>The Khmer Empire, a medieval powerhouse that dominated Southeast Asia, holds a unique place in history with its </a:t>
            </a:r>
            <a:r>
              <a:rPr lang="en" sz="2400" b="1" i="0" u="none" strike="noStrike" dirty="0">
                <a:solidFill>
                  <a:srgbClr val="131313"/>
                </a:solidFill>
                <a:effectLst/>
              </a:rPr>
              <a:t>architectural marvels</a:t>
            </a:r>
            <a:r>
              <a:rPr lang="en" sz="2400" b="0" i="0" u="none" strike="noStrike" dirty="0">
                <a:solidFill>
                  <a:srgbClr val="131313"/>
                </a:solidFill>
                <a:effectLst/>
              </a:rPr>
              <a:t>, cultural richness, and complex socio-political structure. </a:t>
            </a:r>
            <a:endParaRPr lang="en" sz="2400" dirty="0">
              <a:solidFill>
                <a:srgbClr val="131313"/>
              </a:solidFill>
            </a:endParaRPr>
          </a:p>
          <a:p>
            <a:pPr marL="285750" indent="-285750">
              <a:buFont typeface="Wingdings" pitchFamily="2" charset="2"/>
              <a:buChar char="§"/>
            </a:pPr>
            <a:r>
              <a:rPr lang="en" sz="2400" dirty="0">
                <a:solidFill>
                  <a:srgbClr val="131313"/>
                </a:solidFill>
              </a:rPr>
              <a:t>Nestled in the heart of </a:t>
            </a:r>
            <a:r>
              <a:rPr lang="en" sz="2400" b="1" dirty="0">
                <a:solidFill>
                  <a:srgbClr val="131313"/>
                </a:solidFill>
              </a:rPr>
              <a:t>Southeast Asia</a:t>
            </a:r>
            <a:r>
              <a:rPr lang="en" sz="2400" dirty="0">
                <a:solidFill>
                  <a:srgbClr val="131313"/>
                </a:solidFill>
              </a:rPr>
              <a:t>, the Khmer homeland boasted lush plains, dense forests, and the majestic </a:t>
            </a:r>
            <a:r>
              <a:rPr lang="en" sz="2400" b="1" dirty="0">
                <a:solidFill>
                  <a:srgbClr val="131313"/>
                </a:solidFill>
              </a:rPr>
              <a:t>Mekong River </a:t>
            </a:r>
            <a:r>
              <a:rPr lang="en" sz="2400" dirty="0">
                <a:solidFill>
                  <a:srgbClr val="131313"/>
                </a:solidFill>
              </a:rPr>
              <a:t>– elements that played a pivotal role in the empire's agricultural prosperity and trade networks. The emergence of organized communities, influenced by Indian cultural elements, marked the early societal development. The integration of Hinduism, the emergence of a distinctive Khmer identity, and the establishment of a centralized state under </a:t>
            </a:r>
            <a:r>
              <a:rPr lang="en" sz="2400" dirty="0" err="1">
                <a:solidFill>
                  <a:srgbClr val="131313"/>
                </a:solidFill>
              </a:rPr>
              <a:t>Jayavarman</a:t>
            </a:r>
            <a:r>
              <a:rPr lang="en" sz="2400" dirty="0">
                <a:solidFill>
                  <a:srgbClr val="131313"/>
                </a:solidFill>
              </a:rPr>
              <a:t> II set the stage for the empire's historical narrative. </a:t>
            </a:r>
            <a:endParaRPr lang="en" sz="2400" b="0" i="0" u="none" strike="noStrike" dirty="0">
              <a:solidFill>
                <a:srgbClr val="131313"/>
              </a:solidFill>
              <a:effectLst/>
            </a:endParaRPr>
          </a:p>
        </p:txBody>
      </p:sp>
      <p:pic>
        <p:nvPicPr>
          <p:cNvPr id="4102" name="Picture 6">
            <a:extLst>
              <a:ext uri="{FF2B5EF4-FFF2-40B4-BE49-F238E27FC236}">
                <a16:creationId xmlns:a16="http://schemas.microsoft.com/office/drawing/2014/main" id="{7AFAD3F1-54E7-440C-231D-4465F9B10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1083932"/>
            <a:ext cx="4770121" cy="273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8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E16B48-E89C-96B3-681C-2C7E46EBE756}"/>
              </a:ext>
            </a:extLst>
          </p:cNvPr>
          <p:cNvSpPr>
            <a:spLocks noGrp="1"/>
          </p:cNvSpPr>
          <p:nvPr>
            <p:ph idx="1"/>
          </p:nvPr>
        </p:nvSpPr>
        <p:spPr>
          <a:xfrm>
            <a:off x="313510" y="1423780"/>
            <a:ext cx="7560671" cy="5098940"/>
          </a:xfrm>
        </p:spPr>
        <p:txBody>
          <a:bodyPr>
            <a:noAutofit/>
          </a:bodyPr>
          <a:lstStyle/>
          <a:p>
            <a:r>
              <a:rPr lang="en" sz="2800" dirty="0"/>
              <a:t>The visionary leadership of </a:t>
            </a:r>
            <a:r>
              <a:rPr lang="en" sz="2800" b="1" dirty="0"/>
              <a:t>King</a:t>
            </a:r>
            <a:r>
              <a:rPr lang="en" sz="2800" dirty="0"/>
              <a:t> </a:t>
            </a:r>
            <a:r>
              <a:rPr lang="en" sz="2800" b="1" dirty="0" err="1"/>
              <a:t>Jayavarman</a:t>
            </a:r>
            <a:r>
              <a:rPr lang="en" sz="2800" b="1" dirty="0"/>
              <a:t> II </a:t>
            </a:r>
            <a:r>
              <a:rPr lang="en" sz="2800" dirty="0"/>
              <a:t>in the early 9th century marked the founding of the Khmer Empire. Military campaigns and strategic alliances led to the unification of Khmer territories, culminating in the establishment of a sovereign state. </a:t>
            </a:r>
          </a:p>
          <a:p>
            <a:r>
              <a:rPr lang="en" sz="2800" dirty="0"/>
              <a:t>The intertwining of religion and politics, with Hinduism at the forefront, contributed to a unique cultural identity. We explore the architectural wonders of Angkor, including the iconic Angkor Wat, as tangible symbols of the empire's rise and cultural sophistication. </a:t>
            </a:r>
          </a:p>
        </p:txBody>
      </p:sp>
      <p:sp>
        <p:nvSpPr>
          <p:cNvPr id="5" name="Τίτλος 1">
            <a:extLst>
              <a:ext uri="{FF2B5EF4-FFF2-40B4-BE49-F238E27FC236}">
                <a16:creationId xmlns:a16="http://schemas.microsoft.com/office/drawing/2014/main" id="{38B6AED7-4125-8198-9033-1DFACC2507F9}"/>
              </a:ext>
            </a:extLst>
          </p:cNvPr>
          <p:cNvSpPr>
            <a:spLocks noGrp="1"/>
          </p:cNvSpPr>
          <p:nvPr>
            <p:ph type="title"/>
          </p:nvPr>
        </p:nvSpPr>
        <p:spPr>
          <a:xfrm>
            <a:off x="313510" y="130629"/>
            <a:ext cx="9849394" cy="1293151"/>
          </a:xfrm>
        </p:spPr>
        <p:txBody>
          <a:bodyPr>
            <a:noAutofit/>
          </a:bodyPr>
          <a:lstStyle/>
          <a:p>
            <a:pPr algn="ctr"/>
            <a:r>
              <a:rPr lang="en" sz="3200" dirty="0"/>
              <a:t>The Khmer empire: History of Ancient Civilization of the Enigmatic World Rise of the Khmer Empire</a:t>
            </a:r>
            <a:endParaRPr lang="el-US" sz="3200" dirty="0"/>
          </a:p>
        </p:txBody>
      </p:sp>
      <p:pic>
        <p:nvPicPr>
          <p:cNvPr id="5122" name="Picture 2">
            <a:extLst>
              <a:ext uri="{FF2B5EF4-FFF2-40B4-BE49-F238E27FC236}">
                <a16:creationId xmlns:a16="http://schemas.microsoft.com/office/drawing/2014/main" id="{ED49BF63-3A57-64E8-6207-A5197620B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668" y="301134"/>
            <a:ext cx="1447654" cy="18933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D0AC7-2298-77A4-1779-BB26321AD6A1}"/>
              </a:ext>
            </a:extLst>
          </p:cNvPr>
          <p:cNvSpPr txBox="1"/>
          <p:nvPr/>
        </p:nvSpPr>
        <p:spPr>
          <a:xfrm>
            <a:off x="8746271" y="1825191"/>
            <a:ext cx="1724298" cy="369332"/>
          </a:xfrm>
          <a:prstGeom prst="rect">
            <a:avLst/>
          </a:prstGeom>
          <a:noFill/>
        </p:spPr>
        <p:txBody>
          <a:bodyPr wrap="square">
            <a:spAutoFit/>
          </a:bodyPr>
          <a:lstStyle/>
          <a:p>
            <a:r>
              <a:rPr lang="en" dirty="0"/>
              <a:t>National History</a:t>
            </a:r>
            <a:endParaRPr lang="el-US" dirty="0"/>
          </a:p>
        </p:txBody>
      </p:sp>
      <p:pic>
        <p:nvPicPr>
          <p:cNvPr id="9" name="Picture 4" descr="A Journey Through The Khmer Empire | World Expeditions Schools Bl">
            <a:extLst>
              <a:ext uri="{FF2B5EF4-FFF2-40B4-BE49-F238E27FC236}">
                <a16:creationId xmlns:a16="http://schemas.microsoft.com/office/drawing/2014/main" id="{19807EB9-0830-9729-1B5C-5825A996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0" y="2246809"/>
            <a:ext cx="4044042" cy="316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2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796036" y="149352"/>
            <a:ext cx="10599928" cy="1222248"/>
          </a:xfrm>
        </p:spPr>
        <p:txBody>
          <a:bodyPr>
            <a:normAutofit fontScale="90000"/>
          </a:bodyPr>
          <a:lstStyle/>
          <a:p>
            <a:pPr algn="ctr"/>
            <a:r>
              <a:rPr lang="en" dirty="0"/>
              <a:t>The Khmer empire</a:t>
            </a:r>
            <a:r>
              <a:rPr lang="el-GR" dirty="0"/>
              <a:t>: </a:t>
            </a:r>
            <a:r>
              <a:rPr lang="en" dirty="0"/>
              <a:t>Government &amp; Society</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3830"/>
            <a:ext cx="8310880" cy="4941316"/>
          </a:xfrm>
        </p:spPr>
        <p:txBody>
          <a:bodyPr>
            <a:normAutofit/>
          </a:bodyPr>
          <a:lstStyle/>
          <a:p>
            <a:r>
              <a:rPr lang="en" sz="4000" dirty="0"/>
              <a:t>Ruled by kings seen as '</a:t>
            </a:r>
            <a:r>
              <a:rPr lang="en" sz="4000" dirty="0" err="1"/>
              <a:t>devarajas</a:t>
            </a:r>
            <a:r>
              <a:rPr lang="en" sz="4000" dirty="0"/>
              <a:t>' (god-kings).</a:t>
            </a:r>
          </a:p>
          <a:p>
            <a:r>
              <a:rPr lang="en" sz="4000" dirty="0"/>
              <a:t> Society: nobles, priests, warriors, farmers, and slaves.</a:t>
            </a:r>
          </a:p>
          <a:p>
            <a:r>
              <a:rPr lang="en" sz="4000" dirty="0"/>
              <a:t> Skilled in engineering, art, and religion.</a:t>
            </a:r>
          </a:p>
          <a:p>
            <a:pPr marL="0" indent="0">
              <a:buNone/>
            </a:pPr>
            <a:endParaRPr lang="el-US" dirty="0"/>
          </a:p>
        </p:txBody>
      </p:sp>
      <p:pic>
        <p:nvPicPr>
          <p:cNvPr id="6146" name="Picture 2" descr="Vishnu | Hindu deity, Avatars, Legends, &amp; Significance | Britannica">
            <a:extLst>
              <a:ext uri="{FF2B5EF4-FFF2-40B4-BE49-F238E27FC236}">
                <a16:creationId xmlns:a16="http://schemas.microsoft.com/office/drawing/2014/main" id="{A09D7970-17C9-4D7F-61A9-7597569EC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680" y="1504950"/>
            <a:ext cx="3271520" cy="450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2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1069848" y="216916"/>
            <a:ext cx="10058400" cy="1222248"/>
          </a:xfrm>
        </p:spPr>
        <p:txBody>
          <a:bodyPr>
            <a:normAutofit fontScale="90000"/>
          </a:bodyPr>
          <a:lstStyle/>
          <a:p>
            <a:pPr algn="ctr"/>
            <a:r>
              <a:rPr lang="en" dirty="0"/>
              <a:t>The Khmer empire</a:t>
            </a:r>
            <a:r>
              <a:rPr lang="el-GR" dirty="0"/>
              <a:t>: </a:t>
            </a:r>
            <a:r>
              <a:rPr lang="en" dirty="0"/>
              <a:t>Religion &amp; Culture</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9164"/>
            <a:ext cx="8514080" cy="5201920"/>
          </a:xfrm>
        </p:spPr>
        <p:txBody>
          <a:bodyPr>
            <a:normAutofit/>
          </a:bodyPr>
          <a:lstStyle/>
          <a:p>
            <a:r>
              <a:rPr lang="en" sz="4800" dirty="0"/>
              <a:t>Influenced by Hinduism &amp; Buddhism.</a:t>
            </a:r>
          </a:p>
          <a:p>
            <a:r>
              <a:rPr lang="en" sz="4800" dirty="0"/>
              <a:t>Temples dedicated to Hindu gods Vishnu and Shiva.</a:t>
            </a:r>
          </a:p>
          <a:p>
            <a:r>
              <a:rPr lang="en" sz="4800" dirty="0"/>
              <a:t>Later, Buddhism became more popular.</a:t>
            </a:r>
            <a:endParaRPr lang="el-US" sz="1800" dirty="0"/>
          </a:p>
        </p:txBody>
      </p:sp>
      <p:pic>
        <p:nvPicPr>
          <p:cNvPr id="6146" name="Picture 2" descr="Vishnu | Hindu deity, Avatars, Legends, &amp; Significance | Britannica">
            <a:extLst>
              <a:ext uri="{FF2B5EF4-FFF2-40B4-BE49-F238E27FC236}">
                <a16:creationId xmlns:a16="http://schemas.microsoft.com/office/drawing/2014/main" id="{A09D7970-17C9-4D7F-61A9-7597569EC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048" y="1504950"/>
            <a:ext cx="2867152" cy="450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7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9157D9-ECC4-5D4A-D1EE-0A44A2D7A6EB}"/>
              </a:ext>
            </a:extLst>
          </p:cNvPr>
          <p:cNvSpPr>
            <a:spLocks noGrp="1"/>
          </p:cNvSpPr>
          <p:nvPr>
            <p:ph type="title"/>
          </p:nvPr>
        </p:nvSpPr>
        <p:spPr>
          <a:xfrm>
            <a:off x="345440" y="216916"/>
            <a:ext cx="11846560" cy="1222248"/>
          </a:xfrm>
        </p:spPr>
        <p:txBody>
          <a:bodyPr>
            <a:normAutofit fontScale="90000"/>
          </a:bodyPr>
          <a:lstStyle/>
          <a:p>
            <a:pPr algn="ctr"/>
            <a:r>
              <a:rPr lang="en" dirty="0"/>
              <a:t>The Khmer empire</a:t>
            </a:r>
            <a:r>
              <a:rPr lang="el-GR" dirty="0"/>
              <a:t>: </a:t>
            </a:r>
            <a:r>
              <a:rPr lang="en" dirty="0"/>
              <a:t>Angkor Wat – The Greatest Temple</a:t>
            </a:r>
            <a:endParaRPr lang="el-US" dirty="0"/>
          </a:p>
        </p:txBody>
      </p:sp>
      <p:sp>
        <p:nvSpPr>
          <p:cNvPr id="3" name="Θέση περιεχομένου 2">
            <a:extLst>
              <a:ext uri="{FF2B5EF4-FFF2-40B4-BE49-F238E27FC236}">
                <a16:creationId xmlns:a16="http://schemas.microsoft.com/office/drawing/2014/main" id="{F054461E-922F-D26D-BF5A-4C6FFAF752D4}"/>
              </a:ext>
            </a:extLst>
          </p:cNvPr>
          <p:cNvSpPr>
            <a:spLocks noGrp="1"/>
          </p:cNvSpPr>
          <p:nvPr>
            <p:ph idx="1"/>
          </p:nvPr>
        </p:nvSpPr>
        <p:spPr>
          <a:xfrm>
            <a:off x="304800" y="1439164"/>
            <a:ext cx="8514080" cy="4860036"/>
          </a:xfrm>
        </p:spPr>
        <p:txBody>
          <a:bodyPr>
            <a:normAutofit/>
          </a:bodyPr>
          <a:lstStyle/>
          <a:p>
            <a:r>
              <a:rPr lang="el-GR" sz="4800" dirty="0"/>
              <a:t> </a:t>
            </a:r>
            <a:r>
              <a:rPr lang="en" sz="4800" dirty="0"/>
              <a:t>Built in the 1100s by King </a:t>
            </a:r>
            <a:r>
              <a:rPr lang="en" sz="4800" dirty="0" err="1"/>
              <a:t>Suryavarman</a:t>
            </a:r>
            <a:r>
              <a:rPr lang="en" sz="4800" dirty="0"/>
              <a:t> II.</a:t>
            </a:r>
          </a:p>
          <a:p>
            <a:r>
              <a:rPr lang="el-GR" sz="4800" dirty="0"/>
              <a:t> </a:t>
            </a:r>
            <a:r>
              <a:rPr lang="en" sz="4800" dirty="0"/>
              <a:t>Largest religious monument in the world.</a:t>
            </a:r>
          </a:p>
          <a:p>
            <a:r>
              <a:rPr lang="el-GR" sz="4800" dirty="0"/>
              <a:t> </a:t>
            </a:r>
            <a:r>
              <a:rPr lang="en" sz="4800" dirty="0"/>
              <a:t>Originally Hindu, later used for Buddhism.</a:t>
            </a:r>
          </a:p>
        </p:txBody>
      </p:sp>
      <p:pic>
        <p:nvPicPr>
          <p:cNvPr id="10242" name="Picture 2" descr="The Top 11 Angkor Temples You Must See - Rainforest Cruises">
            <a:extLst>
              <a:ext uri="{FF2B5EF4-FFF2-40B4-BE49-F238E27FC236}">
                <a16:creationId xmlns:a16="http://schemas.microsoft.com/office/drawing/2014/main" id="{2A71ABB0-DEF2-A695-6DF3-13DD7A760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760" y="1439164"/>
            <a:ext cx="30988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641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{F152A626-A207-B64C-BEEA-D1739D5E305A}tf10001070</Template>
  <TotalTime>833</TotalTime>
  <Words>815</Words>
  <Application>Microsoft Macintosh PowerPoint</Application>
  <PresentationFormat>Ευρεία οθόνη</PresentationFormat>
  <Paragraphs>59</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Garamond</vt:lpstr>
      <vt:lpstr>Rockwell Extra Bold</vt:lpstr>
      <vt:lpstr>Wingdings</vt:lpstr>
      <vt:lpstr>Ξυλογραφία</vt:lpstr>
      <vt:lpstr>Lost Civilizations: The Khmer empire </vt:lpstr>
      <vt:lpstr>Lost Civilizations</vt:lpstr>
      <vt:lpstr>The Khmer empire: Introduction &amp; History</vt:lpstr>
      <vt:lpstr>The Khmer empire: Introduction &amp; History</vt:lpstr>
      <vt:lpstr>The Khmer empire: Introduction &amp; History</vt:lpstr>
      <vt:lpstr>The Khmer empire: History of Ancient Civilization of the Enigmatic World Rise of the Khmer Empire</vt:lpstr>
      <vt:lpstr>The Khmer empire: Government &amp; Society</vt:lpstr>
      <vt:lpstr>The Khmer empire: Religion &amp; Culture</vt:lpstr>
      <vt:lpstr>The Khmer empire: Angkor Wat – The Greatest Temple</vt:lpstr>
      <vt:lpstr>The Khmer empire</vt:lpstr>
      <vt:lpstr>The Khmer empire: Achievements</vt:lpstr>
      <vt:lpstr>The Khmer empire: Decline of the Khmer Empire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Civilizations: </dc:title>
  <dc:creator>Eleni Baldimtsi</dc:creator>
  <cp:lastModifiedBy>Eleni Baldimtsi</cp:lastModifiedBy>
  <cp:revision>5</cp:revision>
  <dcterms:created xsi:type="dcterms:W3CDTF">2025-01-27T17:30:16Z</dcterms:created>
  <dcterms:modified xsi:type="dcterms:W3CDTF">2025-01-28T07:23:37Z</dcterms:modified>
</cp:coreProperties>
</file>