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e02d54a04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ae02d54a04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ae02d54a04_0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ae02d54a04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ae02d54a04_0_2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ae02d54a04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e02d54a04_0_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e02d54a04_0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ae02d54a04_0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ae02d54a04_0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ae02d54a04_0_2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ae02d54a04_0_2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ae02d54a04_0_2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ae02d54a04_0_2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e02d54a04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e02d54a04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e02d54a04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e02d54a04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e02d54a04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e02d54a04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e02d54a04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e02d54a04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ae02d54a04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ae02d54a04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ae02d54a04_0_2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ae02d54a04_0_2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e02d54a04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ae02d54a04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ae02d54a04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ae02d54a04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102750" y="1027425"/>
            <a:ext cx="8900100" cy="16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 sz="4500"/>
              <a:t>Countable vs Uncountable Nouns</a:t>
            </a:r>
            <a:endParaRPr sz="4500"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Much, Many &amp; A lot of (= πολύ/πολλά)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311700" y="1017800"/>
            <a:ext cx="8520600" cy="396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To </a:t>
            </a:r>
            <a:r>
              <a:rPr b="1" lang="el"/>
              <a:t>much </a:t>
            </a:r>
            <a:r>
              <a:rPr lang="el"/>
              <a:t>χρησιμοποιείται με </a:t>
            </a:r>
            <a:r>
              <a:rPr lang="el" u="sng"/>
              <a:t>uncountable nouns</a:t>
            </a:r>
            <a:r>
              <a:rPr lang="el"/>
              <a:t> σε </a:t>
            </a:r>
            <a:r>
              <a:rPr lang="el" u="sng"/>
              <a:t>ερωτήσεις και αρνήσεις</a:t>
            </a:r>
            <a:r>
              <a:rPr lang="el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There isn't much sugar in my coffee.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Ενώ το</a:t>
            </a:r>
            <a:r>
              <a:rPr b="1" lang="el"/>
              <a:t> many</a:t>
            </a:r>
            <a:r>
              <a:rPr lang="el"/>
              <a:t> με countable nouns σε </a:t>
            </a:r>
            <a:r>
              <a:rPr lang="el" u="sng"/>
              <a:t>ερωτήσεις και αρνήσεις</a:t>
            </a:r>
            <a:r>
              <a:rPr lang="el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There aren't many cars in the road.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Στις </a:t>
            </a:r>
            <a:r>
              <a:rPr lang="el" u="sng"/>
              <a:t>καταφατικές προτάσεις</a:t>
            </a:r>
            <a:r>
              <a:rPr lang="el"/>
              <a:t> προκειμένου να εκφράσουμε ότι κάτι βρίσκεται σε μεγάλη ποσότητα, χρησιμοποιούμαι το </a:t>
            </a:r>
            <a:r>
              <a:rPr b="1" lang="el"/>
              <a:t>a lot of/ lots of (</a:t>
            </a:r>
            <a:r>
              <a:rPr lang="el"/>
              <a:t>= πολύ/πολλά) και με uncountable και με countable nouns.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Carla has a lot of / lots of friends.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e.g. Kevin has a lot of / lots of money.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Little &amp; Few (= λίγο/λίγα)</a:t>
            </a:r>
            <a:endParaRPr/>
          </a:p>
        </p:txBody>
      </p:sp>
      <p:sp>
        <p:nvSpPr>
          <p:cNvPr id="148" name="Google Shape;148;p2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Tα αντίθετα από το much και το many είναι τα </a:t>
            </a:r>
            <a:r>
              <a:rPr b="1" lang="el"/>
              <a:t>little και few</a:t>
            </a:r>
            <a:r>
              <a:rPr lang="el"/>
              <a:t>. Χρησιμοποιούνται για να δηλώσουμε πως κάτι βρίσκεται σε μικρή ποσότητα- είναι λίγο.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Αντίστοιχα το </a:t>
            </a:r>
            <a:r>
              <a:rPr b="1" lang="el"/>
              <a:t>little </a:t>
            </a:r>
            <a:r>
              <a:rPr lang="el"/>
              <a:t>χρησιμοποιείται με </a:t>
            </a:r>
            <a:r>
              <a:rPr lang="el" u="sng"/>
              <a:t>uncountable nouns.</a:t>
            </a:r>
            <a:endParaRPr u="sng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They had little money to spend.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Ενώ το </a:t>
            </a:r>
            <a:r>
              <a:rPr b="1" lang="el"/>
              <a:t>few</a:t>
            </a:r>
            <a:r>
              <a:rPr lang="el"/>
              <a:t> για τα </a:t>
            </a:r>
            <a:r>
              <a:rPr lang="el" u="sng"/>
              <a:t>countable</a:t>
            </a:r>
            <a:r>
              <a:rPr lang="el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e.g. Few people came to the party yesterday.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311700" y="410000"/>
            <a:ext cx="8520600" cy="43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Πολλές φορές συναντούμε τους όρους </a:t>
            </a:r>
            <a:r>
              <a:rPr b="1" lang="el"/>
              <a:t>a little και a few</a:t>
            </a:r>
            <a:r>
              <a:rPr lang="el"/>
              <a:t>. Αυτή η προσθήκη του αόριστου άρθρου "a" αλλάζει ελαφρώς τη σημασία τους. Ας το εξετάσουμε μέσα από τα παρακάτω παραδείγματα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e.g.Τhere is a little milk left. I can make a milkshake. (έμεινε λίγο αλλά μου είναι αρκετό για να καλύψω την ανάγκη μου)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e.g.There is little milk left. You should go to the supermarket to buy some. (λίγο αλλά δυστυχώς δεν μου αρκεί)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Το ίδιο ισχύει και για τα </a:t>
            </a:r>
            <a:r>
              <a:rPr b="1" lang="el"/>
              <a:t>few - a few </a:t>
            </a:r>
            <a:r>
              <a:rPr lang="el"/>
              <a:t>(Αλλά ακολουθεί countable noun)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e.g.We have a few candies, but they are enough for all of us.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e.g.I have got only few minutes, I can't come with you.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Some, Any &amp; No</a:t>
            </a:r>
            <a:endParaRPr/>
          </a:p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>
            <a:off x="311700" y="963200"/>
            <a:ext cx="8520600" cy="39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Και οι τρεις παραπάνω προσδιορισμοί χρησιμοποιούνται τόσο με </a:t>
            </a:r>
            <a:r>
              <a:rPr lang="el" u="sng"/>
              <a:t>countable </a:t>
            </a:r>
            <a:r>
              <a:rPr lang="el"/>
              <a:t>όσο και με </a:t>
            </a:r>
            <a:r>
              <a:rPr lang="el" u="sng"/>
              <a:t>uncountable nouns</a:t>
            </a:r>
            <a:r>
              <a:rPr lang="el"/>
              <a:t>. Διαφέρουν βέβαια ως προς τη σημασία και ως προς το είδος των προτάσεων στις οποίες μπαίνουν (κατάφαση/ ερώτηση/ άρνηση).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Ας τα δούμε ένα ένα: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some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To some (= μερικά) και τα παράγωγά του (something=κάτι,someone=κάποιος, somewhere=κάπου) χρησιμοποιούνται σε </a:t>
            </a:r>
            <a:r>
              <a:rPr lang="el" u="sng"/>
              <a:t>καταφατικές προτάσεις</a:t>
            </a:r>
            <a:r>
              <a:rPr lang="el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There is some wine in the cellar.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We have some chocolate cake left from last night.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e.g. There is someone at the door.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Μπορούν να χρησιμοποιηθούν σε </a:t>
            </a:r>
            <a:r>
              <a:rPr lang="el" u="sng"/>
              <a:t>ερωτηματικές προτάσεις </a:t>
            </a:r>
            <a:r>
              <a:rPr lang="el"/>
              <a:t>μόνο όταν θέλουμε να προσφέρουμε ευγενικά κάτι.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Would you like some tea?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Do you want something to eat?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e.g. Can you ask someone to come and repair the TV?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7"/>
          <p:cNvSpPr txBox="1"/>
          <p:nvPr>
            <p:ph idx="1" type="body"/>
          </p:nvPr>
        </p:nvSpPr>
        <p:spPr>
          <a:xfrm>
            <a:off x="196125" y="338725"/>
            <a:ext cx="8520600" cy="405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Any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To </a:t>
            </a:r>
            <a:r>
              <a:rPr b="1" lang="el"/>
              <a:t>any </a:t>
            </a:r>
            <a:r>
              <a:rPr lang="el"/>
              <a:t>(=καθόλου) και τα παράγωγά του (anything= τίποτα, anyone= κανείς, anywhere= πουθενά) χρησιμοποιούνται σε </a:t>
            </a:r>
            <a:r>
              <a:rPr lang="el" u="sng"/>
              <a:t>ερωτηματικές</a:t>
            </a:r>
            <a:r>
              <a:rPr lang="el"/>
              <a:t> και </a:t>
            </a:r>
            <a:r>
              <a:rPr lang="el" u="sng"/>
              <a:t>αρνητικές</a:t>
            </a:r>
            <a:r>
              <a:rPr lang="el"/>
              <a:t> </a:t>
            </a:r>
            <a:r>
              <a:rPr lang="el" u="sng"/>
              <a:t>προτάσεις</a:t>
            </a:r>
            <a:r>
              <a:rPr lang="el"/>
              <a:t>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Has anyone seen my mobile?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e.g. We don't have anything in the fridge to eat! 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800">
                <a:solidFill>
                  <a:schemeClr val="dk2"/>
                </a:solidFill>
              </a:rPr>
              <a:t>No</a:t>
            </a:r>
            <a:endParaRPr/>
          </a:p>
        </p:txBody>
      </p:sp>
      <p:sp>
        <p:nvSpPr>
          <p:cNvPr id="178" name="Google Shape;178;p28"/>
          <p:cNvSpPr txBox="1"/>
          <p:nvPr>
            <p:ph idx="1" type="body"/>
          </p:nvPr>
        </p:nvSpPr>
        <p:spPr>
          <a:xfrm>
            <a:off x="311700" y="1017800"/>
            <a:ext cx="8520600" cy="36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Το </a:t>
            </a:r>
            <a:r>
              <a:rPr b="1" lang="el"/>
              <a:t>no</a:t>
            </a:r>
            <a:r>
              <a:rPr lang="el"/>
              <a:t>(=καθόλου)και τα παράγωγά του (nothing=τίποτα, no one=κανείς, nowhere= πουθενά) χρησιμοποιούνται σε </a:t>
            </a:r>
            <a:r>
              <a:rPr lang="el" u="sng"/>
              <a:t>αρνητικές προτάσεις</a:t>
            </a:r>
            <a:r>
              <a:rPr lang="el"/>
              <a:t>. Εκφράζουν ισχυρή άρνηση οπότε θα πρέπει να </a:t>
            </a:r>
            <a:r>
              <a:rPr b="1" lang="el"/>
              <a:t>μην</a:t>
            </a:r>
            <a:r>
              <a:rPr lang="el"/>
              <a:t> υπάρχει δεύτερη αρνητική λέξη μέσα στην πρόταση καθώς στην αγγλική γλώσσα δύο αρνήσεις ισοδυναμούν με μια κατάφαση.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There is no milk left in the fridge. OXI There isn't no milk left…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ΠΡΟΣΟΧΗ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Αν υπάρχει ήδη άρνηση μέσα στην πρόταση συνήθως χρησιμοποιώ το any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e.g. The isn't any milk left in the fridge.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τα ουσιαστικά χωρίζονται σε δύο κατηγορίες: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11700" y="1186625"/>
            <a:ext cx="8520600" cy="337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1.Τα </a:t>
            </a:r>
            <a:r>
              <a:rPr lang="el" u="sng"/>
              <a:t>countable</a:t>
            </a:r>
            <a:r>
              <a:rPr lang="el"/>
              <a:t> = Αυτά τα οποία μπορούν να μετρηθούν (e.g. an apple, three books, two and a half hours). Μπορούμε να τα συναντήσουμε και στον ενικό αλλά και στον πληθυντικό αριθμό και συνοδεύονται από το οριστικό (the) και το αόριστο άρθρο( a/an) - ανάλογα βέβαια με τον αριθμό στον οποίο βρίσκονται.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e.g. a key, two keys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2.Τα </a:t>
            </a:r>
            <a:r>
              <a:rPr lang="el" u="sng"/>
              <a:t>uncountable </a:t>
            </a:r>
            <a:r>
              <a:rPr lang="el"/>
              <a:t>= Αυτά τα οποία δεν μπορούμε να τα μετρήσουμε χρησιμοποιώντας τους αριθμούς. Για να  προσδιορίσουμε την ποσότητά τους χρησιμοποιούμε κάποια άλλη μετρική μονάδα (e.g. a kilo, a packet, a teaspoon). Σε αυτή την κατηγορία ουσιαστικών εντάσσονται κυρίως τροφές και ποτά.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e. g. a kilo of meat, a cup of flour, some milk, a bottle of water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800">
                <a:solidFill>
                  <a:schemeClr val="dk2"/>
                </a:solidFill>
              </a:rPr>
              <a:t>ΚΑΤΗΓΟΡΙΕΣ ΜΗ ΑΡΙΘΜΗΣΙΜΩΝ ΟΥΣΙΑΣΤΙΚΩΝ</a:t>
            </a:r>
            <a:endParaRPr b="1"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/>
              <a:t>Είδη φαγητού</a:t>
            </a:r>
            <a:r>
              <a:rPr lang="el"/>
              <a:t>: spaghetti, yogurt, cheese, flour, rice, butter, meat etc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Υγρά:</a:t>
            </a:r>
            <a:r>
              <a:rPr lang="el"/>
              <a:t> water, coffee, lemonade, cola, soda, juice, oil, petrol, tea etc.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Υλικά</a:t>
            </a:r>
            <a:r>
              <a:rPr lang="el"/>
              <a:t>: silver, wood, crystal, plastic, porcelain etc.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Αφηρημένα ουσιαστικά:</a:t>
            </a:r>
            <a:r>
              <a:rPr lang="el"/>
              <a:t> freedom, love, relationship, justice, beauty, help, education, knowledge etc.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l"/>
              <a:t>Άλλα</a:t>
            </a:r>
            <a:r>
              <a:rPr lang="el"/>
              <a:t>: news, advice, information, weather, furniture, luggage, baggage, hair, research, rubbish, litter, accommodation, behavior, equipment, fun etc.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Διαφορές countable και uncountable nouns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600" y="1017800"/>
            <a:ext cx="6511225" cy="345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11465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Quantifiers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221800" y="645400"/>
            <a:ext cx="8520600" cy="42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Εκφράσεις που χρησιμοποιούμε για να δείξουμε ποσότητα στα Αγγλικά.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bar of chocolate/cereal				a can of coke,soda.</a:t>
            </a:r>
            <a:r>
              <a:rPr lang="el" sz="1866"/>
              <a:t>.</a:t>
            </a:r>
            <a:r>
              <a:rPr lang="el" sz="1866"/>
              <a:t>					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glass/bottle of water,milk..			a tin of tuna	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carton of milk,orange juice..			a bowl of cereal,soup..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cup of coffee,tea..					a piece of advice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box of cereal,biscuits..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slice of bread,cheese…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loaf of bread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l" sz="1866"/>
              <a:t>a tube of toothpaste/glue</a:t>
            </a:r>
            <a:endParaRPr sz="1866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145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t/>
            </a:r>
            <a:endParaRPr sz="145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4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Google Shape;11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484825"/>
            <a:ext cx="6332250" cy="37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l" sz="2400"/>
              <a:t>NOUNS THAT ARE BOTH COUNTABLE AND UNCOUNTABLE</a:t>
            </a:r>
            <a:endParaRPr sz="2400"/>
          </a:p>
        </p:txBody>
      </p:sp>
      <p:sp>
        <p:nvSpPr>
          <p:cNvPr id="124" name="Google Shape;124;p19"/>
          <p:cNvSpPr txBox="1"/>
          <p:nvPr>
            <p:ph idx="1" type="body"/>
          </p:nvPr>
        </p:nvSpPr>
        <p:spPr>
          <a:xfrm>
            <a:off x="311700" y="950350"/>
            <a:ext cx="8520600" cy="391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/>
              <a:t>GLASS - GLASSES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Would you like a glass of lemonade? (glass: countable = ποτήρι)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Tina can't see without her glasses. (glasses: countable = γυαλιά οράσεως)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We can recycle bottles made of glass. (glass: uncountable=γυαλί - υλικό)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PAPER - PAPERS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My grandpa used to read a paper every morning. (paper: countable=εφημερίδα/newspaper)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I need a piece of paper to write down the address of the client. (paper: uncountable=χαρτί -υλικό)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Don't forget to bring all the necessary papers for the presentation. (papers: countable=documents=έγγραφα)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/>
              <a:t>HAIR - HAIRS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Tracy has got long, fair hair. (hair: uncountable=all the hair on her head=μαλλιά/κώμη)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I found a hair on my soup! (hair: countable= τρίχα)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CHOCOLATE - CHOCOLATES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I can't resist to chocolate. (chocolate: uncountable= σοκολάτα)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I bought her a rose and a box chocolates for the Valentine's Day. (chocolates: countable= σοκολατάκια)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/>
              <a:t>TIME - TIMES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I arrived early, so I have plenty of time to look around. (time:uncountable=χρόνος)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How many times have you traveled abroad? (times:countable=occasions/φορές)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l"/>
              <a:t>WORK - WORKS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l"/>
              <a:t>I've got a lot of work to get through today. (work: uncountable= δραστηριότητες/εργασίες ως μέρος της δουλειάς)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l"/>
              <a:t>I really admire most of Shakespeare's works. (works: countable= έργα/κομμάτις τέχνης)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