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ae02d54a04_0_2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ae02d54a04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ae02d54a04_0_2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ae02d54a04_0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ae02d54a04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ae02d54a04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ae02d54a04_0_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ae02d54a04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ae02d54a04_0_2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ae02d54a04_0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ae02d54a04_0_2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ae02d54a04_0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ae02d54a04_0_2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ae02d54a04_0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ae02d54a04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ae02d54a04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ae02d54a04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ae02d54a04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ae02d54a04_0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ae02d54a04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ae02d54a04_0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ae02d54a04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ae02d54a04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ae02d54a04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ae02d54a04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ae02d54a04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ae02d54a04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ae02d54a04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ae02d54a04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ae02d54a04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E599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0" y="54300"/>
            <a:ext cx="8852700" cy="92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3400">
                <a:solidFill>
                  <a:schemeClr val="dk2"/>
                </a:solidFill>
              </a:rPr>
              <a:t>Countable vs Uncountable Nouns</a:t>
            </a:r>
            <a:endParaRPr b="1" sz="3400">
              <a:solidFill>
                <a:schemeClr val="dk2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/>
              <a:t>Much, Many &amp; A lot of (= πολύ/πολλά)</a:t>
            </a:r>
            <a:endParaRPr b="1"/>
          </a:p>
        </p:txBody>
      </p:sp>
      <p:sp>
        <p:nvSpPr>
          <p:cNvPr id="115" name="Google Shape;115;p22"/>
          <p:cNvSpPr txBox="1"/>
          <p:nvPr>
            <p:ph idx="1" type="body"/>
          </p:nvPr>
        </p:nvSpPr>
        <p:spPr>
          <a:xfrm>
            <a:off x="311700" y="1017800"/>
            <a:ext cx="8520600" cy="396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To </a:t>
            </a:r>
            <a:r>
              <a:rPr b="1" lang="el"/>
              <a:t>much </a:t>
            </a:r>
            <a:r>
              <a:rPr lang="el"/>
              <a:t>χρησιμοποιείται με </a:t>
            </a:r>
            <a:r>
              <a:rPr lang="el" u="sng"/>
              <a:t>uncountable nouns</a:t>
            </a:r>
            <a:r>
              <a:rPr lang="el"/>
              <a:t> σε </a:t>
            </a:r>
            <a:r>
              <a:rPr lang="el" u="sng"/>
              <a:t>ερωτήσεις και αρνήσεις</a:t>
            </a:r>
            <a:r>
              <a:rPr lang="el"/>
              <a:t>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l"/>
              <a:t>e.g. There isn't much sugar in my coffee.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l"/>
              <a:t>Ενώ το</a:t>
            </a:r>
            <a:r>
              <a:rPr b="1" lang="el"/>
              <a:t> many</a:t>
            </a:r>
            <a:r>
              <a:rPr lang="el"/>
              <a:t> με countable nouns σε </a:t>
            </a:r>
            <a:r>
              <a:rPr lang="el" u="sng"/>
              <a:t>ερωτήσεις και αρνήσεις</a:t>
            </a:r>
            <a:r>
              <a:rPr lang="el"/>
              <a:t>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l"/>
              <a:t>e.g. There aren't many cars in the road.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l"/>
              <a:t>Στις </a:t>
            </a:r>
            <a:r>
              <a:rPr lang="el" u="sng"/>
              <a:t>καταφατικές προτάσεις</a:t>
            </a:r>
            <a:r>
              <a:rPr lang="el"/>
              <a:t> προκειμένου να εκφράσουμε ότι κάτι βρίσκεται σε μεγάλη ποσότητα, χρησιμοποιούμαι το </a:t>
            </a:r>
            <a:r>
              <a:rPr b="1" lang="el"/>
              <a:t>a lot of/ lots of (</a:t>
            </a:r>
            <a:r>
              <a:rPr lang="el"/>
              <a:t>= πολύ/πολλά) και με uncountable και με countable nouns.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l"/>
              <a:t>e.g. Carla has a lot of / lots of friends.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l"/>
              <a:t>e.g. Kevin has a lot of / lots of money.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3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3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/>
              <a:t>Little &amp; Few (= λίγο/λίγα)</a:t>
            </a:r>
            <a:endParaRPr b="1"/>
          </a:p>
        </p:txBody>
      </p:sp>
      <p:sp>
        <p:nvSpPr>
          <p:cNvPr id="121" name="Google Shape;121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Tα αντίθετα από το much και το many είναι τα </a:t>
            </a:r>
            <a:r>
              <a:rPr b="1" lang="el"/>
              <a:t>little και few</a:t>
            </a:r>
            <a:r>
              <a:rPr lang="el"/>
              <a:t>. Χρησιμοποιούνται για να δηλώσουμε πως κάτι βρίσκεται σε μικρή ποσότητα- είναι λίγο.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l"/>
              <a:t>Αντίστοιχα το </a:t>
            </a:r>
            <a:r>
              <a:rPr b="1" lang="el"/>
              <a:t>little </a:t>
            </a:r>
            <a:r>
              <a:rPr lang="el"/>
              <a:t>χρησιμοποιείται με </a:t>
            </a:r>
            <a:r>
              <a:rPr lang="el" u="sng"/>
              <a:t>uncountable nouns.</a:t>
            </a:r>
            <a:endParaRPr u="sng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l"/>
              <a:t>e.g. They had little money to spend.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l"/>
              <a:t>Ενώ το </a:t>
            </a:r>
            <a:r>
              <a:rPr b="1" lang="el"/>
              <a:t>few</a:t>
            </a:r>
            <a:r>
              <a:rPr lang="el"/>
              <a:t> για τα </a:t>
            </a:r>
            <a:r>
              <a:rPr lang="el" u="sng"/>
              <a:t>countable</a:t>
            </a:r>
            <a:r>
              <a:rPr lang="el"/>
              <a:t>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l"/>
              <a:t>e.g. Few people came to the party yesterday.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3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4"/>
          <p:cNvSpPr txBox="1"/>
          <p:nvPr>
            <p:ph idx="1" type="body"/>
          </p:nvPr>
        </p:nvSpPr>
        <p:spPr>
          <a:xfrm>
            <a:off x="311700" y="410000"/>
            <a:ext cx="8520600" cy="43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2016"/>
              <a:t>ΠΡΟΣΟΧΗ ΣΤΟ ΝΟΗΜΑ</a:t>
            </a:r>
            <a:endParaRPr b="1" sz="2016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l"/>
              <a:t>Πολλές φορές συναντούμε τους όρους </a:t>
            </a:r>
            <a:r>
              <a:rPr b="1" lang="el"/>
              <a:t>a little και a few</a:t>
            </a:r>
            <a:r>
              <a:rPr lang="el"/>
              <a:t>. Αυτή η προσθήκη του αόριστου άρθρου "a" αλλάζει ελαφρώς τη σημασία τους. Ας το εξετάσουμε μέσα από τα παρακάτω παραδείγματα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l"/>
              <a:t>e.g.Τhere is a little milk left. I can make a milkshake. (έμεινε λίγο αλλά μου είναι αρκετό για να καλύψω την ανάγκη μου)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l"/>
              <a:t>e.g.There is little milk left. You should go to the supermarket to buy some. (λίγο αλλά δυστυχώς δεν μου αρκεί)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l"/>
              <a:t>Το ίδιο ισχύει και για τα </a:t>
            </a:r>
            <a:r>
              <a:rPr b="1" lang="el"/>
              <a:t>few - a few </a:t>
            </a:r>
            <a:r>
              <a:rPr lang="el"/>
              <a:t>(Αλλά ακολουθεί countable noun)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l"/>
              <a:t>e.g.We have a few candies, but they are enough for all of us.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l"/>
              <a:t>e.g.I have got only few minutes, I can't come with you.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/>
              <a:t>Some, Any &amp; No</a:t>
            </a:r>
            <a:endParaRPr b="1"/>
          </a:p>
        </p:txBody>
      </p:sp>
      <p:sp>
        <p:nvSpPr>
          <p:cNvPr id="133" name="Google Shape;133;p25"/>
          <p:cNvSpPr txBox="1"/>
          <p:nvPr>
            <p:ph idx="1" type="body"/>
          </p:nvPr>
        </p:nvSpPr>
        <p:spPr>
          <a:xfrm>
            <a:off x="311700" y="963200"/>
            <a:ext cx="8520600" cy="390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Και οι τρεις παραπάνω προσδιορισμοί χρησιμοποιούνται τόσο με </a:t>
            </a:r>
            <a:r>
              <a:rPr lang="el" u="sng"/>
              <a:t>countable </a:t>
            </a:r>
            <a:r>
              <a:rPr lang="el"/>
              <a:t>όσο και με </a:t>
            </a:r>
            <a:r>
              <a:rPr lang="el" u="sng"/>
              <a:t>uncountable nouns</a:t>
            </a:r>
            <a:r>
              <a:rPr lang="el"/>
              <a:t>. Διαφέρουν βέβαια ως προς τη σημασία και ως προς το είδος των προτάσεων στις οποίες μπαίνουν (κατάφαση/ ερώτηση/ άρνηση).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l"/>
              <a:t>Ας τα δούμε ένα ένα: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l" sz="1900"/>
              <a:t>some</a:t>
            </a:r>
            <a:endParaRPr b="1"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l"/>
              <a:t>To some (= μερικά) και τα παράγωγά του (something=κάτι,someone=κάποιος, somewhere=κάπου) χρησιμοποιούνται σε </a:t>
            </a:r>
            <a:r>
              <a:rPr lang="el" u="sng"/>
              <a:t>καταφατικές προτάσεις</a:t>
            </a:r>
            <a:r>
              <a:rPr lang="el"/>
              <a:t>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l"/>
              <a:t>e.g. There is some wine in the cellar.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l"/>
              <a:t>e.g. We have some chocolate cake left from last night.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l"/>
              <a:t>e.g. There is someone at the door.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Μπορούν να χρησιμοποιηθούν σε </a:t>
            </a:r>
            <a:r>
              <a:rPr lang="el" u="sng"/>
              <a:t>ερωτηματικές προτάσεις </a:t>
            </a:r>
            <a:r>
              <a:rPr lang="el"/>
              <a:t>μόνο όταν θέλουμε να προσφέρουμε ευγενικά κάτι.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l"/>
              <a:t>e.g. Would you like some tea?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l"/>
              <a:t>e.g. Do you want something to eat?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l"/>
              <a:t>e.g. Can you ask someone to come and repair the TV?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7"/>
          <p:cNvSpPr txBox="1"/>
          <p:nvPr>
            <p:ph idx="1" type="body"/>
          </p:nvPr>
        </p:nvSpPr>
        <p:spPr>
          <a:xfrm>
            <a:off x="196125" y="338725"/>
            <a:ext cx="8520600" cy="40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l" sz="2000"/>
              <a:t>Any</a:t>
            </a:r>
            <a:endParaRPr b="1"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l"/>
              <a:t>To </a:t>
            </a:r>
            <a:r>
              <a:rPr b="1" lang="el"/>
              <a:t>any </a:t>
            </a:r>
            <a:r>
              <a:rPr lang="el"/>
              <a:t>(=καθόλου) και τα παράγωγά του (anything= τίποτα, anyone= κανείς, anywhere= πουθενά) χρησιμοποιούνται σε </a:t>
            </a:r>
            <a:r>
              <a:rPr lang="el" u="sng"/>
              <a:t>ερωτηματικές</a:t>
            </a:r>
            <a:r>
              <a:rPr lang="el"/>
              <a:t> και </a:t>
            </a:r>
            <a:r>
              <a:rPr lang="el" u="sng"/>
              <a:t>αρνητικές</a:t>
            </a:r>
            <a:r>
              <a:rPr lang="el"/>
              <a:t> </a:t>
            </a:r>
            <a:r>
              <a:rPr lang="el" u="sng"/>
              <a:t>προτάσεις</a:t>
            </a:r>
            <a:r>
              <a:rPr lang="el"/>
              <a:t>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l"/>
              <a:t>e.g. Has anyone seen my mobile?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l"/>
              <a:t>e.g. We don't have anything in the fridge to eat! 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2000">
                <a:solidFill>
                  <a:schemeClr val="dk2"/>
                </a:solidFill>
              </a:rPr>
              <a:t>No</a:t>
            </a:r>
            <a:endParaRPr b="1" sz="3000"/>
          </a:p>
        </p:txBody>
      </p:sp>
      <p:sp>
        <p:nvSpPr>
          <p:cNvPr id="151" name="Google Shape;151;p28"/>
          <p:cNvSpPr txBox="1"/>
          <p:nvPr>
            <p:ph idx="1" type="body"/>
          </p:nvPr>
        </p:nvSpPr>
        <p:spPr>
          <a:xfrm>
            <a:off x="311700" y="1017800"/>
            <a:ext cx="85206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Το </a:t>
            </a:r>
            <a:r>
              <a:rPr b="1" lang="el"/>
              <a:t>no</a:t>
            </a:r>
            <a:r>
              <a:rPr lang="el"/>
              <a:t>(=καθόλου)και τα παράγωγά του (nothing=τίποτα, no one=κανείς, nowhere= πουθενά) χρησιμοποιούνται σε </a:t>
            </a:r>
            <a:r>
              <a:rPr lang="el" u="sng"/>
              <a:t>αρνητικές προτάσεις</a:t>
            </a:r>
            <a:r>
              <a:rPr lang="el"/>
              <a:t>. Εκφράζουν ισχυρή άρνηση οπότε θα πρέπει να </a:t>
            </a:r>
            <a:r>
              <a:rPr b="1" lang="el"/>
              <a:t>μην</a:t>
            </a:r>
            <a:r>
              <a:rPr lang="el"/>
              <a:t> υπάρχει δεύτερη αρνητική λέξη μέσα στην πρόταση καθώς στην αγγλική γλώσσα δύο αρνήσεις ισοδυναμούν με μια κατάφαση.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l"/>
              <a:t>e.g. There is no milk left in the fridge. OXI There isn't no milk left…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l"/>
              <a:t>ΠΡΟΣΟΧΗ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l"/>
              <a:t>Αν υπάρχει ήδη άρνηση μέσα στην πρόταση συνήθως χρησιμοποιώ το any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l"/>
              <a:t>e.g. The isn't any milk left in the fridge.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T</a:t>
            </a:r>
            <a:r>
              <a:rPr lang="el"/>
              <a:t>α ουσιαστικά χωρίζονται σε δύο κατηγορίες: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99600" y="1186625"/>
            <a:ext cx="8732700" cy="3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1.Τα </a:t>
            </a:r>
            <a:r>
              <a:rPr b="1" lang="el" u="sng"/>
              <a:t>countable</a:t>
            </a:r>
            <a:r>
              <a:rPr lang="el"/>
              <a:t> = Αριθμήσιμα. Αυτά τα οποία μπορούν να μετρηθούν (e.g. an apple, three books, two and a half hours). Μπορούμε να τα συναντήσουμε και στον ενικό αλλά και στον πληθυντικό αριθμό και συνοδεύονται από το οριστικό (the) και το αόριστο άρθρο( a/an) - ανάλογα βέβαια με τον αριθμό στον οποίο βρίσκονται.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l"/>
              <a:t>e.g. a key, two keys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l"/>
              <a:t>2.Τα </a:t>
            </a:r>
            <a:r>
              <a:rPr b="1" lang="el" u="sng"/>
              <a:t>uncountable</a:t>
            </a:r>
            <a:r>
              <a:rPr lang="el" u="sng"/>
              <a:t> </a:t>
            </a:r>
            <a:r>
              <a:rPr lang="el"/>
              <a:t>=Μη αριθμήσιμα. Αυτά τα οποία δεν μπορούμε να τα μετρήσουμε χρησιμοποιώντας τους αριθμούς. Για να  προσδιορίσουμε την ποσότητά τους χρησιμοποιούμε κάποια άλλη μετρική μονάδα (e.g. a kilo, a packet, a teaspoon). Σε αυτή την κατηγορία ουσιαστικών εντάσσονται κυρίως τροφές και ποτά.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l"/>
              <a:t>e. g. a kilo of meat, a cup of flour, some milk, a bottle of water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2244">
                <a:solidFill>
                  <a:schemeClr val="dk2"/>
                </a:solidFill>
              </a:rPr>
              <a:t>ΚΑΤΗΓΟΡΙΕΣ ΜΗ ΑΡΙΘΜΗΣΙΜΩΝ ΟΥΣΙΑΣΤΙΚΩΝ</a:t>
            </a:r>
            <a:endParaRPr b="1" sz="3244"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/>
              <a:t>Είδη φαγητού</a:t>
            </a:r>
            <a:r>
              <a:rPr lang="el"/>
              <a:t>: spaghetti, yogurt, cheese, flour, rice, butter, meat etc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l"/>
              <a:t>Υγρά:</a:t>
            </a:r>
            <a:r>
              <a:rPr lang="el"/>
              <a:t> water, coffee, lemonade, cola, soda, juice, oil, petrol, tea etc.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l"/>
              <a:t>Υλικά</a:t>
            </a:r>
            <a:r>
              <a:rPr lang="el"/>
              <a:t>: silver, wood, crystal, plastic, porcelain etc.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l"/>
              <a:t>Αφηρημένα ουσιαστικά:</a:t>
            </a:r>
            <a:r>
              <a:rPr lang="el"/>
              <a:t> freedom, love, relationship, justice, beauty, help, education, knowledge etc.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l"/>
              <a:t>Άλλα</a:t>
            </a:r>
            <a:r>
              <a:rPr lang="el"/>
              <a:t>: news, advice, information, weather, furniture, luggage, baggage, hair, research, rubbish, litter, accommodation, behavior, equipment, fun etc.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431825" y="247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l" sz="2420"/>
              <a:t>Διαφορές countable και uncountable nouns</a:t>
            </a:r>
            <a:endParaRPr b="1" sz="2420"/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3650" y="912325"/>
            <a:ext cx="6788526" cy="345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11465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l" sz="2320"/>
              <a:t>Quantifiers</a:t>
            </a:r>
            <a:endParaRPr b="1" sz="2320"/>
          </a:p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221800" y="645400"/>
            <a:ext cx="8520600" cy="422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l" sz="1866"/>
              <a:t>Εκφράσεις που χρησιμοποιούμε για να δείξουμε ποσότητα στα Αγγλικά.</a:t>
            </a:r>
            <a:endParaRPr sz="1866"/>
          </a:p>
          <a:p>
            <a:pPr indent="-353463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966"/>
              <a:buChar char="●"/>
            </a:pPr>
            <a:r>
              <a:rPr lang="el" sz="1966"/>
              <a:t>a bar of chocolate/cereal				</a:t>
            </a:r>
            <a:endParaRPr sz="1966"/>
          </a:p>
          <a:p>
            <a:pPr indent="-353463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66"/>
              <a:buChar char="●"/>
            </a:pPr>
            <a:r>
              <a:rPr lang="el" sz="1966"/>
              <a:t>a can of coke,soda.</a:t>
            </a:r>
            <a:r>
              <a:rPr lang="el" sz="1966"/>
              <a:t>.</a:t>
            </a:r>
            <a:r>
              <a:rPr lang="el" sz="1966"/>
              <a:t>				</a:t>
            </a:r>
            <a:endParaRPr sz="1966"/>
          </a:p>
          <a:p>
            <a:pPr indent="-353463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66"/>
              <a:buChar char="●"/>
            </a:pPr>
            <a:r>
              <a:rPr lang="el" sz="1966"/>
              <a:t>a glass/bottle of water,milk..			</a:t>
            </a:r>
            <a:endParaRPr sz="1966"/>
          </a:p>
          <a:p>
            <a:pPr indent="-353463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66"/>
              <a:buChar char="●"/>
            </a:pPr>
            <a:r>
              <a:rPr lang="el" sz="1966"/>
              <a:t>a tin of tuna	</a:t>
            </a:r>
            <a:endParaRPr sz="1966"/>
          </a:p>
          <a:p>
            <a:pPr indent="-353463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66"/>
              <a:buChar char="●"/>
            </a:pPr>
            <a:r>
              <a:rPr lang="el" sz="1966"/>
              <a:t>a carton of milk,orange juice..			</a:t>
            </a:r>
            <a:endParaRPr sz="1966"/>
          </a:p>
          <a:p>
            <a:pPr indent="-353463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66"/>
              <a:buChar char="●"/>
            </a:pPr>
            <a:r>
              <a:rPr lang="el" sz="1966"/>
              <a:t>a bowl of cereal,soup..</a:t>
            </a:r>
            <a:endParaRPr sz="1966"/>
          </a:p>
          <a:p>
            <a:pPr indent="-353463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66"/>
              <a:buChar char="●"/>
            </a:pPr>
            <a:r>
              <a:rPr lang="el" sz="1966"/>
              <a:t>a cup of coffee,tea..					</a:t>
            </a:r>
            <a:endParaRPr sz="1966"/>
          </a:p>
          <a:p>
            <a:pPr indent="-353463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66"/>
              <a:buChar char="●"/>
            </a:pPr>
            <a:r>
              <a:rPr lang="el" sz="1966"/>
              <a:t>a piece of advice</a:t>
            </a:r>
            <a:endParaRPr sz="1966"/>
          </a:p>
          <a:p>
            <a:pPr indent="-353463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66"/>
              <a:buChar char="●"/>
            </a:pPr>
            <a:r>
              <a:rPr lang="el" sz="1966"/>
              <a:t>a box of cereal,biscuits..</a:t>
            </a:r>
            <a:endParaRPr sz="1966"/>
          </a:p>
          <a:p>
            <a:pPr indent="-353463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66"/>
              <a:buChar char="●"/>
            </a:pPr>
            <a:r>
              <a:rPr lang="el" sz="1966"/>
              <a:t>a slice of bread,cheese…</a:t>
            </a:r>
            <a:endParaRPr sz="1966"/>
          </a:p>
          <a:p>
            <a:pPr indent="-353463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66"/>
              <a:buChar char="●"/>
            </a:pPr>
            <a:r>
              <a:rPr lang="el" sz="1966"/>
              <a:t>a loaf of bread</a:t>
            </a:r>
            <a:endParaRPr sz="1966"/>
          </a:p>
          <a:p>
            <a:pPr indent="-353463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66"/>
              <a:buChar char="●"/>
            </a:pPr>
            <a:r>
              <a:rPr lang="el" sz="1966"/>
              <a:t>a tube of toothpaste/glue</a:t>
            </a:r>
            <a:endParaRPr sz="1966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55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45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r>
              <a:t/>
            </a:r>
            <a:endParaRPr sz="450"/>
          </a:p>
        </p:txBody>
      </p:sp>
      <p:pic>
        <p:nvPicPr>
          <p:cNvPr descr="HD wallpaper: chocolate bar, Milk, Chocolate, Food, Sweetness ..."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4025" y="1201450"/>
            <a:ext cx="1684026" cy="11159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ffee, Cup, Cartoon, Caricature Free Stock Photo - Public Domain ..." id="82" name="Google Shape;8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4811650" y="1146325"/>
            <a:ext cx="1684025" cy="1684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Bread loaf with three slashes.svg - Wikimedia Commons" id="83" name="Google Shape;8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944602">
            <a:off x="6984025" y="3051051"/>
            <a:ext cx="1901198" cy="950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ube line art vector clip art | Free SVG" id="84" name="Google Shape;84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11650" y="3336125"/>
            <a:ext cx="1531174" cy="1531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5875" y="720800"/>
            <a:ext cx="6332250" cy="370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4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4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108650" y="445025"/>
            <a:ext cx="8723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l" sz="2300"/>
              <a:t>NOUNS THAT ARE BOTH COUNTABLE AND UNCOUNTABLE</a:t>
            </a:r>
            <a:endParaRPr b="1" sz="2300"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950350"/>
            <a:ext cx="8520600" cy="39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/>
              <a:t>GLASS - GLASSES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l"/>
              <a:t>Would you like a glass of lemonade? (glass: countable = ποτήρι)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l"/>
              <a:t>Tina can't see without her glasses. (glasses: countable = γυαλιά οράσεως)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l"/>
              <a:t>We can recycle bottles made of glass. (glass: uncountable=γυαλί - υλικό)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l"/>
              <a:t>PAPER - PAPERS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l"/>
              <a:t>My grandpa used to read a paper every morning. (paper: countable=εφημερίδα/newspaper)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l"/>
              <a:t>I need a piece of paper to write down the address of the client. (paper: uncountable=χαρτί -υλικό)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l"/>
              <a:t>Don't forget to bring all the necessary papers for the presentation. (papers: countable=documents=έγγραφα)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/>
              <a:t>HAIR - HAIRS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l"/>
              <a:t>Tracy has got long, fair hair. (hair: uncountable=all the hair on her head=μαλλιά/κώμη)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l"/>
              <a:t>I found a hair on my soup! (hair: countable= τρίχα)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l"/>
              <a:t>CHOCOLATE - CHOCOLATES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l"/>
              <a:t>I can't resist to chocolate. (chocolate: uncountable= σοκολάτα)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l"/>
              <a:t>I bought her a rose and a box chocolates for the Valentine's Day. (chocolates: countable= σοκολατάκια)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/>
              <a:t>TIME - TIMES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l"/>
              <a:t>I arrived early, so I have plenty of time to look around. (time:uncountable=χρόνος)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l"/>
              <a:t>How many times have you traveled abroad? (times:countable=occasions/φορές)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l"/>
              <a:t>WORK - WORKS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l"/>
              <a:t>I've got a lot of work to get through today. (work: uncountable= δραστηριότητες/εργασίες ως μέρος της δουλειάς)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l"/>
              <a:t>I really admire most of Shakespeare's works. (works: countable= έργα/κομμάτις τέχνης)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