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Nunito"/>
      <p:regular r:id="rId20"/>
      <p:bold r:id="rId21"/>
      <p:italic r:id="rId22"/>
      <p:boldItalic r:id="rId23"/>
    </p:embeddedFont>
    <p:embeddedFont>
      <p:font typeface="Maven Pro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regular.fntdata"/><Relationship Id="rId22" Type="http://schemas.openxmlformats.org/officeDocument/2006/relationships/font" Target="fonts/Nunito-italic.fntdata"/><Relationship Id="rId21" Type="http://schemas.openxmlformats.org/officeDocument/2006/relationships/font" Target="fonts/Nunito-bold.fntdata"/><Relationship Id="rId24" Type="http://schemas.openxmlformats.org/officeDocument/2006/relationships/font" Target="fonts/MavenPro-regular.fntdata"/><Relationship Id="rId23" Type="http://schemas.openxmlformats.org/officeDocument/2006/relationships/font" Target="fonts/Nuni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Maven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7f7e9efdb8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7f7e9efdb8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7f7e9efdb8_2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7f7e9efdb8_2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7f7e9efdb8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7f7e9efdb8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7f7e9efdb8_2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7f7e9efdb8_2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7f7e9efdb8_2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7f7e9efdb8_2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f4c631ceb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f4c631ceb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f4c631ceb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f4c631ceb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f4c631ceb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f4c631ceb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7f4c631ceb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7f4c631ceb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f4c631ceb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7f4c631ceb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f4c631ceb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f4c631ceb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7f4c631ceb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7f4c631ceb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7f7e9efdb8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7f7e9efdb8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COMPARISONS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of adjectives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2"/>
          <p:cNvSpPr txBox="1"/>
          <p:nvPr>
            <p:ph type="title"/>
          </p:nvPr>
        </p:nvSpPr>
        <p:spPr>
          <a:xfrm>
            <a:off x="1303800" y="426225"/>
            <a:ext cx="7030500" cy="79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SPECIAL CASES</a:t>
            </a:r>
            <a:endParaRPr/>
          </a:p>
        </p:txBody>
      </p:sp>
      <p:sp>
        <p:nvSpPr>
          <p:cNvPr id="333" name="Google Shape;333;p22"/>
          <p:cNvSpPr txBox="1"/>
          <p:nvPr>
            <p:ph idx="1" type="body"/>
          </p:nvPr>
        </p:nvSpPr>
        <p:spPr>
          <a:xfrm>
            <a:off x="1303800" y="1009700"/>
            <a:ext cx="7030500" cy="398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None/>
            </a:pPr>
            <a:r>
              <a:rPr b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Comparative adjectives: using </a:t>
            </a:r>
            <a:r>
              <a:rPr b="1" i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much</a:t>
            </a:r>
            <a:r>
              <a:rPr b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a lot</a:t>
            </a:r>
            <a:r>
              <a:rPr b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far</a:t>
            </a:r>
            <a:r>
              <a:rPr b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, etc.</a:t>
            </a:r>
            <a:endParaRPr b="1" sz="18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40000"/>
              </a:lnSpc>
              <a:spcBef>
                <a:spcPts val="1100"/>
              </a:spcBef>
              <a:spcAft>
                <a:spcPts val="0"/>
              </a:spcAft>
              <a:buClr>
                <a:srgbClr val="1D2A57"/>
              </a:buClr>
              <a:buSzPts val="1200"/>
              <a:buFont typeface="Arial"/>
              <a:buChar char="●"/>
            </a:pP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much, a lot, far, even ,a little, a bit   +    συγκριτικός  </a:t>
            </a:r>
            <a:endParaRPr b="1" sz="1800" u="sng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lnSpc>
                <a:spcPct val="14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-This food is much better than the food we had yesterday.                                                                                                                      -Alex is far less intelligent than the other kids in the class.              -She feels a little more confident now that she’s given her first public performance.                                                                                                         -or She feels a bit more confident … (less formal)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355600" lvl="0" marL="101600" marR="101600" rtl="0" algn="l">
              <a:lnSpc>
                <a:spcPct val="14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55600" lvl="0" marL="101600" marR="1016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3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3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Emphasising superlative adjectives</a:t>
            </a:r>
            <a:endParaRPr sz="17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3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101600" rtl="0" algn="l">
              <a:lnSpc>
                <a:spcPct val="140000"/>
              </a:lnSpc>
              <a:spcBef>
                <a:spcPts val="1900"/>
              </a:spcBef>
              <a:spcAft>
                <a:spcPts val="0"/>
              </a:spcAft>
              <a:buClr>
                <a:srgbClr val="1D2A57"/>
              </a:buClr>
              <a:buSzPts val="1200"/>
              <a:buFont typeface="Arial"/>
              <a:buChar char="●"/>
            </a:pP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by far  +υπερθετικός</a:t>
            </a:r>
            <a:endParaRPr i="1" sz="12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01600" marR="101600" rtl="0" algn="l">
              <a:lnSpc>
                <a:spcPct val="140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-The Beatles were by far the most successful rock band of the 1960s.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101600" marR="1016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-This method is by far the least complicated.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Comparative adjectives: -</a:t>
            </a:r>
            <a:r>
              <a:rPr i="1"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er</a:t>
            </a:r>
            <a:r>
              <a:rPr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r>
              <a:rPr i="1"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er</a:t>
            </a:r>
            <a:r>
              <a:rPr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more and more</a:t>
            </a:r>
            <a:endParaRPr i="1" sz="17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4"/>
          <p:cNvSpPr txBox="1"/>
          <p:nvPr>
            <p:ph idx="1" type="body"/>
          </p:nvPr>
        </p:nvSpPr>
        <p:spPr>
          <a:xfrm>
            <a:off x="1303800" y="1411425"/>
            <a:ext cx="7030500" cy="31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the + συγκριτικός…...</a:t>
            </a: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the + συγκριτικός 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 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-The more you eat, the fatter gou get.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-The colder it is, the hungrier I get. (as the weather gets colder, I get hungrier)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marR="101600" rtl="0" algn="l">
              <a:lnSpc>
                <a:spcPct val="14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-The more generous you are towards others, the more generous they are likely to be towards you.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2300"/>
              </a:spcBef>
              <a:spcAft>
                <a:spcPts val="1600"/>
              </a:spcAft>
              <a:buNone/>
            </a:pP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  		                                                         </a:t>
            </a:r>
            <a:endParaRPr b="1" sz="1800" u="sng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Comparative adjectives: -</a:t>
            </a:r>
            <a:r>
              <a:rPr i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er</a:t>
            </a:r>
            <a:r>
              <a:rPr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r>
              <a:rPr i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er</a:t>
            </a:r>
            <a:r>
              <a:rPr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 lang="el" sz="18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more and more</a:t>
            </a:r>
            <a:endParaRPr i="1" sz="18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40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συγκριτικός  +   and   +  συγκριτικός</a:t>
            </a:r>
            <a:endParaRPr sz="12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01600" marR="101600" rtl="0" algn="l">
              <a:lnSpc>
                <a:spcPct val="140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-The weather is getting hotter and hotter.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101600" marR="1016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-I’m getting more and more interested in conservation these days.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23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i="1"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Less</a:t>
            </a:r>
            <a:r>
              <a:rPr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i="1"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not as/not so</a:t>
            </a:r>
            <a:r>
              <a:rPr lang="el" sz="1700">
                <a:solidFill>
                  <a:srgbClr val="1D2A57"/>
                </a:solidFill>
                <a:latin typeface="Arial"/>
                <a:ea typeface="Arial"/>
                <a:cs typeface="Arial"/>
                <a:sym typeface="Arial"/>
              </a:rPr>
              <a:t> with comparatives</a:t>
            </a:r>
            <a:endParaRPr sz="17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26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101600" rtl="0" algn="l">
              <a:lnSpc>
                <a:spcPct val="140000"/>
              </a:lnSpc>
              <a:spcBef>
                <a:spcPts val="1900"/>
              </a:spcBef>
              <a:spcAft>
                <a:spcPts val="0"/>
              </a:spcAft>
              <a:buClr>
                <a:srgbClr val="1D2A57"/>
              </a:buClr>
              <a:buSzPts val="1200"/>
              <a:buFont typeface="Arial"/>
              <a:buChar char="●"/>
            </a:pP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less +  επίθετο  + tham</a:t>
            </a:r>
            <a:endParaRPr b="1" sz="1800" u="sng"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marR="101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1D2A57"/>
              </a:buClr>
              <a:buSzPts val="1200"/>
              <a:buFont typeface="Arial"/>
              <a:buChar char="●"/>
            </a:pPr>
            <a:r>
              <a:rPr b="1" lang="el" sz="1800" u="sng">
                <a:latin typeface="Georgia"/>
                <a:ea typeface="Georgia"/>
                <a:cs typeface="Georgia"/>
                <a:sym typeface="Georgia"/>
              </a:rPr>
              <a:t>not as/so+ επίθετο+   as</a:t>
            </a:r>
            <a:endParaRPr i="1" sz="1200">
              <a:solidFill>
                <a:srgbClr val="1D2A5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01600" marR="101600" rtl="0" algn="l">
              <a:lnSpc>
                <a:spcPct val="140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-The second method was less complicated than the first one.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101600" marR="1016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-This new laptop is not as fast as my old one.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23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400">
        <p:pus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Comparative-Συγκριτικός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192700"/>
            <a:ext cx="7030500" cy="35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για να συγκρίνουμε 2 πρόσωπα, ζώα ή πράγματα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Τα μονοσύλλαβα και δισύλλαβα επίθετα σχηματίζουν το συγκριτικό με την κατάληξη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-er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 και μετά ακολουθεί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than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tall - taller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στα μονοσύλλαβα που τελειώνουν σε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-e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μπαίνει μόνο -r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nice-nicer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194350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864225"/>
            <a:ext cx="7030500" cy="36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στα μονοσύλλαβα που τελειώνουν σε σύμφωνο-φωνήεν-σύμφωνο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διπλασιάζουμε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το τελευταίο σύμφωνο  και προσθέτουμε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-er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big-bigger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στα δισύλλαβα επίθετα που τελειώνουν σε σύμφωνο και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-y,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διώχνουν το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 -y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και παίρνουν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-ier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happy - happier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906025"/>
            <a:ext cx="7030500" cy="351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Τα πολυσύλλαβα επίθετα σχηματίζουν το συγκριτικό με το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more 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beautiful-more beautiful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SUPERLATIVE-Υπερθετικός</a:t>
            </a:r>
            <a:endParaRPr/>
          </a:p>
        </p:txBody>
      </p:sp>
      <p:sp>
        <p:nvSpPr>
          <p:cNvPr id="302" name="Google Shape;302;p17"/>
          <p:cNvSpPr txBox="1"/>
          <p:nvPr>
            <p:ph idx="1" type="body"/>
          </p:nvPr>
        </p:nvSpPr>
        <p:spPr>
          <a:xfrm>
            <a:off x="1303800" y="1449650"/>
            <a:ext cx="7030500" cy="30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για να συγκρίνουμε ένα πρόσωπο/ζώο/πράγμα με περισσότερα από ένα που ανήκουν στην ίδια ομάδα.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Τα μονοσύλλαβα και δισύλλαβα επίθετα σχηματίζουν το συγκριτικό με την κατάληξη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-est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 . Υπάρχει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μπροστά από το επίθετο.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        e.g tall- tallest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8"/>
          <p:cNvSpPr txBox="1"/>
          <p:nvPr>
            <p:ph idx="1" type="body"/>
          </p:nvPr>
        </p:nvSpPr>
        <p:spPr>
          <a:xfrm>
            <a:off x="1303800" y="1156950"/>
            <a:ext cx="7030500" cy="33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στα μονοσύλλαβα που τελειώνουν σε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-e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μπαίνει μόνο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nice-nicest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στα μονοσύλλαβα που τελειώνουν σε σύμφωνο-φωνήεν-σύμφωνο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διπλασιάζουμε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το τελευταίο σύμφωνο  και προσθέτουμε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-est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big-biggest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9"/>
          <p:cNvSpPr txBox="1"/>
          <p:nvPr>
            <p:ph idx="1" type="body"/>
          </p:nvPr>
        </p:nvSpPr>
        <p:spPr>
          <a:xfrm>
            <a:off x="1303800" y="1067200"/>
            <a:ext cx="7030500" cy="346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στα δισύλλαβα επίθετα που τελειώνουν σε σύμφωνο και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-y,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διώχνουν το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 -y 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και παίρνουν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-iest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happy - happiest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Τα πολυσύλλαβα επίθετα σχηματίζουν το συγκριτικό με το </a:t>
            </a: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most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beautiful-most  beautiful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Σύγκριση ισότητας</a:t>
            </a:r>
            <a:endParaRPr/>
          </a:p>
        </p:txBody>
      </p:sp>
      <p:sp>
        <p:nvSpPr>
          <p:cNvPr id="320" name="Google Shape;320;p20"/>
          <p:cNvSpPr txBox="1"/>
          <p:nvPr>
            <p:ph idx="1" type="body"/>
          </p:nvPr>
        </p:nvSpPr>
        <p:spPr>
          <a:xfrm>
            <a:off x="1303800" y="1686625"/>
            <a:ext cx="7030500" cy="28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Xρησιμοποι</a:t>
            </a:r>
            <a:r>
              <a:rPr lang="el" sz="1800">
                <a:latin typeface="Georgia"/>
                <a:ea typeface="Georgia"/>
                <a:cs typeface="Georgia"/>
                <a:sym typeface="Georgia"/>
              </a:rPr>
              <a:t>ουμε (not) as + επιθετο + as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l" sz="1800">
                <a:latin typeface="Georgia"/>
                <a:ea typeface="Georgia"/>
                <a:cs typeface="Georgia"/>
                <a:sym typeface="Georgia"/>
              </a:rPr>
              <a:t>e.g She is not as tall as her sister</a:t>
            </a:r>
            <a:endParaRPr b="1"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 sz="1400"/>
              <a:t>IRREGULAR ADJECTIVES</a:t>
            </a:r>
            <a:endParaRPr sz="1400"/>
          </a:p>
        </p:txBody>
      </p:sp>
      <p:sp>
        <p:nvSpPr>
          <p:cNvPr id="326" name="Google Shape;326;p2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327" name="Google Shape;32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1425" y="137638"/>
            <a:ext cx="4495800" cy="463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