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9"/>
  </p:normalViewPr>
  <p:slideViewPr>
    <p:cSldViewPr snapToGrid="0" snapToObjects="1">
      <p:cViewPr varScale="1">
        <p:scale>
          <a:sx n="102" d="100"/>
          <a:sy n="102" d="100"/>
        </p:scale>
        <p:origin x="138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A6BE1EF4-31ED-45C2-AC47-F2718A41336B}" type="datetimeFigureOut">
              <a:rPr lang="en-US" smtClean="0"/>
              <a:t>3/25/21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t>3/25/21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E1EF4-31ED-45C2-AC47-F2718A41336B}" type="datetimeFigureOut">
              <a:rPr lang="en-US" smtClean="0"/>
              <a:t>3/25/21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BE1EF4-31ED-45C2-AC47-F2718A41336B}" type="datetimeFigureOut">
              <a:rPr lang="en-US" smtClean="0"/>
              <a:t>3/25/21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BE1EF4-31ED-45C2-AC47-F2718A41336B}" type="datetimeFigureOut">
              <a:rPr lang="en-US" smtClean="0"/>
              <a:t>3/25/21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3/25/21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3/25/21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3/25/21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A6BE1EF4-31ED-45C2-AC47-F2718A41336B}" type="datetimeFigureOut">
              <a:rPr lang="en-US" smtClean="0"/>
              <a:t>3/25/21</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B51EACD6-A525-4B49-8009-7F09B4461B46}" type="slidenum">
              <a:rPr lang="en-US" smtClean="0"/>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A6BE1EF4-31ED-45C2-AC47-F2718A41336B}" type="datetimeFigureOut">
              <a:rPr lang="en-US" smtClean="0"/>
              <a:t>3/25/21</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B51EACD6-A525-4B49-8009-7F09B4461B4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3/25/21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7" name="Date Placeholder 6"/>
          <p:cNvSpPr>
            <a:spLocks noGrp="1"/>
          </p:cNvSpPr>
          <p:nvPr>
            <p:ph type="dt" sz="half" idx="10"/>
          </p:nvPr>
        </p:nvSpPr>
        <p:spPr/>
        <p:txBody>
          <a:bodyPr/>
          <a:lstStyle/>
          <a:p>
            <a:fld id="{A6BE1EF4-31ED-45C2-AC47-F2718A41336B}" type="datetimeFigureOut">
              <a:rPr lang="en-US" smtClean="0"/>
              <a:t>3/25/21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3/25/21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3/25/21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t>3/25/21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Sixth level</a:t>
            </a:r>
          </a:p>
          <a:p>
            <a:pPr lvl="6"/>
            <a:r>
              <a:rPr lang="en-US" dirty="0"/>
              <a:t>Seventh level</a:t>
            </a:r>
          </a:p>
          <a:p>
            <a:pPr lvl="7"/>
            <a:r>
              <a:rPr lang="en-US" dirty="0"/>
              <a:t>Eighth level</a:t>
            </a:r>
          </a:p>
          <a:p>
            <a:pPr lvl="8"/>
            <a:r>
              <a:rPr lang="en-US" dirty="0"/>
              <a:t>Ninth level</a:t>
            </a:r>
          </a:p>
          <a:p>
            <a:pPr lvl="4"/>
            <a:r>
              <a:rPr lang="en-US" dirty="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A6BE1EF4-31ED-45C2-AC47-F2718A41336B}" type="datetimeFigureOut">
              <a:rPr lang="en-US" smtClean="0"/>
              <a:t>3/25/21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B51EACD6-A525-4B49-8009-7F09B4461B4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9.png"/><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9.png"/><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9.png"/><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sz="3600" dirty="0">
                <a:latin typeface="Cambria"/>
                <a:cs typeface="Cambria"/>
              </a:rPr>
              <a:t>Έλεγχος Μουσικών Ακουστικών Ικανοτήτων</a:t>
            </a:r>
            <a:endParaRPr lang="en-US" sz="3600" dirty="0"/>
          </a:p>
        </p:txBody>
      </p:sp>
      <p:sp>
        <p:nvSpPr>
          <p:cNvPr id="3" name="Subtitle 2"/>
          <p:cNvSpPr>
            <a:spLocks noGrp="1"/>
          </p:cNvSpPr>
          <p:nvPr>
            <p:ph type="subTitle" idx="1"/>
          </p:nvPr>
        </p:nvSpPr>
        <p:spPr/>
        <p:txBody>
          <a:bodyPr/>
          <a:lstStyle/>
          <a:p>
            <a:r>
              <a:rPr lang="el-GR" dirty="0">
                <a:latin typeface="Cambria"/>
                <a:cs typeface="Cambria"/>
              </a:rPr>
              <a:t>Γ΄Λυκείου</a:t>
            </a:r>
            <a:endParaRPr lang="en-US" dirty="0">
              <a:latin typeface="Cambria"/>
              <a:cs typeface="Cambria"/>
            </a:endParaRPr>
          </a:p>
          <a:p>
            <a:r>
              <a:rPr lang="el-GR" dirty="0">
                <a:latin typeface="Cambria"/>
                <a:cs typeface="Cambria"/>
              </a:rPr>
              <a:t>Μάρτιος 202</a:t>
            </a:r>
            <a:r>
              <a:rPr lang="en-US" dirty="0">
                <a:latin typeface="Cambria"/>
                <a:cs typeface="Cambria"/>
              </a:rPr>
              <a:t>1</a:t>
            </a:r>
            <a:r>
              <a:rPr lang="el-GR" dirty="0">
                <a:latin typeface="Cambria"/>
                <a:cs typeface="Cambria"/>
              </a:rPr>
              <a:t> (1</a:t>
            </a:r>
            <a:r>
              <a:rPr lang="en-US" dirty="0">
                <a:latin typeface="Cambria"/>
                <a:cs typeface="Cambria"/>
              </a:rPr>
              <a:t>1</a:t>
            </a:r>
            <a:r>
              <a:rPr lang="el-GR" baseline="30000" dirty="0">
                <a:latin typeface="Cambria"/>
                <a:cs typeface="Cambria"/>
              </a:rPr>
              <a:t>ο</a:t>
            </a:r>
            <a:r>
              <a:rPr lang="el-GR" dirty="0">
                <a:latin typeface="Cambria"/>
                <a:cs typeface="Cambria"/>
              </a:rPr>
              <a:t> </a:t>
            </a:r>
            <a:r>
              <a:rPr lang="en-US" dirty="0" err="1">
                <a:latin typeface="Cambria"/>
                <a:cs typeface="Cambria"/>
              </a:rPr>
              <a:t>Dictee</a:t>
            </a:r>
            <a:r>
              <a:rPr lang="en-US" dirty="0">
                <a:latin typeface="Cambria"/>
                <a:cs typeface="Cambria"/>
              </a:rPr>
              <a:t>)</a:t>
            </a:r>
            <a:endParaRPr lang="el-GR" dirty="0">
              <a:latin typeface="Cambria"/>
              <a:cs typeface="Cambria"/>
            </a:endParaRPr>
          </a:p>
          <a:p>
            <a:r>
              <a:rPr lang="el-GR" dirty="0">
                <a:latin typeface="Cambria"/>
                <a:cs typeface="Cambria"/>
              </a:rPr>
              <a:t>Για το μ</a:t>
            </a:r>
            <a:r>
              <a:rPr lang="en-US" dirty="0" err="1">
                <a:latin typeface="Cambria"/>
                <a:cs typeface="Cambria"/>
              </a:rPr>
              <a:t>ά</a:t>
            </a:r>
            <a:r>
              <a:rPr lang="el-GR" dirty="0" err="1">
                <a:latin typeface="Cambria"/>
                <a:cs typeface="Cambria"/>
              </a:rPr>
              <a:t>θημα</a:t>
            </a:r>
            <a:r>
              <a:rPr lang="el-GR" dirty="0">
                <a:latin typeface="Cambria"/>
                <a:cs typeface="Cambria"/>
              </a:rPr>
              <a:t>: Μουσική Αντίληψη και Γνώση</a:t>
            </a:r>
            <a:endParaRPr lang="en-US" dirty="0">
              <a:latin typeface="Cambria"/>
              <a:cs typeface="Cambria"/>
            </a:endParaRPr>
          </a:p>
          <a:p>
            <a:endParaRPr lang="en-US" dirty="0"/>
          </a:p>
        </p:txBody>
      </p:sp>
    </p:spTree>
    <p:extLst>
      <p:ext uri="{BB962C8B-B14F-4D97-AF65-F5344CB8AC3E}">
        <p14:creationId xmlns:p14="http://schemas.microsoft.com/office/powerpoint/2010/main" val="4250327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37" y="314979"/>
            <a:ext cx="7946924" cy="1143000"/>
          </a:xfrm>
        </p:spPr>
        <p:txBody>
          <a:bodyPr/>
          <a:lstStyle/>
          <a:p>
            <a:r>
              <a:rPr lang="el-GR" sz="3200" dirty="0">
                <a:latin typeface="Cambria"/>
                <a:cs typeface="Cambria"/>
              </a:rPr>
              <a:t>Ερωτήματα αναγνώρισης ρυθμικού μέτρου</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2.2</a:t>
            </a:r>
          </a:p>
          <a:p>
            <a:r>
              <a:rPr lang="el-GR" dirty="0"/>
              <a:t>α) 5/8</a:t>
            </a:r>
          </a:p>
          <a:p>
            <a:r>
              <a:rPr lang="el-GR" dirty="0"/>
              <a:t>β) 7/8</a:t>
            </a:r>
          </a:p>
          <a:p>
            <a:r>
              <a:rPr lang="el-GR" dirty="0"/>
              <a:t>γ) 8/8</a:t>
            </a:r>
          </a:p>
          <a:p>
            <a:r>
              <a:rPr lang="el-GR" dirty="0"/>
              <a:t>δ) 9/8</a:t>
            </a:r>
          </a:p>
          <a:p>
            <a:r>
              <a:rPr lang="el-GR" dirty="0"/>
              <a:t>ε) 10/8</a:t>
            </a:r>
            <a:endParaRPr lang="el-GR" dirty="0">
              <a:latin typeface="Cambria"/>
              <a:cs typeface="Cambria"/>
            </a:endParaRPr>
          </a:p>
        </p:txBody>
      </p:sp>
      <p:pic>
        <p:nvPicPr>
          <p:cNvPr id="4" name="ρυθμικο 9 8 1.mp3" descr="ρυθμικο 9 8 1.mp3">
            <a:hlinkClick r:id="" action="ppaction://media"/>
            <a:extLst>
              <a:ext uri="{FF2B5EF4-FFF2-40B4-BE49-F238E27FC236}">
                <a16:creationId xmlns:a16="http://schemas.microsoft.com/office/drawing/2014/main" id="{A0F9F96C-EB34-7748-9EA6-290D4BE7BF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43879" y="3634758"/>
            <a:ext cx="812800" cy="812800"/>
          </a:xfrm>
          <a:prstGeom prst="rect">
            <a:avLst/>
          </a:prstGeom>
        </p:spPr>
      </p:pic>
    </p:spTree>
    <p:extLst>
      <p:ext uri="{BB962C8B-B14F-4D97-AF65-F5344CB8AC3E}">
        <p14:creationId xmlns:p14="http://schemas.microsoft.com/office/powerpoint/2010/main" val="30626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37" y="314979"/>
            <a:ext cx="7946924" cy="1143000"/>
          </a:xfrm>
        </p:spPr>
        <p:txBody>
          <a:bodyPr/>
          <a:lstStyle/>
          <a:p>
            <a:r>
              <a:rPr lang="el-GR" sz="3200" dirty="0">
                <a:latin typeface="Cambria"/>
                <a:cs typeface="Cambria"/>
              </a:rPr>
              <a:t>Ερωτήματα αναγνώρισης ρυθμικού μέτρου</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2.3</a:t>
            </a:r>
          </a:p>
          <a:p>
            <a:r>
              <a:rPr lang="el-GR" dirty="0"/>
              <a:t>α) </a:t>
            </a:r>
            <a:r>
              <a:rPr lang="en-US" dirty="0"/>
              <a:t>3</a:t>
            </a:r>
            <a:r>
              <a:rPr lang="el-GR" dirty="0"/>
              <a:t>/4</a:t>
            </a:r>
          </a:p>
          <a:p>
            <a:r>
              <a:rPr lang="el-GR" dirty="0"/>
              <a:t>β) </a:t>
            </a:r>
            <a:r>
              <a:rPr lang="en-US" dirty="0"/>
              <a:t>4</a:t>
            </a:r>
            <a:r>
              <a:rPr lang="el-GR" dirty="0"/>
              <a:t>/4</a:t>
            </a:r>
          </a:p>
          <a:p>
            <a:r>
              <a:rPr lang="el-GR" dirty="0"/>
              <a:t>γ) </a:t>
            </a:r>
            <a:r>
              <a:rPr lang="en-US" dirty="0"/>
              <a:t>6</a:t>
            </a:r>
            <a:r>
              <a:rPr lang="el-GR" dirty="0"/>
              <a:t>/8</a:t>
            </a:r>
          </a:p>
          <a:p>
            <a:r>
              <a:rPr lang="el-GR" dirty="0"/>
              <a:t>δ) 9/8</a:t>
            </a:r>
          </a:p>
          <a:p>
            <a:r>
              <a:rPr lang="el-GR" dirty="0"/>
              <a:t>ε) 10/8</a:t>
            </a:r>
            <a:endParaRPr lang="el-GR" dirty="0">
              <a:latin typeface="Cambria"/>
              <a:cs typeface="Cambria"/>
            </a:endParaRPr>
          </a:p>
        </p:txBody>
      </p:sp>
      <p:pic>
        <p:nvPicPr>
          <p:cNvPr id="4" name="ρυθμικο 4 4 1.mp3" descr="ρυθμικο 4 4 1.mp3">
            <a:hlinkClick r:id="" action="ppaction://media"/>
            <a:extLst>
              <a:ext uri="{FF2B5EF4-FFF2-40B4-BE49-F238E27FC236}">
                <a16:creationId xmlns:a16="http://schemas.microsoft.com/office/drawing/2014/main" id="{576701E7-A037-8240-A6A8-5715104FC2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68723" y="3429000"/>
            <a:ext cx="812800" cy="812800"/>
          </a:xfrm>
          <a:prstGeom prst="rect">
            <a:avLst/>
          </a:prstGeom>
        </p:spPr>
      </p:pic>
    </p:spTree>
    <p:extLst>
      <p:ext uri="{BB962C8B-B14F-4D97-AF65-F5344CB8AC3E}">
        <p14:creationId xmlns:p14="http://schemas.microsoft.com/office/powerpoint/2010/main" val="30626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37" y="314979"/>
            <a:ext cx="7946924" cy="1143000"/>
          </a:xfrm>
        </p:spPr>
        <p:txBody>
          <a:bodyPr/>
          <a:lstStyle/>
          <a:p>
            <a:r>
              <a:rPr lang="el-GR" sz="3200" dirty="0">
                <a:latin typeface="Cambria"/>
                <a:cs typeface="Cambria"/>
              </a:rPr>
              <a:t>Ερωτήματα αναγνώρισης ρυθμικού μέτρου</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2.</a:t>
            </a:r>
            <a:r>
              <a:rPr lang="en-US" dirty="0">
                <a:latin typeface="Cambria"/>
                <a:cs typeface="Cambria"/>
              </a:rPr>
              <a:t>4</a:t>
            </a:r>
            <a:endParaRPr lang="el-GR" dirty="0">
              <a:latin typeface="Cambria"/>
              <a:cs typeface="Cambria"/>
            </a:endParaRPr>
          </a:p>
          <a:p>
            <a:r>
              <a:rPr lang="el-GR" dirty="0"/>
              <a:t>α) </a:t>
            </a:r>
            <a:r>
              <a:rPr lang="en-US" dirty="0"/>
              <a:t>2</a:t>
            </a:r>
            <a:r>
              <a:rPr lang="el-GR" dirty="0"/>
              <a:t>/4</a:t>
            </a:r>
          </a:p>
          <a:p>
            <a:r>
              <a:rPr lang="el-GR" dirty="0"/>
              <a:t>β) </a:t>
            </a:r>
            <a:r>
              <a:rPr lang="en-US" dirty="0"/>
              <a:t>3</a:t>
            </a:r>
            <a:r>
              <a:rPr lang="el-GR" dirty="0"/>
              <a:t>/4</a:t>
            </a:r>
          </a:p>
          <a:p>
            <a:r>
              <a:rPr lang="el-GR" dirty="0"/>
              <a:t>γ) 5/8</a:t>
            </a:r>
          </a:p>
          <a:p>
            <a:r>
              <a:rPr lang="el-GR" dirty="0"/>
              <a:t>δ) </a:t>
            </a:r>
            <a:r>
              <a:rPr lang="en-US" dirty="0"/>
              <a:t>6</a:t>
            </a:r>
            <a:r>
              <a:rPr lang="el-GR" dirty="0"/>
              <a:t>/8</a:t>
            </a:r>
          </a:p>
          <a:p>
            <a:r>
              <a:rPr lang="el-GR" dirty="0"/>
              <a:t>ε) 7/8</a:t>
            </a:r>
            <a:endParaRPr lang="el-GR" dirty="0">
              <a:latin typeface="Cambria"/>
              <a:cs typeface="Cambria"/>
            </a:endParaRPr>
          </a:p>
        </p:txBody>
      </p:sp>
      <p:pic>
        <p:nvPicPr>
          <p:cNvPr id="6" name="6 ρυθμικό1 5:8.mp3" descr="6 ρυθμικό1 5:8.mp3">
            <a:hlinkClick r:id="" action="ppaction://media"/>
            <a:extLst>
              <a:ext uri="{FF2B5EF4-FFF2-40B4-BE49-F238E27FC236}">
                <a16:creationId xmlns:a16="http://schemas.microsoft.com/office/drawing/2014/main" id="{9FB7BFF8-51E5-6548-AE6E-A88AD6DDB9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626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37" y="314979"/>
            <a:ext cx="7946924" cy="1143000"/>
          </a:xfrm>
        </p:spPr>
        <p:txBody>
          <a:bodyPr/>
          <a:lstStyle/>
          <a:p>
            <a:r>
              <a:rPr lang="el-GR" sz="3200" dirty="0">
                <a:latin typeface="Cambria"/>
                <a:cs typeface="Cambria"/>
              </a:rPr>
              <a:t>Ερωτήματα αναγνώρισης ρυθμικού μέτρου</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2.</a:t>
            </a:r>
            <a:r>
              <a:rPr lang="en-US" dirty="0">
                <a:latin typeface="Cambria"/>
                <a:cs typeface="Cambria"/>
              </a:rPr>
              <a:t>5</a:t>
            </a:r>
            <a:endParaRPr lang="el-GR" dirty="0">
              <a:latin typeface="Cambria"/>
              <a:cs typeface="Cambria"/>
            </a:endParaRPr>
          </a:p>
          <a:p>
            <a:r>
              <a:rPr lang="el-GR" dirty="0"/>
              <a:t>α) </a:t>
            </a:r>
            <a:r>
              <a:rPr lang="en-US" dirty="0"/>
              <a:t>3</a:t>
            </a:r>
            <a:r>
              <a:rPr lang="el-GR" dirty="0"/>
              <a:t>/4</a:t>
            </a:r>
          </a:p>
          <a:p>
            <a:r>
              <a:rPr lang="el-GR" dirty="0"/>
              <a:t>β) </a:t>
            </a:r>
            <a:r>
              <a:rPr lang="en-US" dirty="0"/>
              <a:t>4/</a:t>
            </a:r>
            <a:r>
              <a:rPr lang="el-GR" dirty="0"/>
              <a:t>4</a:t>
            </a:r>
          </a:p>
          <a:p>
            <a:r>
              <a:rPr lang="el-GR" dirty="0"/>
              <a:t>γ) 5/8</a:t>
            </a:r>
          </a:p>
          <a:p>
            <a:r>
              <a:rPr lang="el-GR" dirty="0"/>
              <a:t>δ) 6/8</a:t>
            </a:r>
          </a:p>
          <a:p>
            <a:r>
              <a:rPr lang="el-GR" dirty="0"/>
              <a:t>ε) 8/8</a:t>
            </a:r>
            <a:endParaRPr lang="el-GR" dirty="0">
              <a:latin typeface="Cambria"/>
              <a:cs typeface="Cambria"/>
            </a:endParaRPr>
          </a:p>
        </p:txBody>
      </p:sp>
      <p:pic>
        <p:nvPicPr>
          <p:cNvPr id="7" name="5 ρυθμ2 6 8.mp3" descr="5 ρυθμ2 6 8.mp3">
            <a:hlinkClick r:id="" action="ppaction://media"/>
            <a:extLst>
              <a:ext uri="{FF2B5EF4-FFF2-40B4-BE49-F238E27FC236}">
                <a16:creationId xmlns:a16="http://schemas.microsoft.com/office/drawing/2014/main" id="{EC0EC162-38B9-954A-9BAD-60BB31D210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626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latin typeface="Cambria"/>
                <a:cs typeface="Cambria"/>
              </a:rPr>
              <a:t>Ερωτήματα συγχορδιακής αναγνώρισης</a:t>
            </a:r>
            <a:endParaRPr lang="en-US" sz="3600" dirty="0"/>
          </a:p>
        </p:txBody>
      </p:sp>
      <p:sp>
        <p:nvSpPr>
          <p:cNvPr id="3" name="Content Placeholder 2"/>
          <p:cNvSpPr>
            <a:spLocks noGrp="1"/>
          </p:cNvSpPr>
          <p:nvPr>
            <p:ph idx="1"/>
          </p:nvPr>
        </p:nvSpPr>
        <p:spPr/>
        <p:txBody>
          <a:bodyPr/>
          <a:lstStyle/>
          <a:p>
            <a:pPr marL="0" indent="0" algn="just">
              <a:buNone/>
            </a:pPr>
            <a:r>
              <a:rPr lang="en-US" dirty="0">
                <a:latin typeface="Cambria"/>
                <a:cs typeface="Cambria"/>
              </a:rPr>
              <a:t>	</a:t>
            </a:r>
            <a:r>
              <a:rPr lang="el-GR" dirty="0">
                <a:latin typeface="Cambria"/>
                <a:cs typeface="Cambria"/>
              </a:rPr>
              <a:t>Θα ακούσετε μία συγχορδία, η οποία θα επαναληφθεί άλλες δύο φορές. Να επιλέξετε ποια από τις πέντε ερωτήσεις αντιστοιχεί στο είδος της συγχορδίας που ακούστηκε</a:t>
            </a:r>
            <a:r>
              <a:rPr lang="el-GR" dirty="0"/>
              <a:t>.</a:t>
            </a:r>
            <a:endParaRPr lang="en-US" dirty="0"/>
          </a:p>
          <a:p>
            <a:endParaRPr lang="en-US" dirty="0"/>
          </a:p>
        </p:txBody>
      </p:sp>
    </p:spTree>
    <p:extLst>
      <p:ext uri="{BB962C8B-B14F-4D97-AF65-F5344CB8AC3E}">
        <p14:creationId xmlns:p14="http://schemas.microsoft.com/office/powerpoint/2010/main" val="836091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συγχορδιακής αναγνώρισης</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3.1</a:t>
            </a:r>
          </a:p>
          <a:p>
            <a:r>
              <a:rPr lang="el-GR" dirty="0"/>
              <a:t>α) Μείζονα</a:t>
            </a:r>
          </a:p>
          <a:p>
            <a:r>
              <a:rPr lang="el-GR" dirty="0"/>
              <a:t>β) Μείζονα σε πρώτη αναστροφή</a:t>
            </a:r>
          </a:p>
          <a:p>
            <a:r>
              <a:rPr lang="el-GR" dirty="0"/>
              <a:t>γ) Μείζονα σε δεύτερη αναστροφή</a:t>
            </a:r>
          </a:p>
          <a:p>
            <a:r>
              <a:rPr lang="el-GR" dirty="0"/>
              <a:t>δ) Ελάσσονα σε πρώτη αναστροφή</a:t>
            </a:r>
          </a:p>
          <a:p>
            <a:r>
              <a:rPr lang="el-GR" dirty="0"/>
              <a:t>ε) Ελάσσονα σε δεύτερη αναστροφή</a:t>
            </a:r>
          </a:p>
        </p:txBody>
      </p:sp>
      <p:pic>
        <p:nvPicPr>
          <p:cNvPr id="4" name="μειζ6:4 4.mp3" descr="μειζ6:4 4.mp3">
            <a:hlinkClick r:id="" action="ppaction://media"/>
            <a:extLst>
              <a:ext uri="{FF2B5EF4-FFF2-40B4-BE49-F238E27FC236}">
                <a16:creationId xmlns:a16="http://schemas.microsoft.com/office/drawing/2014/main" id="{25A44A9A-6523-4845-BC46-D0C4BCB872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07342" y="5077789"/>
            <a:ext cx="812800" cy="812800"/>
          </a:xfrm>
          <a:prstGeom prst="rect">
            <a:avLst/>
          </a:prstGeom>
        </p:spPr>
      </p:pic>
    </p:spTree>
    <p:extLst>
      <p:ext uri="{BB962C8B-B14F-4D97-AF65-F5344CB8AC3E}">
        <p14:creationId xmlns:p14="http://schemas.microsoft.com/office/powerpoint/2010/main" val="221194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συγχορδιακής αναγνώρισης</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3.2</a:t>
            </a:r>
          </a:p>
          <a:p>
            <a:r>
              <a:rPr lang="el-GR" dirty="0"/>
              <a:t>α) Ελαττωμένη </a:t>
            </a:r>
          </a:p>
          <a:p>
            <a:r>
              <a:rPr lang="el-GR" dirty="0"/>
              <a:t>β) Ελάσσονα σε πρώτη αναστροφή</a:t>
            </a:r>
          </a:p>
          <a:p>
            <a:r>
              <a:rPr lang="el-GR" dirty="0"/>
              <a:t>γ) Ελάσσονα σε δεύτερη αναστροφή</a:t>
            </a:r>
          </a:p>
          <a:p>
            <a:r>
              <a:rPr lang="el-GR" dirty="0"/>
              <a:t>δ) Ελαττωμένη σε πρώτη αναστροφή</a:t>
            </a:r>
          </a:p>
          <a:p>
            <a:r>
              <a:rPr lang="el-GR" dirty="0"/>
              <a:t>ε) Αυξημένη</a:t>
            </a:r>
          </a:p>
        </p:txBody>
      </p:sp>
      <p:pic>
        <p:nvPicPr>
          <p:cNvPr id="4" name="Ελασ6:4 4.mp3" descr="Ελασ6:4 4.mp3">
            <a:hlinkClick r:id="" action="ppaction://media"/>
            <a:extLst>
              <a:ext uri="{FF2B5EF4-FFF2-40B4-BE49-F238E27FC236}">
                <a16:creationId xmlns:a16="http://schemas.microsoft.com/office/drawing/2014/main" id="{6EE78994-7432-2744-A4C4-F9C3F45A58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07134" y="5152024"/>
            <a:ext cx="812800" cy="812800"/>
          </a:xfrm>
          <a:prstGeom prst="rect">
            <a:avLst/>
          </a:prstGeom>
        </p:spPr>
      </p:pic>
    </p:spTree>
    <p:extLst>
      <p:ext uri="{BB962C8B-B14F-4D97-AF65-F5344CB8AC3E}">
        <p14:creationId xmlns:p14="http://schemas.microsoft.com/office/powerpoint/2010/main" val="42474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συγχορδιακής αναγνώρισης</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3.3</a:t>
            </a:r>
          </a:p>
          <a:p>
            <a:r>
              <a:rPr lang="el-GR" dirty="0"/>
              <a:t>α) Ελαττωμένη με έβδομη ελαττωμένη</a:t>
            </a:r>
          </a:p>
          <a:p>
            <a:r>
              <a:rPr lang="el-GR" dirty="0"/>
              <a:t>β) Μείζονα με έβδομη μικρή</a:t>
            </a:r>
          </a:p>
          <a:p>
            <a:r>
              <a:rPr lang="el-GR" dirty="0"/>
              <a:t>γ) Ελάσσονα με έβδομη μικρή</a:t>
            </a:r>
          </a:p>
          <a:p>
            <a:r>
              <a:rPr lang="el-GR" dirty="0"/>
              <a:t>δ) Ελάσσονα με έβδομη μεγάλη</a:t>
            </a:r>
          </a:p>
          <a:p>
            <a:r>
              <a:rPr lang="el-GR" dirty="0"/>
              <a:t>ε) Ελαττωμένη με έβδομη ελαττωμένη</a:t>
            </a:r>
          </a:p>
          <a:p>
            <a:endParaRPr lang="en-US" dirty="0">
              <a:latin typeface="Cambria"/>
              <a:cs typeface="Cambria"/>
            </a:endParaRPr>
          </a:p>
        </p:txBody>
      </p:sp>
      <p:pic>
        <p:nvPicPr>
          <p:cNvPr id="4" name="Ελας7Μ 4.mp3" descr="Ελας7Μ 4.mp3">
            <a:hlinkClick r:id="" action="ppaction://media"/>
            <a:extLst>
              <a:ext uri="{FF2B5EF4-FFF2-40B4-BE49-F238E27FC236}">
                <a16:creationId xmlns:a16="http://schemas.microsoft.com/office/drawing/2014/main" id="{82F73BE8-5962-3845-BB0E-CDDB977921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08383" y="5014239"/>
            <a:ext cx="812800" cy="812800"/>
          </a:xfrm>
          <a:prstGeom prst="rect">
            <a:avLst/>
          </a:prstGeom>
        </p:spPr>
      </p:pic>
    </p:spTree>
    <p:extLst>
      <p:ext uri="{BB962C8B-B14F-4D97-AF65-F5344CB8AC3E}">
        <p14:creationId xmlns:p14="http://schemas.microsoft.com/office/powerpoint/2010/main" val="42474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συγχορδιακής αναγνώρισης</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normAutofit/>
          </a:bodyPr>
          <a:lstStyle/>
          <a:p>
            <a:pPr marL="0" indent="0">
              <a:buNone/>
            </a:pPr>
            <a:r>
              <a:rPr lang="el-GR" dirty="0">
                <a:latin typeface="Cambria"/>
                <a:cs typeface="Cambria"/>
              </a:rPr>
              <a:t>Ερώτηση 3.4</a:t>
            </a:r>
            <a:endParaRPr lang="en-US" dirty="0">
              <a:latin typeface="Cambria"/>
              <a:cs typeface="Cambria"/>
            </a:endParaRPr>
          </a:p>
          <a:p>
            <a:r>
              <a:rPr lang="el-GR" dirty="0"/>
              <a:t>α) Ελάσσονα σε δεύτερη αναστροφή</a:t>
            </a:r>
          </a:p>
          <a:p>
            <a:r>
              <a:rPr lang="el-GR" dirty="0"/>
              <a:t>β) Αυξημένη</a:t>
            </a:r>
          </a:p>
          <a:p>
            <a:r>
              <a:rPr lang="el-GR" dirty="0"/>
              <a:t>γ) Ελαττωμένη σε δεύτερη αναστροφή</a:t>
            </a:r>
          </a:p>
          <a:p>
            <a:r>
              <a:rPr lang="el-GR" dirty="0"/>
              <a:t>δ) Ελάσσονα σε δεύτερη αναστροφή</a:t>
            </a:r>
          </a:p>
          <a:p>
            <a:r>
              <a:rPr lang="el-GR" dirty="0"/>
              <a:t>ε) Ελαττωμένη</a:t>
            </a:r>
          </a:p>
        </p:txBody>
      </p:sp>
      <p:pic>
        <p:nvPicPr>
          <p:cNvPr id="4" name="ελατ6:4 4.mp3" descr="ελατ6:4 4.mp3">
            <a:hlinkClick r:id="" action="ppaction://media"/>
            <a:extLst>
              <a:ext uri="{FF2B5EF4-FFF2-40B4-BE49-F238E27FC236}">
                <a16:creationId xmlns:a16="http://schemas.microsoft.com/office/drawing/2014/main" id="{75428D8E-AE25-5F48-B058-7F764F898A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0076" y="5102841"/>
            <a:ext cx="812800" cy="812800"/>
          </a:xfrm>
          <a:prstGeom prst="rect">
            <a:avLst/>
          </a:prstGeom>
        </p:spPr>
      </p:pic>
    </p:spTree>
    <p:extLst>
      <p:ext uri="{BB962C8B-B14F-4D97-AF65-F5344CB8AC3E}">
        <p14:creationId xmlns:p14="http://schemas.microsoft.com/office/powerpoint/2010/main" val="42474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συγχορδιακής αναγνώρισης</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3.5</a:t>
            </a:r>
            <a:endParaRPr lang="en-US" dirty="0">
              <a:latin typeface="Cambria"/>
              <a:cs typeface="Cambria"/>
            </a:endParaRPr>
          </a:p>
          <a:p>
            <a:r>
              <a:rPr lang="el-GR" dirty="0"/>
              <a:t>α) Ελάσσονα με έβδομη μικρή</a:t>
            </a:r>
          </a:p>
          <a:p>
            <a:r>
              <a:rPr lang="el-GR" dirty="0"/>
              <a:t>β) Μείζονα με έβδομη μικρή</a:t>
            </a:r>
          </a:p>
          <a:p>
            <a:r>
              <a:rPr lang="el-GR" dirty="0"/>
              <a:t>γ) Μείζονα με έβδομη μεγάλη</a:t>
            </a:r>
          </a:p>
          <a:p>
            <a:r>
              <a:rPr lang="el-GR" dirty="0"/>
              <a:t>δ) Μείζονα με ένατη μικρή</a:t>
            </a:r>
          </a:p>
          <a:p>
            <a:r>
              <a:rPr lang="el-GR" dirty="0"/>
              <a:t>ε) Μείζονα με ένατη μεγάλη </a:t>
            </a:r>
            <a:endParaRPr lang="en-US" dirty="0">
              <a:latin typeface="Cambria"/>
              <a:cs typeface="Cambria"/>
            </a:endParaRPr>
          </a:p>
        </p:txBody>
      </p:sp>
      <p:pic>
        <p:nvPicPr>
          <p:cNvPr id="4" name="μειζ9Μ 4.mp3" descr="μειζ9Μ 4.mp3">
            <a:hlinkClick r:id="" action="ppaction://media"/>
            <a:extLst>
              <a:ext uri="{FF2B5EF4-FFF2-40B4-BE49-F238E27FC236}">
                <a16:creationId xmlns:a16="http://schemas.microsoft.com/office/drawing/2014/main" id="{E4867494-BBB7-9B48-A1EE-39077EF3DC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0181" y="5051817"/>
            <a:ext cx="812800" cy="812800"/>
          </a:xfrm>
          <a:prstGeom prst="rect">
            <a:avLst/>
          </a:prstGeom>
        </p:spPr>
      </p:pic>
    </p:spTree>
    <p:extLst>
      <p:ext uri="{BB962C8B-B14F-4D97-AF65-F5344CB8AC3E}">
        <p14:creationId xmlns:p14="http://schemas.microsoft.com/office/powerpoint/2010/main" val="42474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latin typeface="Cambria"/>
                <a:cs typeface="Cambria"/>
              </a:rPr>
              <a:t>Ερωτήματα διαστηματικής αναγνώρισης</a:t>
            </a:r>
            <a:endParaRPr lang="en-US" sz="3600" dirty="0"/>
          </a:p>
        </p:txBody>
      </p:sp>
      <p:sp>
        <p:nvSpPr>
          <p:cNvPr id="3" name="Content Placeholder 2"/>
          <p:cNvSpPr>
            <a:spLocks noGrp="1"/>
          </p:cNvSpPr>
          <p:nvPr>
            <p:ph idx="1"/>
          </p:nvPr>
        </p:nvSpPr>
        <p:spPr/>
        <p:txBody>
          <a:bodyPr/>
          <a:lstStyle/>
          <a:p>
            <a:pPr marL="0" indent="0" algn="just">
              <a:buNone/>
            </a:pPr>
            <a:r>
              <a:rPr lang="el-GR" dirty="0">
                <a:latin typeface="Cambria"/>
                <a:cs typeface="Cambria"/>
              </a:rPr>
              <a:t>	Θα ακούσετε ένα μοτίβο το οποίο θα επαναληφθεί άλλες δύο φορές. Στην αρχή κάθε μοτίβου δίνεται ο αρχικός φθόγγος. Να επιλέξετε ποιο από τα πέντε μοτίβα που δίνονται αντιστοιχεί στο μοτίβο που ακούστηκε.</a:t>
            </a:r>
            <a:endParaRPr lang="en-US" dirty="0">
              <a:latin typeface="Cambria"/>
              <a:cs typeface="Cambria"/>
            </a:endParaRPr>
          </a:p>
          <a:p>
            <a:endParaRPr lang="en-US" dirty="0"/>
          </a:p>
        </p:txBody>
      </p:sp>
    </p:spTree>
    <p:extLst>
      <p:ext uri="{BB962C8B-B14F-4D97-AF65-F5344CB8AC3E}">
        <p14:creationId xmlns:p14="http://schemas.microsoft.com/office/powerpoint/2010/main" val="2362069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latin typeface="Cambria"/>
                <a:cs typeface="Cambria"/>
              </a:rPr>
              <a:t>Ερωτήματα αναγνώρισης διαδοχής συγχορδιών</a:t>
            </a:r>
            <a:endParaRPr lang="en-US" sz="3600" dirty="0"/>
          </a:p>
        </p:txBody>
      </p:sp>
      <p:sp>
        <p:nvSpPr>
          <p:cNvPr id="3" name="Content Placeholder 2"/>
          <p:cNvSpPr>
            <a:spLocks noGrp="1"/>
          </p:cNvSpPr>
          <p:nvPr>
            <p:ph idx="1"/>
          </p:nvPr>
        </p:nvSpPr>
        <p:spPr/>
        <p:txBody>
          <a:bodyPr/>
          <a:lstStyle/>
          <a:p>
            <a:pPr marL="0" indent="0" algn="just">
              <a:buNone/>
            </a:pPr>
            <a:r>
              <a:rPr lang="en-US" dirty="0">
                <a:latin typeface="Cambria"/>
                <a:cs typeface="Cambria"/>
              </a:rPr>
              <a:t>	</a:t>
            </a:r>
            <a:r>
              <a:rPr lang="el-GR" dirty="0">
                <a:latin typeface="Cambria"/>
                <a:cs typeface="Cambria"/>
              </a:rPr>
              <a:t>Θα ακούσετε μια διαδοχή συγχορδιών, η οποία θα επαναληφθεί δύο φορές. Να επιλέξετε ποια από τις πέντε απαντήσεις αντιστοιχεί στη διαδοχή που ακούστηκε.</a:t>
            </a:r>
            <a:endParaRPr lang="en-US" dirty="0">
              <a:latin typeface="Cambria"/>
              <a:cs typeface="Cambria"/>
            </a:endParaRPr>
          </a:p>
          <a:p>
            <a:pPr marL="0" indent="0" algn="just">
              <a:buNone/>
            </a:pPr>
            <a:endParaRPr lang="en-US" dirty="0"/>
          </a:p>
        </p:txBody>
      </p:sp>
    </p:spTree>
    <p:extLst>
      <p:ext uri="{BB962C8B-B14F-4D97-AF65-F5344CB8AC3E}">
        <p14:creationId xmlns:p14="http://schemas.microsoft.com/office/powerpoint/2010/main" val="3553060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6" y="314979"/>
            <a:ext cx="8946444" cy="1143000"/>
          </a:xfrm>
        </p:spPr>
        <p:txBody>
          <a:bodyPr/>
          <a:lstStyle/>
          <a:p>
            <a:r>
              <a:rPr lang="el-GR" sz="3200" dirty="0">
                <a:latin typeface="Cambria"/>
                <a:cs typeface="Cambria"/>
              </a:rPr>
              <a:t>Ερωτήματα αναγνώρισης</a:t>
            </a:r>
            <a:r>
              <a:rPr lang="en-US" sz="3200" dirty="0">
                <a:latin typeface="Cambria"/>
                <a:cs typeface="Cambria"/>
              </a:rPr>
              <a:t> </a:t>
            </a:r>
            <a:r>
              <a:rPr lang="el-GR" sz="3200" dirty="0">
                <a:latin typeface="Cambria"/>
                <a:cs typeface="Cambria"/>
              </a:rPr>
              <a:t>διαδοχής συγχορδιών</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4.1</a:t>
            </a:r>
            <a:endParaRPr lang="en-US" dirty="0">
              <a:latin typeface="Cambria"/>
              <a:cs typeface="Cambria"/>
            </a:endParaRPr>
          </a:p>
          <a:p>
            <a:r>
              <a:rPr lang="el-GR" dirty="0"/>
              <a:t>α) </a:t>
            </a:r>
            <a:r>
              <a:rPr lang="en-US" dirty="0"/>
              <a:t>I - III - IV - V</a:t>
            </a:r>
            <a:r>
              <a:rPr lang="en-US" baseline="30000" dirty="0"/>
              <a:t>6</a:t>
            </a:r>
            <a:r>
              <a:rPr lang="en-US" baseline="-25000" dirty="0"/>
              <a:t>5</a:t>
            </a:r>
            <a:r>
              <a:rPr lang="en-US" dirty="0"/>
              <a:t>/V - V</a:t>
            </a:r>
          </a:p>
          <a:p>
            <a:r>
              <a:rPr lang="el-GR" dirty="0"/>
              <a:t>β) </a:t>
            </a:r>
            <a:r>
              <a:rPr lang="en-US" dirty="0"/>
              <a:t>I - III - IV - II</a:t>
            </a:r>
            <a:r>
              <a:rPr lang="en-US" baseline="30000" dirty="0"/>
              <a:t>6</a:t>
            </a:r>
            <a:r>
              <a:rPr lang="en-US" dirty="0"/>
              <a:t> - V</a:t>
            </a:r>
            <a:r>
              <a:rPr lang="en-US" baseline="30000" dirty="0"/>
              <a:t>7</a:t>
            </a:r>
          </a:p>
          <a:p>
            <a:r>
              <a:rPr lang="el-GR" dirty="0"/>
              <a:t>γ) </a:t>
            </a:r>
            <a:r>
              <a:rPr lang="en-US" dirty="0"/>
              <a:t>I - I</a:t>
            </a:r>
            <a:r>
              <a:rPr lang="en-US" baseline="30000" dirty="0"/>
              <a:t>6</a:t>
            </a:r>
            <a:r>
              <a:rPr lang="en-US" dirty="0"/>
              <a:t> - VI - II - V</a:t>
            </a:r>
          </a:p>
          <a:p>
            <a:r>
              <a:rPr lang="el-GR" dirty="0"/>
              <a:t>δ) </a:t>
            </a:r>
            <a:r>
              <a:rPr lang="en-US" dirty="0"/>
              <a:t>I – I</a:t>
            </a:r>
            <a:r>
              <a:rPr lang="en-US" baseline="30000" dirty="0"/>
              <a:t>6</a:t>
            </a:r>
            <a:r>
              <a:rPr lang="en-US" dirty="0"/>
              <a:t> - IV - II</a:t>
            </a:r>
            <a:r>
              <a:rPr lang="en-US" baseline="30000" dirty="0"/>
              <a:t>7</a:t>
            </a:r>
            <a:r>
              <a:rPr lang="en-US" dirty="0"/>
              <a:t> - V</a:t>
            </a:r>
            <a:r>
              <a:rPr lang="en-US" baseline="30000" dirty="0"/>
              <a:t>7</a:t>
            </a:r>
          </a:p>
          <a:p>
            <a:r>
              <a:rPr lang="el-GR" dirty="0"/>
              <a:t>ε) </a:t>
            </a:r>
            <a:r>
              <a:rPr lang="en-US" dirty="0"/>
              <a:t>I - III - IV - II - V</a:t>
            </a:r>
            <a:endParaRPr lang="en-US" baseline="30000" dirty="0"/>
          </a:p>
          <a:p>
            <a:pPr marL="0" indent="0">
              <a:buNone/>
            </a:pPr>
            <a:endParaRPr lang="el-GR" dirty="0"/>
          </a:p>
        </p:txBody>
      </p:sp>
      <p:pic>
        <p:nvPicPr>
          <p:cNvPr id="4" name="4 διαδ3. I III IV V65V V.mp3" descr="4 διαδ3. I III IV V65V V.mp3">
            <a:hlinkClick r:id="" action="ppaction://media"/>
            <a:extLst>
              <a:ext uri="{FF2B5EF4-FFF2-40B4-BE49-F238E27FC236}">
                <a16:creationId xmlns:a16="http://schemas.microsoft.com/office/drawing/2014/main" id="{5C422B0F-ECFA-FF44-8923-15F49C0ADC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81874" y="4542998"/>
            <a:ext cx="812800" cy="812800"/>
          </a:xfrm>
          <a:prstGeom prst="rect">
            <a:avLst/>
          </a:prstGeom>
        </p:spPr>
      </p:pic>
    </p:spTree>
    <p:extLst>
      <p:ext uri="{BB962C8B-B14F-4D97-AF65-F5344CB8AC3E}">
        <p14:creationId xmlns:p14="http://schemas.microsoft.com/office/powerpoint/2010/main" val="146200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6" y="314979"/>
            <a:ext cx="8946444" cy="1143000"/>
          </a:xfrm>
        </p:spPr>
        <p:txBody>
          <a:bodyPr/>
          <a:lstStyle/>
          <a:p>
            <a:r>
              <a:rPr lang="el-GR" sz="3200" dirty="0">
                <a:latin typeface="Cambria"/>
                <a:cs typeface="Cambria"/>
              </a:rPr>
              <a:t>Ερωτήματα αναγνώρισης</a:t>
            </a:r>
            <a:r>
              <a:rPr lang="en-US" sz="3200" dirty="0">
                <a:latin typeface="Cambria"/>
                <a:cs typeface="Cambria"/>
              </a:rPr>
              <a:t> </a:t>
            </a:r>
            <a:r>
              <a:rPr lang="el-GR" sz="3200" dirty="0">
                <a:latin typeface="Cambria"/>
                <a:cs typeface="Cambria"/>
              </a:rPr>
              <a:t>διαδοχής συγχορδιών</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4.2</a:t>
            </a:r>
            <a:endParaRPr lang="en-US" dirty="0">
              <a:latin typeface="Cambria"/>
              <a:cs typeface="Cambria"/>
            </a:endParaRPr>
          </a:p>
          <a:p>
            <a:r>
              <a:rPr lang="el-GR" dirty="0"/>
              <a:t>α  </a:t>
            </a:r>
            <a:r>
              <a:rPr lang="en-GB" dirty="0"/>
              <a:t>I – IV – </a:t>
            </a:r>
            <a:r>
              <a:rPr lang="el-GR" dirty="0"/>
              <a:t>Ι</a:t>
            </a:r>
            <a:r>
              <a:rPr lang="en-GB" dirty="0" err="1"/>
              <a:t>Ι</a:t>
            </a:r>
            <a:r>
              <a:rPr lang="el-GR" baseline="30000" dirty="0"/>
              <a:t>6</a:t>
            </a:r>
            <a:r>
              <a:rPr lang="el-GR" baseline="-25000" dirty="0"/>
              <a:t>(Ν)</a:t>
            </a:r>
            <a:r>
              <a:rPr lang="en-GB" dirty="0"/>
              <a:t> – </a:t>
            </a:r>
            <a:r>
              <a:rPr lang="en-US" dirty="0"/>
              <a:t>V</a:t>
            </a:r>
            <a:r>
              <a:rPr lang="el-GR" baseline="30000" dirty="0"/>
              <a:t>7 </a:t>
            </a:r>
            <a:r>
              <a:rPr lang="en-GB" dirty="0"/>
              <a:t>– I</a:t>
            </a:r>
            <a:r>
              <a:rPr lang="en-GB" baseline="30000" dirty="0"/>
              <a:t>3#</a:t>
            </a:r>
            <a:r>
              <a:rPr lang="en-GB" dirty="0"/>
              <a:t> </a:t>
            </a:r>
            <a:endParaRPr lang="el-GR" dirty="0"/>
          </a:p>
          <a:p>
            <a:r>
              <a:rPr lang="el-GR" dirty="0"/>
              <a:t>β</a:t>
            </a:r>
            <a:r>
              <a:rPr lang="en-GB" dirty="0"/>
              <a:t>  I – ΙV – II</a:t>
            </a:r>
            <a:r>
              <a:rPr lang="en-GB" baseline="30000" dirty="0"/>
              <a:t>6</a:t>
            </a:r>
            <a:r>
              <a:rPr lang="en-GB" dirty="0"/>
              <a:t> – </a:t>
            </a:r>
            <a:r>
              <a:rPr lang="en-US" dirty="0"/>
              <a:t>V</a:t>
            </a:r>
            <a:r>
              <a:rPr lang="el-GR" baseline="30000" dirty="0"/>
              <a:t>7 </a:t>
            </a:r>
            <a:r>
              <a:rPr lang="en-GB" dirty="0"/>
              <a:t>– I</a:t>
            </a:r>
            <a:r>
              <a:rPr lang="en-GB" baseline="30000" dirty="0"/>
              <a:t>3#</a:t>
            </a:r>
            <a:r>
              <a:rPr lang="en-GB" dirty="0"/>
              <a:t> </a:t>
            </a:r>
          </a:p>
          <a:p>
            <a:r>
              <a:rPr lang="el-GR" dirty="0"/>
              <a:t>γ</a:t>
            </a:r>
            <a:r>
              <a:rPr lang="en-GB" dirty="0"/>
              <a:t>  I – IV – VII</a:t>
            </a:r>
            <a:r>
              <a:rPr lang="en-GB" baseline="30000" dirty="0"/>
              <a:t>7</a:t>
            </a:r>
            <a:r>
              <a:rPr lang="en-GB" dirty="0"/>
              <a:t>/V – </a:t>
            </a:r>
            <a:r>
              <a:rPr lang="en-US" dirty="0"/>
              <a:t>V</a:t>
            </a:r>
            <a:r>
              <a:rPr lang="en-US" baseline="30000" dirty="0"/>
              <a:t>7 </a:t>
            </a:r>
            <a:r>
              <a:rPr lang="en-GB" dirty="0"/>
              <a:t>– I</a:t>
            </a:r>
            <a:endParaRPr lang="el-GR" dirty="0"/>
          </a:p>
          <a:p>
            <a:r>
              <a:rPr lang="el-GR" dirty="0"/>
              <a:t>δ</a:t>
            </a:r>
            <a:r>
              <a:rPr lang="en-GB" dirty="0"/>
              <a:t>  I – II – V</a:t>
            </a:r>
            <a:r>
              <a:rPr lang="en-GB" baseline="30000" dirty="0"/>
              <a:t>7</a:t>
            </a:r>
            <a:r>
              <a:rPr lang="en-GB" dirty="0"/>
              <a:t>/V – </a:t>
            </a:r>
            <a:r>
              <a:rPr lang="en-US" dirty="0"/>
              <a:t>V</a:t>
            </a:r>
            <a:r>
              <a:rPr lang="en-US" baseline="30000" dirty="0"/>
              <a:t> </a:t>
            </a:r>
            <a:r>
              <a:rPr lang="en-GB" dirty="0"/>
              <a:t>– I </a:t>
            </a:r>
            <a:endParaRPr lang="el-GR" dirty="0"/>
          </a:p>
          <a:p>
            <a:r>
              <a:rPr lang="el-GR" dirty="0"/>
              <a:t>ε</a:t>
            </a:r>
            <a:r>
              <a:rPr lang="en-GB" dirty="0"/>
              <a:t>  I – IV –II</a:t>
            </a:r>
            <a:r>
              <a:rPr lang="en-GB" baseline="30000" dirty="0"/>
              <a:t>6</a:t>
            </a:r>
            <a:r>
              <a:rPr lang="en-US" dirty="0"/>
              <a:t> </a:t>
            </a:r>
            <a:r>
              <a:rPr lang="en-GB" dirty="0"/>
              <a:t>–V</a:t>
            </a:r>
            <a:r>
              <a:rPr lang="en-GB" baseline="30000" dirty="0"/>
              <a:t> </a:t>
            </a:r>
            <a:r>
              <a:rPr lang="en-GB" dirty="0"/>
              <a:t>– VI</a:t>
            </a:r>
            <a:endParaRPr lang="el-GR" dirty="0"/>
          </a:p>
        </p:txBody>
      </p:sp>
      <p:pic>
        <p:nvPicPr>
          <p:cNvPr id="4" name="Νοε2020 διαδ I IV II6 V7 I3#.mp3" descr="Νοε2020 διαδ I IV II6 V7 I3#.mp3">
            <a:hlinkClick r:id="" action="ppaction://media"/>
            <a:extLst>
              <a:ext uri="{FF2B5EF4-FFF2-40B4-BE49-F238E27FC236}">
                <a16:creationId xmlns:a16="http://schemas.microsoft.com/office/drawing/2014/main" id="{1FE1A98A-D095-2C45-B3E5-2FEA8A174A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06926" y="4458447"/>
            <a:ext cx="812800" cy="812800"/>
          </a:xfrm>
          <a:prstGeom prst="rect">
            <a:avLst/>
          </a:prstGeom>
        </p:spPr>
      </p:pic>
    </p:spTree>
    <p:extLst>
      <p:ext uri="{BB962C8B-B14F-4D97-AF65-F5344CB8AC3E}">
        <p14:creationId xmlns:p14="http://schemas.microsoft.com/office/powerpoint/2010/main" val="40955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6" y="314979"/>
            <a:ext cx="8946444" cy="1143000"/>
          </a:xfrm>
        </p:spPr>
        <p:txBody>
          <a:bodyPr/>
          <a:lstStyle/>
          <a:p>
            <a:r>
              <a:rPr lang="el-GR" sz="3200" dirty="0">
                <a:latin typeface="Cambria"/>
                <a:cs typeface="Cambria"/>
              </a:rPr>
              <a:t>Ερωτήματα αναγνώρισης</a:t>
            </a:r>
            <a:r>
              <a:rPr lang="en-US" sz="3200" dirty="0">
                <a:latin typeface="Cambria"/>
                <a:cs typeface="Cambria"/>
              </a:rPr>
              <a:t> </a:t>
            </a:r>
            <a:r>
              <a:rPr lang="el-GR" sz="3200" dirty="0">
                <a:latin typeface="Cambria"/>
                <a:cs typeface="Cambria"/>
              </a:rPr>
              <a:t>διαδοχής συγχορδιών</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4.3</a:t>
            </a:r>
            <a:endParaRPr lang="en-US" dirty="0">
              <a:latin typeface="Cambria"/>
              <a:cs typeface="Cambria"/>
            </a:endParaRPr>
          </a:p>
          <a:p>
            <a:r>
              <a:rPr lang="el-GR" dirty="0"/>
              <a:t>α  </a:t>
            </a:r>
            <a:r>
              <a:rPr lang="en-GB" dirty="0"/>
              <a:t>I</a:t>
            </a:r>
            <a:r>
              <a:rPr lang="en-US" dirty="0"/>
              <a:t> – I</a:t>
            </a:r>
            <a:r>
              <a:rPr lang="en-US" baseline="30000" dirty="0"/>
              <a:t>6</a:t>
            </a:r>
            <a:r>
              <a:rPr lang="en-GB" baseline="-25000" dirty="0"/>
              <a:t>5</a:t>
            </a:r>
            <a:r>
              <a:rPr lang="en-GB" dirty="0"/>
              <a:t> </a:t>
            </a:r>
            <a:r>
              <a:rPr lang="en-US" dirty="0"/>
              <a:t>– </a:t>
            </a:r>
            <a:r>
              <a:rPr lang="en-GB" dirty="0"/>
              <a:t>IV</a:t>
            </a:r>
            <a:r>
              <a:rPr lang="en-GB" baseline="-25000" dirty="0"/>
              <a:t> </a:t>
            </a:r>
            <a:r>
              <a:rPr lang="en-US" dirty="0"/>
              <a:t>– </a:t>
            </a:r>
            <a:r>
              <a:rPr lang="en-GB" dirty="0"/>
              <a:t>V</a:t>
            </a:r>
            <a:r>
              <a:rPr lang="en-GB" baseline="30000" dirty="0"/>
              <a:t>2</a:t>
            </a:r>
            <a:r>
              <a:rPr lang="en-GB" baseline="-25000" dirty="0"/>
              <a:t> </a:t>
            </a:r>
            <a:r>
              <a:rPr lang="en-US" dirty="0"/>
              <a:t>– </a:t>
            </a:r>
            <a:r>
              <a:rPr lang="en-GB" dirty="0"/>
              <a:t>I</a:t>
            </a:r>
            <a:r>
              <a:rPr lang="en-US" baseline="30000" dirty="0"/>
              <a:t>6</a:t>
            </a:r>
            <a:r>
              <a:rPr lang="en-US" dirty="0"/>
              <a:t> </a:t>
            </a:r>
            <a:endParaRPr lang="el-GR" dirty="0"/>
          </a:p>
          <a:p>
            <a:r>
              <a:rPr lang="el-GR" dirty="0"/>
              <a:t>β  </a:t>
            </a:r>
            <a:r>
              <a:rPr lang="en-GB" dirty="0"/>
              <a:t>I</a:t>
            </a:r>
            <a:r>
              <a:rPr lang="en-US" dirty="0"/>
              <a:t> – </a:t>
            </a:r>
            <a:r>
              <a:rPr lang="en-GB" dirty="0"/>
              <a:t>V</a:t>
            </a:r>
            <a:r>
              <a:rPr lang="en-US" baseline="30000" dirty="0"/>
              <a:t>6</a:t>
            </a:r>
            <a:r>
              <a:rPr lang="en-GB" baseline="-25000" dirty="0"/>
              <a:t>5 </a:t>
            </a:r>
            <a:r>
              <a:rPr lang="en-US" dirty="0"/>
              <a:t>/IV – </a:t>
            </a:r>
            <a:r>
              <a:rPr lang="en-GB" dirty="0"/>
              <a:t>IV</a:t>
            </a:r>
            <a:r>
              <a:rPr lang="en-GB" baseline="-25000" dirty="0"/>
              <a:t> </a:t>
            </a:r>
            <a:r>
              <a:rPr lang="en-US" dirty="0"/>
              <a:t>– </a:t>
            </a:r>
            <a:r>
              <a:rPr lang="en-GB" dirty="0"/>
              <a:t>V</a:t>
            </a:r>
            <a:r>
              <a:rPr lang="en-GB" baseline="30000" dirty="0"/>
              <a:t>6</a:t>
            </a:r>
            <a:r>
              <a:rPr lang="en-GB" baseline="-25000" dirty="0"/>
              <a:t> </a:t>
            </a:r>
            <a:r>
              <a:rPr lang="en-US" dirty="0"/>
              <a:t>– </a:t>
            </a:r>
            <a:r>
              <a:rPr lang="en-GB" dirty="0"/>
              <a:t>I</a:t>
            </a:r>
            <a:endParaRPr lang="el-GR" dirty="0"/>
          </a:p>
          <a:p>
            <a:r>
              <a:rPr lang="el-GR" dirty="0"/>
              <a:t>γ  </a:t>
            </a:r>
            <a:r>
              <a:rPr lang="en-GB" dirty="0"/>
              <a:t>I</a:t>
            </a:r>
            <a:r>
              <a:rPr lang="en-US" dirty="0"/>
              <a:t> – </a:t>
            </a:r>
            <a:r>
              <a:rPr lang="en-GB" dirty="0"/>
              <a:t>V</a:t>
            </a:r>
            <a:r>
              <a:rPr lang="en-US" baseline="30000" dirty="0"/>
              <a:t>6</a:t>
            </a:r>
            <a:r>
              <a:rPr lang="en-GB" baseline="-25000" dirty="0"/>
              <a:t>5 </a:t>
            </a:r>
            <a:r>
              <a:rPr lang="en-US" dirty="0"/>
              <a:t>/</a:t>
            </a:r>
            <a:r>
              <a:rPr lang="en-GB" dirty="0"/>
              <a:t>IV</a:t>
            </a:r>
            <a:r>
              <a:rPr lang="en-US" dirty="0"/>
              <a:t>– </a:t>
            </a:r>
            <a:r>
              <a:rPr lang="en-GB" dirty="0"/>
              <a:t>IV</a:t>
            </a:r>
            <a:r>
              <a:rPr lang="en-GB" baseline="-25000" dirty="0"/>
              <a:t> </a:t>
            </a:r>
            <a:r>
              <a:rPr lang="en-US" dirty="0"/>
              <a:t>– </a:t>
            </a:r>
            <a:r>
              <a:rPr lang="en-GB" dirty="0"/>
              <a:t>V</a:t>
            </a:r>
            <a:r>
              <a:rPr lang="en-US" baseline="30000" dirty="0"/>
              <a:t>2</a:t>
            </a:r>
            <a:r>
              <a:rPr lang="en-US" dirty="0"/>
              <a:t>– </a:t>
            </a:r>
            <a:r>
              <a:rPr lang="en-GB" dirty="0"/>
              <a:t>I</a:t>
            </a:r>
            <a:r>
              <a:rPr lang="en-US" baseline="30000" dirty="0"/>
              <a:t>6</a:t>
            </a:r>
            <a:endParaRPr lang="el-GR" dirty="0"/>
          </a:p>
          <a:p>
            <a:r>
              <a:rPr lang="el-GR" dirty="0"/>
              <a:t>δ  </a:t>
            </a:r>
            <a:r>
              <a:rPr lang="en-GB" dirty="0"/>
              <a:t>I – I</a:t>
            </a:r>
            <a:r>
              <a:rPr lang="en-US" baseline="30000" dirty="0"/>
              <a:t>6 </a:t>
            </a:r>
            <a:r>
              <a:rPr lang="en-GB" dirty="0"/>
              <a:t>– VI</a:t>
            </a:r>
            <a:r>
              <a:rPr lang="en-GB" baseline="-25000" dirty="0"/>
              <a:t> </a:t>
            </a:r>
            <a:r>
              <a:rPr lang="en-GB" dirty="0"/>
              <a:t>– V</a:t>
            </a:r>
            <a:r>
              <a:rPr lang="en-US" baseline="30000" dirty="0"/>
              <a:t>2 </a:t>
            </a:r>
            <a:r>
              <a:rPr lang="en-US" dirty="0"/>
              <a:t>– </a:t>
            </a:r>
            <a:r>
              <a:rPr lang="en-GB" dirty="0"/>
              <a:t>I</a:t>
            </a:r>
            <a:r>
              <a:rPr lang="en-US" baseline="30000" dirty="0"/>
              <a:t>6</a:t>
            </a:r>
            <a:endParaRPr lang="el-GR" dirty="0"/>
          </a:p>
          <a:p>
            <a:r>
              <a:rPr lang="el-GR" dirty="0"/>
              <a:t>ε  </a:t>
            </a:r>
            <a:r>
              <a:rPr lang="en-GB" dirty="0"/>
              <a:t>I – </a:t>
            </a:r>
            <a:r>
              <a:rPr lang="en-US" dirty="0"/>
              <a:t>II</a:t>
            </a:r>
            <a:r>
              <a:rPr lang="en-GB" dirty="0"/>
              <a:t>I – VI</a:t>
            </a:r>
            <a:r>
              <a:rPr lang="en-GB" baseline="-25000" dirty="0"/>
              <a:t> </a:t>
            </a:r>
            <a:r>
              <a:rPr lang="en-GB" dirty="0"/>
              <a:t>– V</a:t>
            </a:r>
            <a:r>
              <a:rPr lang="en-US" baseline="30000" dirty="0"/>
              <a:t>2 </a:t>
            </a:r>
            <a:r>
              <a:rPr lang="en-US" dirty="0"/>
              <a:t>– </a:t>
            </a:r>
            <a:r>
              <a:rPr lang="en-GB" dirty="0"/>
              <a:t>I</a:t>
            </a:r>
            <a:r>
              <a:rPr lang="en-US" baseline="30000" dirty="0"/>
              <a:t>6</a:t>
            </a:r>
            <a:endParaRPr lang="el-GR" dirty="0"/>
          </a:p>
        </p:txBody>
      </p:sp>
      <p:pic>
        <p:nvPicPr>
          <p:cNvPr id="5" name="Διαδοχή I I65 IV V2 I6.mp3" descr="Διαδοχή I I65 IV V2 I6.mp3">
            <a:hlinkClick r:id="" action="ppaction://media"/>
            <a:extLst>
              <a:ext uri="{FF2B5EF4-FFF2-40B4-BE49-F238E27FC236}">
                <a16:creationId xmlns:a16="http://schemas.microsoft.com/office/drawing/2014/main" id="{A0A7462E-2BC3-D948-B85B-3A6F730727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4191" y="4688562"/>
            <a:ext cx="812800" cy="812800"/>
          </a:xfrm>
          <a:prstGeom prst="rect">
            <a:avLst/>
          </a:prstGeom>
        </p:spPr>
      </p:pic>
    </p:spTree>
    <p:extLst>
      <p:ext uri="{BB962C8B-B14F-4D97-AF65-F5344CB8AC3E}">
        <p14:creationId xmlns:p14="http://schemas.microsoft.com/office/powerpoint/2010/main" val="40955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6" y="314979"/>
            <a:ext cx="8946444" cy="1143000"/>
          </a:xfrm>
        </p:spPr>
        <p:txBody>
          <a:bodyPr/>
          <a:lstStyle/>
          <a:p>
            <a:r>
              <a:rPr lang="el-GR" sz="3200" dirty="0">
                <a:latin typeface="Cambria"/>
                <a:cs typeface="Cambria"/>
              </a:rPr>
              <a:t>Ερωτήματα αναγνώρισης</a:t>
            </a:r>
            <a:r>
              <a:rPr lang="en-US" sz="3200" dirty="0">
                <a:latin typeface="Cambria"/>
                <a:cs typeface="Cambria"/>
              </a:rPr>
              <a:t> </a:t>
            </a:r>
            <a:r>
              <a:rPr lang="el-GR" sz="3200" dirty="0">
                <a:latin typeface="Cambria"/>
                <a:cs typeface="Cambria"/>
              </a:rPr>
              <a:t>διαδοχής συγχορδιών</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4.4</a:t>
            </a:r>
            <a:endParaRPr lang="en-US" dirty="0">
              <a:latin typeface="Cambria"/>
              <a:cs typeface="Cambria"/>
            </a:endParaRPr>
          </a:p>
          <a:p>
            <a:r>
              <a:rPr lang="el-GR" dirty="0"/>
              <a:t>α  </a:t>
            </a:r>
            <a:r>
              <a:rPr lang="en-GB" dirty="0"/>
              <a:t>I – </a:t>
            </a:r>
            <a:r>
              <a:rPr lang="en-US" dirty="0"/>
              <a:t>II</a:t>
            </a:r>
            <a:r>
              <a:rPr lang="en-GB" baseline="30000" dirty="0"/>
              <a:t>6</a:t>
            </a:r>
            <a:r>
              <a:rPr lang="en-GB" dirty="0"/>
              <a:t> – I</a:t>
            </a:r>
            <a:r>
              <a:rPr lang="en-GB" baseline="30000" dirty="0"/>
              <a:t>6</a:t>
            </a:r>
            <a:r>
              <a:rPr lang="en-GB" baseline="-25000" dirty="0"/>
              <a:t>4 </a:t>
            </a:r>
            <a:r>
              <a:rPr lang="en-GB" dirty="0"/>
              <a:t>– V</a:t>
            </a:r>
            <a:r>
              <a:rPr lang="en-GB" baseline="30000" dirty="0"/>
              <a:t>7</a:t>
            </a:r>
            <a:r>
              <a:rPr lang="en-GB" baseline="-25000" dirty="0"/>
              <a:t> </a:t>
            </a:r>
            <a:r>
              <a:rPr lang="en-GB" dirty="0"/>
              <a:t>– I</a:t>
            </a:r>
            <a:endParaRPr lang="el-GR" dirty="0"/>
          </a:p>
          <a:p>
            <a:r>
              <a:rPr lang="el-GR" dirty="0"/>
              <a:t>β  </a:t>
            </a:r>
            <a:r>
              <a:rPr lang="en-GB" dirty="0"/>
              <a:t>I – I</a:t>
            </a:r>
            <a:r>
              <a:rPr lang="en-US" dirty="0"/>
              <a:t>I</a:t>
            </a:r>
            <a:r>
              <a:rPr lang="en-GB" baseline="30000" dirty="0"/>
              <a:t>6</a:t>
            </a:r>
            <a:r>
              <a:rPr lang="en-GB" baseline="-25000" dirty="0"/>
              <a:t>(N)</a:t>
            </a:r>
            <a:r>
              <a:rPr lang="en-GB" baseline="30000" dirty="0"/>
              <a:t> </a:t>
            </a:r>
            <a:r>
              <a:rPr lang="en-GB" dirty="0"/>
              <a:t>– I</a:t>
            </a:r>
            <a:r>
              <a:rPr lang="en-GB" baseline="30000" dirty="0"/>
              <a:t>6</a:t>
            </a:r>
            <a:r>
              <a:rPr lang="en-GB" baseline="-25000" dirty="0"/>
              <a:t> </a:t>
            </a:r>
            <a:r>
              <a:rPr lang="en-GB" dirty="0"/>
              <a:t>– V</a:t>
            </a:r>
            <a:r>
              <a:rPr lang="en-GB" baseline="30000" dirty="0"/>
              <a:t>2</a:t>
            </a:r>
            <a:r>
              <a:rPr lang="en-GB" baseline="-25000" dirty="0"/>
              <a:t> </a:t>
            </a:r>
            <a:r>
              <a:rPr lang="en-GB" dirty="0"/>
              <a:t>– I</a:t>
            </a:r>
            <a:r>
              <a:rPr lang="en-GB" baseline="30000" dirty="0"/>
              <a:t>6</a:t>
            </a:r>
            <a:endParaRPr lang="el-GR" dirty="0"/>
          </a:p>
          <a:p>
            <a:r>
              <a:rPr lang="el-GR" dirty="0"/>
              <a:t>γ  </a:t>
            </a:r>
            <a:r>
              <a:rPr lang="en-GB" dirty="0"/>
              <a:t>I – I</a:t>
            </a:r>
            <a:r>
              <a:rPr lang="en-US" dirty="0"/>
              <a:t>I</a:t>
            </a:r>
            <a:r>
              <a:rPr lang="en-GB" baseline="30000" dirty="0"/>
              <a:t>6</a:t>
            </a:r>
            <a:r>
              <a:rPr lang="en-GB" baseline="-25000" dirty="0"/>
              <a:t>(N)</a:t>
            </a:r>
            <a:r>
              <a:rPr lang="en-GB" baseline="30000" dirty="0"/>
              <a:t> </a:t>
            </a:r>
            <a:r>
              <a:rPr lang="en-GB" dirty="0"/>
              <a:t>– I</a:t>
            </a:r>
            <a:r>
              <a:rPr lang="en-GB" baseline="30000" dirty="0"/>
              <a:t>6</a:t>
            </a:r>
            <a:r>
              <a:rPr lang="en-GB" baseline="-25000" dirty="0"/>
              <a:t>4 </a:t>
            </a:r>
            <a:r>
              <a:rPr lang="en-GB" dirty="0"/>
              <a:t>– V – I</a:t>
            </a:r>
            <a:endParaRPr lang="el-GR" dirty="0"/>
          </a:p>
          <a:p>
            <a:r>
              <a:rPr lang="el-GR" dirty="0"/>
              <a:t>δ  </a:t>
            </a:r>
            <a:r>
              <a:rPr lang="en-GB" dirty="0"/>
              <a:t>I – I</a:t>
            </a:r>
            <a:r>
              <a:rPr lang="en-US" dirty="0"/>
              <a:t>I</a:t>
            </a:r>
            <a:r>
              <a:rPr lang="en-GB" baseline="30000" dirty="0"/>
              <a:t>6</a:t>
            </a:r>
            <a:r>
              <a:rPr lang="en-GB" baseline="-25000" dirty="0"/>
              <a:t>(N)</a:t>
            </a:r>
            <a:r>
              <a:rPr lang="en-GB" baseline="30000" dirty="0"/>
              <a:t> </a:t>
            </a:r>
            <a:r>
              <a:rPr lang="en-GB" dirty="0"/>
              <a:t>– V</a:t>
            </a:r>
            <a:r>
              <a:rPr lang="en-GB" baseline="-25000" dirty="0"/>
              <a:t> </a:t>
            </a:r>
            <a:r>
              <a:rPr lang="en-GB" dirty="0"/>
              <a:t>– V</a:t>
            </a:r>
            <a:r>
              <a:rPr lang="en-GB" baseline="30000" dirty="0"/>
              <a:t>7</a:t>
            </a:r>
            <a:r>
              <a:rPr lang="en-GB" baseline="-25000" dirty="0"/>
              <a:t> </a:t>
            </a:r>
            <a:r>
              <a:rPr lang="en-GB" dirty="0"/>
              <a:t>– VI</a:t>
            </a:r>
            <a:endParaRPr lang="el-GR" dirty="0"/>
          </a:p>
          <a:p>
            <a:r>
              <a:rPr lang="el-GR" dirty="0"/>
              <a:t>ε  </a:t>
            </a:r>
            <a:r>
              <a:rPr lang="en-GB" dirty="0"/>
              <a:t>I – I</a:t>
            </a:r>
            <a:r>
              <a:rPr lang="en-US" dirty="0"/>
              <a:t>I</a:t>
            </a:r>
            <a:r>
              <a:rPr lang="en-GB" baseline="30000" dirty="0"/>
              <a:t>6</a:t>
            </a:r>
            <a:r>
              <a:rPr lang="en-GB" baseline="-25000" dirty="0"/>
              <a:t>(N)</a:t>
            </a:r>
            <a:r>
              <a:rPr lang="en-GB" baseline="30000" dirty="0"/>
              <a:t> </a:t>
            </a:r>
            <a:r>
              <a:rPr lang="en-GB" dirty="0"/>
              <a:t>– I</a:t>
            </a:r>
            <a:r>
              <a:rPr lang="en-GB" baseline="30000" dirty="0"/>
              <a:t>6</a:t>
            </a:r>
            <a:r>
              <a:rPr lang="en-GB" baseline="-25000" dirty="0"/>
              <a:t>4 </a:t>
            </a:r>
            <a:r>
              <a:rPr lang="en-GB" dirty="0"/>
              <a:t>– V</a:t>
            </a:r>
            <a:r>
              <a:rPr lang="en-GB" baseline="30000" dirty="0"/>
              <a:t>7</a:t>
            </a:r>
            <a:r>
              <a:rPr lang="en-GB" baseline="-25000" dirty="0"/>
              <a:t> </a:t>
            </a:r>
            <a:r>
              <a:rPr lang="en-GB" dirty="0"/>
              <a:t>– VI</a:t>
            </a:r>
            <a:endParaRPr lang="el-GR" dirty="0"/>
          </a:p>
        </p:txBody>
      </p:sp>
      <p:pic>
        <p:nvPicPr>
          <p:cNvPr id="4" name="3 βαθμ5 I IIN I64 V7 VI.mp3" descr="3 βαθμ5 I IIN I64 V7 VI.mp3">
            <a:hlinkClick r:id="" action="ppaction://media"/>
            <a:extLst>
              <a:ext uri="{FF2B5EF4-FFF2-40B4-BE49-F238E27FC236}">
                <a16:creationId xmlns:a16="http://schemas.microsoft.com/office/drawing/2014/main" id="{D7620AC6-52E0-9740-90B7-1CDDBB6D46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19868" y="4864847"/>
            <a:ext cx="812800" cy="812800"/>
          </a:xfrm>
          <a:prstGeom prst="rect">
            <a:avLst/>
          </a:prstGeom>
        </p:spPr>
      </p:pic>
    </p:spTree>
    <p:extLst>
      <p:ext uri="{BB962C8B-B14F-4D97-AF65-F5344CB8AC3E}">
        <p14:creationId xmlns:p14="http://schemas.microsoft.com/office/powerpoint/2010/main" val="40955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56" y="314979"/>
            <a:ext cx="8946444" cy="1143000"/>
          </a:xfrm>
        </p:spPr>
        <p:txBody>
          <a:bodyPr/>
          <a:lstStyle/>
          <a:p>
            <a:r>
              <a:rPr lang="el-GR" sz="3200" dirty="0">
                <a:latin typeface="Cambria"/>
                <a:cs typeface="Cambria"/>
              </a:rPr>
              <a:t>Ερωτήματα αναγνώρισης</a:t>
            </a:r>
            <a:r>
              <a:rPr lang="en-US" sz="3200" dirty="0">
                <a:latin typeface="Cambria"/>
                <a:cs typeface="Cambria"/>
              </a:rPr>
              <a:t> </a:t>
            </a:r>
            <a:r>
              <a:rPr lang="el-GR" sz="3200" dirty="0">
                <a:latin typeface="Cambria"/>
                <a:cs typeface="Cambria"/>
              </a:rPr>
              <a:t>διαδοχής συγχορδιών</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4.5</a:t>
            </a:r>
            <a:endParaRPr lang="en-US" dirty="0">
              <a:latin typeface="Cambria"/>
              <a:cs typeface="Cambria"/>
            </a:endParaRPr>
          </a:p>
          <a:p>
            <a:r>
              <a:rPr lang="el-GR" dirty="0"/>
              <a:t>α  </a:t>
            </a:r>
            <a:r>
              <a:rPr lang="en-GB" dirty="0"/>
              <a:t>I </a:t>
            </a:r>
            <a:r>
              <a:rPr lang="el-GR" dirty="0"/>
              <a:t>– </a:t>
            </a:r>
            <a:r>
              <a:rPr lang="en-US" dirty="0"/>
              <a:t>II</a:t>
            </a:r>
            <a:r>
              <a:rPr lang="en-GB" dirty="0"/>
              <a:t>I </a:t>
            </a:r>
            <a:r>
              <a:rPr lang="el-GR" dirty="0"/>
              <a:t>– </a:t>
            </a:r>
            <a:r>
              <a:rPr lang="en-US" dirty="0"/>
              <a:t>IV</a:t>
            </a:r>
            <a:r>
              <a:rPr lang="el-GR" dirty="0"/>
              <a:t> –</a:t>
            </a:r>
            <a:r>
              <a:rPr lang="en-GB" dirty="0"/>
              <a:t>V</a:t>
            </a:r>
            <a:r>
              <a:rPr lang="el-GR" baseline="30000" dirty="0"/>
              <a:t>7</a:t>
            </a:r>
            <a:r>
              <a:rPr lang="el-GR" dirty="0"/>
              <a:t>/</a:t>
            </a:r>
            <a:r>
              <a:rPr lang="en-GB" dirty="0"/>
              <a:t>V</a:t>
            </a:r>
            <a:r>
              <a:rPr lang="en-GB" baseline="-25000" dirty="0"/>
              <a:t> </a:t>
            </a:r>
            <a:r>
              <a:rPr lang="el-GR" dirty="0"/>
              <a:t>– </a:t>
            </a:r>
            <a:r>
              <a:rPr lang="en-GB" dirty="0"/>
              <a:t>V  </a:t>
            </a:r>
            <a:endParaRPr lang="el-GR" dirty="0"/>
          </a:p>
          <a:p>
            <a:r>
              <a:rPr lang="el-GR" dirty="0"/>
              <a:t>β  </a:t>
            </a:r>
            <a:r>
              <a:rPr lang="en-GB" dirty="0"/>
              <a:t>I – VI –</a:t>
            </a:r>
            <a:r>
              <a:rPr lang="en-US" dirty="0"/>
              <a:t>II</a:t>
            </a:r>
            <a:r>
              <a:rPr lang="en-US" baseline="30000" dirty="0"/>
              <a:t>6 </a:t>
            </a:r>
            <a:r>
              <a:rPr lang="en-GB" dirty="0"/>
              <a:t>– V</a:t>
            </a:r>
            <a:r>
              <a:rPr lang="en-GB" baseline="30000" dirty="0"/>
              <a:t>6</a:t>
            </a:r>
            <a:r>
              <a:rPr lang="en-GB" baseline="-25000" dirty="0"/>
              <a:t>5</a:t>
            </a:r>
            <a:r>
              <a:rPr lang="en-GB" dirty="0"/>
              <a:t>/V</a:t>
            </a:r>
            <a:r>
              <a:rPr lang="en-GB" baseline="-25000" dirty="0"/>
              <a:t> </a:t>
            </a:r>
            <a:r>
              <a:rPr lang="en-US" dirty="0"/>
              <a:t>– </a:t>
            </a:r>
            <a:r>
              <a:rPr lang="en-GB" dirty="0"/>
              <a:t>V  </a:t>
            </a:r>
            <a:endParaRPr lang="el-GR" dirty="0"/>
          </a:p>
          <a:p>
            <a:r>
              <a:rPr lang="el-GR" dirty="0"/>
              <a:t>γ  </a:t>
            </a:r>
            <a:r>
              <a:rPr lang="en-GB" dirty="0"/>
              <a:t>I – VI – </a:t>
            </a:r>
            <a:r>
              <a:rPr lang="en-US" dirty="0"/>
              <a:t>IV</a:t>
            </a:r>
            <a:r>
              <a:rPr lang="en-US" baseline="30000" dirty="0"/>
              <a:t> </a:t>
            </a:r>
            <a:r>
              <a:rPr lang="en-GB" dirty="0"/>
              <a:t>– V</a:t>
            </a:r>
            <a:r>
              <a:rPr lang="en-GB" baseline="30000" dirty="0"/>
              <a:t>6</a:t>
            </a:r>
            <a:r>
              <a:rPr lang="en-GB" baseline="-25000" dirty="0"/>
              <a:t>5</a:t>
            </a:r>
            <a:r>
              <a:rPr lang="en-GB" dirty="0"/>
              <a:t>/V</a:t>
            </a:r>
            <a:r>
              <a:rPr lang="en-GB" baseline="-25000" dirty="0"/>
              <a:t> </a:t>
            </a:r>
            <a:r>
              <a:rPr lang="en-US" dirty="0"/>
              <a:t>– </a:t>
            </a:r>
            <a:r>
              <a:rPr lang="en-GB" dirty="0"/>
              <a:t>V  </a:t>
            </a:r>
            <a:endParaRPr lang="el-GR" dirty="0"/>
          </a:p>
          <a:p>
            <a:r>
              <a:rPr lang="el-GR" dirty="0"/>
              <a:t>δ  </a:t>
            </a:r>
            <a:r>
              <a:rPr lang="en-GB" dirty="0"/>
              <a:t>I – VI – IV – </a:t>
            </a:r>
            <a:r>
              <a:rPr lang="en-US" dirty="0"/>
              <a:t>V</a:t>
            </a:r>
            <a:r>
              <a:rPr lang="en-US" baseline="30000" dirty="0"/>
              <a:t>7</a:t>
            </a:r>
            <a:r>
              <a:rPr lang="en-US" baseline="-25000" dirty="0"/>
              <a:t> </a:t>
            </a:r>
            <a:r>
              <a:rPr lang="en-GB" dirty="0"/>
              <a:t>– I</a:t>
            </a:r>
            <a:endParaRPr lang="el-GR" dirty="0"/>
          </a:p>
          <a:p>
            <a:r>
              <a:rPr lang="en-GB" dirty="0" err="1"/>
              <a:t>ε</a:t>
            </a:r>
            <a:r>
              <a:rPr lang="en-GB" dirty="0"/>
              <a:t>  I – IV</a:t>
            </a:r>
            <a:r>
              <a:rPr lang="en-GB" baseline="30000" dirty="0"/>
              <a:t>6</a:t>
            </a:r>
            <a:r>
              <a:rPr lang="en-GB" dirty="0"/>
              <a:t> – IV – II</a:t>
            </a:r>
            <a:r>
              <a:rPr lang="en-GB" baseline="30000" dirty="0"/>
              <a:t>6</a:t>
            </a:r>
            <a:r>
              <a:rPr lang="en-GB" baseline="-25000" dirty="0"/>
              <a:t>5</a:t>
            </a:r>
            <a:r>
              <a:rPr lang="en-GB" dirty="0"/>
              <a:t> – V</a:t>
            </a:r>
            <a:endParaRPr lang="el-GR" dirty="0"/>
          </a:p>
        </p:txBody>
      </p:sp>
      <p:pic>
        <p:nvPicPr>
          <p:cNvPr id="4" name="Διαδ Ι VI II6 V65V V.mp3" descr="Διαδ Ι VI II6 V65V V.mp3">
            <a:hlinkClick r:id="" action="ppaction://media"/>
            <a:extLst>
              <a:ext uri="{FF2B5EF4-FFF2-40B4-BE49-F238E27FC236}">
                <a16:creationId xmlns:a16="http://schemas.microsoft.com/office/drawing/2014/main" id="{7FFB3001-C9B3-F74B-A15B-A9EF28FB5F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32395" y="5052737"/>
            <a:ext cx="812800" cy="812800"/>
          </a:xfrm>
          <a:prstGeom prst="rect">
            <a:avLst/>
          </a:prstGeom>
        </p:spPr>
      </p:pic>
    </p:spTree>
    <p:extLst>
      <p:ext uri="{BB962C8B-B14F-4D97-AF65-F5344CB8AC3E}">
        <p14:creationId xmlns:p14="http://schemas.microsoft.com/office/powerpoint/2010/main" val="40955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latin typeface="Cambria"/>
                <a:cs typeface="Cambria"/>
              </a:rPr>
              <a:t>Σωστές απαντήσεις</a:t>
            </a:r>
            <a:endParaRPr lang="en-US" sz="3600" dirty="0">
              <a:latin typeface="Cambria"/>
              <a:cs typeface="Cambria"/>
            </a:endParaRPr>
          </a:p>
        </p:txBody>
      </p:sp>
      <p:graphicFrame>
        <p:nvGraphicFramePr>
          <p:cNvPr id="3" name="Content Placeholder 6"/>
          <p:cNvGraphicFramePr>
            <a:graphicFrameLocks/>
          </p:cNvGraphicFramePr>
          <p:nvPr>
            <p:extLst>
              <p:ext uri="{D42A27DB-BD31-4B8C-83A1-F6EECF244321}">
                <p14:modId xmlns:p14="http://schemas.microsoft.com/office/powerpoint/2010/main" val="2152582837"/>
              </p:ext>
            </p:extLst>
          </p:nvPr>
        </p:nvGraphicFramePr>
        <p:xfrm>
          <a:off x="1439332" y="1608667"/>
          <a:ext cx="6937906" cy="4480560"/>
        </p:xfrm>
        <a:graphic>
          <a:graphicData uri="http://schemas.openxmlformats.org/drawingml/2006/table">
            <a:tbl>
              <a:tblPr firstRow="1" bandRow="1">
                <a:tableStyleId>{5C22544A-7EE6-4342-B048-85BDC9FD1C3A}</a:tableStyleId>
              </a:tblPr>
              <a:tblGrid>
                <a:gridCol w="3468953">
                  <a:extLst>
                    <a:ext uri="{9D8B030D-6E8A-4147-A177-3AD203B41FA5}">
                      <a16:colId xmlns:a16="http://schemas.microsoft.com/office/drawing/2014/main" val="20000"/>
                    </a:ext>
                  </a:extLst>
                </a:gridCol>
                <a:gridCol w="3468953">
                  <a:extLst>
                    <a:ext uri="{9D8B030D-6E8A-4147-A177-3AD203B41FA5}">
                      <a16:colId xmlns:a16="http://schemas.microsoft.com/office/drawing/2014/main" val="20001"/>
                    </a:ext>
                  </a:extLst>
                </a:gridCol>
              </a:tblGrid>
              <a:tr h="4219221">
                <a:tc>
                  <a:txBody>
                    <a:bodyPr/>
                    <a:lstStyle/>
                    <a:p>
                      <a:r>
                        <a:rPr lang="el-GR" sz="2400" dirty="0">
                          <a:latin typeface="Cambria"/>
                          <a:cs typeface="Cambria"/>
                        </a:rPr>
                        <a:t>1.1: β</a:t>
                      </a:r>
                    </a:p>
                    <a:p>
                      <a:r>
                        <a:rPr lang="el-GR" sz="2400" dirty="0">
                          <a:latin typeface="Cambria"/>
                          <a:cs typeface="Cambria"/>
                        </a:rPr>
                        <a:t>1.2: δ</a:t>
                      </a:r>
                    </a:p>
                    <a:p>
                      <a:r>
                        <a:rPr lang="el-GR" sz="2400" dirty="0">
                          <a:latin typeface="Cambria"/>
                          <a:cs typeface="Cambria"/>
                        </a:rPr>
                        <a:t>1.3: α</a:t>
                      </a:r>
                    </a:p>
                    <a:p>
                      <a:r>
                        <a:rPr lang="el-GR" sz="2400" dirty="0">
                          <a:latin typeface="Cambria"/>
                          <a:cs typeface="Cambria"/>
                        </a:rPr>
                        <a:t>1.4: ε</a:t>
                      </a:r>
                    </a:p>
                    <a:p>
                      <a:r>
                        <a:rPr lang="el-GR" sz="2400" dirty="0">
                          <a:latin typeface="Cambria"/>
                          <a:cs typeface="Cambria"/>
                        </a:rPr>
                        <a:t>1.5</a:t>
                      </a:r>
                      <a:r>
                        <a:rPr lang="el-GR" sz="2400">
                          <a:latin typeface="Cambria"/>
                          <a:cs typeface="Cambria"/>
                        </a:rPr>
                        <a:t>: γ</a:t>
                      </a:r>
                      <a:endParaRPr lang="el-GR" sz="2400" dirty="0">
                        <a:latin typeface="Cambria"/>
                        <a:cs typeface="Cambria"/>
                      </a:endParaRPr>
                    </a:p>
                    <a:p>
                      <a:endParaRPr lang="el-GR" sz="2400" dirty="0">
                        <a:latin typeface="Cambria"/>
                        <a:cs typeface="Cambria"/>
                      </a:endParaRPr>
                    </a:p>
                    <a:p>
                      <a:r>
                        <a:rPr lang="el-GR" sz="2400" dirty="0">
                          <a:latin typeface="Cambria"/>
                          <a:cs typeface="Cambria"/>
                        </a:rPr>
                        <a:t>2.1: δ</a:t>
                      </a:r>
                    </a:p>
                    <a:p>
                      <a:r>
                        <a:rPr lang="el-GR" sz="2400" dirty="0">
                          <a:latin typeface="Cambria"/>
                          <a:cs typeface="Cambria"/>
                        </a:rPr>
                        <a:t>2.2: δ</a:t>
                      </a:r>
                    </a:p>
                    <a:p>
                      <a:r>
                        <a:rPr lang="el-GR" sz="2400" dirty="0">
                          <a:latin typeface="Cambria"/>
                          <a:cs typeface="Cambria"/>
                        </a:rPr>
                        <a:t>2.3: β</a:t>
                      </a:r>
                    </a:p>
                    <a:p>
                      <a:r>
                        <a:rPr lang="el-GR" sz="2400" dirty="0">
                          <a:latin typeface="Cambria"/>
                          <a:cs typeface="Cambria"/>
                        </a:rPr>
                        <a:t>2.4: γ</a:t>
                      </a:r>
                    </a:p>
                    <a:p>
                      <a:r>
                        <a:rPr lang="el-GR" sz="2400" dirty="0">
                          <a:latin typeface="Cambria"/>
                          <a:cs typeface="Cambria"/>
                        </a:rPr>
                        <a:t>2.5: δ</a:t>
                      </a:r>
                    </a:p>
                    <a:p>
                      <a:endParaRPr lang="el-GR" sz="2400" dirty="0">
                        <a:latin typeface="Cambria"/>
                        <a:cs typeface="Cambria"/>
                      </a:endParaRPr>
                    </a:p>
                  </a:txBody>
                  <a:tcPr/>
                </a:tc>
                <a:tc>
                  <a:txBody>
                    <a:bodyPr/>
                    <a:lstStyle/>
                    <a:p>
                      <a:r>
                        <a:rPr lang="el-GR" sz="2400" dirty="0">
                          <a:latin typeface="Cambria"/>
                          <a:cs typeface="Cambria"/>
                        </a:rPr>
                        <a:t>3.1: γ</a:t>
                      </a:r>
                    </a:p>
                    <a:p>
                      <a:r>
                        <a:rPr lang="el-GR" sz="2400" dirty="0">
                          <a:latin typeface="Cambria"/>
                          <a:cs typeface="Cambria"/>
                        </a:rPr>
                        <a:t>3.2: γ</a:t>
                      </a:r>
                    </a:p>
                    <a:p>
                      <a:r>
                        <a:rPr lang="el-GR" sz="2400" dirty="0">
                          <a:latin typeface="Cambria"/>
                          <a:cs typeface="Cambria"/>
                        </a:rPr>
                        <a:t>3.3: δ</a:t>
                      </a:r>
                    </a:p>
                    <a:p>
                      <a:r>
                        <a:rPr lang="el-GR" sz="2400" dirty="0">
                          <a:latin typeface="Cambria"/>
                          <a:cs typeface="Cambria"/>
                        </a:rPr>
                        <a:t>3.4: γ</a:t>
                      </a:r>
                    </a:p>
                    <a:p>
                      <a:r>
                        <a:rPr lang="el-GR" sz="2400" dirty="0">
                          <a:latin typeface="Cambria"/>
                          <a:cs typeface="Cambria"/>
                        </a:rPr>
                        <a:t>3.5: ε</a:t>
                      </a:r>
                    </a:p>
                    <a:p>
                      <a:endParaRPr lang="el-GR" sz="2400" dirty="0">
                        <a:latin typeface="Cambria"/>
                        <a:cs typeface="Cambria"/>
                      </a:endParaRPr>
                    </a:p>
                    <a:p>
                      <a:r>
                        <a:rPr lang="el-GR" sz="2400" dirty="0">
                          <a:latin typeface="Cambria"/>
                          <a:cs typeface="Cambria"/>
                        </a:rPr>
                        <a:t>4.1: α</a:t>
                      </a:r>
                    </a:p>
                    <a:p>
                      <a:r>
                        <a:rPr lang="el-GR" sz="2400" dirty="0">
                          <a:latin typeface="Cambria"/>
                          <a:cs typeface="Cambria"/>
                        </a:rPr>
                        <a:t>4.2: β</a:t>
                      </a:r>
                    </a:p>
                    <a:p>
                      <a:r>
                        <a:rPr lang="el-GR" sz="2400" dirty="0">
                          <a:latin typeface="Cambria"/>
                          <a:cs typeface="Cambria"/>
                        </a:rPr>
                        <a:t>4.3: α</a:t>
                      </a:r>
                    </a:p>
                    <a:p>
                      <a:r>
                        <a:rPr lang="el-GR" sz="2400" dirty="0">
                          <a:latin typeface="Cambria"/>
                          <a:cs typeface="Cambria"/>
                        </a:rPr>
                        <a:t>4.4: ε</a:t>
                      </a:r>
                    </a:p>
                    <a:p>
                      <a:r>
                        <a:rPr lang="el-GR" sz="2400" dirty="0">
                          <a:latin typeface="Cambria"/>
                          <a:cs typeface="Cambria"/>
                        </a:rPr>
                        <a:t>4.5: β</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15317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διαστηματικής αναγνώρισης</a:t>
            </a:r>
            <a:br>
              <a:rPr lang="el-GR"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r>
              <a:rPr lang="el-GR" dirty="0">
                <a:latin typeface="Cambria"/>
                <a:cs typeface="Cambria"/>
              </a:rPr>
              <a:t>Ερώτηση 1.1</a:t>
            </a:r>
            <a:endParaRPr lang="en-US" dirty="0">
              <a:latin typeface="Cambria"/>
              <a:cs typeface="Cambria"/>
            </a:endParaRPr>
          </a:p>
        </p:txBody>
      </p:sp>
      <p:pic>
        <p:nvPicPr>
          <p:cNvPr id="4" name="Εικόνα 3">
            <a:extLst>
              <a:ext uri="{FF2B5EF4-FFF2-40B4-BE49-F238E27FC236}">
                <a16:creationId xmlns:a16="http://schemas.microsoft.com/office/drawing/2014/main" id="{CFEADAB0-684C-914D-8BC2-93F2317F8985}"/>
              </a:ext>
            </a:extLst>
          </p:cNvPr>
          <p:cNvPicPr>
            <a:picLocks noChangeAspect="1"/>
          </p:cNvPicPr>
          <p:nvPr/>
        </p:nvPicPr>
        <p:blipFill>
          <a:blip r:embed="rId4"/>
          <a:stretch>
            <a:fillRect/>
          </a:stretch>
        </p:blipFill>
        <p:spPr>
          <a:xfrm>
            <a:off x="0" y="2954398"/>
            <a:ext cx="9144000" cy="949204"/>
          </a:xfrm>
          <a:prstGeom prst="rect">
            <a:avLst/>
          </a:prstGeom>
        </p:spPr>
      </p:pic>
      <p:pic>
        <p:nvPicPr>
          <p:cNvPr id="5" name="Διαστ αναγν1 μαρτ2021.mp3" descr="Διαστ αναγν1 μαρτ2021.mp3">
            <a:hlinkClick r:id="" action="ppaction://media"/>
            <a:extLst>
              <a:ext uri="{FF2B5EF4-FFF2-40B4-BE49-F238E27FC236}">
                <a16:creationId xmlns:a16="http://schemas.microsoft.com/office/drawing/2014/main" id="{69724B40-0385-7A47-89AC-E561C661F3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4744470"/>
            <a:ext cx="812800" cy="812800"/>
          </a:xfrm>
          <a:prstGeom prst="rect">
            <a:avLst/>
          </a:prstGeom>
        </p:spPr>
      </p:pic>
    </p:spTree>
    <p:extLst>
      <p:ext uri="{BB962C8B-B14F-4D97-AF65-F5344CB8AC3E}">
        <p14:creationId xmlns:p14="http://schemas.microsoft.com/office/powerpoint/2010/main" val="101653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διαστηματικής αναγνώρισης</a:t>
            </a:r>
            <a:br>
              <a:rPr lang="el-GR"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r>
              <a:rPr lang="el-GR" dirty="0">
                <a:latin typeface="Cambria"/>
                <a:cs typeface="Cambria"/>
              </a:rPr>
              <a:t>Ερώτηση 1.2</a:t>
            </a:r>
            <a:endParaRPr lang="en-US" dirty="0">
              <a:latin typeface="Cambria"/>
              <a:cs typeface="Cambria"/>
            </a:endParaRPr>
          </a:p>
          <a:p>
            <a:endParaRPr lang="en-US" dirty="0"/>
          </a:p>
        </p:txBody>
      </p:sp>
      <p:pic>
        <p:nvPicPr>
          <p:cNvPr id="4" name="Εικόνα 3">
            <a:extLst>
              <a:ext uri="{FF2B5EF4-FFF2-40B4-BE49-F238E27FC236}">
                <a16:creationId xmlns:a16="http://schemas.microsoft.com/office/drawing/2014/main" id="{7D0D1468-3287-CD42-912A-8047E5AE987E}"/>
              </a:ext>
            </a:extLst>
          </p:cNvPr>
          <p:cNvPicPr>
            <a:picLocks noChangeAspect="1"/>
          </p:cNvPicPr>
          <p:nvPr/>
        </p:nvPicPr>
        <p:blipFill>
          <a:blip r:embed="rId4"/>
          <a:stretch>
            <a:fillRect/>
          </a:stretch>
        </p:blipFill>
        <p:spPr>
          <a:xfrm>
            <a:off x="0" y="2923953"/>
            <a:ext cx="9144000" cy="1010093"/>
          </a:xfrm>
          <a:prstGeom prst="rect">
            <a:avLst/>
          </a:prstGeom>
        </p:spPr>
      </p:pic>
      <p:pic>
        <p:nvPicPr>
          <p:cNvPr id="5" name="Διαστ αναγν2 μαρτ2021.mp3" descr="Διαστ αναγν2 μαρτ2021.mp3">
            <a:hlinkClick r:id="" action="ppaction://media"/>
            <a:extLst>
              <a:ext uri="{FF2B5EF4-FFF2-40B4-BE49-F238E27FC236}">
                <a16:creationId xmlns:a16="http://schemas.microsoft.com/office/drawing/2014/main" id="{45AD364C-7ED7-C84E-8F88-979664960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90860" y="4864846"/>
            <a:ext cx="812800" cy="812800"/>
          </a:xfrm>
          <a:prstGeom prst="rect">
            <a:avLst/>
          </a:prstGeom>
        </p:spPr>
      </p:pic>
    </p:spTree>
    <p:extLst>
      <p:ext uri="{BB962C8B-B14F-4D97-AF65-F5344CB8AC3E}">
        <p14:creationId xmlns:p14="http://schemas.microsoft.com/office/powerpoint/2010/main" val="22411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διαστηματικής αναγνώρισης</a:t>
            </a:r>
            <a:br>
              <a:rPr lang="el-GR"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r>
              <a:rPr lang="el-GR" dirty="0">
                <a:latin typeface="Cambria"/>
                <a:cs typeface="Cambria"/>
              </a:rPr>
              <a:t>Ερώτηση 1.3</a:t>
            </a:r>
            <a:endParaRPr lang="en-US" dirty="0">
              <a:latin typeface="Cambria"/>
              <a:cs typeface="Cambria"/>
            </a:endParaRPr>
          </a:p>
        </p:txBody>
      </p:sp>
      <p:pic>
        <p:nvPicPr>
          <p:cNvPr id="4" name="Εικόνα 3">
            <a:extLst>
              <a:ext uri="{FF2B5EF4-FFF2-40B4-BE49-F238E27FC236}">
                <a16:creationId xmlns:a16="http://schemas.microsoft.com/office/drawing/2014/main" id="{1A64B9C2-35B3-0A43-A58A-8AA1E103AB47}"/>
              </a:ext>
            </a:extLst>
          </p:cNvPr>
          <p:cNvPicPr>
            <a:picLocks noChangeAspect="1"/>
          </p:cNvPicPr>
          <p:nvPr/>
        </p:nvPicPr>
        <p:blipFill>
          <a:blip r:embed="rId4"/>
          <a:stretch>
            <a:fillRect/>
          </a:stretch>
        </p:blipFill>
        <p:spPr>
          <a:xfrm>
            <a:off x="0" y="2979208"/>
            <a:ext cx="9144000" cy="899583"/>
          </a:xfrm>
          <a:prstGeom prst="rect">
            <a:avLst/>
          </a:prstGeom>
        </p:spPr>
      </p:pic>
      <p:pic>
        <p:nvPicPr>
          <p:cNvPr id="5" name="Διαστ αναγν3 μαρτ2021.mp3" descr="Διαστ αναγν3 μαρτ2021.mp3">
            <a:hlinkClick r:id="" action="ppaction://media"/>
            <a:extLst>
              <a:ext uri="{FF2B5EF4-FFF2-40B4-BE49-F238E27FC236}">
                <a16:creationId xmlns:a16="http://schemas.microsoft.com/office/drawing/2014/main" id="{0CDB0184-4D6E-A843-BA80-6AB5ACB68A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90860" y="5093828"/>
            <a:ext cx="812800" cy="812800"/>
          </a:xfrm>
          <a:prstGeom prst="rect">
            <a:avLst/>
          </a:prstGeom>
        </p:spPr>
      </p:pic>
    </p:spTree>
    <p:extLst>
      <p:ext uri="{BB962C8B-B14F-4D97-AF65-F5344CB8AC3E}">
        <p14:creationId xmlns:p14="http://schemas.microsoft.com/office/powerpoint/2010/main" val="22411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διαστηματικής αναγνώρισης</a:t>
            </a:r>
            <a:br>
              <a:rPr lang="el-GR"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r>
              <a:rPr lang="el-GR" dirty="0">
                <a:latin typeface="Cambria"/>
                <a:cs typeface="Cambria"/>
              </a:rPr>
              <a:t>Ερώτηση 1.4</a:t>
            </a:r>
            <a:endParaRPr lang="en-US" dirty="0">
              <a:latin typeface="Cambria"/>
              <a:cs typeface="Cambria"/>
            </a:endParaRPr>
          </a:p>
          <a:p>
            <a:endParaRPr lang="en-US" dirty="0"/>
          </a:p>
        </p:txBody>
      </p:sp>
      <p:pic>
        <p:nvPicPr>
          <p:cNvPr id="4" name="Εικόνα 3">
            <a:extLst>
              <a:ext uri="{FF2B5EF4-FFF2-40B4-BE49-F238E27FC236}">
                <a16:creationId xmlns:a16="http://schemas.microsoft.com/office/drawing/2014/main" id="{710F761E-01CD-1A4B-BB63-317D9F20FFB1}"/>
              </a:ext>
            </a:extLst>
          </p:cNvPr>
          <p:cNvPicPr>
            <a:picLocks noChangeAspect="1"/>
          </p:cNvPicPr>
          <p:nvPr/>
        </p:nvPicPr>
        <p:blipFill>
          <a:blip r:embed="rId4"/>
          <a:stretch>
            <a:fillRect/>
          </a:stretch>
        </p:blipFill>
        <p:spPr>
          <a:xfrm>
            <a:off x="0" y="2944091"/>
            <a:ext cx="9144000" cy="969818"/>
          </a:xfrm>
          <a:prstGeom prst="rect">
            <a:avLst/>
          </a:prstGeom>
        </p:spPr>
      </p:pic>
      <p:pic>
        <p:nvPicPr>
          <p:cNvPr id="5" name="Διαστ αναγν4 μαρτ2021.mp3" descr="Διαστ αναγν4 μαρτ2021.mp3">
            <a:hlinkClick r:id="" action="ppaction://media"/>
            <a:extLst>
              <a:ext uri="{FF2B5EF4-FFF2-40B4-BE49-F238E27FC236}">
                <a16:creationId xmlns:a16="http://schemas.microsoft.com/office/drawing/2014/main" id="{B8564134-2676-5143-94FC-4A1218B859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4864847"/>
            <a:ext cx="812800" cy="812800"/>
          </a:xfrm>
          <a:prstGeom prst="rect">
            <a:avLst/>
          </a:prstGeom>
        </p:spPr>
      </p:pic>
    </p:spTree>
    <p:extLst>
      <p:ext uri="{BB962C8B-B14F-4D97-AF65-F5344CB8AC3E}">
        <p14:creationId xmlns:p14="http://schemas.microsoft.com/office/powerpoint/2010/main" val="22411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latin typeface="Cambria"/>
                <a:cs typeface="Cambria"/>
              </a:rPr>
              <a:t>Ερωτήματα διαστηματικής αναγνώρισης</a:t>
            </a:r>
            <a:br>
              <a:rPr lang="el-GR"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r>
              <a:rPr lang="el-GR" dirty="0">
                <a:latin typeface="Cambria"/>
                <a:cs typeface="Cambria"/>
              </a:rPr>
              <a:t>Ερώτηση 1.5</a:t>
            </a:r>
            <a:endParaRPr lang="en-US" dirty="0">
              <a:latin typeface="Cambria"/>
              <a:cs typeface="Cambria"/>
            </a:endParaRPr>
          </a:p>
          <a:p>
            <a:endParaRPr lang="en-US" dirty="0"/>
          </a:p>
        </p:txBody>
      </p:sp>
      <p:pic>
        <p:nvPicPr>
          <p:cNvPr id="4" name="Εικόνα 3">
            <a:extLst>
              <a:ext uri="{FF2B5EF4-FFF2-40B4-BE49-F238E27FC236}">
                <a16:creationId xmlns:a16="http://schemas.microsoft.com/office/drawing/2014/main" id="{E5D117D4-44C9-6D4A-B79F-6C00F32E6850}"/>
              </a:ext>
            </a:extLst>
          </p:cNvPr>
          <p:cNvPicPr>
            <a:picLocks noChangeAspect="1"/>
          </p:cNvPicPr>
          <p:nvPr/>
        </p:nvPicPr>
        <p:blipFill>
          <a:blip r:embed="rId4"/>
          <a:stretch>
            <a:fillRect/>
          </a:stretch>
        </p:blipFill>
        <p:spPr>
          <a:xfrm>
            <a:off x="0" y="2969157"/>
            <a:ext cx="9144000" cy="919686"/>
          </a:xfrm>
          <a:prstGeom prst="rect">
            <a:avLst/>
          </a:prstGeom>
        </p:spPr>
      </p:pic>
      <p:pic>
        <p:nvPicPr>
          <p:cNvPr id="5" name="Διαστ αναγν5 μαρτ2021.mp3" descr="Διαστ αναγν5 μαρτ2021.mp3">
            <a:hlinkClick r:id="" action="ppaction://media"/>
            <a:extLst>
              <a:ext uri="{FF2B5EF4-FFF2-40B4-BE49-F238E27FC236}">
                <a16:creationId xmlns:a16="http://schemas.microsoft.com/office/drawing/2014/main" id="{0710D2A9-86FD-2B46-ADFF-11FAB0B3F0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4993621"/>
            <a:ext cx="812800" cy="812800"/>
          </a:xfrm>
          <a:prstGeom prst="rect">
            <a:avLst/>
          </a:prstGeom>
        </p:spPr>
      </p:pic>
    </p:spTree>
    <p:extLst>
      <p:ext uri="{BB962C8B-B14F-4D97-AF65-F5344CB8AC3E}">
        <p14:creationId xmlns:p14="http://schemas.microsoft.com/office/powerpoint/2010/main" val="22411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latin typeface="Cambria"/>
                <a:cs typeface="Cambria"/>
              </a:rPr>
              <a:t>Ερωτήματα αναγνώρισης ρυθμικού μέτρου</a:t>
            </a:r>
            <a:endParaRPr lang="en-US" sz="3600" dirty="0"/>
          </a:p>
        </p:txBody>
      </p:sp>
      <p:sp>
        <p:nvSpPr>
          <p:cNvPr id="3" name="Content Placeholder 2"/>
          <p:cNvSpPr>
            <a:spLocks noGrp="1"/>
          </p:cNvSpPr>
          <p:nvPr>
            <p:ph idx="1"/>
          </p:nvPr>
        </p:nvSpPr>
        <p:spPr/>
        <p:txBody>
          <a:bodyPr/>
          <a:lstStyle/>
          <a:p>
            <a:pPr marL="0" indent="0" algn="just">
              <a:buNone/>
            </a:pPr>
            <a:r>
              <a:rPr lang="en-US" dirty="0">
                <a:latin typeface="Cambria"/>
                <a:cs typeface="Cambria"/>
              </a:rPr>
              <a:t>	</a:t>
            </a:r>
            <a:r>
              <a:rPr lang="el-GR" dirty="0">
                <a:latin typeface="Cambria"/>
                <a:cs typeface="Cambria"/>
              </a:rPr>
              <a:t>Θα ακούσετε διαδοχές διαφορετικών ρυθμικών αξιών, οι οποίες θα επαναληφθούν άλλες δύο φορές. Να επιλέξετε ποιο από τα πέντε μέτρα που δίνονται αντιστοιχεί στο ρυθμικό μέτρο που ακούστηκε. Οι διαδοχές θα ακουστούν με τονισμούς στα ισχυρά μέρη των μέτρων.</a:t>
            </a:r>
            <a:endParaRPr lang="en-US" dirty="0">
              <a:latin typeface="Cambria"/>
              <a:cs typeface="Cambria"/>
            </a:endParaRPr>
          </a:p>
          <a:p>
            <a:endParaRPr lang="en-US" dirty="0"/>
          </a:p>
        </p:txBody>
      </p:sp>
    </p:spTree>
    <p:extLst>
      <p:ext uri="{BB962C8B-B14F-4D97-AF65-F5344CB8AC3E}">
        <p14:creationId xmlns:p14="http://schemas.microsoft.com/office/powerpoint/2010/main" val="3419615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937" y="314979"/>
            <a:ext cx="7946924" cy="1143000"/>
          </a:xfrm>
        </p:spPr>
        <p:txBody>
          <a:bodyPr/>
          <a:lstStyle/>
          <a:p>
            <a:r>
              <a:rPr lang="el-GR" sz="3200" dirty="0">
                <a:latin typeface="Cambria"/>
                <a:cs typeface="Cambria"/>
              </a:rPr>
              <a:t>Ερωτήματα αναγνώρισης ρυθμικού μέτρου</a:t>
            </a:r>
            <a:br>
              <a:rPr lang="en-US" sz="3200" dirty="0">
                <a:latin typeface="Cambria"/>
                <a:cs typeface="Cambria"/>
              </a:rPr>
            </a:br>
            <a:r>
              <a:rPr lang="el-GR" sz="3200" dirty="0">
                <a:latin typeface="Cambria"/>
                <a:cs typeface="Cambria"/>
              </a:rPr>
              <a:t>Επιλέξτε τη σωστή απάντηση</a:t>
            </a:r>
            <a:endParaRPr lang="en-US" sz="3200" dirty="0"/>
          </a:p>
        </p:txBody>
      </p:sp>
      <p:sp>
        <p:nvSpPr>
          <p:cNvPr id="3" name="Content Placeholder 2"/>
          <p:cNvSpPr>
            <a:spLocks noGrp="1"/>
          </p:cNvSpPr>
          <p:nvPr>
            <p:ph idx="1"/>
          </p:nvPr>
        </p:nvSpPr>
        <p:spPr/>
        <p:txBody>
          <a:bodyPr/>
          <a:lstStyle/>
          <a:p>
            <a:pPr marL="0" indent="0">
              <a:buNone/>
            </a:pPr>
            <a:r>
              <a:rPr lang="el-GR" dirty="0">
                <a:latin typeface="Cambria"/>
                <a:cs typeface="Cambria"/>
              </a:rPr>
              <a:t>Ερώτηση 2.1</a:t>
            </a:r>
          </a:p>
          <a:p>
            <a:r>
              <a:rPr lang="el-GR" dirty="0"/>
              <a:t>α) 2/4</a:t>
            </a:r>
          </a:p>
          <a:p>
            <a:r>
              <a:rPr lang="el-GR" dirty="0"/>
              <a:t>β) 3/4</a:t>
            </a:r>
          </a:p>
          <a:p>
            <a:r>
              <a:rPr lang="el-GR" dirty="0"/>
              <a:t>γ) 5/8</a:t>
            </a:r>
          </a:p>
          <a:p>
            <a:r>
              <a:rPr lang="el-GR" dirty="0"/>
              <a:t>δ) 7/8</a:t>
            </a:r>
          </a:p>
          <a:p>
            <a:r>
              <a:rPr lang="el-GR" dirty="0"/>
              <a:t>ε) 9/8 </a:t>
            </a:r>
            <a:endParaRPr lang="el-GR" dirty="0">
              <a:latin typeface="Cambria"/>
              <a:cs typeface="Cambria"/>
            </a:endParaRPr>
          </a:p>
        </p:txBody>
      </p:sp>
      <p:pic>
        <p:nvPicPr>
          <p:cNvPr id="4" name="ρυθμ. 7 8 .mp3" descr="ρυθμ. 7 8 .mp3">
            <a:hlinkClick r:id="" action="ppaction://media"/>
            <a:extLst>
              <a:ext uri="{FF2B5EF4-FFF2-40B4-BE49-F238E27FC236}">
                <a16:creationId xmlns:a16="http://schemas.microsoft.com/office/drawing/2014/main" id="{93F2FFFB-7258-584C-9A1F-CDBB150EBB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44712" y="3059952"/>
            <a:ext cx="812800" cy="812800"/>
          </a:xfrm>
          <a:prstGeom prst="rect">
            <a:avLst/>
          </a:prstGeom>
        </p:spPr>
      </p:pic>
    </p:spTree>
    <p:extLst>
      <p:ext uri="{BB962C8B-B14F-4D97-AF65-F5344CB8AC3E}">
        <p14:creationId xmlns:p14="http://schemas.microsoft.com/office/powerpoint/2010/main" val="2246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Ventur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Venture">
      <a:majorFont>
        <a:latin typeface="Calisto MT"/>
        <a:ea typeface=""/>
        <a:cs typeface=""/>
        <a:font script="Jpan" typeface="ＭＳ Ｐ明朝"/>
      </a:majorFont>
      <a:minorFont>
        <a:latin typeface="Calisto MT"/>
        <a:ea typeface=""/>
        <a:cs typeface=""/>
        <a:font script="Jpan" typeface="ＭＳ Ｐ明朝"/>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5772</TotalTime>
  <Words>986</Words>
  <Application>Microsoft Macintosh PowerPoint</Application>
  <PresentationFormat>Προβολή στην οθόνη (4:3)</PresentationFormat>
  <Paragraphs>150</Paragraphs>
  <Slides>26</Slides>
  <Notes>0</Notes>
  <HiddenSlides>0</HiddenSlides>
  <MMClips>20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26</vt:i4>
      </vt:variant>
    </vt:vector>
  </HeadingPairs>
  <TitlesOfParts>
    <vt:vector size="30" baseType="lpstr">
      <vt:lpstr>Calisto MT</vt:lpstr>
      <vt:lpstr>Cambria</vt:lpstr>
      <vt:lpstr>Wingdings</vt:lpstr>
      <vt:lpstr>Venture</vt:lpstr>
      <vt:lpstr>Έλεγχος Μουσικών Ακουστικών Ικανοτήτων</vt:lpstr>
      <vt:lpstr>Ερωτήματα διαστηματικής αναγνώρισης</vt:lpstr>
      <vt:lpstr>Ερωτήματα διαστηματικής αναγνώρισης Επιλέξτε τη σωστή απάντηση</vt:lpstr>
      <vt:lpstr>Ερωτήματα διαστηματικής αναγνώρισης Επιλέξτε τη σωστή απάντηση</vt:lpstr>
      <vt:lpstr>Ερωτήματα διαστηματικής αναγνώρισης Επιλέξτε τη σωστή απάντηση</vt:lpstr>
      <vt:lpstr>Ερωτήματα διαστηματικής αναγνώρισης Επιλέξτε τη σωστή απάντηση</vt:lpstr>
      <vt:lpstr>Ερωτήματα διαστηματικής αναγνώρισης Επιλέξτε τη σωστή απάντηση</vt:lpstr>
      <vt:lpstr>Ερωτήματα αναγνώρισης ρυθμικού μέτρου</vt:lpstr>
      <vt:lpstr>Ερωτήματα αναγνώρισης ρυθμικού μέτρου Επιλέξτε τη σωστή απάντηση</vt:lpstr>
      <vt:lpstr>Ερωτήματα αναγνώρισης ρυθμικού μέτρου Επιλέξτε τη σωστή απάντηση</vt:lpstr>
      <vt:lpstr>Ερωτήματα αναγνώρισης ρυθμικού μέτρου Επιλέξτε τη σωστή απάντηση</vt:lpstr>
      <vt:lpstr>Ερωτήματα αναγνώρισης ρυθμικού μέτρου Επιλέξτε τη σωστή απάντηση</vt:lpstr>
      <vt:lpstr>Ερωτήματα αναγνώρισης ρυθμικού μέτρου Επιλέξτε τη σωστή απάντηση</vt:lpstr>
      <vt:lpstr>Ερωτήματα συγχορδιακής αναγνώρισης</vt:lpstr>
      <vt:lpstr>Ερωτήματα συγχορδιακής αναγνώρισης Επιλέξτε τη σωστή απάντηση</vt:lpstr>
      <vt:lpstr>Ερωτήματα συγχορδιακής αναγνώρισης Επιλέξτε τη σωστή απάντηση</vt:lpstr>
      <vt:lpstr>Ερωτήματα συγχορδιακής αναγνώρισης Επιλέξτε τη σωστή απάντηση</vt:lpstr>
      <vt:lpstr>Ερωτήματα συγχορδιακής αναγνώρισης Επιλέξτε τη σωστή απάντηση</vt:lpstr>
      <vt:lpstr>Ερωτήματα συγχορδιακής αναγνώρισης Επιλέξτε τη σωστή απάντηση</vt:lpstr>
      <vt:lpstr>Ερωτήματα αναγνώρισης διαδοχής συγχορδιών</vt:lpstr>
      <vt:lpstr>Ερωτήματα αναγνώρισης διαδοχής συγχορδιών Επιλέξτε τη σωστή απάντηση</vt:lpstr>
      <vt:lpstr>Ερωτήματα αναγνώρισης διαδοχής συγχορδιών Επιλέξτε τη σωστή απάντηση</vt:lpstr>
      <vt:lpstr>Ερωτήματα αναγνώρισης διαδοχής συγχορδιών Επιλέξτε τη σωστή απάντηση</vt:lpstr>
      <vt:lpstr>Ερωτήματα αναγνώρισης διαδοχής συγχορδιών Επιλέξτε τη σωστή απάντηση</vt:lpstr>
      <vt:lpstr>Ερωτήματα αναγνώρισης διαδοχής συγχορδιών Επιλέξτε τη σωστή απάντηση</vt:lpstr>
      <vt:lpstr>Σωστές απαντήσεις</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Έλεγχος Μουσικών Ακουστικών Ικανοτήτων</dc:title>
  <dc:creator>ZOE TOLIOU</dc:creator>
  <cp:lastModifiedBy>Ζωή Τόλιου</cp:lastModifiedBy>
  <cp:revision>146</cp:revision>
  <dcterms:created xsi:type="dcterms:W3CDTF">2020-11-22T21:10:54Z</dcterms:created>
  <dcterms:modified xsi:type="dcterms:W3CDTF">2021-03-25T22:30:39Z</dcterms:modified>
</cp:coreProperties>
</file>