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69" r:id="rId15"/>
    <p:sldId id="270" r:id="rId16"/>
    <p:sldId id="271" r:id="rId17"/>
    <p:sldId id="272" r:id="rId18"/>
    <p:sldId id="273" r:id="rId19"/>
    <p:sldId id="274" r:id="rId20"/>
    <p:sldId id="275" r:id="rId21"/>
    <p:sldId id="277" r:id="rId22"/>
    <p:sldId id="278" r:id="rId23"/>
    <p:sldId id="279" r:id="rId24"/>
    <p:sldId id="280" r:id="rId25"/>
    <p:sldId id="281" r:id="rId26"/>
    <p:sldId id="282"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9"/>
  </p:normalViewPr>
  <p:slideViewPr>
    <p:cSldViewPr snapToGrid="0" snapToObjects="1">
      <p:cViewPr varScale="1">
        <p:scale>
          <a:sx n="102" d="100"/>
          <a:sy n="102" d="100"/>
        </p:scale>
        <p:origin x="1384"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10" name="Picture 9" descr="paperBackingColor.jpg"/>
          <p:cNvPicPr>
            <a:picLocks noChangeAspect="1"/>
          </p:cNvPicPr>
          <p:nvPr/>
        </p:nvPicPr>
        <p:blipFill>
          <a:blip r:embed="rId2"/>
          <a:srcRect l="469" t="13915"/>
          <a:stretch>
            <a:fillRect/>
          </a:stretch>
        </p:blipFill>
        <p:spPr>
          <a:xfrm>
            <a:off x="1613903" y="699248"/>
            <a:ext cx="5916194" cy="3837694"/>
          </a:xfrm>
          <a:prstGeom prst="rect">
            <a:avLst/>
          </a:prstGeom>
          <a:solidFill>
            <a:srgbClr val="FFFFFF">
              <a:shade val="85000"/>
            </a:srgbClr>
          </a:solidFill>
          <a:ln w="22225" cap="sq">
            <a:solidFill>
              <a:srgbClr val="FDFDFD"/>
            </a:solidFill>
            <a:miter lim="800000"/>
          </a:ln>
          <a:effectLst>
            <a:outerShdw blurRad="57150" dist="37500" dir="7560000" sy="98000" kx="80000" ky="63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pic>
      <p:sp>
        <p:nvSpPr>
          <p:cNvPr id="4" name="Date Placeholder 3"/>
          <p:cNvSpPr>
            <a:spLocks noGrp="1"/>
          </p:cNvSpPr>
          <p:nvPr>
            <p:ph type="dt" sz="half" idx="10"/>
          </p:nvPr>
        </p:nvSpPr>
        <p:spPr/>
        <p:txBody>
          <a:bodyPr/>
          <a:lstStyle/>
          <a:p>
            <a:fld id="{A6BE1EF4-31ED-45C2-AC47-F2718A41336B}" type="datetimeFigureOut">
              <a:rPr lang="en-US" smtClean="0"/>
              <a:t>4/9/21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
        <p:nvSpPr>
          <p:cNvPr id="2" name="Title 1"/>
          <p:cNvSpPr>
            <a:spLocks noGrp="1"/>
          </p:cNvSpPr>
          <p:nvPr>
            <p:ph type="ctrTitle"/>
          </p:nvPr>
        </p:nvSpPr>
        <p:spPr>
          <a:xfrm>
            <a:off x="1709569" y="1143000"/>
            <a:ext cx="5724862" cy="1846961"/>
          </a:xfrm>
        </p:spPr>
        <p:txBody>
          <a:bodyPr vert="horz" lIns="91440" tIns="45720" rIns="91440" bIns="45720" rtlCol="0" anchor="b" anchorCtr="0">
            <a:noAutofit/>
          </a:bodyPr>
          <a:lstStyle>
            <a:lvl1pPr algn="ctr" defTabSz="914400" rtl="0" eaLnBrk="1" latinLnBrk="0" hangingPunct="1">
              <a:spcBef>
                <a:spcPct val="0"/>
              </a:spcBef>
              <a:buNone/>
              <a:defRPr sz="6000" kern="1200">
                <a:solidFill>
                  <a:schemeClr val="bg2">
                    <a:lumMod val="75000"/>
                  </a:schemeClr>
                </a:solidFill>
                <a:effectLst>
                  <a:outerShdw blurRad="50800" dist="38100" dir="2700000" algn="tl" rotWithShape="0">
                    <a:prstClr val="black">
                      <a:alpha val="40000"/>
                    </a:prstClr>
                  </a:outerShdw>
                </a:effectLst>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709569" y="2994212"/>
            <a:ext cx="5724862" cy="1007200"/>
          </a:xfrm>
        </p:spPr>
        <p:txBody>
          <a:bodyPr vert="horz" lIns="91440" tIns="45720" rIns="91440" bIns="45720" rtlCol="0">
            <a:normAutofit/>
          </a:bodyPr>
          <a:lstStyle>
            <a:lvl1pPr marL="0" indent="0" algn="ctr" defTabSz="914400" rtl="0" eaLnBrk="1" latinLnBrk="0" hangingPunct="1">
              <a:spcBef>
                <a:spcPts val="0"/>
              </a:spcBef>
              <a:buSzPct val="90000"/>
              <a:buFont typeface="Wingdings" pitchFamily="2" charset="2"/>
              <a:buNone/>
              <a:defRPr sz="2000" kern="1200">
                <a:solidFill>
                  <a:schemeClr val="bg2">
                    <a:lumMod val="75000"/>
                  </a:schemeClr>
                </a:solidFill>
                <a:effectLst>
                  <a:outerShdw blurRad="50800" dist="38100" dir="2700000" algn="tl"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A6BE1EF4-31ED-45C2-AC47-F2718A41336B}" type="datetimeFigureOut">
              <a:rPr lang="en-US" smtClean="0"/>
              <a:t>4/9/21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E1EF4-31ED-45C2-AC47-F2718A41336B}" type="datetimeFigureOut">
              <a:rPr lang="en-US" smtClean="0"/>
              <a:t>4/9/21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0363" y="1143000"/>
            <a:ext cx="3807662" cy="1341344"/>
          </a:xfrm>
        </p:spPr>
        <p:txBody>
          <a:bodyPr anchor="b"/>
          <a:lstStyle>
            <a:lvl1pPr algn="ctr">
              <a:defRPr sz="4400" b="0"/>
            </a:lvl1pPr>
          </a:lstStyle>
          <a:p>
            <a:r>
              <a:rPr lang="en-US"/>
              <a:t>Click to edit Master title style</a:t>
            </a:r>
            <a:endParaRPr/>
          </a:p>
        </p:txBody>
      </p:sp>
      <p:sp>
        <p:nvSpPr>
          <p:cNvPr id="3" name="Content Placeholder 2"/>
          <p:cNvSpPr>
            <a:spLocks noGrp="1"/>
          </p:cNvSpPr>
          <p:nvPr>
            <p:ph idx="1"/>
          </p:nvPr>
        </p:nvSpPr>
        <p:spPr>
          <a:xfrm>
            <a:off x="4648199" y="605118"/>
            <a:ext cx="3776472" cy="5565495"/>
          </a:xfrm>
        </p:spPr>
        <p:txBody>
          <a:bodyPr>
            <a:normAutofit/>
          </a:bodyPr>
          <a:lstStyle>
            <a:lvl1pPr>
              <a:defRPr sz="2400"/>
            </a:lvl1pPr>
            <a:lvl2pPr>
              <a:defRPr sz="2200"/>
            </a:lvl2pPr>
            <a:lvl3pPr>
              <a:defRPr sz="20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Text Placeholder 3"/>
          <p:cNvSpPr>
            <a:spLocks noGrp="1"/>
          </p:cNvSpPr>
          <p:nvPr>
            <p:ph type="body" sz="half" idx="2"/>
          </p:nvPr>
        </p:nvSpPr>
        <p:spPr>
          <a:xfrm>
            <a:off x="710363" y="2618815"/>
            <a:ext cx="3807662"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BE1EF4-31ED-45C2-AC47-F2718A41336B}" type="datetimeFigureOut">
              <a:rPr lang="en-US" smtClean="0"/>
              <a:t>4/9/21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6BE1EF4-31ED-45C2-AC47-F2718A41336B}" type="datetimeFigureOut">
              <a:rPr lang="en-US" smtClean="0"/>
              <a:t>4/9/21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pic>
        <p:nvPicPr>
          <p:cNvPr id="10" name="Picture 9" descr="pictureCaptionBacking.png"/>
          <p:cNvPicPr>
            <a:picLocks noChangeAspect="1"/>
          </p:cNvPicPr>
          <p:nvPr/>
        </p:nvPicPr>
        <p:blipFill>
          <a:blip r:embed="rId2"/>
          <a:srcRect l="52272" t="8889" r="5152" b="16566"/>
          <a:stretch>
            <a:fillRect/>
          </a:stretch>
        </p:blipFill>
        <p:spPr>
          <a:xfrm>
            <a:off x="4594412" y="663388"/>
            <a:ext cx="3893127" cy="5112327"/>
          </a:xfrm>
          <a:prstGeom prst="rect">
            <a:avLst/>
          </a:prstGeom>
        </p:spPr>
      </p:pic>
      <p:sp>
        <p:nvSpPr>
          <p:cNvPr id="11" name="Title 1"/>
          <p:cNvSpPr>
            <a:spLocks noGrp="1"/>
          </p:cNvSpPr>
          <p:nvPr>
            <p:ph type="title"/>
          </p:nvPr>
        </p:nvSpPr>
        <p:spPr>
          <a:xfrm>
            <a:off x="725487" y="1143000"/>
            <a:ext cx="3792537" cy="1341344"/>
          </a:xfrm>
        </p:spPr>
        <p:txBody>
          <a:bodyPr anchor="b"/>
          <a:lstStyle>
            <a:lvl1pPr algn="ctr">
              <a:defRPr sz="4400" b="0"/>
            </a:lvl1pPr>
          </a:lstStyle>
          <a:p>
            <a:r>
              <a:rPr lang="en-US"/>
              <a:t>Click to edit Master title style</a:t>
            </a:r>
            <a:endParaRPr/>
          </a:p>
        </p:txBody>
      </p:sp>
      <p:sp>
        <p:nvSpPr>
          <p:cNvPr id="12" name="Text Placeholder 3"/>
          <p:cNvSpPr>
            <a:spLocks noGrp="1"/>
          </p:cNvSpPr>
          <p:nvPr>
            <p:ph type="body" sz="half" idx="2"/>
          </p:nvPr>
        </p:nvSpPr>
        <p:spPr>
          <a:xfrm>
            <a:off x="725487" y="2618815"/>
            <a:ext cx="3792537"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Picture Placeholder 2"/>
          <p:cNvSpPr>
            <a:spLocks noGrp="1"/>
          </p:cNvSpPr>
          <p:nvPr>
            <p:ph type="pic" idx="1"/>
          </p:nvPr>
        </p:nvSpPr>
        <p:spPr>
          <a:xfrm>
            <a:off x="4829938" y="864971"/>
            <a:ext cx="3422075" cy="47091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25487" y="462896"/>
            <a:ext cx="7718425" cy="828021"/>
          </a:xfrm>
        </p:spPr>
        <p:txBody>
          <a:bodyPr/>
          <a:lstStyle/>
          <a:p>
            <a:r>
              <a:rPr lang="en-US"/>
              <a:t>Click to edit Master title style</a:t>
            </a:r>
            <a:endParaRPr/>
          </a:p>
        </p:txBody>
      </p:sp>
      <p:sp>
        <p:nvSpPr>
          <p:cNvPr id="3" name="Vertical Text Placeholder 2"/>
          <p:cNvSpPr>
            <a:spLocks noGrp="1"/>
          </p:cNvSpPr>
          <p:nvPr>
            <p:ph type="body" orient="vert" idx="1"/>
          </p:nvPr>
        </p:nvSpPr>
        <p:spPr>
          <a:xfrm>
            <a:off x="725489" y="1598613"/>
            <a:ext cx="7718424" cy="4572000"/>
          </a:xfrm>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A6BE1EF4-31ED-45C2-AC47-F2718A41336B}" type="datetimeFigureOut">
              <a:rPr lang="en-US" smtClean="0"/>
              <a:t>4/9/21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685801"/>
            <a:ext cx="1066800" cy="548481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725488" y="685757"/>
            <a:ext cx="6437312" cy="5482221"/>
          </a:xfrm>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A6BE1EF4-31ED-45C2-AC47-F2718A41336B}" type="datetimeFigureOut">
              <a:rPr lang="en-US" smtClean="0"/>
              <a:t>4/9/21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A6BE1EF4-31ED-45C2-AC47-F2718A41336B}" type="datetimeFigureOut">
              <a:rPr lang="en-US" smtClean="0"/>
              <a:t>4/9/21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pic>
        <p:nvPicPr>
          <p:cNvPr id="12" name="Picture 11" descr="titlePhotoBacking-r.png"/>
          <p:cNvPicPr>
            <a:picLocks noChangeAspect="1"/>
          </p:cNvPicPr>
          <p:nvPr/>
        </p:nvPicPr>
        <p:blipFill>
          <a:blip r:embed="rId2"/>
          <a:srcRect l="17353" t="9412" r="17500" b="32353"/>
          <a:stretch>
            <a:fillRect/>
          </a:stretch>
        </p:blipFill>
        <p:spPr>
          <a:xfrm>
            <a:off x="1586753" y="645459"/>
            <a:ext cx="5957047" cy="3993776"/>
          </a:xfrm>
          <a:prstGeom prst="rect">
            <a:avLst/>
          </a:prstGeom>
        </p:spPr>
      </p:pic>
      <p:sp>
        <p:nvSpPr>
          <p:cNvPr id="4" name="Date Placeholder 3"/>
          <p:cNvSpPr>
            <a:spLocks noGrp="1"/>
          </p:cNvSpPr>
          <p:nvPr>
            <p:ph type="dt" sz="half" idx="10"/>
          </p:nvPr>
        </p:nvSpPr>
        <p:spPr>
          <a:xfrm>
            <a:off x="457200" y="6324600"/>
            <a:ext cx="2133600" cy="273050"/>
          </a:xfrm>
        </p:spPr>
        <p:txBody>
          <a:bodyPr/>
          <a:lstStyle>
            <a:lvl1pPr>
              <a:defRPr sz="1400">
                <a:solidFill>
                  <a:schemeClr val="tx2">
                    <a:lumMod val="75000"/>
                  </a:schemeClr>
                </a:solidFill>
              </a:defRPr>
            </a:lvl1pPr>
          </a:lstStyle>
          <a:p>
            <a:fld id="{A6BE1EF4-31ED-45C2-AC47-F2718A41336B}" type="datetimeFigureOut">
              <a:rPr lang="en-US" smtClean="0"/>
              <a:t>4/9/21</a:t>
            </a:fld>
            <a:endParaRPr lang="en-US"/>
          </a:p>
        </p:txBody>
      </p:sp>
      <p:sp>
        <p:nvSpPr>
          <p:cNvPr id="5" name="Footer Placeholder 4"/>
          <p:cNvSpPr>
            <a:spLocks noGrp="1"/>
          </p:cNvSpPr>
          <p:nvPr>
            <p:ph type="ftr" sz="quarter" idx="11"/>
          </p:nvPr>
        </p:nvSpPr>
        <p:spPr>
          <a:xfrm>
            <a:off x="3124200" y="6324600"/>
            <a:ext cx="2895600" cy="273050"/>
          </a:xfrm>
        </p:spPr>
        <p:txBody>
          <a:bodyPr/>
          <a:lstStyle>
            <a:lvl1pPr>
              <a:defRPr sz="1400">
                <a:solidFill>
                  <a:schemeClr val="tx2">
                    <a:lumMod val="75000"/>
                  </a:schemeClr>
                </a:solidFill>
              </a:defRPr>
            </a:lvl1pPr>
          </a:lstStyle>
          <a:p>
            <a:endParaRPr lang="en-US"/>
          </a:p>
        </p:txBody>
      </p:sp>
      <p:sp>
        <p:nvSpPr>
          <p:cNvPr id="6" name="Slide Number Placeholder 5"/>
          <p:cNvSpPr>
            <a:spLocks noGrp="1"/>
          </p:cNvSpPr>
          <p:nvPr>
            <p:ph type="sldNum" sz="quarter" idx="12"/>
          </p:nvPr>
        </p:nvSpPr>
        <p:spPr>
          <a:xfrm>
            <a:off x="6553200" y="6324600"/>
            <a:ext cx="2133600" cy="273050"/>
          </a:xfrm>
        </p:spPr>
        <p:txBody>
          <a:bodyPr/>
          <a:lstStyle>
            <a:lvl1pPr>
              <a:defRPr sz="1400">
                <a:solidFill>
                  <a:schemeClr val="tx2">
                    <a:lumMod val="75000"/>
                  </a:schemeClr>
                </a:solidFill>
              </a:defRPr>
            </a:lvl1pPr>
          </a:lstStyle>
          <a:p>
            <a:fld id="{B51EACD6-A525-4B49-8009-7F09B4461B46}" type="slidenum">
              <a:rPr lang="en-US" smtClean="0"/>
              <a:t>‹#›</a:t>
            </a:fld>
            <a:endParaRPr lang="en-US"/>
          </a:p>
        </p:txBody>
      </p:sp>
      <p:sp>
        <p:nvSpPr>
          <p:cNvPr id="2" name="Title 1"/>
          <p:cNvSpPr>
            <a:spLocks noGrp="1"/>
          </p:cNvSpPr>
          <p:nvPr>
            <p:ph type="ctrTitle"/>
          </p:nvPr>
        </p:nvSpPr>
        <p:spPr>
          <a:xfrm>
            <a:off x="524435" y="4953000"/>
            <a:ext cx="8095130" cy="857250"/>
          </a:xfrm>
        </p:spPr>
        <p:txBody>
          <a:bodyPr anchor="b" anchorCtr="0">
            <a:noAutofit/>
          </a:bodyPr>
          <a:lstStyle>
            <a:lvl1pPr>
              <a:defRPr sz="5400">
                <a:solidFill>
                  <a:schemeClr val="tx2"/>
                </a:solidFill>
                <a:effectLst>
                  <a:outerShdw blurRad="50800" dist="38100" dir="2700000" algn="tl" rotWithShape="0">
                    <a:prstClr val="black">
                      <a:alpha val="40000"/>
                    </a:prstClr>
                  </a:outerShdw>
                </a:effectLst>
              </a:defRPr>
            </a:lvl1pPr>
          </a:lstStyle>
          <a:p>
            <a:r>
              <a:rPr lang="en-US"/>
              <a:t>Click to edit Master title style</a:t>
            </a:r>
            <a:endParaRPr/>
          </a:p>
        </p:txBody>
      </p:sp>
      <p:sp>
        <p:nvSpPr>
          <p:cNvPr id="3" name="Subtitle 2"/>
          <p:cNvSpPr>
            <a:spLocks noGrp="1"/>
          </p:cNvSpPr>
          <p:nvPr>
            <p:ph type="subTitle" idx="1"/>
          </p:nvPr>
        </p:nvSpPr>
        <p:spPr>
          <a:xfrm>
            <a:off x="524435" y="5791200"/>
            <a:ext cx="8095130" cy="507200"/>
          </a:xfrm>
        </p:spPr>
        <p:txBody>
          <a:bodyPr>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11" name="Picture Placeholder 10"/>
          <p:cNvSpPr>
            <a:spLocks noGrp="1"/>
          </p:cNvSpPr>
          <p:nvPr>
            <p:ph type="pic" sz="quarter" idx="13"/>
          </p:nvPr>
        </p:nvSpPr>
        <p:spPr>
          <a:xfrm>
            <a:off x="1764792" y="804672"/>
            <a:ext cx="5638800" cy="3657600"/>
          </a:xfrm>
        </p:spPr>
        <p:txBody>
          <a:bodyPr/>
          <a:lstStyle>
            <a:lvl1pPr>
              <a:buNone/>
              <a:defRPr>
                <a:solidFill>
                  <a:schemeClr val="bg2"/>
                </a:solidFill>
              </a:defRPr>
            </a:lvl1pPr>
          </a:lstStyle>
          <a:p>
            <a:r>
              <a:rPr lang="en-US"/>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90818" y="2514600"/>
            <a:ext cx="8162365" cy="914400"/>
          </a:xfrm>
        </p:spPr>
        <p:txBody>
          <a:bodyPr anchor="b" anchorCtr="0"/>
          <a:lstStyle>
            <a:lvl1pPr algn="ctr">
              <a:defRPr sz="5400" b="0" cap="none" baseline="0">
                <a:solidFill>
                  <a:schemeClr val="tx2"/>
                </a:solidFill>
                <a:effectLst>
                  <a:outerShdw blurRad="50800" dist="38100" dir="2700000" algn="tl" rotWithShape="0">
                    <a:prstClr val="black">
                      <a:alpha val="40000"/>
                    </a:prstClr>
                  </a:outerShdw>
                </a:effectLst>
              </a:defRPr>
            </a:lvl1pPr>
          </a:lstStyle>
          <a:p>
            <a:r>
              <a:rPr lang="en-US"/>
              <a:t>Click to edit Master title style</a:t>
            </a:r>
            <a:endParaRPr/>
          </a:p>
        </p:txBody>
      </p:sp>
      <p:sp>
        <p:nvSpPr>
          <p:cNvPr id="3" name="Text Placeholder 2"/>
          <p:cNvSpPr>
            <a:spLocks noGrp="1"/>
          </p:cNvSpPr>
          <p:nvPr>
            <p:ph type="body" idx="1"/>
          </p:nvPr>
        </p:nvSpPr>
        <p:spPr>
          <a:xfrm>
            <a:off x="490818" y="3429000"/>
            <a:ext cx="8162365" cy="701000"/>
          </a:xfrm>
        </p:spPr>
        <p:txBody>
          <a:bodyPr anchor="t" anchorCtr="0">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400" kern="1200">
                <a:solidFill>
                  <a:schemeClr val="tx2">
                    <a:lumMod val="75000"/>
                  </a:schemeClr>
                </a:solidFill>
                <a:latin typeface="+mn-lt"/>
                <a:ea typeface="+mn-ea"/>
                <a:cs typeface="+mn-cs"/>
              </a:defRPr>
            </a:lvl1pPr>
          </a:lstStyle>
          <a:p>
            <a:fld id="{A6BE1EF4-31ED-45C2-AC47-F2718A41336B}" type="datetimeFigureOut">
              <a:rPr lang="en-US" smtClean="0"/>
              <a:t>4/9/21</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400" kern="1200">
                <a:solidFill>
                  <a:schemeClr val="tx2">
                    <a:lumMod val="75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400" kern="1200">
                <a:solidFill>
                  <a:schemeClr val="tx2">
                    <a:lumMod val="75000"/>
                  </a:schemeClr>
                </a:solidFill>
                <a:latin typeface="+mn-lt"/>
                <a:ea typeface="+mn-ea"/>
                <a:cs typeface="+mn-cs"/>
              </a:defRPr>
            </a:lvl1pPr>
          </a:lstStyle>
          <a:p>
            <a:fld id="{B51EACD6-A525-4B49-8009-7F09B4461B4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Content Placeholder 3"/>
          <p:cNvSpPr>
            <a:spLocks noGrp="1"/>
          </p:cNvSpPr>
          <p:nvPr>
            <p:ph sz="half" idx="2"/>
          </p:nvPr>
        </p:nvSpPr>
        <p:spPr>
          <a:xfrm>
            <a:off x="46482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Date Placeholder 4"/>
          <p:cNvSpPr>
            <a:spLocks noGrp="1"/>
          </p:cNvSpPr>
          <p:nvPr>
            <p:ph type="dt" sz="half" idx="10"/>
          </p:nvPr>
        </p:nvSpPr>
        <p:spPr/>
        <p:txBody>
          <a:bodyPr/>
          <a:lstStyle/>
          <a:p>
            <a:fld id="{A6BE1EF4-31ED-45C2-AC47-F2718A41336B}" type="datetimeFigureOut">
              <a:rPr lang="en-US" smtClean="0"/>
              <a:t>4/9/21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23900" y="1598613"/>
            <a:ext cx="3773488"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3900" y="2174875"/>
            <a:ext cx="3773488"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Text Placeholder 4"/>
          <p:cNvSpPr>
            <a:spLocks noGrp="1"/>
          </p:cNvSpPr>
          <p:nvPr>
            <p:ph type="body" sz="quarter" idx="3"/>
          </p:nvPr>
        </p:nvSpPr>
        <p:spPr>
          <a:xfrm>
            <a:off x="4645026" y="1598613"/>
            <a:ext cx="3776472"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3776472"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7" name="Date Placeholder 6"/>
          <p:cNvSpPr>
            <a:spLocks noGrp="1"/>
          </p:cNvSpPr>
          <p:nvPr>
            <p:ph type="dt" sz="half" idx="10"/>
          </p:nvPr>
        </p:nvSpPr>
        <p:spPr/>
        <p:txBody>
          <a:bodyPr/>
          <a:lstStyle/>
          <a:p>
            <a:fld id="{A6BE1EF4-31ED-45C2-AC47-F2718A41336B}" type="datetimeFigureOut">
              <a:rPr lang="en-US" smtClean="0"/>
              <a:t>4/9/21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23900" y="1586753"/>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Date Placeholder 4"/>
          <p:cNvSpPr>
            <a:spLocks noGrp="1"/>
          </p:cNvSpPr>
          <p:nvPr>
            <p:ph type="dt" sz="half" idx="10"/>
          </p:nvPr>
        </p:nvSpPr>
        <p:spPr/>
        <p:txBody>
          <a:bodyPr/>
          <a:lstStyle/>
          <a:p>
            <a:fld id="{A6BE1EF4-31ED-45C2-AC47-F2718A41336B}" type="datetimeFigureOut">
              <a:rPr lang="en-US" smtClean="0"/>
              <a:t>4/9/21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
        <p:nvSpPr>
          <p:cNvPr id="8" name="Content Placeholder 2"/>
          <p:cNvSpPr>
            <a:spLocks noGrp="1"/>
          </p:cNvSpPr>
          <p:nvPr>
            <p:ph sz="half" idx="13"/>
          </p:nvPr>
        </p:nvSpPr>
        <p:spPr>
          <a:xfrm>
            <a:off x="723900" y="3914170"/>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Date Placeholder 4"/>
          <p:cNvSpPr>
            <a:spLocks noGrp="1"/>
          </p:cNvSpPr>
          <p:nvPr>
            <p:ph type="dt" sz="half" idx="10"/>
          </p:nvPr>
        </p:nvSpPr>
        <p:spPr/>
        <p:txBody>
          <a:bodyPr/>
          <a:lstStyle/>
          <a:p>
            <a:fld id="{A6BE1EF4-31ED-45C2-AC47-F2718A41336B}" type="datetimeFigureOut">
              <a:rPr lang="en-US" smtClean="0"/>
              <a:t>4/9/21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
        <p:nvSpPr>
          <p:cNvPr id="8"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A6BE1EF4-31ED-45C2-AC47-F2718A41336B}" type="datetimeFigureOut">
              <a:rPr lang="en-US" smtClean="0"/>
              <a:t>4/9/21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EACD6-A525-4B49-8009-7F09B4461B46}" type="slidenum">
              <a:rPr lang="en-US" smtClean="0"/>
              <a:t>‹#›</a:t>
            </a:fld>
            <a:endParaRPr lang="en-US"/>
          </a:p>
        </p:txBody>
      </p:sp>
      <p:sp>
        <p:nvSpPr>
          <p:cNvPr id="6" name="Content Placeholder 2"/>
          <p:cNvSpPr>
            <a:spLocks noGrp="1"/>
          </p:cNvSpPr>
          <p:nvPr>
            <p:ph sz="half" idx="1"/>
          </p:nvPr>
        </p:nvSpPr>
        <p:spPr>
          <a:xfrm>
            <a:off x="7239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Sixth level</a:t>
            </a:r>
          </a:p>
          <a:p>
            <a:pPr lvl="6"/>
            <a:r>
              <a:rPr lang="en-US" dirty="0"/>
              <a:t>Seventh level</a:t>
            </a:r>
          </a:p>
          <a:p>
            <a:pPr lvl="7"/>
            <a:r>
              <a:rPr lang="en-US" dirty="0"/>
              <a:t>Eighth level</a:t>
            </a:r>
          </a:p>
          <a:p>
            <a:pPr lvl="8"/>
            <a:r>
              <a:rPr lang="en-US" dirty="0"/>
              <a:t>Ninth level</a:t>
            </a:r>
          </a:p>
          <a:p>
            <a:pPr lvl="4"/>
            <a:r>
              <a:rPr lang="en-US" dirty="0"/>
              <a:t>Fifth level</a:t>
            </a:r>
            <a:endParaRPr dirty="0"/>
          </a:p>
        </p:txBody>
      </p:sp>
      <p:sp>
        <p:nvSpPr>
          <p:cNvPr id="7"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8" name="Content Placeholder 2"/>
          <p:cNvSpPr>
            <a:spLocks noGrp="1"/>
          </p:cNvSpPr>
          <p:nvPr>
            <p:ph sz="half" idx="13"/>
          </p:nvPr>
        </p:nvSpPr>
        <p:spPr>
          <a:xfrm>
            <a:off x="7239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6141" y="314979"/>
            <a:ext cx="7691719" cy="1143000"/>
          </a:xfrm>
          <a:prstGeom prst="rect">
            <a:avLst/>
          </a:prstGeom>
        </p:spPr>
        <p:txBody>
          <a:bodyPr vert="horz" lIns="91440" tIns="45720" rIns="91440" bIns="45720" rtlCol="0" anchor="ctr">
            <a:noAutofit/>
          </a:bodyPr>
          <a:lstStyle/>
          <a:p>
            <a:r>
              <a:t>Click to edit title style</a:t>
            </a:r>
          </a:p>
        </p:txBody>
      </p:sp>
      <p:sp>
        <p:nvSpPr>
          <p:cNvPr id="3" name="Text Placeholder 2"/>
          <p:cNvSpPr>
            <a:spLocks noGrp="1"/>
          </p:cNvSpPr>
          <p:nvPr>
            <p:ph type="body" idx="1"/>
          </p:nvPr>
        </p:nvSpPr>
        <p:spPr>
          <a:xfrm>
            <a:off x="726141" y="1586753"/>
            <a:ext cx="7691719" cy="4571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400">
                <a:solidFill>
                  <a:schemeClr val="tx1">
                    <a:lumMod val="65000"/>
                    <a:lumOff val="35000"/>
                  </a:schemeClr>
                </a:solidFill>
              </a:defRPr>
            </a:lvl1pPr>
          </a:lstStyle>
          <a:p>
            <a:fld id="{A6BE1EF4-31ED-45C2-AC47-F2718A41336B}" type="datetimeFigureOut">
              <a:rPr lang="en-US" smtClean="0"/>
              <a:t>4/9/21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lumMod val="65000"/>
                    <a:lumOff val="35000"/>
                  </a:schemeClr>
                </a:solidFill>
              </a:defRPr>
            </a:lvl1pPr>
          </a:lstStyle>
          <a:p>
            <a:fld id="{B51EACD6-A525-4B49-8009-7F09B4461B4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p:titleStyle>
    <p:body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9.png"/><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9.png"/><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9.png"/><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sz="3600" dirty="0">
                <a:latin typeface="Cambria"/>
                <a:cs typeface="Cambria"/>
              </a:rPr>
              <a:t>Έλεγχος Μουσικών Ακουστικών Ικανοτήτων</a:t>
            </a:r>
            <a:endParaRPr lang="en-US" sz="3600" dirty="0"/>
          </a:p>
        </p:txBody>
      </p:sp>
      <p:sp>
        <p:nvSpPr>
          <p:cNvPr id="3" name="Subtitle 2"/>
          <p:cNvSpPr>
            <a:spLocks noGrp="1"/>
          </p:cNvSpPr>
          <p:nvPr>
            <p:ph type="subTitle" idx="1"/>
          </p:nvPr>
        </p:nvSpPr>
        <p:spPr/>
        <p:txBody>
          <a:bodyPr/>
          <a:lstStyle/>
          <a:p>
            <a:r>
              <a:rPr lang="el-GR" dirty="0">
                <a:latin typeface="Cambria"/>
                <a:cs typeface="Cambria"/>
              </a:rPr>
              <a:t>Γ΄Λυκείου</a:t>
            </a:r>
            <a:endParaRPr lang="en-US" dirty="0">
              <a:latin typeface="Cambria"/>
              <a:cs typeface="Cambria"/>
            </a:endParaRPr>
          </a:p>
          <a:p>
            <a:r>
              <a:rPr lang="el-GR" dirty="0">
                <a:latin typeface="Cambria"/>
                <a:cs typeface="Cambria"/>
              </a:rPr>
              <a:t>Απρ</a:t>
            </a:r>
            <a:r>
              <a:rPr lang="en-US" dirty="0" err="1">
                <a:latin typeface="Cambria"/>
                <a:cs typeface="Cambria"/>
              </a:rPr>
              <a:t>ί</a:t>
            </a:r>
            <a:r>
              <a:rPr lang="el-GR" dirty="0" err="1">
                <a:latin typeface="Cambria"/>
                <a:cs typeface="Cambria"/>
              </a:rPr>
              <a:t>λιος</a:t>
            </a:r>
            <a:r>
              <a:rPr lang="el-GR" dirty="0">
                <a:latin typeface="Cambria"/>
                <a:cs typeface="Cambria"/>
              </a:rPr>
              <a:t> 202</a:t>
            </a:r>
            <a:r>
              <a:rPr lang="en-US" dirty="0">
                <a:latin typeface="Cambria"/>
                <a:cs typeface="Cambria"/>
              </a:rPr>
              <a:t>1</a:t>
            </a:r>
            <a:r>
              <a:rPr lang="el-GR" dirty="0">
                <a:latin typeface="Cambria"/>
                <a:cs typeface="Cambria"/>
              </a:rPr>
              <a:t> (1</a:t>
            </a:r>
            <a:r>
              <a:rPr lang="en-US" dirty="0">
                <a:latin typeface="Cambria"/>
                <a:cs typeface="Cambria"/>
              </a:rPr>
              <a:t>2</a:t>
            </a:r>
            <a:r>
              <a:rPr lang="el-GR" baseline="30000" dirty="0">
                <a:latin typeface="Cambria"/>
                <a:cs typeface="Cambria"/>
              </a:rPr>
              <a:t>ο</a:t>
            </a:r>
            <a:r>
              <a:rPr lang="el-GR" dirty="0">
                <a:latin typeface="Cambria"/>
                <a:cs typeface="Cambria"/>
              </a:rPr>
              <a:t> </a:t>
            </a:r>
            <a:r>
              <a:rPr lang="en-US" dirty="0" err="1">
                <a:latin typeface="Cambria"/>
                <a:cs typeface="Cambria"/>
              </a:rPr>
              <a:t>Dictee</a:t>
            </a:r>
            <a:r>
              <a:rPr lang="en-US" dirty="0">
                <a:latin typeface="Cambria"/>
                <a:cs typeface="Cambria"/>
              </a:rPr>
              <a:t>)</a:t>
            </a:r>
            <a:endParaRPr lang="el-GR" dirty="0">
              <a:latin typeface="Cambria"/>
              <a:cs typeface="Cambria"/>
            </a:endParaRPr>
          </a:p>
          <a:p>
            <a:r>
              <a:rPr lang="el-GR" dirty="0">
                <a:latin typeface="Cambria"/>
                <a:cs typeface="Cambria"/>
              </a:rPr>
              <a:t>Για το μ</a:t>
            </a:r>
            <a:r>
              <a:rPr lang="en-US" dirty="0" err="1">
                <a:latin typeface="Cambria"/>
                <a:cs typeface="Cambria"/>
              </a:rPr>
              <a:t>ά</a:t>
            </a:r>
            <a:r>
              <a:rPr lang="el-GR" dirty="0" err="1">
                <a:latin typeface="Cambria"/>
                <a:cs typeface="Cambria"/>
              </a:rPr>
              <a:t>θημα</a:t>
            </a:r>
            <a:r>
              <a:rPr lang="el-GR" dirty="0">
                <a:latin typeface="Cambria"/>
                <a:cs typeface="Cambria"/>
              </a:rPr>
              <a:t>: Μουσική Αντίληψη και Γνώση</a:t>
            </a:r>
            <a:endParaRPr lang="en-US" dirty="0">
              <a:latin typeface="Cambria"/>
              <a:cs typeface="Cambria"/>
            </a:endParaRPr>
          </a:p>
          <a:p>
            <a:endParaRPr lang="en-US" dirty="0"/>
          </a:p>
        </p:txBody>
      </p:sp>
    </p:spTree>
    <p:extLst>
      <p:ext uri="{BB962C8B-B14F-4D97-AF65-F5344CB8AC3E}">
        <p14:creationId xmlns:p14="http://schemas.microsoft.com/office/powerpoint/2010/main" val="4250327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937" y="314979"/>
            <a:ext cx="7946924" cy="1143000"/>
          </a:xfrm>
        </p:spPr>
        <p:txBody>
          <a:bodyPr/>
          <a:lstStyle/>
          <a:p>
            <a:r>
              <a:rPr lang="el-GR" sz="3200" dirty="0">
                <a:latin typeface="Cambria"/>
                <a:cs typeface="Cambria"/>
              </a:rPr>
              <a:t>Ερωτήματα αναγνώρισης ρυθμικού μέτρου</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2.2</a:t>
            </a:r>
          </a:p>
          <a:p>
            <a:r>
              <a:rPr lang="el-GR" dirty="0"/>
              <a:t>α) 3/4</a:t>
            </a:r>
          </a:p>
          <a:p>
            <a:r>
              <a:rPr lang="el-GR" dirty="0"/>
              <a:t>β) 4/4</a:t>
            </a:r>
          </a:p>
          <a:p>
            <a:r>
              <a:rPr lang="el-GR" dirty="0"/>
              <a:t>γ) 5/4</a:t>
            </a:r>
          </a:p>
          <a:p>
            <a:r>
              <a:rPr lang="el-GR" dirty="0"/>
              <a:t>δ) 9/4</a:t>
            </a:r>
          </a:p>
          <a:p>
            <a:r>
              <a:rPr lang="el-GR" dirty="0"/>
              <a:t>ε) 11/8</a:t>
            </a:r>
            <a:endParaRPr lang="el-GR" dirty="0">
              <a:latin typeface="Cambria"/>
              <a:cs typeface="Cambria"/>
            </a:endParaRPr>
          </a:p>
        </p:txBody>
      </p:sp>
      <p:pic>
        <p:nvPicPr>
          <p:cNvPr id="4" name="ρυθμ. 5 4 1.mp3" descr="ρυθμ. 5 4 1.mp3">
            <a:hlinkClick r:id="" action="ppaction://media"/>
            <a:extLst>
              <a:ext uri="{FF2B5EF4-FFF2-40B4-BE49-F238E27FC236}">
                <a16:creationId xmlns:a16="http://schemas.microsoft.com/office/drawing/2014/main" id="{5C92C2F1-F05B-E04B-AAD7-D5538FAC99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93359" y="4458447"/>
            <a:ext cx="812800" cy="812800"/>
          </a:xfrm>
          <a:prstGeom prst="rect">
            <a:avLst/>
          </a:prstGeom>
        </p:spPr>
      </p:pic>
    </p:spTree>
    <p:extLst>
      <p:ext uri="{BB962C8B-B14F-4D97-AF65-F5344CB8AC3E}">
        <p14:creationId xmlns:p14="http://schemas.microsoft.com/office/powerpoint/2010/main" val="306262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937" y="314979"/>
            <a:ext cx="7946924" cy="1143000"/>
          </a:xfrm>
        </p:spPr>
        <p:txBody>
          <a:bodyPr/>
          <a:lstStyle/>
          <a:p>
            <a:r>
              <a:rPr lang="el-GR" sz="3200" dirty="0">
                <a:latin typeface="Cambria"/>
                <a:cs typeface="Cambria"/>
              </a:rPr>
              <a:t>Ερωτήματα αναγνώρισης ρυθμικού μέτρου</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2.3</a:t>
            </a:r>
          </a:p>
          <a:p>
            <a:r>
              <a:rPr lang="el-GR" dirty="0"/>
              <a:t>α) 4/4</a:t>
            </a:r>
          </a:p>
          <a:p>
            <a:r>
              <a:rPr lang="el-GR" dirty="0"/>
              <a:t>β) 5/4</a:t>
            </a:r>
          </a:p>
          <a:p>
            <a:r>
              <a:rPr lang="el-GR" dirty="0"/>
              <a:t>γ) </a:t>
            </a:r>
            <a:r>
              <a:rPr lang="en-US" dirty="0"/>
              <a:t>6</a:t>
            </a:r>
            <a:r>
              <a:rPr lang="el-GR" dirty="0"/>
              <a:t>/4</a:t>
            </a:r>
          </a:p>
          <a:p>
            <a:r>
              <a:rPr lang="el-GR" dirty="0"/>
              <a:t>δ) 7/8</a:t>
            </a:r>
          </a:p>
          <a:p>
            <a:r>
              <a:rPr lang="el-GR" dirty="0"/>
              <a:t>ε) 8/8</a:t>
            </a:r>
            <a:endParaRPr lang="el-GR" dirty="0">
              <a:latin typeface="Cambria"/>
              <a:cs typeface="Cambria"/>
            </a:endParaRPr>
          </a:p>
        </p:txBody>
      </p:sp>
      <p:pic>
        <p:nvPicPr>
          <p:cNvPr id="4" name="ρυθμ 6 4 1.mp3" descr="ρυθμ 6 4 1.mp3">
            <a:hlinkClick r:id="" action="ppaction://media"/>
            <a:extLst>
              <a:ext uri="{FF2B5EF4-FFF2-40B4-BE49-F238E27FC236}">
                <a16:creationId xmlns:a16="http://schemas.microsoft.com/office/drawing/2014/main" id="{2CAA5431-1FAA-F747-AACF-D36013582F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93359" y="4864847"/>
            <a:ext cx="812800" cy="812800"/>
          </a:xfrm>
          <a:prstGeom prst="rect">
            <a:avLst/>
          </a:prstGeom>
        </p:spPr>
      </p:pic>
    </p:spTree>
    <p:extLst>
      <p:ext uri="{BB962C8B-B14F-4D97-AF65-F5344CB8AC3E}">
        <p14:creationId xmlns:p14="http://schemas.microsoft.com/office/powerpoint/2010/main" val="306262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937" y="314979"/>
            <a:ext cx="7946924" cy="1143000"/>
          </a:xfrm>
        </p:spPr>
        <p:txBody>
          <a:bodyPr/>
          <a:lstStyle/>
          <a:p>
            <a:r>
              <a:rPr lang="el-GR" sz="3200" dirty="0">
                <a:latin typeface="Cambria"/>
                <a:cs typeface="Cambria"/>
              </a:rPr>
              <a:t>Ερωτήματα αναγνώρισης ρυθμικού μέτρου</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2.</a:t>
            </a:r>
            <a:r>
              <a:rPr lang="en-US" dirty="0">
                <a:latin typeface="Cambria"/>
                <a:cs typeface="Cambria"/>
              </a:rPr>
              <a:t>4</a:t>
            </a:r>
            <a:endParaRPr lang="el-GR" dirty="0">
              <a:latin typeface="Cambria"/>
              <a:cs typeface="Cambria"/>
            </a:endParaRPr>
          </a:p>
          <a:p>
            <a:r>
              <a:rPr lang="el-GR" dirty="0"/>
              <a:t>α) </a:t>
            </a:r>
            <a:r>
              <a:rPr lang="en-US" dirty="0"/>
              <a:t>2</a:t>
            </a:r>
            <a:r>
              <a:rPr lang="el-GR" dirty="0"/>
              <a:t>/4</a:t>
            </a:r>
          </a:p>
          <a:p>
            <a:r>
              <a:rPr lang="el-GR" dirty="0"/>
              <a:t>β) </a:t>
            </a:r>
            <a:r>
              <a:rPr lang="en-US" dirty="0"/>
              <a:t>3</a:t>
            </a:r>
            <a:r>
              <a:rPr lang="el-GR" dirty="0"/>
              <a:t>/4</a:t>
            </a:r>
          </a:p>
          <a:p>
            <a:r>
              <a:rPr lang="el-GR" dirty="0"/>
              <a:t>γ) 5/8</a:t>
            </a:r>
          </a:p>
          <a:p>
            <a:r>
              <a:rPr lang="el-GR" dirty="0"/>
              <a:t>δ) 7/8</a:t>
            </a:r>
          </a:p>
          <a:p>
            <a:r>
              <a:rPr lang="el-GR" dirty="0"/>
              <a:t>ε) 11/16</a:t>
            </a:r>
            <a:endParaRPr lang="el-GR" dirty="0">
              <a:latin typeface="Cambria"/>
              <a:cs typeface="Cambria"/>
            </a:endParaRPr>
          </a:p>
        </p:txBody>
      </p:sp>
      <p:pic>
        <p:nvPicPr>
          <p:cNvPr id="4" name="ρυθμ 11 8 1.mp3" descr="ρυθμ 11 8 1.mp3">
            <a:hlinkClick r:id="" action="ppaction://media"/>
            <a:extLst>
              <a:ext uri="{FF2B5EF4-FFF2-40B4-BE49-F238E27FC236}">
                <a16:creationId xmlns:a16="http://schemas.microsoft.com/office/drawing/2014/main" id="{065415AB-0182-454E-8556-02C62ED70B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82082" y="5271247"/>
            <a:ext cx="812800" cy="812800"/>
          </a:xfrm>
          <a:prstGeom prst="rect">
            <a:avLst/>
          </a:prstGeom>
        </p:spPr>
      </p:pic>
    </p:spTree>
    <p:extLst>
      <p:ext uri="{BB962C8B-B14F-4D97-AF65-F5344CB8AC3E}">
        <p14:creationId xmlns:p14="http://schemas.microsoft.com/office/powerpoint/2010/main" val="306262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937" y="314979"/>
            <a:ext cx="7946924" cy="1143000"/>
          </a:xfrm>
        </p:spPr>
        <p:txBody>
          <a:bodyPr/>
          <a:lstStyle/>
          <a:p>
            <a:r>
              <a:rPr lang="el-GR" sz="3200" dirty="0">
                <a:latin typeface="Cambria"/>
                <a:cs typeface="Cambria"/>
              </a:rPr>
              <a:t>Ερωτήματα αναγνώρισης ρυθμικού μέτρου</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2.</a:t>
            </a:r>
            <a:r>
              <a:rPr lang="en-US" dirty="0">
                <a:latin typeface="Cambria"/>
                <a:cs typeface="Cambria"/>
              </a:rPr>
              <a:t>5</a:t>
            </a:r>
            <a:endParaRPr lang="el-GR" dirty="0">
              <a:latin typeface="Cambria"/>
              <a:cs typeface="Cambria"/>
            </a:endParaRPr>
          </a:p>
          <a:p>
            <a:r>
              <a:rPr lang="el-GR" dirty="0"/>
              <a:t>α) 2/4</a:t>
            </a:r>
          </a:p>
          <a:p>
            <a:r>
              <a:rPr lang="el-GR" dirty="0"/>
              <a:t>β) 6</a:t>
            </a:r>
            <a:r>
              <a:rPr lang="en-US" dirty="0"/>
              <a:t>/</a:t>
            </a:r>
            <a:r>
              <a:rPr lang="el-GR" dirty="0"/>
              <a:t>4</a:t>
            </a:r>
          </a:p>
          <a:p>
            <a:r>
              <a:rPr lang="el-GR" dirty="0"/>
              <a:t>γ) 7/8</a:t>
            </a:r>
          </a:p>
          <a:p>
            <a:r>
              <a:rPr lang="el-GR" dirty="0"/>
              <a:t>δ) 9/4</a:t>
            </a:r>
          </a:p>
          <a:p>
            <a:r>
              <a:rPr lang="el-GR" dirty="0"/>
              <a:t>ε) 15/16</a:t>
            </a:r>
            <a:endParaRPr lang="el-GR" dirty="0">
              <a:latin typeface="Cambria"/>
              <a:cs typeface="Cambria"/>
            </a:endParaRPr>
          </a:p>
        </p:txBody>
      </p:sp>
      <p:pic>
        <p:nvPicPr>
          <p:cNvPr id="4" name="ρυθμ 15 16 1.mp3" descr="ρυθμ 15 16 1.mp3">
            <a:hlinkClick r:id="" action="ppaction://media"/>
            <a:extLst>
              <a:ext uri="{FF2B5EF4-FFF2-40B4-BE49-F238E27FC236}">
                <a16:creationId xmlns:a16="http://schemas.microsoft.com/office/drawing/2014/main" id="{498BACD6-1CD4-2348-95B3-425C1F8041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06510" y="4864847"/>
            <a:ext cx="812800" cy="812800"/>
          </a:xfrm>
          <a:prstGeom prst="rect">
            <a:avLst/>
          </a:prstGeom>
        </p:spPr>
      </p:pic>
    </p:spTree>
    <p:extLst>
      <p:ext uri="{BB962C8B-B14F-4D97-AF65-F5344CB8AC3E}">
        <p14:creationId xmlns:p14="http://schemas.microsoft.com/office/powerpoint/2010/main" val="306262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latin typeface="Cambria"/>
                <a:cs typeface="Cambria"/>
              </a:rPr>
              <a:t>Ερωτήματα συγχορδιακής αναγνώρισης</a:t>
            </a:r>
            <a:endParaRPr lang="en-US" sz="3600" dirty="0"/>
          </a:p>
        </p:txBody>
      </p:sp>
      <p:sp>
        <p:nvSpPr>
          <p:cNvPr id="3" name="Content Placeholder 2"/>
          <p:cNvSpPr>
            <a:spLocks noGrp="1"/>
          </p:cNvSpPr>
          <p:nvPr>
            <p:ph idx="1"/>
          </p:nvPr>
        </p:nvSpPr>
        <p:spPr/>
        <p:txBody>
          <a:bodyPr/>
          <a:lstStyle/>
          <a:p>
            <a:pPr marL="0" indent="0" algn="just">
              <a:buNone/>
            </a:pPr>
            <a:r>
              <a:rPr lang="en-US" dirty="0">
                <a:latin typeface="Cambria"/>
                <a:cs typeface="Cambria"/>
              </a:rPr>
              <a:t>	</a:t>
            </a:r>
            <a:r>
              <a:rPr lang="el-GR" dirty="0">
                <a:latin typeface="Cambria"/>
                <a:cs typeface="Cambria"/>
              </a:rPr>
              <a:t>Θα ακούσετε μία συγχορδία, η οποία θα επαναληφθεί άλλες δύο φορές. Να επιλέξετε ποια από τις πέντε ερωτήσεις αντιστοιχεί στο είδος της συγχορδίας που ακούστηκε</a:t>
            </a:r>
            <a:r>
              <a:rPr lang="el-GR" dirty="0"/>
              <a:t>.</a:t>
            </a:r>
            <a:endParaRPr lang="en-US" dirty="0"/>
          </a:p>
          <a:p>
            <a:endParaRPr lang="en-US" dirty="0"/>
          </a:p>
        </p:txBody>
      </p:sp>
    </p:spTree>
    <p:extLst>
      <p:ext uri="{BB962C8B-B14F-4D97-AF65-F5344CB8AC3E}">
        <p14:creationId xmlns:p14="http://schemas.microsoft.com/office/powerpoint/2010/main" val="836091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συγχορδιακής αναγνώρισης</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3.1</a:t>
            </a:r>
          </a:p>
          <a:p>
            <a:r>
              <a:rPr lang="el-GR" dirty="0"/>
              <a:t>α Ελάσσονα</a:t>
            </a:r>
          </a:p>
          <a:p>
            <a:r>
              <a:rPr lang="el-GR" dirty="0"/>
              <a:t>β Ελαττωμένη σε πρώτη αναστροφή</a:t>
            </a:r>
          </a:p>
          <a:p>
            <a:r>
              <a:rPr lang="el-GR" dirty="0"/>
              <a:t>γ Μείζονα σε δεύτερη αναστροφή</a:t>
            </a:r>
          </a:p>
          <a:p>
            <a:r>
              <a:rPr lang="el-GR" dirty="0"/>
              <a:t>δ Ελάσσονα σε πρώτη αναστροφή</a:t>
            </a:r>
          </a:p>
          <a:p>
            <a:r>
              <a:rPr lang="el-GR" dirty="0"/>
              <a:t>ε Ελάσσονα σε δεύτερη αναστροφή</a:t>
            </a:r>
          </a:p>
        </p:txBody>
      </p:sp>
      <p:pic>
        <p:nvPicPr>
          <p:cNvPr id="4" name="ελασ6 1.mp3" descr="ελασ6 1.mp3">
            <a:hlinkClick r:id="" action="ppaction://media"/>
            <a:extLst>
              <a:ext uri="{FF2B5EF4-FFF2-40B4-BE49-F238E27FC236}">
                <a16:creationId xmlns:a16="http://schemas.microsoft.com/office/drawing/2014/main" id="{42EF4DFA-C0C5-5C47-BB6F-8CBB3BF987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07550" y="4864847"/>
            <a:ext cx="812800" cy="812800"/>
          </a:xfrm>
          <a:prstGeom prst="rect">
            <a:avLst/>
          </a:prstGeom>
        </p:spPr>
      </p:pic>
    </p:spTree>
    <p:extLst>
      <p:ext uri="{BB962C8B-B14F-4D97-AF65-F5344CB8AC3E}">
        <p14:creationId xmlns:p14="http://schemas.microsoft.com/office/powerpoint/2010/main" val="221194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συγχορδιακής αναγνώρισης</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3.2</a:t>
            </a:r>
          </a:p>
          <a:p>
            <a:r>
              <a:rPr lang="el-GR" dirty="0"/>
              <a:t>α Αυξημένη</a:t>
            </a:r>
          </a:p>
          <a:p>
            <a:r>
              <a:rPr lang="el-GR" dirty="0"/>
              <a:t>β Ελάσσονα </a:t>
            </a:r>
          </a:p>
          <a:p>
            <a:r>
              <a:rPr lang="el-GR" dirty="0"/>
              <a:t>γ Μείζονα</a:t>
            </a:r>
          </a:p>
          <a:p>
            <a:r>
              <a:rPr lang="el-GR" dirty="0"/>
              <a:t>δ Ελαττωμένη σε πρώτη αναστροφή</a:t>
            </a:r>
          </a:p>
          <a:p>
            <a:r>
              <a:rPr lang="el-GR" dirty="0"/>
              <a:t>ε Ελαττωμένη</a:t>
            </a:r>
          </a:p>
        </p:txBody>
      </p:sp>
      <p:pic>
        <p:nvPicPr>
          <p:cNvPr id="4" name="αυξ 3.mp3" descr="αυξ 3.mp3">
            <a:hlinkClick r:id="" action="ppaction://media"/>
            <a:extLst>
              <a:ext uri="{FF2B5EF4-FFF2-40B4-BE49-F238E27FC236}">
                <a16:creationId xmlns:a16="http://schemas.microsoft.com/office/drawing/2014/main" id="{C0E0C10E-230D-1F48-8E82-980E316B50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17161" y="4864847"/>
            <a:ext cx="812800" cy="812800"/>
          </a:xfrm>
          <a:prstGeom prst="rect">
            <a:avLst/>
          </a:prstGeom>
        </p:spPr>
      </p:pic>
    </p:spTree>
    <p:extLst>
      <p:ext uri="{BB962C8B-B14F-4D97-AF65-F5344CB8AC3E}">
        <p14:creationId xmlns:p14="http://schemas.microsoft.com/office/powerpoint/2010/main" val="424745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συγχορδιακής αναγνώρισης</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3.3</a:t>
            </a:r>
          </a:p>
          <a:p>
            <a:r>
              <a:rPr lang="el-GR" dirty="0"/>
              <a:t>α Με</a:t>
            </a:r>
            <a:r>
              <a:rPr lang="en-US" dirty="0" err="1"/>
              <a:t>ί</a:t>
            </a:r>
            <a:r>
              <a:rPr lang="el-GR" dirty="0" err="1"/>
              <a:t>ζονα</a:t>
            </a:r>
            <a:r>
              <a:rPr lang="el-GR" dirty="0"/>
              <a:t> με Έβδομη Μικρή</a:t>
            </a:r>
          </a:p>
          <a:p>
            <a:r>
              <a:rPr lang="el-GR" dirty="0"/>
              <a:t>β  </a:t>
            </a:r>
            <a:r>
              <a:rPr lang="el-GR" dirty="0" err="1"/>
              <a:t>Μείζονα</a:t>
            </a:r>
            <a:r>
              <a:rPr lang="el-GR" dirty="0"/>
              <a:t> με </a:t>
            </a:r>
            <a:r>
              <a:rPr lang="el-GR" dirty="0" err="1"/>
              <a:t>Έβδομη</a:t>
            </a:r>
            <a:r>
              <a:rPr lang="el-GR" dirty="0"/>
              <a:t> </a:t>
            </a:r>
            <a:r>
              <a:rPr lang="el-GR" dirty="0" err="1"/>
              <a:t>Μεγάλη</a:t>
            </a:r>
            <a:r>
              <a:rPr lang="el-GR" dirty="0"/>
              <a:t> </a:t>
            </a:r>
          </a:p>
          <a:p>
            <a:r>
              <a:rPr lang="el-GR" dirty="0"/>
              <a:t>γ  </a:t>
            </a:r>
            <a:r>
              <a:rPr lang="el-GR" dirty="0" err="1"/>
              <a:t>Ελάσσονα</a:t>
            </a:r>
            <a:r>
              <a:rPr lang="el-GR" dirty="0"/>
              <a:t> με </a:t>
            </a:r>
            <a:r>
              <a:rPr lang="el-GR" dirty="0" err="1"/>
              <a:t>Έβδομη</a:t>
            </a:r>
            <a:r>
              <a:rPr lang="el-GR" dirty="0"/>
              <a:t> </a:t>
            </a:r>
            <a:r>
              <a:rPr lang="el-GR" dirty="0" err="1"/>
              <a:t>Μικρ</a:t>
            </a:r>
            <a:r>
              <a:rPr lang="en-US" dirty="0" err="1"/>
              <a:t>ή</a:t>
            </a:r>
            <a:r>
              <a:rPr lang="el-GR" dirty="0"/>
              <a:t> </a:t>
            </a:r>
          </a:p>
          <a:p>
            <a:r>
              <a:rPr lang="el-GR" dirty="0"/>
              <a:t>δ  </a:t>
            </a:r>
            <a:r>
              <a:rPr lang="el-GR" dirty="0" err="1"/>
              <a:t>Ελάσσονα</a:t>
            </a:r>
            <a:r>
              <a:rPr lang="el-GR" dirty="0"/>
              <a:t> με </a:t>
            </a:r>
            <a:r>
              <a:rPr lang="el-GR" dirty="0" err="1"/>
              <a:t>Έβδομη</a:t>
            </a:r>
            <a:r>
              <a:rPr lang="el-GR" dirty="0"/>
              <a:t> </a:t>
            </a:r>
            <a:r>
              <a:rPr lang="el-GR" dirty="0" err="1"/>
              <a:t>Μεγάλη</a:t>
            </a:r>
            <a:r>
              <a:rPr lang="el-GR" dirty="0"/>
              <a:t> </a:t>
            </a:r>
          </a:p>
          <a:p>
            <a:r>
              <a:rPr lang="el-GR" dirty="0"/>
              <a:t>ε  </a:t>
            </a:r>
            <a:r>
              <a:rPr lang="el-GR" dirty="0" err="1"/>
              <a:t>Ελαττωμένη</a:t>
            </a:r>
            <a:r>
              <a:rPr lang="el-GR" dirty="0"/>
              <a:t> με Έβδομη Ελαττωμένη</a:t>
            </a:r>
          </a:p>
        </p:txBody>
      </p:sp>
      <p:pic>
        <p:nvPicPr>
          <p:cNvPr id="4" name="ελασ7Μ 1.mp3" descr="ελασ7Μ 1.mp3">
            <a:hlinkClick r:id="" action="ppaction://media"/>
            <a:extLst>
              <a:ext uri="{FF2B5EF4-FFF2-40B4-BE49-F238E27FC236}">
                <a16:creationId xmlns:a16="http://schemas.microsoft.com/office/drawing/2014/main" id="{36997D1A-7708-9A45-993A-7DF96AC880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33019" y="4701087"/>
            <a:ext cx="812800" cy="812800"/>
          </a:xfrm>
          <a:prstGeom prst="rect">
            <a:avLst/>
          </a:prstGeom>
        </p:spPr>
      </p:pic>
    </p:spTree>
    <p:extLst>
      <p:ext uri="{BB962C8B-B14F-4D97-AF65-F5344CB8AC3E}">
        <p14:creationId xmlns:p14="http://schemas.microsoft.com/office/powerpoint/2010/main" val="424745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συγχορδιακής αναγνώρισης</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normAutofit/>
          </a:bodyPr>
          <a:lstStyle/>
          <a:p>
            <a:pPr marL="0" indent="0">
              <a:buNone/>
            </a:pPr>
            <a:r>
              <a:rPr lang="el-GR" dirty="0">
                <a:latin typeface="Cambria"/>
                <a:cs typeface="Cambria"/>
              </a:rPr>
              <a:t>Ερώτηση 3.4</a:t>
            </a:r>
            <a:endParaRPr lang="en-US" dirty="0">
              <a:latin typeface="Cambria"/>
              <a:cs typeface="Cambria"/>
            </a:endParaRPr>
          </a:p>
          <a:p>
            <a:r>
              <a:rPr lang="el-GR" dirty="0"/>
              <a:t>α Μείζονα σε Πρώτη Αναστροφή</a:t>
            </a:r>
          </a:p>
          <a:p>
            <a:r>
              <a:rPr lang="el-GR" dirty="0"/>
              <a:t>β  </a:t>
            </a:r>
            <a:r>
              <a:rPr lang="el-GR" dirty="0" err="1"/>
              <a:t>Μείζονα</a:t>
            </a:r>
            <a:r>
              <a:rPr lang="el-GR" dirty="0"/>
              <a:t> με </a:t>
            </a:r>
            <a:r>
              <a:rPr lang="el-GR" dirty="0" err="1"/>
              <a:t>Έβδομη</a:t>
            </a:r>
            <a:r>
              <a:rPr lang="el-GR" dirty="0"/>
              <a:t> Μικρή </a:t>
            </a:r>
          </a:p>
          <a:p>
            <a:r>
              <a:rPr lang="el-GR" dirty="0"/>
              <a:t>γ  </a:t>
            </a:r>
            <a:r>
              <a:rPr lang="el-GR" dirty="0" err="1"/>
              <a:t>Ελάσσονα</a:t>
            </a:r>
            <a:r>
              <a:rPr lang="el-GR" dirty="0"/>
              <a:t> με </a:t>
            </a:r>
            <a:r>
              <a:rPr lang="el-GR" dirty="0" err="1"/>
              <a:t>Έβδομη</a:t>
            </a:r>
            <a:r>
              <a:rPr lang="el-GR" dirty="0"/>
              <a:t> </a:t>
            </a:r>
            <a:r>
              <a:rPr lang="el-GR" dirty="0" err="1"/>
              <a:t>Μεγάλη</a:t>
            </a:r>
            <a:r>
              <a:rPr lang="el-GR" dirty="0"/>
              <a:t> </a:t>
            </a:r>
          </a:p>
          <a:p>
            <a:r>
              <a:rPr lang="el-GR" dirty="0"/>
              <a:t>δ  </a:t>
            </a:r>
            <a:r>
              <a:rPr lang="el-GR" dirty="0" err="1"/>
              <a:t>Ελαττωμένη</a:t>
            </a:r>
            <a:r>
              <a:rPr lang="el-GR" dirty="0"/>
              <a:t> με </a:t>
            </a:r>
            <a:r>
              <a:rPr lang="el-GR" dirty="0" err="1"/>
              <a:t>ΈβδομηΕλαττωμένη</a:t>
            </a:r>
            <a:endParaRPr lang="el-GR" dirty="0"/>
          </a:p>
          <a:p>
            <a:r>
              <a:rPr lang="el-GR" dirty="0"/>
              <a:t>ε  </a:t>
            </a:r>
            <a:r>
              <a:rPr lang="el-GR" dirty="0" err="1"/>
              <a:t>Ελαττωμένη</a:t>
            </a:r>
            <a:r>
              <a:rPr lang="el-GR" dirty="0"/>
              <a:t> με </a:t>
            </a:r>
            <a:r>
              <a:rPr lang="el-GR" dirty="0" err="1"/>
              <a:t>Έβδομη</a:t>
            </a:r>
            <a:r>
              <a:rPr lang="el-GR" dirty="0"/>
              <a:t> Μικρή </a:t>
            </a:r>
            <a:endParaRPr lang="el-GR" dirty="0">
              <a:effectLst/>
            </a:endParaRPr>
          </a:p>
        </p:txBody>
      </p:sp>
      <p:pic>
        <p:nvPicPr>
          <p:cNvPr id="4" name="ελατ7μ 3.mp3" descr="ελατ7μ 3.mp3">
            <a:hlinkClick r:id="" action="ppaction://media"/>
            <a:extLst>
              <a:ext uri="{FF2B5EF4-FFF2-40B4-BE49-F238E27FC236}">
                <a16:creationId xmlns:a16="http://schemas.microsoft.com/office/drawing/2014/main" id="{E6FCC1FF-8B9C-114A-AFD0-FCA5D28AD3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4191" y="4864847"/>
            <a:ext cx="812800" cy="812800"/>
          </a:xfrm>
          <a:prstGeom prst="rect">
            <a:avLst/>
          </a:prstGeom>
        </p:spPr>
      </p:pic>
    </p:spTree>
    <p:extLst>
      <p:ext uri="{BB962C8B-B14F-4D97-AF65-F5344CB8AC3E}">
        <p14:creationId xmlns:p14="http://schemas.microsoft.com/office/powerpoint/2010/main" val="424745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συγχορδιακής αναγνώρισης</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3.5</a:t>
            </a:r>
            <a:endParaRPr lang="en-US" dirty="0">
              <a:latin typeface="Cambria"/>
              <a:cs typeface="Cambria"/>
            </a:endParaRPr>
          </a:p>
          <a:p>
            <a:r>
              <a:rPr lang="el-GR" dirty="0"/>
              <a:t>α Ελάσσονα με έβδομη μικρή</a:t>
            </a:r>
          </a:p>
          <a:p>
            <a:r>
              <a:rPr lang="el-GR" dirty="0"/>
              <a:t>β Μείζονα με έβδομη μικρή</a:t>
            </a:r>
          </a:p>
          <a:p>
            <a:r>
              <a:rPr lang="el-GR" dirty="0"/>
              <a:t>γ Μείζονα με ένατη μικρή </a:t>
            </a:r>
          </a:p>
          <a:p>
            <a:r>
              <a:rPr lang="el-GR" dirty="0"/>
              <a:t>δ Μείζονα με έβδομη μεγάλη</a:t>
            </a:r>
          </a:p>
          <a:p>
            <a:r>
              <a:rPr lang="el-GR" dirty="0"/>
              <a:t>ε Μείζονα με ένατη μεγάλη </a:t>
            </a:r>
            <a:endParaRPr lang="en-US" dirty="0">
              <a:latin typeface="Cambria"/>
              <a:cs typeface="Cambria"/>
            </a:endParaRPr>
          </a:p>
        </p:txBody>
      </p:sp>
      <p:pic>
        <p:nvPicPr>
          <p:cNvPr id="4" name="μειζ9μ 4.mp3" descr="μειζ9μ 4.mp3">
            <a:hlinkClick r:id="" action="ppaction://media"/>
            <a:extLst>
              <a:ext uri="{FF2B5EF4-FFF2-40B4-BE49-F238E27FC236}">
                <a16:creationId xmlns:a16="http://schemas.microsoft.com/office/drawing/2014/main" id="{5D87C9FA-C1F1-2F45-844E-889B251151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92734" y="4989186"/>
            <a:ext cx="812800" cy="812800"/>
          </a:xfrm>
          <a:prstGeom prst="rect">
            <a:avLst/>
          </a:prstGeom>
        </p:spPr>
      </p:pic>
    </p:spTree>
    <p:extLst>
      <p:ext uri="{BB962C8B-B14F-4D97-AF65-F5344CB8AC3E}">
        <p14:creationId xmlns:p14="http://schemas.microsoft.com/office/powerpoint/2010/main" val="424745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latin typeface="Cambria"/>
                <a:cs typeface="Cambria"/>
              </a:rPr>
              <a:t>Ερωτήματα διαστηματικής αναγνώρισης</a:t>
            </a:r>
            <a:endParaRPr lang="en-US" sz="3600" dirty="0"/>
          </a:p>
        </p:txBody>
      </p:sp>
      <p:sp>
        <p:nvSpPr>
          <p:cNvPr id="3" name="Content Placeholder 2"/>
          <p:cNvSpPr>
            <a:spLocks noGrp="1"/>
          </p:cNvSpPr>
          <p:nvPr>
            <p:ph idx="1"/>
          </p:nvPr>
        </p:nvSpPr>
        <p:spPr/>
        <p:txBody>
          <a:bodyPr/>
          <a:lstStyle/>
          <a:p>
            <a:pPr marL="0" indent="0" algn="just">
              <a:buNone/>
            </a:pPr>
            <a:r>
              <a:rPr lang="el-GR" dirty="0">
                <a:latin typeface="Cambria"/>
                <a:cs typeface="Cambria"/>
              </a:rPr>
              <a:t>	Θα ακούσετε ένα μοτίβο το οποίο θα επαναληφθεί άλλες δύο φορές. Στην αρχή κάθε μοτίβου δίνεται ο αρχικός φθόγγος. Να επιλέξετε ποιο από τα πέντε μοτίβα που δίνονται αντιστοιχεί στο μοτίβο που ακούστηκε.</a:t>
            </a:r>
            <a:endParaRPr lang="en-US" dirty="0">
              <a:latin typeface="Cambria"/>
              <a:cs typeface="Cambria"/>
            </a:endParaRPr>
          </a:p>
          <a:p>
            <a:endParaRPr lang="en-US" dirty="0"/>
          </a:p>
        </p:txBody>
      </p:sp>
    </p:spTree>
    <p:extLst>
      <p:ext uri="{BB962C8B-B14F-4D97-AF65-F5344CB8AC3E}">
        <p14:creationId xmlns:p14="http://schemas.microsoft.com/office/powerpoint/2010/main" val="2362069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latin typeface="Cambria"/>
                <a:cs typeface="Cambria"/>
              </a:rPr>
              <a:t>Ερωτήματα αναγνώρισης διαδοχής συγχορδιών</a:t>
            </a:r>
            <a:endParaRPr lang="en-US" sz="3600" dirty="0"/>
          </a:p>
        </p:txBody>
      </p:sp>
      <p:sp>
        <p:nvSpPr>
          <p:cNvPr id="3" name="Content Placeholder 2"/>
          <p:cNvSpPr>
            <a:spLocks noGrp="1"/>
          </p:cNvSpPr>
          <p:nvPr>
            <p:ph idx="1"/>
          </p:nvPr>
        </p:nvSpPr>
        <p:spPr/>
        <p:txBody>
          <a:bodyPr/>
          <a:lstStyle/>
          <a:p>
            <a:pPr marL="0" indent="0" algn="just">
              <a:buNone/>
            </a:pPr>
            <a:r>
              <a:rPr lang="en-US" dirty="0">
                <a:latin typeface="Cambria"/>
                <a:cs typeface="Cambria"/>
              </a:rPr>
              <a:t>	</a:t>
            </a:r>
            <a:r>
              <a:rPr lang="el-GR" dirty="0">
                <a:latin typeface="Cambria"/>
                <a:cs typeface="Cambria"/>
              </a:rPr>
              <a:t>Θα ακούσετε μια διαδοχή συγχορδιών, η οποία θα επαναληφθεί δύο φορές. Να επιλέξετε ποια από τις πέντε απαντήσεις αντιστοιχεί στη διαδοχή που ακούστηκε.</a:t>
            </a:r>
            <a:endParaRPr lang="en-US" dirty="0">
              <a:latin typeface="Cambria"/>
              <a:cs typeface="Cambria"/>
            </a:endParaRPr>
          </a:p>
          <a:p>
            <a:pPr marL="0" indent="0" algn="just">
              <a:buNone/>
            </a:pPr>
            <a:endParaRPr lang="en-US" dirty="0"/>
          </a:p>
        </p:txBody>
      </p:sp>
    </p:spTree>
    <p:extLst>
      <p:ext uri="{BB962C8B-B14F-4D97-AF65-F5344CB8AC3E}">
        <p14:creationId xmlns:p14="http://schemas.microsoft.com/office/powerpoint/2010/main" val="3553060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56" y="314979"/>
            <a:ext cx="8946444" cy="1143000"/>
          </a:xfrm>
        </p:spPr>
        <p:txBody>
          <a:bodyPr/>
          <a:lstStyle/>
          <a:p>
            <a:r>
              <a:rPr lang="el-GR" sz="3200" dirty="0">
                <a:latin typeface="Cambria"/>
                <a:cs typeface="Cambria"/>
              </a:rPr>
              <a:t>Ερωτήματα αναγνώρισης</a:t>
            </a:r>
            <a:r>
              <a:rPr lang="en-US" sz="3200" dirty="0">
                <a:latin typeface="Cambria"/>
                <a:cs typeface="Cambria"/>
              </a:rPr>
              <a:t> </a:t>
            </a:r>
            <a:r>
              <a:rPr lang="el-GR" sz="3200" dirty="0">
                <a:latin typeface="Cambria"/>
                <a:cs typeface="Cambria"/>
              </a:rPr>
              <a:t>διαδοχής συγχορδιών</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4.1</a:t>
            </a:r>
            <a:endParaRPr lang="en-US" dirty="0">
              <a:latin typeface="Cambria"/>
              <a:cs typeface="Cambria"/>
            </a:endParaRPr>
          </a:p>
          <a:p>
            <a:r>
              <a:rPr lang="el-GR" dirty="0"/>
              <a:t>α </a:t>
            </a:r>
            <a:r>
              <a:rPr lang="en-US" dirty="0"/>
              <a:t>I–</a:t>
            </a:r>
            <a:r>
              <a:rPr lang="el-GR" dirty="0"/>
              <a:t>Ι</a:t>
            </a:r>
            <a:r>
              <a:rPr lang="en-US" dirty="0"/>
              <a:t>V–II</a:t>
            </a:r>
            <a:r>
              <a:rPr lang="el-GR" baseline="30000" dirty="0"/>
              <a:t>6</a:t>
            </a:r>
            <a:r>
              <a:rPr lang="el-GR" baseline="-25000" dirty="0"/>
              <a:t>Ν</a:t>
            </a:r>
            <a:r>
              <a:rPr lang="el-GR" dirty="0"/>
              <a:t> –</a:t>
            </a:r>
            <a:r>
              <a:rPr lang="en-US" dirty="0"/>
              <a:t>VII</a:t>
            </a:r>
            <a:r>
              <a:rPr lang="en-US" baseline="30000" dirty="0"/>
              <a:t>7</a:t>
            </a:r>
            <a:r>
              <a:rPr lang="en-US" dirty="0"/>
              <a:t>/V–V </a:t>
            </a:r>
            <a:endParaRPr lang="el-GR" dirty="0"/>
          </a:p>
          <a:p>
            <a:r>
              <a:rPr lang="el-GR" dirty="0"/>
              <a:t>β  </a:t>
            </a:r>
            <a:r>
              <a:rPr lang="en-US" dirty="0"/>
              <a:t>I–VI–II</a:t>
            </a:r>
            <a:r>
              <a:rPr lang="en-US" baseline="30000" dirty="0"/>
              <a:t>6</a:t>
            </a:r>
            <a:r>
              <a:rPr lang="en-US" baseline="-25000" dirty="0"/>
              <a:t>5</a:t>
            </a:r>
            <a:r>
              <a:rPr lang="en-US" dirty="0"/>
              <a:t> –V</a:t>
            </a:r>
            <a:r>
              <a:rPr lang="el-GR" baseline="30000" dirty="0"/>
              <a:t>6</a:t>
            </a:r>
            <a:r>
              <a:rPr lang="en-US" dirty="0"/>
              <a:t>/V–V </a:t>
            </a:r>
          </a:p>
          <a:p>
            <a:r>
              <a:rPr lang="el-GR" dirty="0"/>
              <a:t>γ  </a:t>
            </a:r>
            <a:r>
              <a:rPr lang="en-US" dirty="0"/>
              <a:t>I–IV–II</a:t>
            </a:r>
            <a:r>
              <a:rPr lang="en-US" baseline="30000" dirty="0"/>
              <a:t>6</a:t>
            </a:r>
            <a:r>
              <a:rPr lang="en-US" baseline="-25000" dirty="0"/>
              <a:t>5</a:t>
            </a:r>
            <a:r>
              <a:rPr lang="en-US" dirty="0"/>
              <a:t> –V</a:t>
            </a:r>
            <a:r>
              <a:rPr lang="en-US" baseline="30000" dirty="0"/>
              <a:t>6</a:t>
            </a:r>
            <a:r>
              <a:rPr lang="el-GR" baseline="-25000" dirty="0"/>
              <a:t>5</a:t>
            </a:r>
            <a:r>
              <a:rPr lang="en-US" dirty="0"/>
              <a:t>/V–V </a:t>
            </a:r>
          </a:p>
          <a:p>
            <a:r>
              <a:rPr lang="el-GR" dirty="0"/>
              <a:t>δ  </a:t>
            </a:r>
            <a:r>
              <a:rPr lang="en-US" dirty="0"/>
              <a:t>I–VI–III–VII</a:t>
            </a:r>
            <a:r>
              <a:rPr lang="en-US" baseline="30000" dirty="0"/>
              <a:t>7</a:t>
            </a:r>
            <a:r>
              <a:rPr lang="en-US" dirty="0"/>
              <a:t>/V–V</a:t>
            </a:r>
            <a:r>
              <a:rPr lang="en-US" baseline="30000" dirty="0"/>
              <a:t>7</a:t>
            </a:r>
            <a:r>
              <a:rPr lang="en-US" dirty="0"/>
              <a:t> </a:t>
            </a:r>
          </a:p>
          <a:p>
            <a:r>
              <a:rPr lang="el-GR" dirty="0"/>
              <a:t>ε  </a:t>
            </a:r>
            <a:r>
              <a:rPr lang="en-US" dirty="0"/>
              <a:t>I–I</a:t>
            </a:r>
            <a:r>
              <a:rPr lang="en-US" baseline="30000" dirty="0"/>
              <a:t>6</a:t>
            </a:r>
            <a:r>
              <a:rPr lang="en-US" dirty="0"/>
              <a:t> –IV–V</a:t>
            </a:r>
            <a:r>
              <a:rPr lang="en-US" baseline="30000" dirty="0"/>
              <a:t>6</a:t>
            </a:r>
            <a:r>
              <a:rPr lang="el-GR" baseline="-25000" dirty="0"/>
              <a:t>5</a:t>
            </a:r>
            <a:r>
              <a:rPr lang="en-US" dirty="0"/>
              <a:t>/V–V </a:t>
            </a:r>
          </a:p>
          <a:p>
            <a:pPr marL="0" indent="0">
              <a:buNone/>
            </a:pPr>
            <a:endParaRPr lang="el-GR" dirty="0"/>
          </a:p>
        </p:txBody>
      </p:sp>
      <p:pic>
        <p:nvPicPr>
          <p:cNvPr id="4" name="I - IV - II65 - V65V - V.mp3" descr="I - IV - II65 - V65V - V.mp3">
            <a:hlinkClick r:id="" action="ppaction://media"/>
            <a:extLst>
              <a:ext uri="{FF2B5EF4-FFF2-40B4-BE49-F238E27FC236}">
                <a16:creationId xmlns:a16="http://schemas.microsoft.com/office/drawing/2014/main" id="{C94BC249-825D-8A4E-B635-B3E2CE6EE0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80000" y="5114447"/>
            <a:ext cx="812800" cy="812800"/>
          </a:xfrm>
          <a:prstGeom prst="rect">
            <a:avLst/>
          </a:prstGeom>
        </p:spPr>
      </p:pic>
    </p:spTree>
    <p:extLst>
      <p:ext uri="{BB962C8B-B14F-4D97-AF65-F5344CB8AC3E}">
        <p14:creationId xmlns:p14="http://schemas.microsoft.com/office/powerpoint/2010/main" val="146200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56" y="314979"/>
            <a:ext cx="8946444" cy="1143000"/>
          </a:xfrm>
        </p:spPr>
        <p:txBody>
          <a:bodyPr/>
          <a:lstStyle/>
          <a:p>
            <a:r>
              <a:rPr lang="el-GR" sz="3200" dirty="0">
                <a:latin typeface="Cambria"/>
                <a:cs typeface="Cambria"/>
              </a:rPr>
              <a:t>Ερωτήματα αναγνώρισης</a:t>
            </a:r>
            <a:r>
              <a:rPr lang="en-US" sz="3200" dirty="0">
                <a:latin typeface="Cambria"/>
                <a:cs typeface="Cambria"/>
              </a:rPr>
              <a:t> </a:t>
            </a:r>
            <a:r>
              <a:rPr lang="el-GR" sz="3200" dirty="0">
                <a:latin typeface="Cambria"/>
                <a:cs typeface="Cambria"/>
              </a:rPr>
              <a:t>διαδοχής συγχορδιών</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4.2</a:t>
            </a:r>
            <a:endParaRPr lang="en-US" dirty="0">
              <a:latin typeface="Cambria"/>
              <a:cs typeface="Cambria"/>
            </a:endParaRPr>
          </a:p>
          <a:p>
            <a:r>
              <a:rPr lang="el-GR" dirty="0"/>
              <a:t>α  </a:t>
            </a:r>
            <a:r>
              <a:rPr lang="en-GB" dirty="0"/>
              <a:t>I – III</a:t>
            </a:r>
            <a:r>
              <a:rPr lang="en-GB" baseline="30000" dirty="0"/>
              <a:t>6</a:t>
            </a:r>
            <a:r>
              <a:rPr lang="en-GB" dirty="0"/>
              <a:t> – </a:t>
            </a:r>
            <a:r>
              <a:rPr lang="el-GR" dirty="0"/>
              <a:t>Ι</a:t>
            </a:r>
            <a:r>
              <a:rPr lang="en-GB" dirty="0"/>
              <a:t>V – </a:t>
            </a:r>
            <a:r>
              <a:rPr lang="en-US" dirty="0"/>
              <a:t>VII/V</a:t>
            </a:r>
            <a:r>
              <a:rPr lang="el-GR" baseline="30000" dirty="0"/>
              <a:t> </a:t>
            </a:r>
            <a:r>
              <a:rPr lang="en-GB" dirty="0"/>
              <a:t>– V </a:t>
            </a:r>
            <a:endParaRPr lang="el-GR" dirty="0"/>
          </a:p>
          <a:p>
            <a:r>
              <a:rPr lang="el-GR" dirty="0"/>
              <a:t>β</a:t>
            </a:r>
            <a:r>
              <a:rPr lang="en-GB" dirty="0"/>
              <a:t>  </a:t>
            </a:r>
            <a:r>
              <a:rPr lang="en-US" dirty="0"/>
              <a:t>I–I</a:t>
            </a:r>
            <a:r>
              <a:rPr lang="en-US" baseline="30000" dirty="0"/>
              <a:t>6</a:t>
            </a:r>
            <a:r>
              <a:rPr lang="en-US" dirty="0"/>
              <a:t>–IV–V</a:t>
            </a:r>
            <a:r>
              <a:rPr lang="en-US" baseline="30000" dirty="0"/>
              <a:t>6</a:t>
            </a:r>
            <a:r>
              <a:rPr lang="en-US" baseline="-25000" dirty="0"/>
              <a:t>5</a:t>
            </a:r>
            <a:r>
              <a:rPr lang="en-US" dirty="0"/>
              <a:t>/V–V</a:t>
            </a:r>
            <a:r>
              <a:rPr lang="en-US" baseline="-25000" dirty="0"/>
              <a:t>7</a:t>
            </a:r>
            <a:r>
              <a:rPr lang="en-US" dirty="0"/>
              <a:t> </a:t>
            </a:r>
            <a:endParaRPr lang="en-GB" dirty="0"/>
          </a:p>
          <a:p>
            <a:r>
              <a:rPr lang="el-GR" dirty="0"/>
              <a:t>γ</a:t>
            </a:r>
            <a:r>
              <a:rPr lang="en-GB" dirty="0"/>
              <a:t>  </a:t>
            </a:r>
            <a:r>
              <a:rPr lang="en-US" dirty="0"/>
              <a:t>I–III–IV–</a:t>
            </a:r>
            <a:r>
              <a:rPr lang="el-GR" dirty="0"/>
              <a:t>Ι</a:t>
            </a:r>
            <a:r>
              <a:rPr lang="el-GR" baseline="30000" dirty="0"/>
              <a:t>6</a:t>
            </a:r>
            <a:r>
              <a:rPr lang="el-GR" baseline="-25000" dirty="0"/>
              <a:t>4</a:t>
            </a:r>
            <a:r>
              <a:rPr lang="el-GR" dirty="0"/>
              <a:t> –</a:t>
            </a:r>
            <a:r>
              <a:rPr lang="en-US" dirty="0"/>
              <a:t>V</a:t>
            </a:r>
            <a:r>
              <a:rPr lang="en-US" baseline="30000" dirty="0"/>
              <a:t>7</a:t>
            </a:r>
            <a:r>
              <a:rPr lang="en-US" dirty="0"/>
              <a:t> </a:t>
            </a:r>
          </a:p>
          <a:p>
            <a:r>
              <a:rPr lang="el-GR" dirty="0"/>
              <a:t>δ  </a:t>
            </a:r>
            <a:r>
              <a:rPr lang="en-US" dirty="0"/>
              <a:t>I–III–IV–V</a:t>
            </a:r>
            <a:r>
              <a:rPr lang="en-US" baseline="30000" dirty="0"/>
              <a:t>6</a:t>
            </a:r>
            <a:r>
              <a:rPr lang="en-US" baseline="-25000" dirty="0"/>
              <a:t>5</a:t>
            </a:r>
            <a:r>
              <a:rPr lang="en-US" dirty="0"/>
              <a:t>/V–V </a:t>
            </a:r>
          </a:p>
          <a:p>
            <a:r>
              <a:rPr lang="el-GR" dirty="0"/>
              <a:t>ε  </a:t>
            </a:r>
            <a:r>
              <a:rPr lang="en-US" dirty="0"/>
              <a:t>I–III–VI–VII/V–V </a:t>
            </a:r>
            <a:endParaRPr lang="en-US" dirty="0">
              <a:effectLst/>
            </a:endParaRPr>
          </a:p>
        </p:txBody>
      </p:sp>
      <p:pic>
        <p:nvPicPr>
          <p:cNvPr id="4" name="4 διαδ3. I III IV V65V V.mp3" descr="4 διαδ3. I III IV V65V V.mp3">
            <a:hlinkClick r:id="" action="ppaction://media"/>
            <a:extLst>
              <a:ext uri="{FF2B5EF4-FFF2-40B4-BE49-F238E27FC236}">
                <a16:creationId xmlns:a16="http://schemas.microsoft.com/office/drawing/2014/main" id="{87F53DEF-1342-7C4F-9F94-CC47F393E9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08148" y="5305242"/>
            <a:ext cx="812800" cy="812800"/>
          </a:xfrm>
          <a:prstGeom prst="rect">
            <a:avLst/>
          </a:prstGeom>
        </p:spPr>
      </p:pic>
    </p:spTree>
    <p:extLst>
      <p:ext uri="{BB962C8B-B14F-4D97-AF65-F5344CB8AC3E}">
        <p14:creationId xmlns:p14="http://schemas.microsoft.com/office/powerpoint/2010/main" val="409553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56" y="314979"/>
            <a:ext cx="8946444" cy="1143000"/>
          </a:xfrm>
        </p:spPr>
        <p:txBody>
          <a:bodyPr/>
          <a:lstStyle/>
          <a:p>
            <a:r>
              <a:rPr lang="el-GR" sz="3200" dirty="0">
                <a:latin typeface="Cambria"/>
                <a:cs typeface="Cambria"/>
              </a:rPr>
              <a:t>Ερωτήματα αναγνώρισης</a:t>
            </a:r>
            <a:r>
              <a:rPr lang="en-US" sz="3200" dirty="0">
                <a:latin typeface="Cambria"/>
                <a:cs typeface="Cambria"/>
              </a:rPr>
              <a:t> </a:t>
            </a:r>
            <a:r>
              <a:rPr lang="el-GR" sz="3200" dirty="0">
                <a:latin typeface="Cambria"/>
                <a:cs typeface="Cambria"/>
              </a:rPr>
              <a:t>διαδοχής συγχορδιών</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4.3</a:t>
            </a:r>
            <a:endParaRPr lang="en-US" dirty="0">
              <a:latin typeface="Cambria"/>
              <a:cs typeface="Cambria"/>
            </a:endParaRPr>
          </a:p>
          <a:p>
            <a:r>
              <a:rPr lang="el-GR" dirty="0"/>
              <a:t>α  </a:t>
            </a:r>
            <a:r>
              <a:rPr lang="en-GB" dirty="0"/>
              <a:t>I</a:t>
            </a:r>
            <a:r>
              <a:rPr lang="en-US" dirty="0"/>
              <a:t> – V</a:t>
            </a:r>
            <a:r>
              <a:rPr lang="en-US" baseline="30000" dirty="0"/>
              <a:t>6</a:t>
            </a:r>
            <a:r>
              <a:rPr lang="en-GB" baseline="-25000" dirty="0"/>
              <a:t>5</a:t>
            </a:r>
            <a:r>
              <a:rPr lang="en-GB" dirty="0"/>
              <a:t>/IV </a:t>
            </a:r>
            <a:r>
              <a:rPr lang="en-US" dirty="0"/>
              <a:t>– </a:t>
            </a:r>
            <a:r>
              <a:rPr lang="en-GB" dirty="0"/>
              <a:t>II</a:t>
            </a:r>
            <a:r>
              <a:rPr lang="en-GB" baseline="30000" dirty="0"/>
              <a:t>6</a:t>
            </a:r>
            <a:r>
              <a:rPr lang="en-GB" baseline="-25000" dirty="0"/>
              <a:t> </a:t>
            </a:r>
            <a:r>
              <a:rPr lang="en-US" dirty="0"/>
              <a:t>– </a:t>
            </a:r>
            <a:r>
              <a:rPr lang="en-GB" dirty="0"/>
              <a:t>V</a:t>
            </a:r>
            <a:r>
              <a:rPr lang="en-GB" baseline="30000" dirty="0"/>
              <a:t>7</a:t>
            </a:r>
            <a:r>
              <a:rPr lang="en-GB" baseline="-25000" dirty="0"/>
              <a:t> </a:t>
            </a:r>
            <a:r>
              <a:rPr lang="en-US" dirty="0"/>
              <a:t>– V</a:t>
            </a:r>
            <a:r>
              <a:rPr lang="en-GB" dirty="0"/>
              <a:t>I</a:t>
            </a:r>
            <a:endParaRPr lang="el-GR" dirty="0"/>
          </a:p>
          <a:p>
            <a:r>
              <a:rPr lang="el-GR" dirty="0"/>
              <a:t>β  </a:t>
            </a:r>
            <a:r>
              <a:rPr lang="en-US" dirty="0"/>
              <a:t>I–V</a:t>
            </a:r>
            <a:r>
              <a:rPr lang="en-US" baseline="30000" dirty="0"/>
              <a:t>6</a:t>
            </a:r>
            <a:r>
              <a:rPr lang="en-US" dirty="0"/>
              <a:t>/IV–IV–V–I</a:t>
            </a:r>
            <a:r>
              <a:rPr lang="en-US" baseline="30000" dirty="0"/>
              <a:t>6</a:t>
            </a:r>
            <a:r>
              <a:rPr lang="en-US" dirty="0"/>
              <a:t> </a:t>
            </a:r>
          </a:p>
          <a:p>
            <a:r>
              <a:rPr lang="el-GR" dirty="0"/>
              <a:t>γ  </a:t>
            </a:r>
            <a:r>
              <a:rPr lang="en-US" dirty="0"/>
              <a:t>I–VII</a:t>
            </a:r>
            <a:r>
              <a:rPr lang="en-US" baseline="30000" dirty="0"/>
              <a:t>7</a:t>
            </a:r>
            <a:r>
              <a:rPr lang="en-US" dirty="0"/>
              <a:t>/IV–IV–V</a:t>
            </a:r>
            <a:r>
              <a:rPr lang="en-US" baseline="30000" dirty="0"/>
              <a:t>7</a:t>
            </a:r>
            <a:r>
              <a:rPr lang="en-US" dirty="0"/>
              <a:t> –VI </a:t>
            </a:r>
          </a:p>
          <a:p>
            <a:r>
              <a:rPr lang="el-GR" dirty="0"/>
              <a:t>δ  </a:t>
            </a:r>
            <a:r>
              <a:rPr lang="en-US" dirty="0"/>
              <a:t>I–V</a:t>
            </a:r>
            <a:r>
              <a:rPr lang="en-US" baseline="30000" dirty="0"/>
              <a:t>6</a:t>
            </a:r>
            <a:r>
              <a:rPr lang="en-US" baseline="-25000" dirty="0"/>
              <a:t>5</a:t>
            </a:r>
            <a:r>
              <a:rPr lang="en-US" dirty="0"/>
              <a:t>/IV–II</a:t>
            </a:r>
            <a:r>
              <a:rPr lang="el-GR" baseline="30000" dirty="0"/>
              <a:t>6</a:t>
            </a:r>
            <a:r>
              <a:rPr lang="el-GR" baseline="-25000" dirty="0"/>
              <a:t>Ν</a:t>
            </a:r>
            <a:r>
              <a:rPr lang="el-GR" dirty="0"/>
              <a:t> –</a:t>
            </a:r>
            <a:r>
              <a:rPr lang="en-US" dirty="0"/>
              <a:t>V–I</a:t>
            </a:r>
            <a:r>
              <a:rPr lang="en-US" baseline="30000" dirty="0"/>
              <a:t>6</a:t>
            </a:r>
            <a:r>
              <a:rPr lang="en-US" dirty="0"/>
              <a:t> </a:t>
            </a:r>
          </a:p>
          <a:p>
            <a:r>
              <a:rPr lang="el-GR" dirty="0"/>
              <a:t>ε  </a:t>
            </a:r>
            <a:r>
              <a:rPr lang="en-US" dirty="0"/>
              <a:t>I–V</a:t>
            </a:r>
            <a:r>
              <a:rPr lang="en-US" baseline="30000" dirty="0"/>
              <a:t>6</a:t>
            </a:r>
            <a:r>
              <a:rPr lang="en-US" baseline="-25000" dirty="0"/>
              <a:t>5</a:t>
            </a:r>
            <a:r>
              <a:rPr lang="en-US" dirty="0"/>
              <a:t>/IV–IV–V–VI </a:t>
            </a:r>
            <a:endParaRPr lang="en-US" dirty="0">
              <a:effectLst/>
            </a:endParaRPr>
          </a:p>
        </p:txBody>
      </p:sp>
      <p:pic>
        <p:nvPicPr>
          <p:cNvPr id="4" name="I - V65IV - IV - V - VI.mp3" descr="I - V65IV - IV - V - VI.mp3">
            <a:hlinkClick r:id="" action="ppaction://media"/>
            <a:extLst>
              <a:ext uri="{FF2B5EF4-FFF2-40B4-BE49-F238E27FC236}">
                <a16:creationId xmlns:a16="http://schemas.microsoft.com/office/drawing/2014/main" id="{CCC35A79-F38F-954D-9C1F-5169A0A061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30937" y="5271247"/>
            <a:ext cx="812800" cy="812800"/>
          </a:xfrm>
          <a:prstGeom prst="rect">
            <a:avLst/>
          </a:prstGeom>
        </p:spPr>
      </p:pic>
    </p:spTree>
    <p:extLst>
      <p:ext uri="{BB962C8B-B14F-4D97-AF65-F5344CB8AC3E}">
        <p14:creationId xmlns:p14="http://schemas.microsoft.com/office/powerpoint/2010/main" val="409553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56" y="314979"/>
            <a:ext cx="8946444" cy="1143000"/>
          </a:xfrm>
        </p:spPr>
        <p:txBody>
          <a:bodyPr/>
          <a:lstStyle/>
          <a:p>
            <a:r>
              <a:rPr lang="el-GR" sz="3200" dirty="0">
                <a:latin typeface="Cambria"/>
                <a:cs typeface="Cambria"/>
              </a:rPr>
              <a:t>Ερωτήματα αναγνώρισης</a:t>
            </a:r>
            <a:r>
              <a:rPr lang="en-US" sz="3200" dirty="0">
                <a:latin typeface="Cambria"/>
                <a:cs typeface="Cambria"/>
              </a:rPr>
              <a:t> </a:t>
            </a:r>
            <a:r>
              <a:rPr lang="el-GR" sz="3200" dirty="0">
                <a:latin typeface="Cambria"/>
                <a:cs typeface="Cambria"/>
              </a:rPr>
              <a:t>διαδοχής συγχορδιών</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4.4</a:t>
            </a:r>
            <a:endParaRPr lang="en-US" dirty="0">
              <a:latin typeface="Cambria"/>
              <a:cs typeface="Cambria"/>
            </a:endParaRPr>
          </a:p>
          <a:p>
            <a:r>
              <a:rPr lang="el-GR" dirty="0"/>
              <a:t>α  Ι–</a:t>
            </a:r>
            <a:r>
              <a:rPr lang="en-US" dirty="0"/>
              <a:t>II</a:t>
            </a:r>
            <a:r>
              <a:rPr lang="el-GR" baseline="30000" dirty="0"/>
              <a:t>6</a:t>
            </a:r>
            <a:r>
              <a:rPr lang="el-GR" sz="1600" dirty="0"/>
              <a:t>4</a:t>
            </a:r>
            <a:r>
              <a:rPr lang="el-GR" baseline="-25000" dirty="0"/>
              <a:t>3</a:t>
            </a:r>
            <a:r>
              <a:rPr lang="en-US" baseline="-25000" dirty="0"/>
              <a:t>(</a:t>
            </a:r>
            <a:r>
              <a:rPr lang="el-GR" baseline="-25000" dirty="0"/>
              <a:t>Γαλλ.)</a:t>
            </a:r>
            <a:r>
              <a:rPr lang="el-GR" dirty="0"/>
              <a:t>–</a:t>
            </a:r>
            <a:r>
              <a:rPr lang="en-US" dirty="0"/>
              <a:t> </a:t>
            </a:r>
            <a:r>
              <a:rPr lang="el-GR" dirty="0"/>
              <a:t>Ι</a:t>
            </a:r>
            <a:r>
              <a:rPr lang="el-GR" baseline="30000" dirty="0"/>
              <a:t>6</a:t>
            </a:r>
            <a:r>
              <a:rPr lang="el-GR" baseline="-25000" dirty="0"/>
              <a:t>4</a:t>
            </a:r>
            <a:r>
              <a:rPr lang="el-GR" dirty="0"/>
              <a:t> –</a:t>
            </a:r>
            <a:r>
              <a:rPr lang="en-US" dirty="0"/>
              <a:t>V</a:t>
            </a:r>
            <a:r>
              <a:rPr lang="en-US" baseline="30000" dirty="0"/>
              <a:t>7</a:t>
            </a:r>
            <a:r>
              <a:rPr lang="en-US" dirty="0"/>
              <a:t> –VI </a:t>
            </a:r>
          </a:p>
          <a:p>
            <a:r>
              <a:rPr lang="el-GR" dirty="0"/>
              <a:t>β  Ι –</a:t>
            </a:r>
            <a:r>
              <a:rPr lang="en-US" dirty="0"/>
              <a:t>IV–VII</a:t>
            </a:r>
            <a:r>
              <a:rPr lang="en-US" baseline="30000" dirty="0"/>
              <a:t>7</a:t>
            </a:r>
            <a:r>
              <a:rPr lang="en-US" dirty="0"/>
              <a:t>/V–V</a:t>
            </a:r>
            <a:r>
              <a:rPr lang="en-US" baseline="30000" dirty="0"/>
              <a:t>7</a:t>
            </a:r>
            <a:r>
              <a:rPr lang="en-US" dirty="0"/>
              <a:t> –I</a:t>
            </a:r>
            <a:r>
              <a:rPr lang="en-US" baseline="30000" dirty="0"/>
              <a:t>3# </a:t>
            </a:r>
          </a:p>
          <a:p>
            <a:r>
              <a:rPr lang="el-GR" dirty="0"/>
              <a:t>γ  Ι – </a:t>
            </a:r>
            <a:r>
              <a:rPr lang="en-US" dirty="0"/>
              <a:t>IV – </a:t>
            </a:r>
            <a:r>
              <a:rPr lang="el-GR" dirty="0"/>
              <a:t>Ι</a:t>
            </a:r>
            <a:r>
              <a:rPr lang="el-GR" baseline="30000" dirty="0"/>
              <a:t>6</a:t>
            </a:r>
            <a:r>
              <a:rPr lang="el-GR" baseline="-25000" dirty="0"/>
              <a:t>4</a:t>
            </a:r>
            <a:r>
              <a:rPr lang="el-GR" dirty="0"/>
              <a:t> – </a:t>
            </a:r>
            <a:r>
              <a:rPr lang="en-US" dirty="0"/>
              <a:t>V</a:t>
            </a:r>
            <a:r>
              <a:rPr lang="en-US" baseline="30000" dirty="0"/>
              <a:t>7 </a:t>
            </a:r>
            <a:r>
              <a:rPr lang="en-US" dirty="0"/>
              <a:t>– VI </a:t>
            </a:r>
          </a:p>
          <a:p>
            <a:r>
              <a:rPr lang="el-GR" dirty="0"/>
              <a:t>δ  Ι – </a:t>
            </a:r>
            <a:r>
              <a:rPr lang="en-US" dirty="0"/>
              <a:t>II</a:t>
            </a:r>
            <a:r>
              <a:rPr lang="en-US" baseline="30000" dirty="0"/>
              <a:t>6</a:t>
            </a:r>
            <a:r>
              <a:rPr lang="en-US" baseline="-25000" dirty="0"/>
              <a:t>5</a:t>
            </a:r>
            <a:r>
              <a:rPr lang="en-US" dirty="0"/>
              <a:t> – V</a:t>
            </a:r>
            <a:r>
              <a:rPr lang="en-US" baseline="30000" dirty="0"/>
              <a:t>7</a:t>
            </a:r>
            <a:r>
              <a:rPr lang="en-US" dirty="0"/>
              <a:t>/V – V</a:t>
            </a:r>
            <a:r>
              <a:rPr lang="en-US" baseline="30000" dirty="0"/>
              <a:t>7</a:t>
            </a:r>
            <a:r>
              <a:rPr lang="en-US" dirty="0"/>
              <a:t> – VI </a:t>
            </a:r>
          </a:p>
          <a:p>
            <a:r>
              <a:rPr lang="el-GR" dirty="0"/>
              <a:t>ε  Ι –</a:t>
            </a:r>
            <a:r>
              <a:rPr lang="en-US" dirty="0"/>
              <a:t>IV</a:t>
            </a:r>
            <a:r>
              <a:rPr lang="en-US" baseline="30000" dirty="0"/>
              <a:t>6#</a:t>
            </a:r>
            <a:r>
              <a:rPr lang="el-GR" baseline="-25000" dirty="0"/>
              <a:t>5</a:t>
            </a:r>
            <a:r>
              <a:rPr lang="en-US" baseline="-25000" dirty="0"/>
              <a:t>(</a:t>
            </a:r>
            <a:r>
              <a:rPr lang="el-GR" baseline="-25000" dirty="0"/>
              <a:t>Γερμ.)</a:t>
            </a:r>
            <a:r>
              <a:rPr lang="el-GR" dirty="0"/>
              <a:t>– Ι</a:t>
            </a:r>
            <a:r>
              <a:rPr lang="el-GR" baseline="30000" dirty="0"/>
              <a:t>6</a:t>
            </a:r>
            <a:r>
              <a:rPr lang="el-GR" baseline="-25000" dirty="0"/>
              <a:t>4</a:t>
            </a:r>
            <a:r>
              <a:rPr lang="el-GR" dirty="0"/>
              <a:t> –</a:t>
            </a:r>
            <a:r>
              <a:rPr lang="en-US" dirty="0"/>
              <a:t>V –I </a:t>
            </a:r>
            <a:endParaRPr lang="en-US" dirty="0">
              <a:effectLst/>
            </a:endParaRPr>
          </a:p>
        </p:txBody>
      </p:sp>
      <p:pic>
        <p:nvPicPr>
          <p:cNvPr id="4" name="I - IIGAL - I64 - V7 - VI.mp3" descr="I - IIGAL - I64 - V7 - VI.mp3">
            <a:hlinkClick r:id="" action="ppaction://media"/>
            <a:extLst>
              <a:ext uri="{FF2B5EF4-FFF2-40B4-BE49-F238E27FC236}">
                <a16:creationId xmlns:a16="http://schemas.microsoft.com/office/drawing/2014/main" id="{CE044491-7FE6-C744-8474-BC35E15101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06301" y="5271247"/>
            <a:ext cx="812800" cy="812800"/>
          </a:xfrm>
          <a:prstGeom prst="rect">
            <a:avLst/>
          </a:prstGeom>
        </p:spPr>
      </p:pic>
    </p:spTree>
    <p:extLst>
      <p:ext uri="{BB962C8B-B14F-4D97-AF65-F5344CB8AC3E}">
        <p14:creationId xmlns:p14="http://schemas.microsoft.com/office/powerpoint/2010/main" val="409553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56" y="314979"/>
            <a:ext cx="8946444" cy="1143000"/>
          </a:xfrm>
        </p:spPr>
        <p:txBody>
          <a:bodyPr/>
          <a:lstStyle/>
          <a:p>
            <a:r>
              <a:rPr lang="el-GR" sz="3200" dirty="0">
                <a:latin typeface="Cambria"/>
                <a:cs typeface="Cambria"/>
              </a:rPr>
              <a:t>Ερωτήματα αναγνώρισης</a:t>
            </a:r>
            <a:r>
              <a:rPr lang="en-US" sz="3200" dirty="0">
                <a:latin typeface="Cambria"/>
                <a:cs typeface="Cambria"/>
              </a:rPr>
              <a:t> </a:t>
            </a:r>
            <a:r>
              <a:rPr lang="el-GR" sz="3200" dirty="0">
                <a:latin typeface="Cambria"/>
                <a:cs typeface="Cambria"/>
              </a:rPr>
              <a:t>διαδοχής συγχορδιών</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4.5</a:t>
            </a:r>
            <a:endParaRPr lang="en-US" dirty="0">
              <a:latin typeface="Cambria"/>
              <a:cs typeface="Cambria"/>
            </a:endParaRPr>
          </a:p>
          <a:p>
            <a:r>
              <a:rPr lang="el-GR" dirty="0"/>
              <a:t>α  </a:t>
            </a:r>
            <a:r>
              <a:rPr lang="en-GB" dirty="0"/>
              <a:t>I </a:t>
            </a:r>
            <a:r>
              <a:rPr lang="el-GR" dirty="0"/>
              <a:t>– </a:t>
            </a:r>
            <a:r>
              <a:rPr lang="en-US" dirty="0"/>
              <a:t>II</a:t>
            </a:r>
            <a:r>
              <a:rPr lang="el-GR" baseline="30000" dirty="0"/>
              <a:t>6</a:t>
            </a:r>
            <a:r>
              <a:rPr lang="en-GB" dirty="0"/>
              <a:t> </a:t>
            </a:r>
            <a:r>
              <a:rPr lang="el-GR" dirty="0"/>
              <a:t>– </a:t>
            </a:r>
            <a:r>
              <a:rPr lang="en-US" dirty="0"/>
              <a:t>I</a:t>
            </a:r>
            <a:r>
              <a:rPr lang="el-GR" baseline="30000" dirty="0"/>
              <a:t>6</a:t>
            </a:r>
            <a:r>
              <a:rPr lang="el-GR" baseline="-25000" dirty="0"/>
              <a:t>4</a:t>
            </a:r>
            <a:r>
              <a:rPr lang="el-GR" dirty="0"/>
              <a:t> –</a:t>
            </a:r>
            <a:r>
              <a:rPr lang="en-GB" dirty="0"/>
              <a:t>V</a:t>
            </a:r>
            <a:r>
              <a:rPr lang="el-GR" baseline="30000" dirty="0"/>
              <a:t>7</a:t>
            </a:r>
            <a:r>
              <a:rPr lang="en-GB" baseline="-25000" dirty="0"/>
              <a:t> </a:t>
            </a:r>
            <a:r>
              <a:rPr lang="el-GR" dirty="0"/>
              <a:t>– </a:t>
            </a:r>
            <a:r>
              <a:rPr lang="en-GB" dirty="0"/>
              <a:t>V</a:t>
            </a:r>
            <a:r>
              <a:rPr lang="en-US" dirty="0"/>
              <a:t>I</a:t>
            </a:r>
            <a:r>
              <a:rPr lang="en-GB" dirty="0"/>
              <a:t>  </a:t>
            </a:r>
            <a:endParaRPr lang="el-GR" dirty="0"/>
          </a:p>
          <a:p>
            <a:r>
              <a:rPr lang="el-GR" dirty="0"/>
              <a:t>β  </a:t>
            </a:r>
            <a:r>
              <a:rPr lang="en-US" dirty="0"/>
              <a:t>I–IV–II</a:t>
            </a:r>
            <a:r>
              <a:rPr lang="en-US" baseline="30000" dirty="0"/>
              <a:t>6</a:t>
            </a:r>
            <a:r>
              <a:rPr lang="en-US" dirty="0"/>
              <a:t> –V–I </a:t>
            </a:r>
          </a:p>
          <a:p>
            <a:r>
              <a:rPr lang="el-GR" dirty="0"/>
              <a:t>γ  </a:t>
            </a:r>
            <a:r>
              <a:rPr lang="en-US" dirty="0"/>
              <a:t>I–II</a:t>
            </a:r>
            <a:r>
              <a:rPr lang="en-US" baseline="30000" dirty="0"/>
              <a:t>6</a:t>
            </a:r>
            <a:r>
              <a:rPr lang="en-US" dirty="0"/>
              <a:t> –</a:t>
            </a:r>
            <a:r>
              <a:rPr lang="el-GR" dirty="0"/>
              <a:t>Ι</a:t>
            </a:r>
            <a:r>
              <a:rPr lang="el-GR" baseline="30000" dirty="0"/>
              <a:t>6</a:t>
            </a:r>
            <a:r>
              <a:rPr lang="el-GR" baseline="-25000" dirty="0"/>
              <a:t>4</a:t>
            </a:r>
            <a:r>
              <a:rPr lang="el-GR" dirty="0"/>
              <a:t> –</a:t>
            </a:r>
            <a:r>
              <a:rPr lang="en-US" dirty="0"/>
              <a:t>V</a:t>
            </a:r>
            <a:r>
              <a:rPr lang="en-US" baseline="30000" dirty="0"/>
              <a:t>7</a:t>
            </a:r>
            <a:r>
              <a:rPr lang="en-US" dirty="0"/>
              <a:t>–I </a:t>
            </a:r>
          </a:p>
          <a:p>
            <a:r>
              <a:rPr lang="el-GR" dirty="0"/>
              <a:t>δ  </a:t>
            </a:r>
            <a:r>
              <a:rPr lang="en-US" dirty="0"/>
              <a:t>I–IV–</a:t>
            </a:r>
            <a:r>
              <a:rPr lang="el-GR" dirty="0"/>
              <a:t>Ι</a:t>
            </a:r>
            <a:r>
              <a:rPr lang="el-GR" baseline="30000" dirty="0"/>
              <a:t>6</a:t>
            </a:r>
            <a:r>
              <a:rPr lang="el-GR" baseline="-25000" dirty="0"/>
              <a:t>4</a:t>
            </a:r>
            <a:r>
              <a:rPr lang="el-GR" dirty="0"/>
              <a:t> –</a:t>
            </a:r>
            <a:r>
              <a:rPr lang="en-US" dirty="0"/>
              <a:t>V</a:t>
            </a:r>
            <a:r>
              <a:rPr lang="en-US" baseline="30000" dirty="0"/>
              <a:t>7</a:t>
            </a:r>
            <a:r>
              <a:rPr lang="en-US" dirty="0"/>
              <a:t>–VI </a:t>
            </a:r>
          </a:p>
          <a:p>
            <a:r>
              <a:rPr lang="el-GR" dirty="0"/>
              <a:t>ε  </a:t>
            </a:r>
            <a:r>
              <a:rPr lang="en-US" dirty="0"/>
              <a:t>I–IV–VII</a:t>
            </a:r>
            <a:r>
              <a:rPr lang="en-US" baseline="30000" dirty="0"/>
              <a:t>7</a:t>
            </a:r>
            <a:r>
              <a:rPr lang="en-US" dirty="0"/>
              <a:t>/V–V</a:t>
            </a:r>
            <a:r>
              <a:rPr lang="en-US" baseline="30000" dirty="0"/>
              <a:t>7</a:t>
            </a:r>
            <a:r>
              <a:rPr lang="en-US" dirty="0"/>
              <a:t>–I </a:t>
            </a:r>
          </a:p>
          <a:p>
            <a:endParaRPr lang="el-GR" dirty="0"/>
          </a:p>
        </p:txBody>
      </p:sp>
      <p:pic>
        <p:nvPicPr>
          <p:cNvPr id="4" name="I - II6 - I64 - V7 - I.mp3" descr="I - II6 - I64 - V7 - I.mp3">
            <a:hlinkClick r:id="" action="ppaction://media"/>
            <a:extLst>
              <a:ext uri="{FF2B5EF4-FFF2-40B4-BE49-F238E27FC236}">
                <a16:creationId xmlns:a16="http://schemas.microsoft.com/office/drawing/2014/main" id="{AD14A8FB-8635-EB47-B06A-44773225B4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42213" y="5345952"/>
            <a:ext cx="812800" cy="812800"/>
          </a:xfrm>
          <a:prstGeom prst="rect">
            <a:avLst/>
          </a:prstGeom>
        </p:spPr>
      </p:pic>
    </p:spTree>
    <p:extLst>
      <p:ext uri="{BB962C8B-B14F-4D97-AF65-F5344CB8AC3E}">
        <p14:creationId xmlns:p14="http://schemas.microsoft.com/office/powerpoint/2010/main" val="409553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latin typeface="Cambria"/>
                <a:cs typeface="Cambria"/>
              </a:rPr>
              <a:t>Σωστές απαντήσεις</a:t>
            </a:r>
            <a:endParaRPr lang="en-US" sz="3600" dirty="0">
              <a:latin typeface="Cambria"/>
              <a:cs typeface="Cambria"/>
            </a:endParaRPr>
          </a:p>
        </p:txBody>
      </p:sp>
      <p:graphicFrame>
        <p:nvGraphicFramePr>
          <p:cNvPr id="3" name="Content Placeholder 6"/>
          <p:cNvGraphicFramePr>
            <a:graphicFrameLocks/>
          </p:cNvGraphicFramePr>
          <p:nvPr>
            <p:extLst>
              <p:ext uri="{D42A27DB-BD31-4B8C-83A1-F6EECF244321}">
                <p14:modId xmlns:p14="http://schemas.microsoft.com/office/powerpoint/2010/main" val="4248212114"/>
              </p:ext>
            </p:extLst>
          </p:nvPr>
        </p:nvGraphicFramePr>
        <p:xfrm>
          <a:off x="1439332" y="1608667"/>
          <a:ext cx="6937906" cy="4480560"/>
        </p:xfrm>
        <a:graphic>
          <a:graphicData uri="http://schemas.openxmlformats.org/drawingml/2006/table">
            <a:tbl>
              <a:tblPr firstRow="1" bandRow="1">
                <a:tableStyleId>{5C22544A-7EE6-4342-B048-85BDC9FD1C3A}</a:tableStyleId>
              </a:tblPr>
              <a:tblGrid>
                <a:gridCol w="3468953">
                  <a:extLst>
                    <a:ext uri="{9D8B030D-6E8A-4147-A177-3AD203B41FA5}">
                      <a16:colId xmlns:a16="http://schemas.microsoft.com/office/drawing/2014/main" val="20000"/>
                    </a:ext>
                  </a:extLst>
                </a:gridCol>
                <a:gridCol w="3468953">
                  <a:extLst>
                    <a:ext uri="{9D8B030D-6E8A-4147-A177-3AD203B41FA5}">
                      <a16:colId xmlns:a16="http://schemas.microsoft.com/office/drawing/2014/main" val="20001"/>
                    </a:ext>
                  </a:extLst>
                </a:gridCol>
              </a:tblGrid>
              <a:tr h="4219221">
                <a:tc>
                  <a:txBody>
                    <a:bodyPr/>
                    <a:lstStyle/>
                    <a:p>
                      <a:r>
                        <a:rPr lang="el-GR" sz="2400" dirty="0">
                          <a:latin typeface="Cambria"/>
                          <a:cs typeface="Cambria"/>
                        </a:rPr>
                        <a:t>1.1: δ</a:t>
                      </a:r>
                    </a:p>
                    <a:p>
                      <a:r>
                        <a:rPr lang="el-GR" sz="2400" dirty="0">
                          <a:latin typeface="Cambria"/>
                          <a:cs typeface="Cambria"/>
                        </a:rPr>
                        <a:t>1.2: α</a:t>
                      </a:r>
                    </a:p>
                    <a:p>
                      <a:r>
                        <a:rPr lang="el-GR" sz="2400" dirty="0">
                          <a:latin typeface="Cambria"/>
                          <a:cs typeface="Cambria"/>
                        </a:rPr>
                        <a:t>1.3: γ</a:t>
                      </a:r>
                    </a:p>
                    <a:p>
                      <a:r>
                        <a:rPr lang="el-GR" sz="2400" dirty="0">
                          <a:latin typeface="Cambria"/>
                          <a:cs typeface="Cambria"/>
                        </a:rPr>
                        <a:t>1.4: β</a:t>
                      </a:r>
                    </a:p>
                    <a:p>
                      <a:r>
                        <a:rPr lang="el-GR" sz="2400" dirty="0">
                          <a:latin typeface="Cambria"/>
                          <a:cs typeface="Cambria"/>
                        </a:rPr>
                        <a:t>1.5: α</a:t>
                      </a:r>
                    </a:p>
                    <a:p>
                      <a:endParaRPr lang="el-GR" sz="2400" dirty="0">
                        <a:latin typeface="Cambria"/>
                        <a:cs typeface="Cambria"/>
                      </a:endParaRPr>
                    </a:p>
                    <a:p>
                      <a:r>
                        <a:rPr lang="el-GR" sz="2400" dirty="0">
                          <a:latin typeface="Cambria"/>
                          <a:cs typeface="Cambria"/>
                        </a:rPr>
                        <a:t>2.1: β</a:t>
                      </a:r>
                    </a:p>
                    <a:p>
                      <a:r>
                        <a:rPr lang="el-GR" sz="2400" dirty="0">
                          <a:latin typeface="Cambria"/>
                          <a:cs typeface="Cambria"/>
                        </a:rPr>
                        <a:t>2.2: γ</a:t>
                      </a:r>
                    </a:p>
                    <a:p>
                      <a:r>
                        <a:rPr lang="el-GR" sz="2400" dirty="0">
                          <a:latin typeface="Cambria"/>
                          <a:cs typeface="Cambria"/>
                        </a:rPr>
                        <a:t>2.3: γ</a:t>
                      </a:r>
                    </a:p>
                    <a:p>
                      <a:r>
                        <a:rPr lang="el-GR" sz="2400" dirty="0">
                          <a:latin typeface="Cambria"/>
                          <a:cs typeface="Cambria"/>
                        </a:rPr>
                        <a:t>2.4: ε</a:t>
                      </a:r>
                    </a:p>
                    <a:p>
                      <a:r>
                        <a:rPr lang="el-GR" sz="2400" dirty="0">
                          <a:latin typeface="Cambria"/>
                          <a:cs typeface="Cambria"/>
                        </a:rPr>
                        <a:t>2.5</a:t>
                      </a:r>
                      <a:r>
                        <a:rPr lang="el-GR" sz="2400">
                          <a:latin typeface="Cambria"/>
                          <a:cs typeface="Cambria"/>
                        </a:rPr>
                        <a:t>: ε</a:t>
                      </a:r>
                      <a:endParaRPr lang="el-GR" sz="2400" dirty="0">
                        <a:latin typeface="Cambria"/>
                        <a:cs typeface="Cambria"/>
                      </a:endParaRPr>
                    </a:p>
                    <a:p>
                      <a:endParaRPr lang="el-GR" sz="2400" dirty="0">
                        <a:latin typeface="Cambria"/>
                        <a:cs typeface="Cambria"/>
                      </a:endParaRPr>
                    </a:p>
                  </a:txBody>
                  <a:tcPr/>
                </a:tc>
                <a:tc>
                  <a:txBody>
                    <a:bodyPr/>
                    <a:lstStyle/>
                    <a:p>
                      <a:r>
                        <a:rPr lang="el-GR" sz="2400" dirty="0">
                          <a:latin typeface="Cambria"/>
                          <a:cs typeface="Cambria"/>
                        </a:rPr>
                        <a:t>3.1: δ</a:t>
                      </a:r>
                    </a:p>
                    <a:p>
                      <a:r>
                        <a:rPr lang="el-GR" sz="2400" dirty="0">
                          <a:latin typeface="Cambria"/>
                          <a:cs typeface="Cambria"/>
                        </a:rPr>
                        <a:t>3.2: α</a:t>
                      </a:r>
                    </a:p>
                    <a:p>
                      <a:r>
                        <a:rPr lang="el-GR" sz="2400" dirty="0">
                          <a:latin typeface="Cambria"/>
                          <a:cs typeface="Cambria"/>
                        </a:rPr>
                        <a:t>3.3: δ</a:t>
                      </a:r>
                    </a:p>
                    <a:p>
                      <a:r>
                        <a:rPr lang="el-GR" sz="2400" dirty="0">
                          <a:latin typeface="Cambria"/>
                          <a:cs typeface="Cambria"/>
                        </a:rPr>
                        <a:t>3.4: ε</a:t>
                      </a:r>
                    </a:p>
                    <a:p>
                      <a:r>
                        <a:rPr lang="el-GR" sz="2400" dirty="0">
                          <a:latin typeface="Cambria"/>
                          <a:cs typeface="Cambria"/>
                        </a:rPr>
                        <a:t>3.5: γ</a:t>
                      </a:r>
                    </a:p>
                    <a:p>
                      <a:endParaRPr lang="el-GR" sz="2400" dirty="0">
                        <a:latin typeface="Cambria"/>
                        <a:cs typeface="Cambria"/>
                      </a:endParaRPr>
                    </a:p>
                    <a:p>
                      <a:r>
                        <a:rPr lang="el-GR" sz="2400" dirty="0">
                          <a:latin typeface="Cambria"/>
                          <a:cs typeface="Cambria"/>
                        </a:rPr>
                        <a:t>4.1: γ</a:t>
                      </a:r>
                    </a:p>
                    <a:p>
                      <a:r>
                        <a:rPr lang="el-GR" sz="2400" dirty="0">
                          <a:latin typeface="Cambria"/>
                          <a:cs typeface="Cambria"/>
                        </a:rPr>
                        <a:t>4.2: δ</a:t>
                      </a:r>
                    </a:p>
                    <a:p>
                      <a:r>
                        <a:rPr lang="el-GR" sz="2400" dirty="0">
                          <a:latin typeface="Cambria"/>
                          <a:cs typeface="Cambria"/>
                        </a:rPr>
                        <a:t>4.3: ε</a:t>
                      </a:r>
                    </a:p>
                    <a:p>
                      <a:r>
                        <a:rPr lang="el-GR" sz="2400" dirty="0">
                          <a:latin typeface="Cambria"/>
                          <a:cs typeface="Cambria"/>
                        </a:rPr>
                        <a:t>4.4: α</a:t>
                      </a:r>
                    </a:p>
                    <a:p>
                      <a:r>
                        <a:rPr lang="el-GR" sz="2400" dirty="0">
                          <a:latin typeface="Cambria"/>
                          <a:cs typeface="Cambria"/>
                        </a:rPr>
                        <a:t>4.5: γ</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15317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διαστηματικής αναγνώρισης</a:t>
            </a:r>
            <a:br>
              <a:rPr lang="el-GR"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r>
              <a:rPr lang="el-GR" dirty="0">
                <a:latin typeface="Cambria"/>
                <a:cs typeface="Cambria"/>
              </a:rPr>
              <a:t>Ερώτηση 1.1</a:t>
            </a:r>
            <a:endParaRPr lang="en-US" dirty="0">
              <a:latin typeface="Cambria"/>
              <a:cs typeface="Cambria"/>
            </a:endParaRPr>
          </a:p>
        </p:txBody>
      </p:sp>
      <p:pic>
        <p:nvPicPr>
          <p:cNvPr id="4" name="Εικόνα 3">
            <a:extLst>
              <a:ext uri="{FF2B5EF4-FFF2-40B4-BE49-F238E27FC236}">
                <a16:creationId xmlns:a16="http://schemas.microsoft.com/office/drawing/2014/main" id="{C54A981A-67D7-4946-9A82-FA6DBD297C29}"/>
              </a:ext>
            </a:extLst>
          </p:cNvPr>
          <p:cNvPicPr>
            <a:picLocks noChangeAspect="1"/>
          </p:cNvPicPr>
          <p:nvPr/>
        </p:nvPicPr>
        <p:blipFill>
          <a:blip r:embed="rId4"/>
          <a:stretch>
            <a:fillRect/>
          </a:stretch>
        </p:blipFill>
        <p:spPr>
          <a:xfrm>
            <a:off x="0" y="2885844"/>
            <a:ext cx="9144000" cy="1086311"/>
          </a:xfrm>
          <a:prstGeom prst="rect">
            <a:avLst/>
          </a:prstGeom>
        </p:spPr>
      </p:pic>
      <p:pic>
        <p:nvPicPr>
          <p:cNvPr id="5" name="διαστημ1.mp3" descr="διαστημ1.mp3">
            <a:hlinkClick r:id="" action="ppaction://media"/>
            <a:extLst>
              <a:ext uri="{FF2B5EF4-FFF2-40B4-BE49-F238E27FC236}">
                <a16:creationId xmlns:a16="http://schemas.microsoft.com/office/drawing/2014/main" id="{3BF519DF-D66D-9348-85C1-FA9F4DB62F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4659053"/>
            <a:ext cx="812800" cy="812800"/>
          </a:xfrm>
          <a:prstGeom prst="rect">
            <a:avLst/>
          </a:prstGeom>
        </p:spPr>
      </p:pic>
    </p:spTree>
    <p:extLst>
      <p:ext uri="{BB962C8B-B14F-4D97-AF65-F5344CB8AC3E}">
        <p14:creationId xmlns:p14="http://schemas.microsoft.com/office/powerpoint/2010/main" val="101653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διαστηματικής αναγνώρισης</a:t>
            </a:r>
            <a:br>
              <a:rPr lang="el-GR"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r>
              <a:rPr lang="el-GR" dirty="0">
                <a:latin typeface="Cambria"/>
                <a:cs typeface="Cambria"/>
              </a:rPr>
              <a:t>Ερώτηση 1.2</a:t>
            </a:r>
            <a:endParaRPr lang="en-US" dirty="0">
              <a:latin typeface="Cambria"/>
              <a:cs typeface="Cambria"/>
            </a:endParaRPr>
          </a:p>
          <a:p>
            <a:endParaRPr lang="en-US" dirty="0"/>
          </a:p>
        </p:txBody>
      </p:sp>
      <p:pic>
        <p:nvPicPr>
          <p:cNvPr id="4" name="Εικόνα 3">
            <a:extLst>
              <a:ext uri="{FF2B5EF4-FFF2-40B4-BE49-F238E27FC236}">
                <a16:creationId xmlns:a16="http://schemas.microsoft.com/office/drawing/2014/main" id="{90A72474-0886-C249-8178-F117919DE3F7}"/>
              </a:ext>
            </a:extLst>
          </p:cNvPr>
          <p:cNvPicPr>
            <a:picLocks noChangeAspect="1"/>
          </p:cNvPicPr>
          <p:nvPr/>
        </p:nvPicPr>
        <p:blipFill>
          <a:blip r:embed="rId4"/>
          <a:stretch>
            <a:fillRect/>
          </a:stretch>
        </p:blipFill>
        <p:spPr>
          <a:xfrm>
            <a:off x="0" y="2969688"/>
            <a:ext cx="9144000" cy="918624"/>
          </a:xfrm>
          <a:prstGeom prst="rect">
            <a:avLst/>
          </a:prstGeom>
        </p:spPr>
      </p:pic>
      <p:pic>
        <p:nvPicPr>
          <p:cNvPr id="5" name="διαστημ2.mp3" descr="διαστημ2.mp3">
            <a:hlinkClick r:id="" action="ppaction://media"/>
            <a:extLst>
              <a:ext uri="{FF2B5EF4-FFF2-40B4-BE49-F238E27FC236}">
                <a16:creationId xmlns:a16="http://schemas.microsoft.com/office/drawing/2014/main" id="{7F39A597-F658-F748-B964-74E92318A2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4713613"/>
            <a:ext cx="812800" cy="812800"/>
          </a:xfrm>
          <a:prstGeom prst="rect">
            <a:avLst/>
          </a:prstGeom>
        </p:spPr>
      </p:pic>
    </p:spTree>
    <p:extLst>
      <p:ext uri="{BB962C8B-B14F-4D97-AF65-F5344CB8AC3E}">
        <p14:creationId xmlns:p14="http://schemas.microsoft.com/office/powerpoint/2010/main" val="22411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διαστηματικής αναγνώρισης</a:t>
            </a:r>
            <a:br>
              <a:rPr lang="el-GR"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r>
              <a:rPr lang="el-GR" dirty="0">
                <a:latin typeface="Cambria"/>
                <a:cs typeface="Cambria"/>
              </a:rPr>
              <a:t>Ερώτηση 1.3</a:t>
            </a:r>
            <a:endParaRPr lang="en-US" dirty="0">
              <a:latin typeface="Cambria"/>
              <a:cs typeface="Cambria"/>
            </a:endParaRPr>
          </a:p>
        </p:txBody>
      </p:sp>
      <p:pic>
        <p:nvPicPr>
          <p:cNvPr id="4" name="Εικόνα 3">
            <a:extLst>
              <a:ext uri="{FF2B5EF4-FFF2-40B4-BE49-F238E27FC236}">
                <a16:creationId xmlns:a16="http://schemas.microsoft.com/office/drawing/2014/main" id="{B8C50673-11C6-304D-92AA-AFE20DD7DEEF}"/>
              </a:ext>
            </a:extLst>
          </p:cNvPr>
          <p:cNvPicPr>
            <a:picLocks noChangeAspect="1"/>
          </p:cNvPicPr>
          <p:nvPr/>
        </p:nvPicPr>
        <p:blipFill>
          <a:blip r:embed="rId4"/>
          <a:stretch>
            <a:fillRect/>
          </a:stretch>
        </p:blipFill>
        <p:spPr>
          <a:xfrm>
            <a:off x="0" y="2972848"/>
            <a:ext cx="9144000" cy="912303"/>
          </a:xfrm>
          <a:prstGeom prst="rect">
            <a:avLst/>
          </a:prstGeom>
        </p:spPr>
      </p:pic>
      <p:pic>
        <p:nvPicPr>
          <p:cNvPr id="5" name="διαστημ3.mp3" descr="διαστημ3.mp3">
            <a:hlinkClick r:id="" action="ppaction://media"/>
            <a:extLst>
              <a:ext uri="{FF2B5EF4-FFF2-40B4-BE49-F238E27FC236}">
                <a16:creationId xmlns:a16="http://schemas.microsoft.com/office/drawing/2014/main" id="{45985CB0-1FE2-E949-8C8C-F194A8C714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4993620"/>
            <a:ext cx="812800" cy="812800"/>
          </a:xfrm>
          <a:prstGeom prst="rect">
            <a:avLst/>
          </a:prstGeom>
        </p:spPr>
      </p:pic>
    </p:spTree>
    <p:extLst>
      <p:ext uri="{BB962C8B-B14F-4D97-AF65-F5344CB8AC3E}">
        <p14:creationId xmlns:p14="http://schemas.microsoft.com/office/powerpoint/2010/main" val="22411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διαστηματικής αναγνώρισης</a:t>
            </a:r>
            <a:br>
              <a:rPr lang="el-GR"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r>
              <a:rPr lang="el-GR" dirty="0">
                <a:latin typeface="Cambria"/>
                <a:cs typeface="Cambria"/>
              </a:rPr>
              <a:t>Ερώτηση 1.4</a:t>
            </a:r>
            <a:endParaRPr lang="en-US" dirty="0">
              <a:latin typeface="Cambria"/>
              <a:cs typeface="Cambria"/>
            </a:endParaRPr>
          </a:p>
          <a:p>
            <a:endParaRPr lang="en-US" dirty="0"/>
          </a:p>
        </p:txBody>
      </p:sp>
      <p:pic>
        <p:nvPicPr>
          <p:cNvPr id="4" name="Εικόνα 3">
            <a:extLst>
              <a:ext uri="{FF2B5EF4-FFF2-40B4-BE49-F238E27FC236}">
                <a16:creationId xmlns:a16="http://schemas.microsoft.com/office/drawing/2014/main" id="{70BB72D3-D0E4-5D44-AE45-15B194CAF9D6}"/>
              </a:ext>
            </a:extLst>
          </p:cNvPr>
          <p:cNvPicPr>
            <a:picLocks noChangeAspect="1"/>
          </p:cNvPicPr>
          <p:nvPr/>
        </p:nvPicPr>
        <p:blipFill>
          <a:blip r:embed="rId4"/>
          <a:stretch>
            <a:fillRect/>
          </a:stretch>
        </p:blipFill>
        <p:spPr>
          <a:xfrm>
            <a:off x="0" y="2995083"/>
            <a:ext cx="9144000" cy="867833"/>
          </a:xfrm>
          <a:prstGeom prst="rect">
            <a:avLst/>
          </a:prstGeom>
        </p:spPr>
      </p:pic>
      <p:pic>
        <p:nvPicPr>
          <p:cNvPr id="5" name="διαστημ4.mp3" descr="διαστημ4.mp3">
            <a:hlinkClick r:id="" action="ppaction://media"/>
            <a:extLst>
              <a:ext uri="{FF2B5EF4-FFF2-40B4-BE49-F238E27FC236}">
                <a16:creationId xmlns:a16="http://schemas.microsoft.com/office/drawing/2014/main" id="{02CDD371-E83E-3747-A031-0B03A59E42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4864846"/>
            <a:ext cx="812800" cy="812800"/>
          </a:xfrm>
          <a:prstGeom prst="rect">
            <a:avLst/>
          </a:prstGeom>
        </p:spPr>
      </p:pic>
    </p:spTree>
    <p:extLst>
      <p:ext uri="{BB962C8B-B14F-4D97-AF65-F5344CB8AC3E}">
        <p14:creationId xmlns:p14="http://schemas.microsoft.com/office/powerpoint/2010/main" val="22411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διαστηματικής αναγνώρισης</a:t>
            </a:r>
            <a:br>
              <a:rPr lang="el-GR"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r>
              <a:rPr lang="el-GR" dirty="0">
                <a:latin typeface="Cambria"/>
                <a:cs typeface="Cambria"/>
              </a:rPr>
              <a:t>Ερώτηση 1.5</a:t>
            </a:r>
            <a:endParaRPr lang="en-US" dirty="0">
              <a:latin typeface="Cambria"/>
              <a:cs typeface="Cambria"/>
            </a:endParaRPr>
          </a:p>
          <a:p>
            <a:endParaRPr lang="en-US" dirty="0"/>
          </a:p>
        </p:txBody>
      </p:sp>
      <p:pic>
        <p:nvPicPr>
          <p:cNvPr id="6" name="Εικόνα 5">
            <a:extLst>
              <a:ext uri="{FF2B5EF4-FFF2-40B4-BE49-F238E27FC236}">
                <a16:creationId xmlns:a16="http://schemas.microsoft.com/office/drawing/2014/main" id="{BBD60BFB-1ADE-9346-ACD5-61580743D04E}"/>
              </a:ext>
            </a:extLst>
          </p:cNvPr>
          <p:cNvPicPr>
            <a:picLocks noChangeAspect="1"/>
          </p:cNvPicPr>
          <p:nvPr/>
        </p:nvPicPr>
        <p:blipFill>
          <a:blip r:embed="rId4"/>
          <a:stretch>
            <a:fillRect/>
          </a:stretch>
        </p:blipFill>
        <p:spPr>
          <a:xfrm>
            <a:off x="0" y="2905288"/>
            <a:ext cx="9144000" cy="1047423"/>
          </a:xfrm>
          <a:prstGeom prst="rect">
            <a:avLst/>
          </a:prstGeom>
        </p:spPr>
      </p:pic>
      <p:pic>
        <p:nvPicPr>
          <p:cNvPr id="4" name="διαστημ5.mp3" descr="διαστημ5.mp3">
            <a:hlinkClick r:id="" action="ppaction://media"/>
            <a:extLst>
              <a:ext uri="{FF2B5EF4-FFF2-40B4-BE49-F238E27FC236}">
                <a16:creationId xmlns:a16="http://schemas.microsoft.com/office/drawing/2014/main" id="{7F1CA4A4-0EBB-C548-9692-6CE9F74440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5271246"/>
            <a:ext cx="812800" cy="812800"/>
          </a:xfrm>
          <a:prstGeom prst="rect">
            <a:avLst/>
          </a:prstGeom>
        </p:spPr>
      </p:pic>
    </p:spTree>
    <p:extLst>
      <p:ext uri="{BB962C8B-B14F-4D97-AF65-F5344CB8AC3E}">
        <p14:creationId xmlns:p14="http://schemas.microsoft.com/office/powerpoint/2010/main" val="22411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latin typeface="Cambria"/>
                <a:cs typeface="Cambria"/>
              </a:rPr>
              <a:t>Ερωτήματα αναγνώρισης ρυθμικού μέτρου</a:t>
            </a:r>
            <a:endParaRPr lang="en-US" sz="3600" dirty="0"/>
          </a:p>
        </p:txBody>
      </p:sp>
      <p:sp>
        <p:nvSpPr>
          <p:cNvPr id="3" name="Content Placeholder 2"/>
          <p:cNvSpPr>
            <a:spLocks noGrp="1"/>
          </p:cNvSpPr>
          <p:nvPr>
            <p:ph idx="1"/>
          </p:nvPr>
        </p:nvSpPr>
        <p:spPr/>
        <p:txBody>
          <a:bodyPr/>
          <a:lstStyle/>
          <a:p>
            <a:pPr marL="0" indent="0" algn="just">
              <a:buNone/>
            </a:pPr>
            <a:r>
              <a:rPr lang="en-US" dirty="0">
                <a:latin typeface="Cambria"/>
                <a:cs typeface="Cambria"/>
              </a:rPr>
              <a:t>	</a:t>
            </a:r>
            <a:r>
              <a:rPr lang="el-GR" dirty="0">
                <a:latin typeface="Cambria"/>
                <a:cs typeface="Cambria"/>
              </a:rPr>
              <a:t>Θα ακούσετε διαδοχές διαφορετικών ρυθμικών αξιών, οι οποίες θα επαναληφθούν άλλες δύο φορές. Να επιλέξετε ποιο από τα πέντε μέτρα που δίνονται αντιστοιχεί στο ρυθμικό μέτρο που ακούστηκε. Οι διαδοχές θα ακουστούν με τονισμούς στα ισχυρά μέρη των μέτρων.</a:t>
            </a:r>
            <a:endParaRPr lang="en-US" dirty="0">
              <a:latin typeface="Cambria"/>
              <a:cs typeface="Cambria"/>
            </a:endParaRPr>
          </a:p>
          <a:p>
            <a:endParaRPr lang="en-US" dirty="0"/>
          </a:p>
        </p:txBody>
      </p:sp>
    </p:spTree>
    <p:extLst>
      <p:ext uri="{BB962C8B-B14F-4D97-AF65-F5344CB8AC3E}">
        <p14:creationId xmlns:p14="http://schemas.microsoft.com/office/powerpoint/2010/main" val="3419615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937" y="314979"/>
            <a:ext cx="7946924" cy="1143000"/>
          </a:xfrm>
        </p:spPr>
        <p:txBody>
          <a:bodyPr/>
          <a:lstStyle/>
          <a:p>
            <a:r>
              <a:rPr lang="el-GR" sz="3200" dirty="0">
                <a:latin typeface="Cambria"/>
                <a:cs typeface="Cambria"/>
              </a:rPr>
              <a:t>Ερωτήματα αναγνώρισης ρυθμικού μέτρου</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2.1</a:t>
            </a:r>
          </a:p>
          <a:p>
            <a:r>
              <a:rPr lang="el-GR" dirty="0"/>
              <a:t>α) 3/4</a:t>
            </a:r>
          </a:p>
          <a:p>
            <a:r>
              <a:rPr lang="el-GR" dirty="0"/>
              <a:t>β) 4/4</a:t>
            </a:r>
          </a:p>
          <a:p>
            <a:r>
              <a:rPr lang="el-GR" dirty="0"/>
              <a:t>γ) 5/8</a:t>
            </a:r>
          </a:p>
          <a:p>
            <a:r>
              <a:rPr lang="el-GR" dirty="0"/>
              <a:t>δ) 6/8</a:t>
            </a:r>
          </a:p>
          <a:p>
            <a:r>
              <a:rPr lang="el-GR" dirty="0"/>
              <a:t>ε) 7/8 </a:t>
            </a:r>
            <a:endParaRPr lang="el-GR" dirty="0">
              <a:latin typeface="Cambria"/>
              <a:cs typeface="Cambria"/>
            </a:endParaRPr>
          </a:p>
        </p:txBody>
      </p:sp>
      <p:pic>
        <p:nvPicPr>
          <p:cNvPr id="4" name="ΤΣΙΦΤΕΤΕΛΙ TUBERLEKI .mp3" descr="ΤΣΙΦΤΕΤΕΛΙ TUBERLEKI .mp3">
            <a:hlinkClick r:id="" action="ppaction://media"/>
            <a:extLst>
              <a:ext uri="{FF2B5EF4-FFF2-40B4-BE49-F238E27FC236}">
                <a16:creationId xmlns:a16="http://schemas.microsoft.com/office/drawing/2014/main" id="{F0EBD431-B262-F741-9D57-AB495B74B9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43046" y="4149943"/>
            <a:ext cx="812800" cy="812800"/>
          </a:xfrm>
          <a:prstGeom prst="rect">
            <a:avLst/>
          </a:prstGeom>
        </p:spPr>
      </p:pic>
    </p:spTree>
    <p:extLst>
      <p:ext uri="{BB962C8B-B14F-4D97-AF65-F5344CB8AC3E}">
        <p14:creationId xmlns:p14="http://schemas.microsoft.com/office/powerpoint/2010/main" val="22463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4" Type="http://schemas.openxmlformats.org/officeDocument/2006/relationships/image" Target="../media/image4.jpeg"/></Relationships>
</file>

<file path=ppt/theme/theme1.xml><?xml version="1.0" encoding="utf-8"?>
<a:theme xmlns:a="http://schemas.openxmlformats.org/drawingml/2006/main" name="Venture">
  <a:themeElements>
    <a:clrScheme name="Βιολετί ΙΙ">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Venture">
      <a:majorFont>
        <a:latin typeface="Calisto MT"/>
        <a:ea typeface=""/>
        <a:cs typeface=""/>
        <a:font script="Jpan" typeface="ＭＳ Ｐ明朝"/>
      </a:majorFont>
      <a:minorFont>
        <a:latin typeface="Calisto MT"/>
        <a:ea typeface=""/>
        <a:cs typeface=""/>
        <a:font script="Jpan" typeface="ＭＳ Ｐ明朝"/>
      </a:minorFont>
    </a:fontScheme>
    <a:fmtScheme name="Ventur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Venture.thmx</Template>
  <TotalTime>6016</TotalTime>
  <Words>949</Words>
  <Application>Microsoft Macintosh PowerPoint</Application>
  <PresentationFormat>Προβολή στην οθόνη (4:3)</PresentationFormat>
  <Paragraphs>150</Paragraphs>
  <Slides>26</Slides>
  <Notes>0</Notes>
  <HiddenSlides>0</HiddenSlides>
  <MMClips>20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26</vt:i4>
      </vt:variant>
    </vt:vector>
  </HeadingPairs>
  <TitlesOfParts>
    <vt:vector size="30" baseType="lpstr">
      <vt:lpstr>Calisto MT</vt:lpstr>
      <vt:lpstr>Cambria</vt:lpstr>
      <vt:lpstr>Wingdings</vt:lpstr>
      <vt:lpstr>Venture</vt:lpstr>
      <vt:lpstr>Έλεγχος Μουσικών Ακουστικών Ικανοτήτων</vt:lpstr>
      <vt:lpstr>Ερωτήματα διαστηματικής αναγνώρισης</vt:lpstr>
      <vt:lpstr>Ερωτήματα διαστηματικής αναγνώρισης Επιλέξτε τη σωστή απάντηση</vt:lpstr>
      <vt:lpstr>Ερωτήματα διαστηματικής αναγνώρισης Επιλέξτε τη σωστή απάντηση</vt:lpstr>
      <vt:lpstr>Ερωτήματα διαστηματικής αναγνώρισης Επιλέξτε τη σωστή απάντηση</vt:lpstr>
      <vt:lpstr>Ερωτήματα διαστηματικής αναγνώρισης Επιλέξτε τη σωστή απάντηση</vt:lpstr>
      <vt:lpstr>Ερωτήματα διαστηματικής αναγνώρισης Επιλέξτε τη σωστή απάντηση</vt:lpstr>
      <vt:lpstr>Ερωτήματα αναγνώρισης ρυθμικού μέτρου</vt:lpstr>
      <vt:lpstr>Ερωτήματα αναγνώρισης ρυθμικού μέτρου Επιλέξτε τη σωστή απάντηση</vt:lpstr>
      <vt:lpstr>Ερωτήματα αναγνώρισης ρυθμικού μέτρου Επιλέξτε τη σωστή απάντηση</vt:lpstr>
      <vt:lpstr>Ερωτήματα αναγνώρισης ρυθμικού μέτρου Επιλέξτε τη σωστή απάντηση</vt:lpstr>
      <vt:lpstr>Ερωτήματα αναγνώρισης ρυθμικού μέτρου Επιλέξτε τη σωστή απάντηση</vt:lpstr>
      <vt:lpstr>Ερωτήματα αναγνώρισης ρυθμικού μέτρου Επιλέξτε τη σωστή απάντηση</vt:lpstr>
      <vt:lpstr>Ερωτήματα συγχορδιακής αναγνώρισης</vt:lpstr>
      <vt:lpstr>Ερωτήματα συγχορδιακής αναγνώρισης Επιλέξτε τη σωστή απάντηση</vt:lpstr>
      <vt:lpstr>Ερωτήματα συγχορδιακής αναγνώρισης Επιλέξτε τη σωστή απάντηση</vt:lpstr>
      <vt:lpstr>Ερωτήματα συγχορδιακής αναγνώρισης Επιλέξτε τη σωστή απάντηση</vt:lpstr>
      <vt:lpstr>Ερωτήματα συγχορδιακής αναγνώρισης Επιλέξτε τη σωστή απάντηση</vt:lpstr>
      <vt:lpstr>Ερωτήματα συγχορδιακής αναγνώρισης Επιλέξτε τη σωστή απάντηση</vt:lpstr>
      <vt:lpstr>Ερωτήματα αναγνώρισης διαδοχής συγχορδιών</vt:lpstr>
      <vt:lpstr>Ερωτήματα αναγνώρισης διαδοχής συγχορδιών Επιλέξτε τη σωστή απάντηση</vt:lpstr>
      <vt:lpstr>Ερωτήματα αναγνώρισης διαδοχής συγχορδιών Επιλέξτε τη σωστή απάντηση</vt:lpstr>
      <vt:lpstr>Ερωτήματα αναγνώρισης διαδοχής συγχορδιών Επιλέξτε τη σωστή απάντηση</vt:lpstr>
      <vt:lpstr>Ερωτήματα αναγνώρισης διαδοχής συγχορδιών Επιλέξτε τη σωστή απάντηση</vt:lpstr>
      <vt:lpstr>Ερωτήματα αναγνώρισης διαδοχής συγχορδιών Επιλέξτε τη σωστή απάντηση</vt:lpstr>
      <vt:lpstr>Σωστές απαντήσεις</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Έλεγχος Μουσικών Ακουστικών Ικανοτήτων</dc:title>
  <dc:creator>ZOE TOLIOU</dc:creator>
  <cp:lastModifiedBy>Ζωή Τόλιου</cp:lastModifiedBy>
  <cp:revision>175</cp:revision>
  <dcterms:created xsi:type="dcterms:W3CDTF">2020-11-22T21:10:54Z</dcterms:created>
  <dcterms:modified xsi:type="dcterms:W3CDTF">2021-04-09T10:50:51Z</dcterms:modified>
</cp:coreProperties>
</file>