
<file path=[Content_Types].xml><?xml version="1.0" encoding="utf-8"?>
<Types xmlns="http://schemas.openxmlformats.org/package/2006/content-types">
  <Default Extension="xml" ContentType="application/xml"/>
  <Default Extension="mp3" ContentType="audi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3" r:id="rId4"/>
    <p:sldId id="262" r:id="rId5"/>
    <p:sldId id="257" r:id="rId6"/>
    <p:sldId id="258" r:id="rId7"/>
    <p:sldId id="259" r:id="rId8"/>
    <p:sldId id="260" r:id="rId9"/>
    <p:sldId id="261" r:id="rId10"/>
    <p:sldId id="263" r:id="rId11"/>
    <p:sldId id="266" r:id="rId12"/>
    <p:sldId id="265" r:id="rId13"/>
    <p:sldId id="269"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t>25/3/20</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l-GR"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l-GR" smtClean="0"/>
              <a:t>Drag picture to placeholder or click icon to add</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l-GR"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25/3/20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l-GR" smtClean="0"/>
              <a:t>Drag picture to placeholder or click icon to add</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l-GR"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25/3/20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l-GR" smtClean="0"/>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l-GR"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25/3/20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l-GR" smtClean="0"/>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l-GR"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l-GR"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25/3/20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l-GR" smtClean="0"/>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l-GR" smtClean="0"/>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l-GR" smtClean="0"/>
              <a:t>Drag picture to placeholder or click icon to add</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l-GR"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25/3/20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l-GR" smtClean="0"/>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l-GR" smtClean="0"/>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25/3/20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l-GR" smtClean="0"/>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l-GR" smtClean="0"/>
              <a:t>Drag picture to placeholder or click icon to add</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l-GR" smtClean="0"/>
              <a:t>Drag picture to placeholder or click icon to add</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l-GR"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25/3/20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l-GR"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25/3/20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25/3/20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t>25/3/20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l-GR" smtClean="0"/>
              <a:t>Drag picture to placeholder or click icon to add</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l-GR"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l-GR"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t>25/3/20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l-GR"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25/3/20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l-GR"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t>25/3/20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l-GR" smtClean="0"/>
              <a:t>Click to edit Master title style</a:t>
            </a:r>
            <a:endParaRPr/>
          </a:p>
        </p:txBody>
      </p:sp>
      <p:sp>
        <p:nvSpPr>
          <p:cNvPr id="3" name="Date Placeholder 2"/>
          <p:cNvSpPr>
            <a:spLocks noGrp="1"/>
          </p:cNvSpPr>
          <p:nvPr>
            <p:ph type="dt" sz="half" idx="10"/>
          </p:nvPr>
        </p:nvSpPr>
        <p:spPr/>
        <p:txBody>
          <a:bodyPr/>
          <a:lstStyle/>
          <a:p>
            <a:fld id="{A2F0292D-1797-49A5-8D2D-8D50C72EF3CC}" type="datetimeFigureOut">
              <a:rPr lang="en-US" smtClean="0"/>
              <a:t>25/3/20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25/3/20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l-GR"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25/3/20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A2F0292D-1797-49A5-8D2D-8D50C72EF3CC}" type="datetimeFigureOut">
              <a:rPr lang="en-US" smtClean="0"/>
              <a:t>25/3/20</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l-GR"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6.mp3"/><Relationship Id="rId2" Type="http://schemas.openxmlformats.org/officeDocument/2006/relationships/audio" Target="../media/media6.mp3"/></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7.mp3"/><Relationship Id="rId2" Type="http://schemas.openxmlformats.org/officeDocument/2006/relationships/audio" Target="../media/media7.mp3"/></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8.mp3"/><Relationship Id="rId2" Type="http://schemas.openxmlformats.org/officeDocument/2006/relationships/audio" Target="../media/media8.mp3"/></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9.mp3"/><Relationship Id="rId2" Type="http://schemas.openxmlformats.org/officeDocument/2006/relationships/audio" Target="../media/media9.mp3"/></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10.mp3"/><Relationship Id="rId2" Type="http://schemas.openxmlformats.org/officeDocument/2006/relationships/audio" Target="../media/media10.mp3"/></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11.mp3"/><Relationship Id="rId2" Type="http://schemas.openxmlformats.org/officeDocument/2006/relationships/audio" Target="../media/media11.mp3"/></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12.mp3"/><Relationship Id="rId2" Type="http://schemas.openxmlformats.org/officeDocument/2006/relationships/audio" Target="../media/media12.mp3"/></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13.mp3"/><Relationship Id="rId2" Type="http://schemas.openxmlformats.org/officeDocument/2006/relationships/audio" Target="../media/media13.mp3"/></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14.mp3"/><Relationship Id="rId2" Type="http://schemas.openxmlformats.org/officeDocument/2006/relationships/audio" Target="../media/media14.mp3"/></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15.mp3"/><Relationship Id="rId2" Type="http://schemas.openxmlformats.org/officeDocument/2006/relationships/audio" Target="../media/media15.mp3"/></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16.mp3"/><Relationship Id="rId2" Type="http://schemas.openxmlformats.org/officeDocument/2006/relationships/audio" Target="../media/media16.mp3"/></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17.mp3"/><Relationship Id="rId2" Type="http://schemas.openxmlformats.org/officeDocument/2006/relationships/audio" Target="../media/media17.mp3"/></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18.mp3"/><Relationship Id="rId2" Type="http://schemas.openxmlformats.org/officeDocument/2006/relationships/audio" Target="../media/media18.mp3"/></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19.mp3"/><Relationship Id="rId2" Type="http://schemas.openxmlformats.org/officeDocument/2006/relationships/audio" Target="../media/media19.mp3"/></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image" Target="../media/image7.png"/><Relationship Id="rId1" Type="http://schemas.microsoft.com/office/2007/relationships/media" Target="../media/media20.mp3"/><Relationship Id="rId2" Type="http://schemas.openxmlformats.org/officeDocument/2006/relationships/audio" Target="../media/media20.mp3"/></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5" Type="http://schemas.openxmlformats.org/officeDocument/2006/relationships/image" Target="../media/image7.png"/><Relationship Id="rId1" Type="http://schemas.microsoft.com/office/2007/relationships/media" Target="../media/media1.mp3"/><Relationship Id="rId2" Type="http://schemas.openxmlformats.org/officeDocument/2006/relationships/audio" Target="../media/media1.mp3"/></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png"/><Relationship Id="rId5" Type="http://schemas.openxmlformats.org/officeDocument/2006/relationships/image" Target="../media/image7.png"/><Relationship Id="rId1" Type="http://schemas.microsoft.com/office/2007/relationships/media" Target="../media/media2.mp3"/><Relationship Id="rId2" Type="http://schemas.openxmlformats.org/officeDocument/2006/relationships/audio" Target="../media/media2.mp3"/></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png"/><Relationship Id="rId5" Type="http://schemas.openxmlformats.org/officeDocument/2006/relationships/image" Target="../media/image7.png"/><Relationship Id="rId1" Type="http://schemas.microsoft.com/office/2007/relationships/media" Target="../media/media3.mp3"/><Relationship Id="rId2" Type="http://schemas.openxmlformats.org/officeDocument/2006/relationships/audio" Target="../media/media3.mp3"/></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5" Type="http://schemas.openxmlformats.org/officeDocument/2006/relationships/image" Target="../media/image7.png"/><Relationship Id="rId1" Type="http://schemas.microsoft.com/office/2007/relationships/media" Target="../media/media4.mp3"/><Relationship Id="rId2" Type="http://schemas.openxmlformats.org/officeDocument/2006/relationships/audio" Target="../media/media4.mp3"/></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5" Type="http://schemas.openxmlformats.org/officeDocument/2006/relationships/image" Target="../media/image7.png"/><Relationship Id="rId1" Type="http://schemas.microsoft.com/office/2007/relationships/media" Target="../media/media5.mp3"/><Relationship Id="rId2" Type="http://schemas.openxmlformats.org/officeDocument/2006/relationships/audio" Target="../media/media5.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l-GR" sz="2800" dirty="0" smtClean="0">
                <a:latin typeface="Cambria"/>
                <a:cs typeface="Cambria"/>
              </a:rPr>
              <a:t>Έλεγχος Μουσικών Ακουστικών Ικανοτήτων</a:t>
            </a:r>
            <a:endParaRPr lang="en-US" sz="2800" dirty="0">
              <a:latin typeface="Cambria"/>
              <a:cs typeface="Cambria"/>
            </a:endParaRPr>
          </a:p>
        </p:txBody>
      </p:sp>
      <p:sp>
        <p:nvSpPr>
          <p:cNvPr id="3" name="Subtitle 2"/>
          <p:cNvSpPr>
            <a:spLocks noGrp="1"/>
          </p:cNvSpPr>
          <p:nvPr>
            <p:ph type="subTitle" idx="1"/>
          </p:nvPr>
        </p:nvSpPr>
        <p:spPr/>
        <p:txBody>
          <a:bodyPr>
            <a:normAutofit/>
          </a:bodyPr>
          <a:lstStyle/>
          <a:p>
            <a:r>
              <a:rPr lang="el-GR" sz="1800" dirty="0" smtClean="0">
                <a:latin typeface="Cambria"/>
                <a:cs typeface="Cambria"/>
              </a:rPr>
              <a:t>Γ΄Λυκείου</a:t>
            </a:r>
            <a:endParaRPr lang="en-US" sz="1800" dirty="0">
              <a:latin typeface="Cambria"/>
              <a:cs typeface="Cambria"/>
            </a:endParaRPr>
          </a:p>
        </p:txBody>
      </p:sp>
    </p:spTree>
    <p:extLst>
      <p:ext uri="{BB962C8B-B14F-4D97-AF65-F5344CB8AC3E}">
        <p14:creationId xmlns:p14="http://schemas.microsoft.com/office/powerpoint/2010/main" val="8343444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Cambria"/>
                <a:cs typeface="Cambria"/>
              </a:rPr>
              <a:t>Ερωτήματα αναγνώρισης ρυθμικού μέτρου</a:t>
            </a:r>
            <a:endParaRPr lang="en-US" dirty="0">
              <a:latin typeface="Cambria"/>
              <a:cs typeface="Cambria"/>
            </a:endParaRPr>
          </a:p>
        </p:txBody>
      </p:sp>
      <p:sp>
        <p:nvSpPr>
          <p:cNvPr id="3" name="Text Placeholder 2"/>
          <p:cNvSpPr>
            <a:spLocks noGrp="1"/>
          </p:cNvSpPr>
          <p:nvPr>
            <p:ph type="body" idx="1"/>
          </p:nvPr>
        </p:nvSpPr>
        <p:spPr/>
        <p:txBody>
          <a:bodyPr>
            <a:normAutofit fontScale="92500"/>
          </a:bodyPr>
          <a:lstStyle/>
          <a:p>
            <a:pPr algn="just"/>
            <a:r>
              <a:rPr lang="el-GR" dirty="0" smtClean="0">
                <a:latin typeface="Cambria"/>
                <a:cs typeface="Cambria"/>
              </a:rPr>
              <a:t>	Θα ακούσετε διαδοχές διαφορετικών ρυθμικών αξιών, οι οποίες θα επαναληφθούν άλλες δύο φορές. Να επιλέξετε ποιο από τα πέντε μέτρα που δίνονται αντιστοιχεί στο ρυθμικό μέτρο που ακούστηκε. Οι διαδοχές θα ακουστούν με τονισμούς στα ισχυρά μέρη των μέτρων.</a:t>
            </a:r>
            <a:endParaRPr lang="en-US" dirty="0">
              <a:latin typeface="Cambria"/>
              <a:cs typeface="Cambria"/>
            </a:endParaRPr>
          </a:p>
        </p:txBody>
      </p:sp>
    </p:spTree>
    <p:extLst>
      <p:ext uri="{BB962C8B-B14F-4D97-AF65-F5344CB8AC3E}">
        <p14:creationId xmlns:p14="http://schemas.microsoft.com/office/powerpoint/2010/main" val="17848375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804" y="304800"/>
            <a:ext cx="6665465" cy="719424"/>
          </a:xfrm>
        </p:spPr>
        <p:txBody>
          <a:bodyPr anchor="ctr"/>
          <a:lstStyle/>
          <a:p>
            <a:pPr algn="ctr"/>
            <a:r>
              <a:rPr lang="el-GR" sz="2400" dirty="0">
                <a:latin typeface="Cambria"/>
                <a:cs typeface="Cambria"/>
              </a:rPr>
              <a:t>Ερωτήματα αναγνώρισης ρυθμικού μέτρου</a:t>
            </a:r>
            <a:endParaRPr lang="en-US" sz="2400" dirty="0"/>
          </a:p>
        </p:txBody>
      </p:sp>
      <p:sp>
        <p:nvSpPr>
          <p:cNvPr id="3" name="Content Placeholder 2"/>
          <p:cNvSpPr>
            <a:spLocks noGrp="1"/>
          </p:cNvSpPr>
          <p:nvPr>
            <p:ph idx="1"/>
          </p:nvPr>
        </p:nvSpPr>
        <p:spPr/>
        <p:txBody>
          <a:bodyPr/>
          <a:lstStyle/>
          <a:p>
            <a:r>
              <a:rPr lang="el-GR" dirty="0" smtClean="0">
                <a:latin typeface="Cambria"/>
                <a:cs typeface="Cambria"/>
              </a:rPr>
              <a:t>α) 2/4</a:t>
            </a:r>
          </a:p>
          <a:p>
            <a:r>
              <a:rPr lang="el-GR" dirty="0" smtClean="0">
                <a:latin typeface="Cambria"/>
                <a:cs typeface="Cambria"/>
              </a:rPr>
              <a:t>β) </a:t>
            </a:r>
            <a:r>
              <a:rPr lang="bg-BG" dirty="0" smtClean="0">
                <a:latin typeface="Cambria"/>
                <a:cs typeface="Cambria"/>
              </a:rPr>
              <a:t>3/4</a:t>
            </a:r>
            <a:endParaRPr lang="el-GR" dirty="0" smtClean="0">
              <a:latin typeface="Cambria"/>
              <a:cs typeface="Cambria"/>
            </a:endParaRPr>
          </a:p>
          <a:p>
            <a:r>
              <a:rPr lang="el-GR" dirty="0" smtClean="0">
                <a:latin typeface="Cambria"/>
                <a:cs typeface="Cambria"/>
              </a:rPr>
              <a:t>γ) 5/8</a:t>
            </a:r>
          </a:p>
          <a:p>
            <a:r>
              <a:rPr lang="el-GR" dirty="0" smtClean="0">
                <a:latin typeface="Cambria"/>
                <a:cs typeface="Cambria"/>
              </a:rPr>
              <a:t>δ) 6/8</a:t>
            </a:r>
          </a:p>
          <a:p>
            <a:r>
              <a:rPr lang="el-GR" dirty="0" smtClean="0">
                <a:latin typeface="Cambria"/>
                <a:cs typeface="Cambria"/>
              </a:rPr>
              <a:t>ε) 8/8</a:t>
            </a:r>
            <a:endParaRPr lang="en-US" dirty="0">
              <a:latin typeface="Cambria"/>
              <a:cs typeface="Cambria"/>
            </a:endParaRPr>
          </a:p>
        </p:txBody>
      </p:sp>
      <p:sp>
        <p:nvSpPr>
          <p:cNvPr id="4" name="Text Placeholder 3"/>
          <p:cNvSpPr>
            <a:spLocks noGrp="1"/>
          </p:cNvSpPr>
          <p:nvPr>
            <p:ph type="body" sz="half" idx="2"/>
          </p:nvPr>
        </p:nvSpPr>
        <p:spPr/>
        <p:txBody>
          <a:bodyPr/>
          <a:lstStyle/>
          <a:p>
            <a:r>
              <a:rPr lang="el-GR" sz="2000" dirty="0">
                <a:latin typeface="Cambria"/>
                <a:cs typeface="Cambria"/>
              </a:rPr>
              <a:t>Επιλέξτε τη σωστή </a:t>
            </a:r>
            <a:r>
              <a:rPr lang="el-GR" sz="2000" dirty="0" smtClean="0">
                <a:latin typeface="Cambria"/>
                <a:cs typeface="Cambria"/>
              </a:rPr>
              <a:t>απάντηση</a:t>
            </a:r>
          </a:p>
          <a:p>
            <a:r>
              <a:rPr lang="el-GR" sz="2000" dirty="0" smtClean="0">
                <a:latin typeface="Cambria"/>
                <a:cs typeface="Cambria"/>
              </a:rPr>
              <a:t>Ερώτηση 2.1</a:t>
            </a:r>
            <a:endParaRPr lang="en-US" sz="2000" dirty="0">
              <a:latin typeface="Cambria"/>
              <a:cs typeface="Cambria"/>
            </a:endParaRPr>
          </a:p>
          <a:p>
            <a:endParaRPr lang="en-US" dirty="0"/>
          </a:p>
        </p:txBody>
      </p:sp>
      <p:pic>
        <p:nvPicPr>
          <p:cNvPr id="5" name="ρυθμ1 8/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1209" y="4596454"/>
            <a:ext cx="812800" cy="812800"/>
          </a:xfrm>
          <a:prstGeom prst="rect">
            <a:avLst/>
          </a:prstGeom>
        </p:spPr>
      </p:pic>
    </p:spTree>
    <p:extLst>
      <p:ext uri="{BB962C8B-B14F-4D97-AF65-F5344CB8AC3E}">
        <p14:creationId xmlns:p14="http://schemas.microsoft.com/office/powerpoint/2010/main" val="164357541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9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171" y="304800"/>
            <a:ext cx="6762098" cy="719424"/>
          </a:xfrm>
        </p:spPr>
        <p:txBody>
          <a:bodyPr anchor="ctr"/>
          <a:lstStyle/>
          <a:p>
            <a:pPr algn="ctr"/>
            <a:r>
              <a:rPr lang="el-GR" sz="2400" dirty="0">
                <a:latin typeface="Cambria"/>
                <a:cs typeface="Cambria"/>
              </a:rPr>
              <a:t>Ερωτήματα αναγνώρισης ρυθμικού μέτρου</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a:t>
            </a:r>
            <a:r>
              <a:rPr lang="el-GR" dirty="0" smtClean="0">
                <a:latin typeface="Cambria"/>
                <a:cs typeface="Cambria"/>
              </a:rPr>
              <a:t>3/</a:t>
            </a:r>
            <a:r>
              <a:rPr lang="el-GR" dirty="0">
                <a:latin typeface="Cambria"/>
                <a:cs typeface="Cambria"/>
              </a:rPr>
              <a:t>4</a:t>
            </a:r>
          </a:p>
          <a:p>
            <a:r>
              <a:rPr lang="el-GR" dirty="0">
                <a:latin typeface="Cambria"/>
                <a:cs typeface="Cambria"/>
              </a:rPr>
              <a:t>β) </a:t>
            </a:r>
            <a:r>
              <a:rPr lang="el-GR" dirty="0" smtClean="0">
                <a:latin typeface="Cambria"/>
                <a:cs typeface="Cambria"/>
              </a:rPr>
              <a:t>4</a:t>
            </a:r>
            <a:r>
              <a:rPr lang="bg-BG" dirty="0" smtClean="0">
                <a:latin typeface="Cambria"/>
                <a:cs typeface="Cambria"/>
              </a:rPr>
              <a:t>/</a:t>
            </a:r>
            <a:r>
              <a:rPr lang="bg-BG" dirty="0">
                <a:latin typeface="Cambria"/>
                <a:cs typeface="Cambria"/>
              </a:rPr>
              <a:t>4</a:t>
            </a:r>
            <a:endParaRPr lang="el-GR" dirty="0">
              <a:latin typeface="Cambria"/>
              <a:cs typeface="Cambria"/>
            </a:endParaRPr>
          </a:p>
          <a:p>
            <a:r>
              <a:rPr lang="el-GR" dirty="0">
                <a:latin typeface="Cambria"/>
                <a:cs typeface="Cambria"/>
              </a:rPr>
              <a:t>γ) 5/8</a:t>
            </a:r>
          </a:p>
          <a:p>
            <a:r>
              <a:rPr lang="el-GR" dirty="0">
                <a:latin typeface="Cambria"/>
                <a:cs typeface="Cambria"/>
              </a:rPr>
              <a:t>δ) </a:t>
            </a:r>
            <a:r>
              <a:rPr lang="el-GR" dirty="0" smtClean="0">
                <a:latin typeface="Cambria"/>
                <a:cs typeface="Cambria"/>
              </a:rPr>
              <a:t>7/</a:t>
            </a:r>
            <a:r>
              <a:rPr lang="el-GR" dirty="0">
                <a:latin typeface="Cambria"/>
                <a:cs typeface="Cambria"/>
              </a:rPr>
              <a:t>8</a:t>
            </a:r>
          </a:p>
          <a:p>
            <a:r>
              <a:rPr lang="el-GR" dirty="0">
                <a:latin typeface="Cambria"/>
                <a:cs typeface="Cambria"/>
              </a:rPr>
              <a:t>ε) 8/</a:t>
            </a:r>
            <a:r>
              <a:rPr lang="el-GR" dirty="0" smtClean="0">
                <a:latin typeface="Cambria"/>
                <a:cs typeface="Cambria"/>
              </a:rPr>
              <a:t>8</a:t>
            </a:r>
            <a:endParaRPr lang="en-US" dirty="0">
              <a:latin typeface="Cambria"/>
              <a:cs typeface="Cambria"/>
            </a:endParaRPr>
          </a:p>
        </p:txBody>
      </p:sp>
      <p:sp>
        <p:nvSpPr>
          <p:cNvPr id="4" name="Text Placeholder 3"/>
          <p:cNvSpPr>
            <a:spLocks noGrp="1"/>
          </p:cNvSpPr>
          <p:nvPr>
            <p:ph type="body" sz="half" idx="2"/>
          </p:nvPr>
        </p:nvSpPr>
        <p:spPr/>
        <p:txBody>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2.2</a:t>
            </a:r>
            <a:endParaRPr lang="en-US" sz="2000" dirty="0">
              <a:latin typeface="Cambria"/>
              <a:cs typeface="Cambria"/>
            </a:endParaRPr>
          </a:p>
          <a:p>
            <a:endParaRPr lang="en-US" dirty="0"/>
          </a:p>
        </p:txBody>
      </p:sp>
      <p:pic>
        <p:nvPicPr>
          <p:cNvPr id="5" name="ρυθμ2 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50476" y="4748317"/>
            <a:ext cx="812800" cy="812800"/>
          </a:xfrm>
          <a:prstGeom prst="rect">
            <a:avLst/>
          </a:prstGeom>
        </p:spPr>
      </p:pic>
    </p:spTree>
    <p:extLst>
      <p:ext uri="{BB962C8B-B14F-4D97-AF65-F5344CB8AC3E}">
        <p14:creationId xmlns:p14="http://schemas.microsoft.com/office/powerpoint/2010/main" val="52718811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1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341" y="304800"/>
            <a:ext cx="6844928" cy="719424"/>
          </a:xfrm>
        </p:spPr>
        <p:txBody>
          <a:bodyPr anchor="ctr"/>
          <a:lstStyle/>
          <a:p>
            <a:pPr algn="ctr"/>
            <a:r>
              <a:rPr lang="el-GR" sz="2400" dirty="0">
                <a:latin typeface="Cambria"/>
                <a:cs typeface="Cambria"/>
              </a:rPr>
              <a:t>Ερωτήματα αναγνώρισης ρυθμικού μέτρου</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a:t>
            </a:r>
            <a:r>
              <a:rPr lang="el-GR" dirty="0" smtClean="0">
                <a:latin typeface="Cambria"/>
                <a:cs typeface="Cambria"/>
              </a:rPr>
              <a:t>5/8</a:t>
            </a:r>
            <a:endParaRPr lang="el-GR" dirty="0">
              <a:latin typeface="Cambria"/>
              <a:cs typeface="Cambria"/>
            </a:endParaRPr>
          </a:p>
          <a:p>
            <a:r>
              <a:rPr lang="el-GR" dirty="0">
                <a:latin typeface="Cambria"/>
                <a:cs typeface="Cambria"/>
              </a:rPr>
              <a:t>β) </a:t>
            </a:r>
            <a:r>
              <a:rPr lang="el-GR" dirty="0" smtClean="0">
                <a:latin typeface="Cambria"/>
                <a:cs typeface="Cambria"/>
              </a:rPr>
              <a:t>6/8</a:t>
            </a:r>
            <a:endParaRPr lang="el-GR" dirty="0">
              <a:latin typeface="Cambria"/>
              <a:cs typeface="Cambria"/>
            </a:endParaRPr>
          </a:p>
          <a:p>
            <a:r>
              <a:rPr lang="el-GR" dirty="0">
                <a:latin typeface="Cambria"/>
                <a:cs typeface="Cambria"/>
              </a:rPr>
              <a:t>γ) </a:t>
            </a:r>
            <a:r>
              <a:rPr lang="el-GR" dirty="0" smtClean="0">
                <a:latin typeface="Cambria"/>
                <a:cs typeface="Cambria"/>
              </a:rPr>
              <a:t>7/</a:t>
            </a:r>
            <a:r>
              <a:rPr lang="el-GR" dirty="0">
                <a:latin typeface="Cambria"/>
                <a:cs typeface="Cambria"/>
              </a:rPr>
              <a:t>8</a:t>
            </a:r>
          </a:p>
          <a:p>
            <a:r>
              <a:rPr lang="el-GR" dirty="0">
                <a:latin typeface="Cambria"/>
                <a:cs typeface="Cambria"/>
              </a:rPr>
              <a:t>δ) </a:t>
            </a:r>
            <a:r>
              <a:rPr lang="el-GR" dirty="0" smtClean="0">
                <a:latin typeface="Cambria"/>
                <a:cs typeface="Cambria"/>
              </a:rPr>
              <a:t>8/</a:t>
            </a:r>
            <a:r>
              <a:rPr lang="el-GR" dirty="0">
                <a:latin typeface="Cambria"/>
                <a:cs typeface="Cambria"/>
              </a:rPr>
              <a:t>8</a:t>
            </a:r>
          </a:p>
          <a:p>
            <a:r>
              <a:rPr lang="el-GR" dirty="0">
                <a:latin typeface="Cambria"/>
                <a:cs typeface="Cambria"/>
              </a:rPr>
              <a:t>ε) </a:t>
            </a:r>
            <a:r>
              <a:rPr lang="el-GR" dirty="0" smtClean="0">
                <a:latin typeface="Cambria"/>
                <a:cs typeface="Cambria"/>
              </a:rPr>
              <a:t>9/</a:t>
            </a:r>
            <a:r>
              <a:rPr lang="el-GR" dirty="0">
                <a:latin typeface="Cambria"/>
                <a:cs typeface="Cambria"/>
              </a:rPr>
              <a:t>8</a:t>
            </a:r>
            <a:endParaRPr lang="en-US" dirty="0">
              <a:latin typeface="Cambria"/>
              <a:cs typeface="Cambria"/>
            </a:endParaRPr>
          </a:p>
          <a:p>
            <a:endParaRPr lang="en-US" dirty="0"/>
          </a:p>
        </p:txBody>
      </p:sp>
      <p:sp>
        <p:nvSpPr>
          <p:cNvPr id="4" name="Text Placeholder 3"/>
          <p:cNvSpPr>
            <a:spLocks noGrp="1"/>
          </p:cNvSpPr>
          <p:nvPr>
            <p:ph type="body" sz="half" idx="2"/>
          </p:nvPr>
        </p:nvSpPr>
        <p:spPr/>
        <p:txBody>
          <a:bodyPr>
            <a:normAutofit/>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2.3</a:t>
            </a:r>
            <a:endParaRPr lang="en-US" sz="2000" dirty="0">
              <a:latin typeface="Cambria"/>
              <a:cs typeface="Cambria"/>
            </a:endParaRPr>
          </a:p>
          <a:p>
            <a:endParaRPr lang="en-US" sz="2000" dirty="0"/>
          </a:p>
        </p:txBody>
      </p:sp>
      <p:pic>
        <p:nvPicPr>
          <p:cNvPr id="5" name="Ρυθμ3 5/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26574" y="4458396"/>
            <a:ext cx="812800" cy="812800"/>
          </a:xfrm>
          <a:prstGeom prst="rect">
            <a:avLst/>
          </a:prstGeom>
        </p:spPr>
      </p:pic>
    </p:spTree>
    <p:extLst>
      <p:ext uri="{BB962C8B-B14F-4D97-AF65-F5344CB8AC3E}">
        <p14:creationId xmlns:p14="http://schemas.microsoft.com/office/powerpoint/2010/main" val="401723219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0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293" y="304800"/>
            <a:ext cx="6982976" cy="719424"/>
          </a:xfrm>
        </p:spPr>
        <p:txBody>
          <a:bodyPr anchor="ctr"/>
          <a:lstStyle/>
          <a:p>
            <a:pPr algn="ctr"/>
            <a:r>
              <a:rPr lang="el-GR" sz="2400" dirty="0">
                <a:latin typeface="Cambria"/>
                <a:cs typeface="Cambria"/>
              </a:rPr>
              <a:t>Ερωτήματα αναγνώρισης ρυθμικού μέτρου</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a:t>
            </a:r>
            <a:r>
              <a:rPr lang="el-GR" dirty="0" smtClean="0">
                <a:latin typeface="Cambria"/>
                <a:cs typeface="Cambria"/>
              </a:rPr>
              <a:t>4/</a:t>
            </a:r>
            <a:r>
              <a:rPr lang="el-GR" dirty="0">
                <a:latin typeface="Cambria"/>
                <a:cs typeface="Cambria"/>
              </a:rPr>
              <a:t>4</a:t>
            </a:r>
          </a:p>
          <a:p>
            <a:r>
              <a:rPr lang="el-GR" dirty="0">
                <a:latin typeface="Cambria"/>
                <a:cs typeface="Cambria"/>
              </a:rPr>
              <a:t>β</a:t>
            </a:r>
            <a:r>
              <a:rPr lang="el-GR" dirty="0" smtClean="0">
                <a:latin typeface="Cambria"/>
                <a:cs typeface="Cambria"/>
              </a:rPr>
              <a:t>) 5/8</a:t>
            </a:r>
            <a:endParaRPr lang="el-GR" dirty="0">
              <a:latin typeface="Cambria"/>
              <a:cs typeface="Cambria"/>
            </a:endParaRPr>
          </a:p>
          <a:p>
            <a:r>
              <a:rPr lang="el-GR" dirty="0">
                <a:latin typeface="Cambria"/>
                <a:cs typeface="Cambria"/>
              </a:rPr>
              <a:t>γ) 6</a:t>
            </a:r>
            <a:r>
              <a:rPr lang="el-GR" dirty="0" smtClean="0">
                <a:latin typeface="Cambria"/>
                <a:cs typeface="Cambria"/>
              </a:rPr>
              <a:t>/</a:t>
            </a:r>
            <a:r>
              <a:rPr lang="el-GR" dirty="0">
                <a:latin typeface="Cambria"/>
                <a:cs typeface="Cambria"/>
              </a:rPr>
              <a:t>8</a:t>
            </a:r>
          </a:p>
          <a:p>
            <a:r>
              <a:rPr lang="el-GR" dirty="0">
                <a:latin typeface="Cambria"/>
                <a:cs typeface="Cambria"/>
              </a:rPr>
              <a:t>δ) </a:t>
            </a:r>
            <a:r>
              <a:rPr lang="el-GR" dirty="0" smtClean="0">
                <a:latin typeface="Cambria"/>
                <a:cs typeface="Cambria"/>
              </a:rPr>
              <a:t>7/</a:t>
            </a:r>
            <a:r>
              <a:rPr lang="el-GR" dirty="0">
                <a:latin typeface="Cambria"/>
                <a:cs typeface="Cambria"/>
              </a:rPr>
              <a:t>8</a:t>
            </a:r>
          </a:p>
          <a:p>
            <a:r>
              <a:rPr lang="el-GR" dirty="0">
                <a:latin typeface="Cambria"/>
                <a:cs typeface="Cambria"/>
              </a:rPr>
              <a:t>ε) </a:t>
            </a:r>
            <a:r>
              <a:rPr lang="el-GR" dirty="0" smtClean="0">
                <a:latin typeface="Cambria"/>
                <a:cs typeface="Cambria"/>
              </a:rPr>
              <a:t>10/</a:t>
            </a:r>
            <a:r>
              <a:rPr lang="el-GR" dirty="0">
                <a:latin typeface="Cambria"/>
                <a:cs typeface="Cambria"/>
              </a:rPr>
              <a:t>8</a:t>
            </a:r>
            <a:endParaRPr lang="en-US" dirty="0">
              <a:latin typeface="Cambria"/>
              <a:cs typeface="Cambria"/>
            </a:endParaRPr>
          </a:p>
          <a:p>
            <a:endParaRPr lang="en-US" dirty="0"/>
          </a:p>
        </p:txBody>
      </p:sp>
      <p:sp>
        <p:nvSpPr>
          <p:cNvPr id="4" name="Text Placeholder 3"/>
          <p:cNvSpPr>
            <a:spLocks noGrp="1"/>
          </p:cNvSpPr>
          <p:nvPr>
            <p:ph type="body" sz="half" idx="2"/>
          </p:nvPr>
        </p:nvSpPr>
        <p:spPr/>
        <p:txBody>
          <a:bodyPr>
            <a:normAutofit/>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2.4</a:t>
            </a:r>
            <a:endParaRPr lang="en-US" sz="2000" dirty="0">
              <a:latin typeface="Cambria"/>
              <a:cs typeface="Cambria"/>
            </a:endParaRPr>
          </a:p>
        </p:txBody>
      </p:sp>
      <p:pic>
        <p:nvPicPr>
          <p:cNvPr id="5" name="Ρυθμ4 6/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02671" y="5024432"/>
            <a:ext cx="812800" cy="812800"/>
          </a:xfrm>
          <a:prstGeom prst="rect">
            <a:avLst/>
          </a:prstGeom>
        </p:spPr>
      </p:pic>
    </p:spTree>
    <p:extLst>
      <p:ext uri="{BB962C8B-B14F-4D97-AF65-F5344CB8AC3E}">
        <p14:creationId xmlns:p14="http://schemas.microsoft.com/office/powerpoint/2010/main" val="208462067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1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097" y="304800"/>
            <a:ext cx="6969171" cy="719424"/>
          </a:xfrm>
        </p:spPr>
        <p:txBody>
          <a:bodyPr anchor="ctr"/>
          <a:lstStyle/>
          <a:p>
            <a:pPr algn="ctr"/>
            <a:r>
              <a:rPr lang="el-GR" sz="2400" dirty="0">
                <a:latin typeface="Cambria"/>
                <a:cs typeface="Cambria"/>
              </a:rPr>
              <a:t>Ερωτήματα αναγνώρισης ρυθμικού μέτρου</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2/4</a:t>
            </a:r>
          </a:p>
          <a:p>
            <a:r>
              <a:rPr lang="el-GR" dirty="0">
                <a:latin typeface="Cambria"/>
                <a:cs typeface="Cambria"/>
              </a:rPr>
              <a:t>β) </a:t>
            </a:r>
            <a:r>
              <a:rPr lang="bg-BG" dirty="0">
                <a:latin typeface="Cambria"/>
                <a:cs typeface="Cambria"/>
              </a:rPr>
              <a:t>3/4</a:t>
            </a:r>
            <a:endParaRPr lang="el-GR" dirty="0">
              <a:latin typeface="Cambria"/>
              <a:cs typeface="Cambria"/>
            </a:endParaRPr>
          </a:p>
          <a:p>
            <a:r>
              <a:rPr lang="el-GR" dirty="0">
                <a:latin typeface="Cambria"/>
                <a:cs typeface="Cambria"/>
              </a:rPr>
              <a:t>γ) </a:t>
            </a:r>
            <a:r>
              <a:rPr lang="el-GR" dirty="0" smtClean="0">
                <a:latin typeface="Cambria"/>
                <a:cs typeface="Cambria"/>
              </a:rPr>
              <a:t>6/</a:t>
            </a:r>
            <a:r>
              <a:rPr lang="el-GR" dirty="0">
                <a:latin typeface="Cambria"/>
                <a:cs typeface="Cambria"/>
              </a:rPr>
              <a:t>8</a:t>
            </a:r>
          </a:p>
          <a:p>
            <a:r>
              <a:rPr lang="el-GR" dirty="0">
                <a:latin typeface="Cambria"/>
                <a:cs typeface="Cambria"/>
              </a:rPr>
              <a:t>δ) </a:t>
            </a:r>
            <a:r>
              <a:rPr lang="el-GR" dirty="0" smtClean="0">
                <a:latin typeface="Cambria"/>
                <a:cs typeface="Cambria"/>
              </a:rPr>
              <a:t>7/</a:t>
            </a:r>
            <a:r>
              <a:rPr lang="el-GR" dirty="0">
                <a:latin typeface="Cambria"/>
                <a:cs typeface="Cambria"/>
              </a:rPr>
              <a:t>8</a:t>
            </a:r>
          </a:p>
          <a:p>
            <a:r>
              <a:rPr lang="el-GR" dirty="0">
                <a:latin typeface="Cambria"/>
                <a:cs typeface="Cambria"/>
              </a:rPr>
              <a:t>ε) </a:t>
            </a:r>
            <a:r>
              <a:rPr lang="el-GR" dirty="0" smtClean="0">
                <a:latin typeface="Cambria"/>
                <a:cs typeface="Cambria"/>
              </a:rPr>
              <a:t>10/</a:t>
            </a:r>
            <a:r>
              <a:rPr lang="el-GR" dirty="0">
                <a:latin typeface="Cambria"/>
                <a:cs typeface="Cambria"/>
              </a:rPr>
              <a:t>8</a:t>
            </a:r>
            <a:endParaRPr lang="en-US" dirty="0">
              <a:latin typeface="Cambria"/>
              <a:cs typeface="Cambria"/>
            </a:endParaRPr>
          </a:p>
          <a:p>
            <a:pPr marL="0" indent="0">
              <a:buNone/>
            </a:pPr>
            <a:endParaRPr lang="en-US" dirty="0"/>
          </a:p>
        </p:txBody>
      </p:sp>
      <p:sp>
        <p:nvSpPr>
          <p:cNvPr id="4" name="Text Placeholder 3"/>
          <p:cNvSpPr>
            <a:spLocks noGrp="1"/>
          </p:cNvSpPr>
          <p:nvPr>
            <p:ph type="body" sz="half" idx="2"/>
          </p:nvPr>
        </p:nvSpPr>
        <p:spPr/>
        <p:txBody>
          <a:bodyPr>
            <a:normAutofit/>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2.5</a:t>
            </a:r>
            <a:endParaRPr lang="en-US" sz="2000" dirty="0">
              <a:latin typeface="Cambria"/>
              <a:cs typeface="Cambria"/>
            </a:endParaRPr>
          </a:p>
          <a:p>
            <a:endParaRPr lang="en-US" sz="2000" dirty="0"/>
          </a:p>
        </p:txBody>
      </p:sp>
      <p:pic>
        <p:nvPicPr>
          <p:cNvPr id="5" name="Ρυθμ5 10/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26574" y="4927792"/>
            <a:ext cx="812800" cy="812800"/>
          </a:xfrm>
          <a:prstGeom prst="rect">
            <a:avLst/>
          </a:prstGeom>
        </p:spPr>
      </p:pic>
    </p:spTree>
    <p:extLst>
      <p:ext uri="{BB962C8B-B14F-4D97-AF65-F5344CB8AC3E}">
        <p14:creationId xmlns:p14="http://schemas.microsoft.com/office/powerpoint/2010/main" val="222617285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71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Cambria"/>
                <a:cs typeface="Cambria"/>
              </a:rPr>
              <a:t>Ερωτήματα συγχορδιακής αναγνώρισης</a:t>
            </a:r>
            <a:endParaRPr lang="en-US" dirty="0">
              <a:latin typeface="Cambria"/>
              <a:cs typeface="Cambria"/>
            </a:endParaRPr>
          </a:p>
        </p:txBody>
      </p:sp>
      <p:sp>
        <p:nvSpPr>
          <p:cNvPr id="3" name="Text Placeholder 2"/>
          <p:cNvSpPr>
            <a:spLocks noGrp="1"/>
          </p:cNvSpPr>
          <p:nvPr>
            <p:ph type="body" idx="1"/>
          </p:nvPr>
        </p:nvSpPr>
        <p:spPr/>
        <p:txBody>
          <a:bodyPr>
            <a:normAutofit/>
          </a:bodyPr>
          <a:lstStyle/>
          <a:p>
            <a:pPr algn="just"/>
            <a:r>
              <a:rPr lang="el-GR" dirty="0" smtClean="0">
                <a:latin typeface="Cambria"/>
                <a:cs typeface="Cambria"/>
              </a:rPr>
              <a:t>	Θα ακούσετε μία συγχορδία, η οποία θα επαναληφθεί άλλες δύο φορές. Να επιλέξετε ποια από τις πέντε ερωτήσεις αντιστοιχεί στο είδος της συγχορδίας που ακούστηκε</a:t>
            </a:r>
            <a:r>
              <a:rPr lang="el-GR" dirty="0" smtClean="0"/>
              <a:t>.</a:t>
            </a:r>
            <a:endParaRPr lang="en-US" dirty="0"/>
          </a:p>
        </p:txBody>
      </p:sp>
    </p:spTree>
    <p:extLst>
      <p:ext uri="{BB962C8B-B14F-4D97-AF65-F5344CB8AC3E}">
        <p14:creationId xmlns:p14="http://schemas.microsoft.com/office/powerpoint/2010/main" val="26273456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341" y="304800"/>
            <a:ext cx="6844928" cy="719424"/>
          </a:xfrm>
        </p:spPr>
        <p:txBody>
          <a:bodyPr anchor="ctr"/>
          <a:lstStyle/>
          <a:p>
            <a:pPr algn="ctr"/>
            <a:r>
              <a:rPr lang="el-GR" sz="2400" dirty="0">
                <a:latin typeface="Cambria"/>
                <a:cs typeface="Cambria"/>
              </a:rPr>
              <a:t>Ερωτήματα συγχορδιακής αναγνώρισης</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Μείζονα σε πρώτη αναστροφή</a:t>
            </a:r>
            <a:endParaRPr lang="en-US" dirty="0">
              <a:latin typeface="Cambria"/>
              <a:cs typeface="Cambria"/>
            </a:endParaRPr>
          </a:p>
          <a:p>
            <a:r>
              <a:rPr lang="el-GR" dirty="0">
                <a:latin typeface="Cambria"/>
                <a:cs typeface="Cambria"/>
              </a:rPr>
              <a:t>β) Μείζονα με έβδομη μικρή</a:t>
            </a:r>
            <a:endParaRPr lang="en-US" dirty="0">
              <a:latin typeface="Cambria"/>
              <a:cs typeface="Cambria"/>
            </a:endParaRPr>
          </a:p>
          <a:p>
            <a:r>
              <a:rPr lang="el-GR" dirty="0">
                <a:latin typeface="Cambria"/>
                <a:cs typeface="Cambria"/>
              </a:rPr>
              <a:t>γ) Ελάσσονα με έβδομη μικρή</a:t>
            </a:r>
            <a:endParaRPr lang="en-US" dirty="0">
              <a:latin typeface="Cambria"/>
              <a:cs typeface="Cambria"/>
            </a:endParaRPr>
          </a:p>
          <a:p>
            <a:r>
              <a:rPr lang="el-GR" dirty="0">
                <a:latin typeface="Cambria"/>
                <a:cs typeface="Cambria"/>
              </a:rPr>
              <a:t>δ) Ελαττωμένη με έβδομη ελαττωμένη</a:t>
            </a:r>
            <a:endParaRPr lang="en-US" dirty="0">
              <a:latin typeface="Cambria"/>
              <a:cs typeface="Cambria"/>
            </a:endParaRPr>
          </a:p>
          <a:p>
            <a:r>
              <a:rPr lang="el-GR" dirty="0">
                <a:latin typeface="Cambria"/>
                <a:cs typeface="Cambria"/>
              </a:rPr>
              <a:t>ε) Μείζονα με ένατη μικρή</a:t>
            </a:r>
            <a:endParaRPr lang="en-US" dirty="0">
              <a:latin typeface="Cambria"/>
              <a:cs typeface="Cambria"/>
            </a:endParaRPr>
          </a:p>
          <a:p>
            <a:endParaRPr lang="en-US" dirty="0"/>
          </a:p>
        </p:txBody>
      </p:sp>
      <p:sp>
        <p:nvSpPr>
          <p:cNvPr id="4" name="Text Placeholder 3"/>
          <p:cNvSpPr>
            <a:spLocks noGrp="1"/>
          </p:cNvSpPr>
          <p:nvPr>
            <p:ph type="body" sz="half" idx="2"/>
          </p:nvPr>
        </p:nvSpPr>
        <p:spPr/>
        <p:txBody>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3.1</a:t>
            </a:r>
            <a:endParaRPr lang="en-US" sz="2000" dirty="0">
              <a:latin typeface="Cambria"/>
              <a:cs typeface="Cambria"/>
            </a:endParaRPr>
          </a:p>
          <a:p>
            <a:endParaRPr lang="en-US" dirty="0"/>
          </a:p>
        </p:txBody>
      </p:sp>
      <p:pic>
        <p:nvPicPr>
          <p:cNvPr id="5" name="συγχορδια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18828" y="5313363"/>
            <a:ext cx="812800" cy="812800"/>
          </a:xfrm>
          <a:prstGeom prst="rect">
            <a:avLst/>
          </a:prstGeom>
        </p:spPr>
      </p:pic>
    </p:spTree>
    <p:extLst>
      <p:ext uri="{BB962C8B-B14F-4D97-AF65-F5344CB8AC3E}">
        <p14:creationId xmlns:p14="http://schemas.microsoft.com/office/powerpoint/2010/main" val="175239170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025" y="304800"/>
            <a:ext cx="7176244" cy="719424"/>
          </a:xfrm>
        </p:spPr>
        <p:txBody>
          <a:bodyPr anchor="ctr"/>
          <a:lstStyle/>
          <a:p>
            <a:pPr algn="ctr"/>
            <a:r>
              <a:rPr lang="el-GR" sz="2400" dirty="0">
                <a:latin typeface="Cambria"/>
                <a:cs typeface="Cambria"/>
              </a:rPr>
              <a:t>Ερωτήματα συγχορδιακής αναγνώρισης</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Ελάσσονα σε δεύτερη αναστροφή</a:t>
            </a:r>
            <a:endParaRPr lang="en-US" dirty="0">
              <a:latin typeface="Cambria"/>
              <a:cs typeface="Cambria"/>
            </a:endParaRPr>
          </a:p>
          <a:p>
            <a:r>
              <a:rPr lang="el-GR" dirty="0">
                <a:latin typeface="Cambria"/>
                <a:cs typeface="Cambria"/>
              </a:rPr>
              <a:t>β) Ελαττωμένη</a:t>
            </a:r>
            <a:endParaRPr lang="en-US" dirty="0">
              <a:latin typeface="Cambria"/>
              <a:cs typeface="Cambria"/>
            </a:endParaRPr>
          </a:p>
          <a:p>
            <a:r>
              <a:rPr lang="el-GR" dirty="0">
                <a:latin typeface="Cambria"/>
                <a:cs typeface="Cambria"/>
              </a:rPr>
              <a:t>γ) Μείζονα με έβδομη μικρή</a:t>
            </a:r>
            <a:endParaRPr lang="en-US" dirty="0">
              <a:latin typeface="Cambria"/>
              <a:cs typeface="Cambria"/>
            </a:endParaRPr>
          </a:p>
          <a:p>
            <a:r>
              <a:rPr lang="el-GR" dirty="0">
                <a:latin typeface="Cambria"/>
                <a:cs typeface="Cambria"/>
              </a:rPr>
              <a:t>δ) Ελάσσονα με έβδομη μικρή</a:t>
            </a:r>
            <a:endParaRPr lang="en-US" dirty="0">
              <a:latin typeface="Cambria"/>
              <a:cs typeface="Cambria"/>
            </a:endParaRPr>
          </a:p>
          <a:p>
            <a:r>
              <a:rPr lang="el-GR" dirty="0">
                <a:latin typeface="Cambria"/>
                <a:cs typeface="Cambria"/>
              </a:rPr>
              <a:t>ε) Ελάσσονα με έβδομη μεγάλη</a:t>
            </a:r>
            <a:endParaRPr lang="en-US" dirty="0">
              <a:latin typeface="Cambria"/>
              <a:cs typeface="Cambria"/>
            </a:endParaRPr>
          </a:p>
          <a:p>
            <a:endParaRPr lang="en-US" dirty="0"/>
          </a:p>
        </p:txBody>
      </p:sp>
      <p:sp>
        <p:nvSpPr>
          <p:cNvPr id="4" name="Text Placeholder 3"/>
          <p:cNvSpPr>
            <a:spLocks noGrp="1"/>
          </p:cNvSpPr>
          <p:nvPr>
            <p:ph type="body" sz="half" idx="2"/>
          </p:nvPr>
        </p:nvSpPr>
        <p:spPr/>
        <p:txBody>
          <a:bodyPr>
            <a:normAutofit/>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3.2</a:t>
            </a:r>
            <a:endParaRPr lang="en-US" sz="2000" dirty="0">
              <a:latin typeface="Cambria"/>
              <a:cs typeface="Cambria"/>
            </a:endParaRPr>
          </a:p>
          <a:p>
            <a:endParaRPr lang="en-US" sz="2000" dirty="0"/>
          </a:p>
        </p:txBody>
      </p:sp>
      <p:pic>
        <p:nvPicPr>
          <p:cNvPr id="5" name="Συγχορδια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57549" y="5313363"/>
            <a:ext cx="812800" cy="812800"/>
          </a:xfrm>
          <a:prstGeom prst="rect">
            <a:avLst/>
          </a:prstGeom>
        </p:spPr>
      </p:pic>
    </p:spTree>
    <p:extLst>
      <p:ext uri="{BB962C8B-B14F-4D97-AF65-F5344CB8AC3E}">
        <p14:creationId xmlns:p14="http://schemas.microsoft.com/office/powerpoint/2010/main" val="184057696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8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975" y="304800"/>
            <a:ext cx="7314293" cy="719424"/>
          </a:xfrm>
        </p:spPr>
        <p:txBody>
          <a:bodyPr anchor="ctr"/>
          <a:lstStyle/>
          <a:p>
            <a:pPr algn="ctr"/>
            <a:r>
              <a:rPr lang="el-GR" sz="2400" dirty="0">
                <a:latin typeface="Cambria"/>
                <a:cs typeface="Cambria"/>
              </a:rPr>
              <a:t>Ερωτήματα συγχορδιακής αναγνώρισης</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Ελαττωμένη με έβδομη ελαττωμένη</a:t>
            </a:r>
            <a:endParaRPr lang="en-US" dirty="0">
              <a:latin typeface="Cambria"/>
              <a:cs typeface="Cambria"/>
            </a:endParaRPr>
          </a:p>
          <a:p>
            <a:r>
              <a:rPr lang="el-GR" dirty="0">
                <a:latin typeface="Cambria"/>
                <a:cs typeface="Cambria"/>
              </a:rPr>
              <a:t>β) Ελάσσονα με έβδομη μικρή</a:t>
            </a:r>
            <a:endParaRPr lang="en-US" dirty="0">
              <a:latin typeface="Cambria"/>
              <a:cs typeface="Cambria"/>
            </a:endParaRPr>
          </a:p>
          <a:p>
            <a:r>
              <a:rPr lang="el-GR" dirty="0">
                <a:latin typeface="Cambria"/>
                <a:cs typeface="Cambria"/>
              </a:rPr>
              <a:t>γ) Μείζονα με ένατη μεγάλη</a:t>
            </a:r>
            <a:endParaRPr lang="en-US" dirty="0">
              <a:latin typeface="Cambria"/>
              <a:cs typeface="Cambria"/>
            </a:endParaRPr>
          </a:p>
          <a:p>
            <a:r>
              <a:rPr lang="el-GR" dirty="0">
                <a:latin typeface="Cambria"/>
                <a:cs typeface="Cambria"/>
              </a:rPr>
              <a:t>δ) Ελαττωμένη</a:t>
            </a:r>
            <a:endParaRPr lang="en-US" dirty="0">
              <a:latin typeface="Cambria"/>
              <a:cs typeface="Cambria"/>
            </a:endParaRPr>
          </a:p>
          <a:p>
            <a:r>
              <a:rPr lang="el-GR" dirty="0">
                <a:latin typeface="Cambria"/>
                <a:cs typeface="Cambria"/>
              </a:rPr>
              <a:t>ε) Αυξημένη</a:t>
            </a:r>
            <a:endParaRPr lang="en-US" dirty="0">
              <a:latin typeface="Cambria"/>
              <a:cs typeface="Cambria"/>
            </a:endParaRPr>
          </a:p>
          <a:p>
            <a:endParaRPr lang="en-US" dirty="0">
              <a:latin typeface="Cambria"/>
              <a:cs typeface="Cambria"/>
            </a:endParaRPr>
          </a:p>
        </p:txBody>
      </p:sp>
      <p:sp>
        <p:nvSpPr>
          <p:cNvPr id="4" name="Text Placeholder 3"/>
          <p:cNvSpPr>
            <a:spLocks noGrp="1"/>
          </p:cNvSpPr>
          <p:nvPr>
            <p:ph type="body" sz="half" idx="2"/>
          </p:nvPr>
        </p:nvSpPr>
        <p:spPr/>
        <p:txBody>
          <a:bodyPr>
            <a:normAutofit/>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3.3</a:t>
            </a:r>
            <a:endParaRPr lang="en-US" sz="2000" dirty="0">
              <a:latin typeface="Cambria"/>
              <a:cs typeface="Cambria"/>
            </a:endParaRPr>
          </a:p>
          <a:p>
            <a:endParaRPr lang="en-US" sz="2000" dirty="0"/>
          </a:p>
        </p:txBody>
      </p:sp>
      <p:pic>
        <p:nvPicPr>
          <p:cNvPr id="5" name="Συγχορδια 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40379" y="5313363"/>
            <a:ext cx="812800" cy="812800"/>
          </a:xfrm>
          <a:prstGeom prst="rect">
            <a:avLst/>
          </a:prstGeom>
        </p:spPr>
      </p:pic>
    </p:spTree>
    <p:extLst>
      <p:ext uri="{BB962C8B-B14F-4D97-AF65-F5344CB8AC3E}">
        <p14:creationId xmlns:p14="http://schemas.microsoft.com/office/powerpoint/2010/main" val="197023483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8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srcRect l="-12016" r="-12016"/>
          <a:stretch>
            <a:fillRect/>
          </a:stretch>
        </p:blipFill>
        <p:spPr/>
      </p:pic>
      <p:sp>
        <p:nvSpPr>
          <p:cNvPr id="3" name="Title 2"/>
          <p:cNvSpPr>
            <a:spLocks noGrp="1"/>
          </p:cNvSpPr>
          <p:nvPr>
            <p:ph type="ctrTitle"/>
          </p:nvPr>
        </p:nvSpPr>
        <p:spPr>
          <a:xfrm>
            <a:off x="1156447" y="1739525"/>
            <a:ext cx="3276600" cy="1463408"/>
          </a:xfrm>
        </p:spPr>
        <p:txBody>
          <a:bodyPr/>
          <a:lstStyle/>
          <a:p>
            <a:r>
              <a:rPr lang="el-GR" sz="2800" dirty="0">
                <a:latin typeface="Cambria"/>
                <a:cs typeface="Cambria"/>
              </a:rPr>
              <a:t>Έλεγχος Μουσικών Ακουστικών Ικανοτήτων</a:t>
            </a:r>
            <a:endParaRPr lang="en-US" sz="2800" dirty="0"/>
          </a:p>
        </p:txBody>
      </p:sp>
      <p:sp>
        <p:nvSpPr>
          <p:cNvPr id="4" name="Subtitle 3"/>
          <p:cNvSpPr>
            <a:spLocks noGrp="1"/>
          </p:cNvSpPr>
          <p:nvPr>
            <p:ph type="subTitle" idx="1"/>
          </p:nvPr>
        </p:nvSpPr>
        <p:spPr>
          <a:xfrm>
            <a:off x="1156447" y="3410017"/>
            <a:ext cx="3276600" cy="1466783"/>
          </a:xfrm>
        </p:spPr>
        <p:txBody>
          <a:bodyPr/>
          <a:lstStyle/>
          <a:p>
            <a:pPr algn="just"/>
            <a:r>
              <a:rPr lang="el-GR" dirty="0">
                <a:latin typeface="Cambria"/>
                <a:cs typeface="Cambria"/>
              </a:rPr>
              <a:t> </a:t>
            </a:r>
            <a:r>
              <a:rPr lang="el-GR" dirty="0" smtClean="0">
                <a:latin typeface="Cambria"/>
                <a:cs typeface="Cambria"/>
              </a:rPr>
              <a:t> Σημειώστε σε ένα χαρτί ή σε ένα τετράδιο τις απαντήσεις σας. Στο τέλος της παρουσίασης θα βρείτε τις σωστές απαντήσεις.</a:t>
            </a:r>
            <a:endParaRPr lang="en-US" dirty="0">
              <a:latin typeface="Cambria"/>
              <a:cs typeface="Cambria"/>
            </a:endParaRPr>
          </a:p>
        </p:txBody>
      </p:sp>
    </p:spTree>
    <p:extLst>
      <p:ext uri="{BB962C8B-B14F-4D97-AF65-F5344CB8AC3E}">
        <p14:creationId xmlns:p14="http://schemas.microsoft.com/office/powerpoint/2010/main" val="34876481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147" y="304800"/>
            <a:ext cx="7397122" cy="719424"/>
          </a:xfrm>
        </p:spPr>
        <p:txBody>
          <a:bodyPr anchor="ctr"/>
          <a:lstStyle/>
          <a:p>
            <a:pPr algn="ctr"/>
            <a:r>
              <a:rPr lang="el-GR" sz="2400" dirty="0">
                <a:latin typeface="Cambria"/>
                <a:cs typeface="Cambria"/>
              </a:rPr>
              <a:t>Ερωτήματα συγχορδιακής αναγνώρισης</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Ελαττωμένη με έβδομη ελαττωμένη</a:t>
            </a:r>
            <a:endParaRPr lang="en-US" dirty="0">
              <a:latin typeface="Cambria"/>
              <a:cs typeface="Cambria"/>
            </a:endParaRPr>
          </a:p>
          <a:p>
            <a:r>
              <a:rPr lang="el-GR" dirty="0">
                <a:latin typeface="Cambria"/>
                <a:cs typeface="Cambria"/>
              </a:rPr>
              <a:t>β) Μείζονα σε πρώτη αναστροφή</a:t>
            </a:r>
            <a:endParaRPr lang="en-US" dirty="0">
              <a:latin typeface="Cambria"/>
              <a:cs typeface="Cambria"/>
            </a:endParaRPr>
          </a:p>
          <a:p>
            <a:r>
              <a:rPr lang="el-GR" dirty="0">
                <a:latin typeface="Cambria"/>
                <a:cs typeface="Cambria"/>
              </a:rPr>
              <a:t>γ) Ελάσσονα με έβδομη μικρή</a:t>
            </a:r>
            <a:endParaRPr lang="en-US" dirty="0">
              <a:latin typeface="Cambria"/>
              <a:cs typeface="Cambria"/>
            </a:endParaRPr>
          </a:p>
          <a:p>
            <a:r>
              <a:rPr lang="el-GR" dirty="0">
                <a:latin typeface="Cambria"/>
                <a:cs typeface="Cambria"/>
              </a:rPr>
              <a:t>δ) ) Μείζονα με έβδομη μικρή</a:t>
            </a:r>
            <a:endParaRPr lang="en-US" dirty="0">
              <a:latin typeface="Cambria"/>
              <a:cs typeface="Cambria"/>
            </a:endParaRPr>
          </a:p>
          <a:p>
            <a:r>
              <a:rPr lang="el-GR" dirty="0">
                <a:latin typeface="Cambria"/>
                <a:cs typeface="Cambria"/>
              </a:rPr>
              <a:t>ε) Μείζονα με ένατη μεγάλη</a:t>
            </a:r>
            <a:endParaRPr lang="en-US" dirty="0">
              <a:latin typeface="Cambria"/>
              <a:cs typeface="Cambria"/>
            </a:endParaRPr>
          </a:p>
          <a:p>
            <a:endParaRPr lang="en-US" dirty="0">
              <a:latin typeface="Cambria"/>
              <a:cs typeface="Cambria"/>
            </a:endParaRPr>
          </a:p>
        </p:txBody>
      </p:sp>
      <p:sp>
        <p:nvSpPr>
          <p:cNvPr id="4" name="Text Placeholder 3"/>
          <p:cNvSpPr>
            <a:spLocks noGrp="1"/>
          </p:cNvSpPr>
          <p:nvPr>
            <p:ph type="body" sz="half" idx="2"/>
          </p:nvPr>
        </p:nvSpPr>
        <p:spPr/>
        <p:txBody>
          <a:bodyPr>
            <a:normAutofit/>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3.4</a:t>
            </a:r>
            <a:endParaRPr lang="en-US" sz="2000" dirty="0">
              <a:latin typeface="Cambria"/>
              <a:cs typeface="Cambria"/>
            </a:endParaRPr>
          </a:p>
          <a:p>
            <a:endParaRPr lang="en-US" sz="2000" dirty="0"/>
          </a:p>
        </p:txBody>
      </p:sp>
      <p:pic>
        <p:nvPicPr>
          <p:cNvPr id="5" name="Συγχορδια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26574" y="5327169"/>
            <a:ext cx="812800" cy="812800"/>
          </a:xfrm>
          <a:prstGeom prst="rect">
            <a:avLst/>
          </a:prstGeom>
        </p:spPr>
      </p:pic>
    </p:spTree>
    <p:extLst>
      <p:ext uri="{BB962C8B-B14F-4D97-AF65-F5344CB8AC3E}">
        <p14:creationId xmlns:p14="http://schemas.microsoft.com/office/powerpoint/2010/main" val="244324518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8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317" y="304800"/>
            <a:ext cx="7479952" cy="719424"/>
          </a:xfrm>
        </p:spPr>
        <p:txBody>
          <a:bodyPr anchor="ctr"/>
          <a:lstStyle/>
          <a:p>
            <a:pPr algn="ctr"/>
            <a:r>
              <a:rPr lang="el-GR" sz="2400" dirty="0">
                <a:latin typeface="Cambria"/>
                <a:cs typeface="Cambria"/>
              </a:rPr>
              <a:t>Ερωτήματα συγχορδιακής αναγνώρισης</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Μείζονα</a:t>
            </a:r>
            <a:endParaRPr lang="en-US" dirty="0">
              <a:latin typeface="Cambria"/>
              <a:cs typeface="Cambria"/>
            </a:endParaRPr>
          </a:p>
          <a:p>
            <a:r>
              <a:rPr lang="el-GR" dirty="0">
                <a:latin typeface="Cambria"/>
                <a:cs typeface="Cambria"/>
              </a:rPr>
              <a:t>β) Μείζονα σε πρώτη αναστροφή</a:t>
            </a:r>
            <a:endParaRPr lang="en-US" dirty="0">
              <a:latin typeface="Cambria"/>
              <a:cs typeface="Cambria"/>
            </a:endParaRPr>
          </a:p>
          <a:p>
            <a:r>
              <a:rPr lang="el-GR" dirty="0">
                <a:latin typeface="Cambria"/>
                <a:cs typeface="Cambria"/>
              </a:rPr>
              <a:t>γ) Μείζονα σε δεύτερη αναστροφή</a:t>
            </a:r>
            <a:endParaRPr lang="en-US" dirty="0">
              <a:latin typeface="Cambria"/>
              <a:cs typeface="Cambria"/>
            </a:endParaRPr>
          </a:p>
          <a:p>
            <a:r>
              <a:rPr lang="el-GR" dirty="0">
                <a:latin typeface="Cambria"/>
                <a:cs typeface="Cambria"/>
              </a:rPr>
              <a:t>δ) Ελάσσονα σε πρώτη αναστροφή</a:t>
            </a:r>
            <a:endParaRPr lang="en-US" dirty="0">
              <a:latin typeface="Cambria"/>
              <a:cs typeface="Cambria"/>
            </a:endParaRPr>
          </a:p>
          <a:p>
            <a:r>
              <a:rPr lang="el-GR" dirty="0">
                <a:latin typeface="Cambria"/>
                <a:cs typeface="Cambria"/>
              </a:rPr>
              <a:t>ε) Ελάσσονα σε δεύτερη αναστροφή</a:t>
            </a:r>
            <a:endParaRPr lang="en-US" dirty="0">
              <a:latin typeface="Cambria"/>
              <a:cs typeface="Cambria"/>
            </a:endParaRPr>
          </a:p>
          <a:p>
            <a:endParaRPr lang="en-US" dirty="0">
              <a:latin typeface="Cambria"/>
              <a:cs typeface="Cambria"/>
            </a:endParaRPr>
          </a:p>
        </p:txBody>
      </p:sp>
      <p:sp>
        <p:nvSpPr>
          <p:cNvPr id="4" name="Text Placeholder 3"/>
          <p:cNvSpPr>
            <a:spLocks noGrp="1"/>
          </p:cNvSpPr>
          <p:nvPr>
            <p:ph type="body" sz="half" idx="2"/>
          </p:nvPr>
        </p:nvSpPr>
        <p:spPr/>
        <p:txBody>
          <a:bodyPr>
            <a:normAutofit/>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3.5</a:t>
            </a:r>
            <a:endParaRPr lang="en-US" sz="2000" dirty="0">
              <a:latin typeface="Cambria"/>
              <a:cs typeface="Cambria"/>
            </a:endParaRPr>
          </a:p>
          <a:p>
            <a:endParaRPr lang="en-US" sz="2000" dirty="0"/>
          </a:p>
        </p:txBody>
      </p:sp>
      <p:pic>
        <p:nvPicPr>
          <p:cNvPr id="5" name="Συγχορδια 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40378" y="5313363"/>
            <a:ext cx="812800" cy="812800"/>
          </a:xfrm>
          <a:prstGeom prst="rect">
            <a:avLst/>
          </a:prstGeom>
        </p:spPr>
      </p:pic>
    </p:spTree>
    <p:extLst>
      <p:ext uri="{BB962C8B-B14F-4D97-AF65-F5344CB8AC3E}">
        <p14:creationId xmlns:p14="http://schemas.microsoft.com/office/powerpoint/2010/main" val="422207358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8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095" y="2021541"/>
            <a:ext cx="4818705" cy="1362075"/>
          </a:xfrm>
        </p:spPr>
        <p:txBody>
          <a:bodyPr/>
          <a:lstStyle/>
          <a:p>
            <a:r>
              <a:rPr lang="el-GR" dirty="0" smtClean="0">
                <a:latin typeface="Cambria"/>
                <a:cs typeface="Cambria"/>
              </a:rPr>
              <a:t>Ερωτήματα αναγνώρισης διαδοχής συγχορδιών</a:t>
            </a:r>
            <a:endParaRPr lang="en-US" dirty="0">
              <a:latin typeface="Cambria"/>
              <a:cs typeface="Cambria"/>
            </a:endParaRPr>
          </a:p>
        </p:txBody>
      </p:sp>
      <p:sp>
        <p:nvSpPr>
          <p:cNvPr id="3" name="Text Placeholder 2"/>
          <p:cNvSpPr>
            <a:spLocks noGrp="1"/>
          </p:cNvSpPr>
          <p:nvPr>
            <p:ph type="body" idx="1"/>
          </p:nvPr>
        </p:nvSpPr>
        <p:spPr/>
        <p:txBody>
          <a:bodyPr/>
          <a:lstStyle/>
          <a:p>
            <a:pPr algn="just"/>
            <a:r>
              <a:rPr lang="el-GR" dirty="0" smtClean="0">
                <a:latin typeface="Cambria"/>
                <a:cs typeface="Cambria"/>
              </a:rPr>
              <a:t>	Θα ακούσετε μια διαδοχή συγχορδιών, η οποία θα επαναληφθεί δύο φορές. Να επιλέξετε ποια από τις πέντε απαντήσεις αντιστοιχεί στη διαδοχή που ακούστηκε.</a:t>
            </a:r>
            <a:endParaRPr lang="en-US" dirty="0">
              <a:latin typeface="Cambria"/>
              <a:cs typeface="Cambria"/>
            </a:endParaRPr>
          </a:p>
        </p:txBody>
      </p:sp>
    </p:spTree>
    <p:extLst>
      <p:ext uri="{BB962C8B-B14F-4D97-AF65-F5344CB8AC3E}">
        <p14:creationId xmlns:p14="http://schemas.microsoft.com/office/powerpoint/2010/main" val="34000211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3" y="304800"/>
            <a:ext cx="7521366" cy="719424"/>
          </a:xfrm>
        </p:spPr>
        <p:txBody>
          <a:bodyPr anchor="ctr"/>
          <a:lstStyle/>
          <a:p>
            <a:pPr algn="ctr"/>
            <a:r>
              <a:rPr lang="el-GR" sz="2400" dirty="0" smtClean="0">
                <a:latin typeface="Cambria"/>
                <a:cs typeface="Cambria"/>
              </a:rPr>
              <a:t> Ερωτήματα αναγνώρισης </a:t>
            </a:r>
            <a:r>
              <a:rPr lang="el-GR" sz="2400" dirty="0">
                <a:latin typeface="Cambria"/>
                <a:cs typeface="Cambria"/>
              </a:rPr>
              <a:t>διαδοχής συγχορδιών</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a:t>
            </a:r>
            <a:r>
              <a:rPr lang="en-US" dirty="0">
                <a:latin typeface="Cambria"/>
                <a:cs typeface="Cambria"/>
              </a:rPr>
              <a:t>I - VI - IV - II</a:t>
            </a:r>
            <a:r>
              <a:rPr lang="en-US" baseline="30000" dirty="0">
                <a:latin typeface="Cambria"/>
                <a:cs typeface="Cambria"/>
              </a:rPr>
              <a:t>6/5 </a:t>
            </a:r>
            <a:r>
              <a:rPr lang="en-US" dirty="0">
                <a:latin typeface="Cambria"/>
                <a:cs typeface="Cambria"/>
              </a:rPr>
              <a:t>- V</a:t>
            </a:r>
          </a:p>
          <a:p>
            <a:r>
              <a:rPr lang="el-GR" dirty="0">
                <a:latin typeface="Cambria"/>
                <a:cs typeface="Cambria"/>
              </a:rPr>
              <a:t>β) I -  IV</a:t>
            </a:r>
            <a:r>
              <a:rPr lang="el-GR" baseline="30000" dirty="0">
                <a:latin typeface="Cambria"/>
                <a:cs typeface="Cambria"/>
              </a:rPr>
              <a:t>6</a:t>
            </a:r>
            <a:r>
              <a:rPr lang="el-GR" dirty="0">
                <a:latin typeface="Cambria"/>
                <a:cs typeface="Cambria"/>
              </a:rPr>
              <a:t> - IV - II</a:t>
            </a:r>
            <a:r>
              <a:rPr lang="el-GR" baseline="30000" dirty="0">
                <a:latin typeface="Cambria"/>
                <a:cs typeface="Cambria"/>
              </a:rPr>
              <a:t>N</a:t>
            </a:r>
            <a:r>
              <a:rPr lang="el-GR" dirty="0">
                <a:latin typeface="Cambria"/>
                <a:cs typeface="Cambria"/>
              </a:rPr>
              <a:t> - V</a:t>
            </a:r>
            <a:r>
              <a:rPr lang="el-GR" baseline="30000" dirty="0">
                <a:latin typeface="Cambria"/>
                <a:cs typeface="Cambria"/>
              </a:rPr>
              <a:t>7</a:t>
            </a:r>
            <a:endParaRPr lang="en-US" dirty="0">
              <a:latin typeface="Cambria"/>
              <a:cs typeface="Cambria"/>
            </a:endParaRPr>
          </a:p>
          <a:p>
            <a:r>
              <a:rPr lang="el-GR" dirty="0">
                <a:latin typeface="Cambria"/>
                <a:cs typeface="Cambria"/>
              </a:rPr>
              <a:t>γ) I - IV - II</a:t>
            </a:r>
            <a:r>
              <a:rPr lang="el-GR" baseline="30000" dirty="0">
                <a:latin typeface="Cambria"/>
                <a:cs typeface="Cambria"/>
              </a:rPr>
              <a:t>6</a:t>
            </a:r>
            <a:r>
              <a:rPr lang="el-GR" dirty="0">
                <a:latin typeface="Cambria"/>
                <a:cs typeface="Cambria"/>
              </a:rPr>
              <a:t> - V</a:t>
            </a:r>
            <a:r>
              <a:rPr lang="el-GR" baseline="30000" dirty="0">
                <a:latin typeface="Cambria"/>
                <a:cs typeface="Cambria"/>
              </a:rPr>
              <a:t>6</a:t>
            </a:r>
            <a:r>
              <a:rPr lang="el-GR" dirty="0">
                <a:latin typeface="Cambria"/>
                <a:cs typeface="Cambria"/>
              </a:rPr>
              <a:t>/V - V</a:t>
            </a:r>
            <a:r>
              <a:rPr lang="el-GR" baseline="30000" dirty="0">
                <a:latin typeface="Cambria"/>
                <a:cs typeface="Cambria"/>
              </a:rPr>
              <a:t>7</a:t>
            </a:r>
            <a:endParaRPr lang="en-US" dirty="0">
              <a:latin typeface="Cambria"/>
              <a:cs typeface="Cambria"/>
            </a:endParaRPr>
          </a:p>
          <a:p>
            <a:r>
              <a:rPr lang="el-GR" dirty="0">
                <a:latin typeface="Cambria"/>
                <a:cs typeface="Cambria"/>
              </a:rPr>
              <a:t>δ) I - IV</a:t>
            </a:r>
            <a:r>
              <a:rPr lang="el-GR" baseline="30000" dirty="0">
                <a:latin typeface="Cambria"/>
                <a:cs typeface="Cambria"/>
              </a:rPr>
              <a:t>6</a:t>
            </a:r>
            <a:r>
              <a:rPr lang="el-GR" dirty="0">
                <a:latin typeface="Cambria"/>
                <a:cs typeface="Cambria"/>
              </a:rPr>
              <a:t> - II</a:t>
            </a:r>
            <a:r>
              <a:rPr lang="el-GR" baseline="30000" dirty="0">
                <a:latin typeface="Cambria"/>
                <a:cs typeface="Cambria"/>
              </a:rPr>
              <a:t>6</a:t>
            </a:r>
            <a:r>
              <a:rPr lang="el-GR" dirty="0">
                <a:latin typeface="Cambria"/>
                <a:cs typeface="Cambria"/>
              </a:rPr>
              <a:t> - V</a:t>
            </a:r>
            <a:r>
              <a:rPr lang="el-GR" baseline="30000" dirty="0">
                <a:latin typeface="Cambria"/>
                <a:cs typeface="Cambria"/>
              </a:rPr>
              <a:t>6/5</a:t>
            </a:r>
            <a:r>
              <a:rPr lang="el-GR" dirty="0">
                <a:latin typeface="Cambria"/>
                <a:cs typeface="Cambria"/>
              </a:rPr>
              <a:t>/V - V</a:t>
            </a:r>
            <a:endParaRPr lang="en-US" dirty="0">
              <a:latin typeface="Cambria"/>
              <a:cs typeface="Cambria"/>
            </a:endParaRPr>
          </a:p>
          <a:p>
            <a:r>
              <a:rPr lang="el-GR" dirty="0">
                <a:latin typeface="Cambria"/>
                <a:cs typeface="Cambria"/>
              </a:rPr>
              <a:t>ε) I - IV - II</a:t>
            </a:r>
            <a:r>
              <a:rPr lang="el-GR" baseline="30000" dirty="0">
                <a:latin typeface="Cambria"/>
                <a:cs typeface="Cambria"/>
              </a:rPr>
              <a:t>6</a:t>
            </a:r>
            <a:r>
              <a:rPr lang="el-GR" dirty="0">
                <a:latin typeface="Cambria"/>
                <a:cs typeface="Cambria"/>
              </a:rPr>
              <a:t> - V/V - V</a:t>
            </a:r>
            <a:r>
              <a:rPr lang="el-GR" baseline="30000" dirty="0">
                <a:latin typeface="Cambria"/>
                <a:cs typeface="Cambria"/>
              </a:rPr>
              <a:t>6/5</a:t>
            </a:r>
            <a:endParaRPr lang="en-US" dirty="0">
              <a:latin typeface="Cambria"/>
              <a:cs typeface="Cambria"/>
            </a:endParaRPr>
          </a:p>
        </p:txBody>
      </p:sp>
      <p:sp>
        <p:nvSpPr>
          <p:cNvPr id="4" name="Text Placeholder 3"/>
          <p:cNvSpPr>
            <a:spLocks noGrp="1"/>
          </p:cNvSpPr>
          <p:nvPr>
            <p:ph type="body" sz="half" idx="2"/>
          </p:nvPr>
        </p:nvSpPr>
        <p:spPr/>
        <p:txBody>
          <a:bodyPr>
            <a:normAutofit/>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4.1</a:t>
            </a:r>
            <a:endParaRPr lang="en-US" sz="2000" dirty="0">
              <a:latin typeface="Cambria"/>
              <a:cs typeface="Cambria"/>
            </a:endParaRPr>
          </a:p>
          <a:p>
            <a:endParaRPr lang="en-US" sz="2000" dirty="0"/>
          </a:p>
        </p:txBody>
      </p:sp>
      <p:pic>
        <p:nvPicPr>
          <p:cNvPr id="5" name="Διαδοχή Συγχορδιών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09403" y="5313363"/>
            <a:ext cx="812800" cy="812800"/>
          </a:xfrm>
          <a:prstGeom prst="rect">
            <a:avLst/>
          </a:prstGeom>
        </p:spPr>
      </p:pic>
    </p:spTree>
    <p:extLst>
      <p:ext uri="{BB962C8B-B14F-4D97-AF65-F5344CB8AC3E}">
        <p14:creationId xmlns:p14="http://schemas.microsoft.com/office/powerpoint/2010/main" val="134767360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9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87" y="304800"/>
            <a:ext cx="7562781" cy="719424"/>
          </a:xfrm>
        </p:spPr>
        <p:txBody>
          <a:bodyPr anchor="ctr"/>
          <a:lstStyle/>
          <a:p>
            <a:pPr algn="ctr"/>
            <a:r>
              <a:rPr lang="el-GR" sz="2400" dirty="0">
                <a:latin typeface="Cambria"/>
                <a:cs typeface="Cambria"/>
              </a:rPr>
              <a:t>Αναγνώριση διαδοχής συγχορδιών</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Ι - </a:t>
            </a:r>
            <a:r>
              <a:rPr lang="en-US" dirty="0">
                <a:latin typeface="Cambria"/>
                <a:cs typeface="Cambria"/>
              </a:rPr>
              <a:t>V</a:t>
            </a:r>
            <a:r>
              <a:rPr lang="en-US" baseline="30000" dirty="0">
                <a:latin typeface="Cambria"/>
                <a:cs typeface="Cambria"/>
              </a:rPr>
              <a:t>6/4</a:t>
            </a:r>
            <a:r>
              <a:rPr lang="en-US" dirty="0">
                <a:latin typeface="Cambria"/>
                <a:cs typeface="Cambria"/>
              </a:rPr>
              <a:t> - I</a:t>
            </a:r>
            <a:r>
              <a:rPr lang="en-US" baseline="30000" dirty="0">
                <a:latin typeface="Cambria"/>
                <a:cs typeface="Cambria"/>
              </a:rPr>
              <a:t>6</a:t>
            </a:r>
            <a:r>
              <a:rPr lang="en-US" dirty="0">
                <a:latin typeface="Cambria"/>
                <a:cs typeface="Cambria"/>
              </a:rPr>
              <a:t> - IV - V</a:t>
            </a:r>
          </a:p>
          <a:p>
            <a:r>
              <a:rPr lang="el-GR" dirty="0">
                <a:latin typeface="Cambria"/>
                <a:cs typeface="Cambria"/>
              </a:rPr>
              <a:t>β) I - V</a:t>
            </a:r>
            <a:r>
              <a:rPr lang="el-GR" baseline="30000" dirty="0">
                <a:latin typeface="Cambria"/>
                <a:cs typeface="Cambria"/>
              </a:rPr>
              <a:t>6/4</a:t>
            </a:r>
            <a:r>
              <a:rPr lang="el-GR" dirty="0">
                <a:latin typeface="Cambria"/>
                <a:cs typeface="Cambria"/>
              </a:rPr>
              <a:t> - I</a:t>
            </a:r>
            <a:r>
              <a:rPr lang="el-GR" baseline="30000" dirty="0">
                <a:latin typeface="Cambria"/>
                <a:cs typeface="Cambria"/>
              </a:rPr>
              <a:t>6</a:t>
            </a:r>
            <a:r>
              <a:rPr lang="el-GR" dirty="0">
                <a:latin typeface="Cambria"/>
                <a:cs typeface="Cambria"/>
              </a:rPr>
              <a:t> - II</a:t>
            </a:r>
            <a:r>
              <a:rPr lang="el-GR" baseline="30000" dirty="0">
                <a:latin typeface="Cambria"/>
                <a:cs typeface="Cambria"/>
              </a:rPr>
              <a:t>N</a:t>
            </a:r>
            <a:r>
              <a:rPr lang="el-GR" dirty="0">
                <a:latin typeface="Cambria"/>
                <a:cs typeface="Cambria"/>
              </a:rPr>
              <a:t> - V</a:t>
            </a:r>
            <a:endParaRPr lang="en-US" dirty="0">
              <a:latin typeface="Cambria"/>
              <a:cs typeface="Cambria"/>
            </a:endParaRPr>
          </a:p>
          <a:p>
            <a:r>
              <a:rPr lang="el-GR" dirty="0">
                <a:latin typeface="Cambria"/>
                <a:cs typeface="Cambria"/>
              </a:rPr>
              <a:t>γ) I - V</a:t>
            </a:r>
            <a:r>
              <a:rPr lang="el-GR" baseline="30000" dirty="0">
                <a:latin typeface="Cambria"/>
                <a:cs typeface="Cambria"/>
              </a:rPr>
              <a:t>6/5</a:t>
            </a:r>
            <a:r>
              <a:rPr lang="el-GR" dirty="0">
                <a:latin typeface="Cambria"/>
                <a:cs typeface="Cambria"/>
              </a:rPr>
              <a:t> - I - IV - V</a:t>
            </a:r>
            <a:r>
              <a:rPr lang="el-GR" baseline="30000" dirty="0">
                <a:latin typeface="Cambria"/>
                <a:cs typeface="Cambria"/>
              </a:rPr>
              <a:t>7</a:t>
            </a:r>
            <a:endParaRPr lang="en-US" dirty="0">
              <a:latin typeface="Cambria"/>
              <a:cs typeface="Cambria"/>
            </a:endParaRPr>
          </a:p>
          <a:p>
            <a:r>
              <a:rPr lang="el-GR" dirty="0">
                <a:latin typeface="Cambria"/>
                <a:cs typeface="Cambria"/>
              </a:rPr>
              <a:t>δ) I - VII</a:t>
            </a:r>
            <a:r>
              <a:rPr lang="el-GR" baseline="30000" dirty="0">
                <a:latin typeface="Cambria"/>
                <a:cs typeface="Cambria"/>
              </a:rPr>
              <a:t>6</a:t>
            </a:r>
            <a:r>
              <a:rPr lang="el-GR" dirty="0">
                <a:latin typeface="Cambria"/>
                <a:cs typeface="Cambria"/>
              </a:rPr>
              <a:t> - I</a:t>
            </a:r>
            <a:r>
              <a:rPr lang="el-GR" baseline="30000" dirty="0">
                <a:latin typeface="Cambria"/>
                <a:cs typeface="Cambria"/>
              </a:rPr>
              <a:t>6</a:t>
            </a:r>
            <a:r>
              <a:rPr lang="el-GR" dirty="0">
                <a:latin typeface="Cambria"/>
                <a:cs typeface="Cambria"/>
              </a:rPr>
              <a:t> - VI - V</a:t>
            </a:r>
            <a:r>
              <a:rPr lang="el-GR" baseline="30000" dirty="0">
                <a:latin typeface="Cambria"/>
                <a:cs typeface="Cambria"/>
              </a:rPr>
              <a:t>6</a:t>
            </a:r>
            <a:endParaRPr lang="en-US" dirty="0">
              <a:latin typeface="Cambria"/>
              <a:cs typeface="Cambria"/>
            </a:endParaRPr>
          </a:p>
          <a:p>
            <a:r>
              <a:rPr lang="el-GR" dirty="0">
                <a:latin typeface="Cambria"/>
                <a:cs typeface="Cambria"/>
              </a:rPr>
              <a:t>ε) I - V</a:t>
            </a:r>
            <a:r>
              <a:rPr lang="el-GR" baseline="30000" dirty="0">
                <a:latin typeface="Cambria"/>
                <a:cs typeface="Cambria"/>
              </a:rPr>
              <a:t>6</a:t>
            </a:r>
            <a:r>
              <a:rPr lang="el-GR" dirty="0">
                <a:latin typeface="Cambria"/>
                <a:cs typeface="Cambria"/>
              </a:rPr>
              <a:t> - I - II</a:t>
            </a:r>
            <a:r>
              <a:rPr lang="el-GR" baseline="30000" dirty="0">
                <a:latin typeface="Cambria"/>
                <a:cs typeface="Cambria"/>
              </a:rPr>
              <a:t>N</a:t>
            </a:r>
            <a:r>
              <a:rPr lang="el-GR" dirty="0">
                <a:latin typeface="Cambria"/>
                <a:cs typeface="Cambria"/>
              </a:rPr>
              <a:t> - V</a:t>
            </a:r>
            <a:r>
              <a:rPr lang="el-GR" baseline="30000" dirty="0">
                <a:latin typeface="Cambria"/>
                <a:cs typeface="Cambria"/>
              </a:rPr>
              <a:t>7</a:t>
            </a:r>
            <a:endParaRPr lang="en-US" dirty="0">
              <a:latin typeface="Cambria"/>
              <a:cs typeface="Cambria"/>
            </a:endParaRPr>
          </a:p>
        </p:txBody>
      </p:sp>
      <p:sp>
        <p:nvSpPr>
          <p:cNvPr id="4" name="Text Placeholder 3"/>
          <p:cNvSpPr>
            <a:spLocks noGrp="1"/>
          </p:cNvSpPr>
          <p:nvPr>
            <p:ph type="body" sz="half" idx="2"/>
          </p:nvPr>
        </p:nvSpPr>
        <p:spPr/>
        <p:txBody>
          <a:bodyPr>
            <a:noAutofit/>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4.2</a:t>
            </a:r>
            <a:endParaRPr lang="en-US" sz="2000" dirty="0">
              <a:latin typeface="Cambria"/>
              <a:cs typeface="Cambria"/>
            </a:endParaRPr>
          </a:p>
          <a:p>
            <a:endParaRPr lang="en-US" sz="2000" dirty="0"/>
          </a:p>
        </p:txBody>
      </p:sp>
      <p:pic>
        <p:nvPicPr>
          <p:cNvPr id="5" name="Διαδοχή συγχορδιών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95599" y="5175306"/>
            <a:ext cx="812800" cy="812800"/>
          </a:xfrm>
          <a:prstGeom prst="rect">
            <a:avLst/>
          </a:prstGeom>
        </p:spPr>
      </p:pic>
    </p:spTree>
    <p:extLst>
      <p:ext uri="{BB962C8B-B14F-4D97-AF65-F5344CB8AC3E}">
        <p14:creationId xmlns:p14="http://schemas.microsoft.com/office/powerpoint/2010/main" val="356352051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5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683" y="304800"/>
            <a:ext cx="7576586" cy="719424"/>
          </a:xfrm>
        </p:spPr>
        <p:txBody>
          <a:bodyPr anchor="ctr"/>
          <a:lstStyle/>
          <a:p>
            <a:pPr algn="ctr"/>
            <a:r>
              <a:rPr lang="el-GR" sz="2400" dirty="0">
                <a:latin typeface="Cambria"/>
                <a:cs typeface="Cambria"/>
              </a:rPr>
              <a:t> Ερωτήματα αναγνώρισης διαδοχής συγχορδιών</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I - I</a:t>
            </a:r>
            <a:r>
              <a:rPr lang="el-GR" baseline="30000" dirty="0">
                <a:latin typeface="Cambria"/>
                <a:cs typeface="Cambria"/>
              </a:rPr>
              <a:t>6/5</a:t>
            </a:r>
            <a:r>
              <a:rPr lang="el-GR" dirty="0">
                <a:latin typeface="Cambria"/>
                <a:cs typeface="Cambria"/>
              </a:rPr>
              <a:t> - IV - II</a:t>
            </a:r>
            <a:r>
              <a:rPr lang="el-GR" baseline="30000" dirty="0">
                <a:latin typeface="Cambria"/>
                <a:cs typeface="Cambria"/>
              </a:rPr>
              <a:t>6/5 </a:t>
            </a:r>
            <a:r>
              <a:rPr lang="el-GR" dirty="0">
                <a:latin typeface="Cambria"/>
                <a:cs typeface="Cambria"/>
              </a:rPr>
              <a:t>- V</a:t>
            </a:r>
            <a:endParaRPr lang="en-US" dirty="0">
              <a:latin typeface="Cambria"/>
              <a:cs typeface="Cambria"/>
            </a:endParaRPr>
          </a:p>
          <a:p>
            <a:r>
              <a:rPr lang="el-GR" dirty="0">
                <a:latin typeface="Cambria"/>
                <a:cs typeface="Cambria"/>
              </a:rPr>
              <a:t>β) I - V</a:t>
            </a:r>
            <a:r>
              <a:rPr lang="el-GR" baseline="30000" dirty="0">
                <a:latin typeface="Cambria"/>
                <a:cs typeface="Cambria"/>
              </a:rPr>
              <a:t>6</a:t>
            </a:r>
            <a:r>
              <a:rPr lang="el-GR" dirty="0">
                <a:latin typeface="Cambria"/>
                <a:cs typeface="Cambria"/>
              </a:rPr>
              <a:t>/IV - IV - V/V - V</a:t>
            </a:r>
            <a:endParaRPr lang="en-US" dirty="0">
              <a:latin typeface="Cambria"/>
              <a:cs typeface="Cambria"/>
            </a:endParaRPr>
          </a:p>
          <a:p>
            <a:r>
              <a:rPr lang="el-GR" dirty="0">
                <a:latin typeface="Cambria"/>
                <a:cs typeface="Cambria"/>
              </a:rPr>
              <a:t>γ) I - V</a:t>
            </a:r>
            <a:r>
              <a:rPr lang="el-GR" baseline="30000" dirty="0">
                <a:latin typeface="Cambria"/>
                <a:cs typeface="Cambria"/>
              </a:rPr>
              <a:t>6/5</a:t>
            </a:r>
            <a:r>
              <a:rPr lang="el-GR" dirty="0">
                <a:latin typeface="Cambria"/>
                <a:cs typeface="Cambria"/>
              </a:rPr>
              <a:t>/IV - IV - V</a:t>
            </a:r>
            <a:r>
              <a:rPr lang="el-GR" baseline="30000" dirty="0">
                <a:latin typeface="Cambria"/>
                <a:cs typeface="Cambria"/>
              </a:rPr>
              <a:t>6/5</a:t>
            </a:r>
            <a:r>
              <a:rPr lang="el-GR" dirty="0">
                <a:latin typeface="Cambria"/>
                <a:cs typeface="Cambria"/>
              </a:rPr>
              <a:t>/V - </a:t>
            </a:r>
            <a:r>
              <a:rPr lang="el-GR" dirty="0" smtClean="0">
                <a:latin typeface="Cambria"/>
                <a:cs typeface="Cambria"/>
              </a:rPr>
              <a:t>V</a:t>
            </a:r>
            <a:endParaRPr lang="en-US" dirty="0">
              <a:latin typeface="Cambria"/>
              <a:cs typeface="Cambria"/>
            </a:endParaRPr>
          </a:p>
          <a:p>
            <a:r>
              <a:rPr lang="el-GR" dirty="0">
                <a:latin typeface="Cambria"/>
                <a:cs typeface="Cambria"/>
              </a:rPr>
              <a:t>δ) I - V</a:t>
            </a:r>
            <a:r>
              <a:rPr lang="el-GR" baseline="30000" dirty="0">
                <a:latin typeface="Cambria"/>
                <a:cs typeface="Cambria"/>
              </a:rPr>
              <a:t>6/5</a:t>
            </a:r>
            <a:r>
              <a:rPr lang="el-GR" dirty="0">
                <a:latin typeface="Cambria"/>
                <a:cs typeface="Cambria"/>
              </a:rPr>
              <a:t>/II - II - V/V - V</a:t>
            </a:r>
            <a:r>
              <a:rPr lang="el-GR" baseline="30000" dirty="0">
                <a:latin typeface="Cambria"/>
                <a:cs typeface="Cambria"/>
              </a:rPr>
              <a:t>7</a:t>
            </a:r>
            <a:endParaRPr lang="en-US" dirty="0">
              <a:latin typeface="Cambria"/>
              <a:cs typeface="Cambria"/>
            </a:endParaRPr>
          </a:p>
          <a:p>
            <a:r>
              <a:rPr lang="el-GR" dirty="0">
                <a:latin typeface="Cambria"/>
                <a:cs typeface="Cambria"/>
              </a:rPr>
              <a:t>ε) I - I</a:t>
            </a:r>
            <a:r>
              <a:rPr lang="el-GR" baseline="30000" dirty="0">
                <a:latin typeface="Cambria"/>
                <a:cs typeface="Cambria"/>
              </a:rPr>
              <a:t>6</a:t>
            </a:r>
            <a:r>
              <a:rPr lang="el-GR" dirty="0">
                <a:latin typeface="Cambria"/>
                <a:cs typeface="Cambria"/>
              </a:rPr>
              <a:t> - IV - II</a:t>
            </a:r>
            <a:r>
              <a:rPr lang="el-GR" baseline="30000" dirty="0">
                <a:latin typeface="Cambria"/>
                <a:cs typeface="Cambria"/>
              </a:rPr>
              <a:t>N</a:t>
            </a:r>
            <a:r>
              <a:rPr lang="el-GR" dirty="0">
                <a:latin typeface="Cambria"/>
                <a:cs typeface="Cambria"/>
              </a:rPr>
              <a:t> - V</a:t>
            </a:r>
            <a:r>
              <a:rPr lang="el-GR" baseline="30000" dirty="0">
                <a:latin typeface="Cambria"/>
                <a:cs typeface="Cambria"/>
              </a:rPr>
              <a:t>7</a:t>
            </a:r>
            <a:endParaRPr lang="en-US" dirty="0">
              <a:latin typeface="Cambria"/>
              <a:cs typeface="Cambria"/>
            </a:endParaRPr>
          </a:p>
        </p:txBody>
      </p:sp>
      <p:sp>
        <p:nvSpPr>
          <p:cNvPr id="4" name="Text Placeholder 3"/>
          <p:cNvSpPr>
            <a:spLocks noGrp="1"/>
          </p:cNvSpPr>
          <p:nvPr>
            <p:ph type="body" sz="half" idx="2"/>
          </p:nvPr>
        </p:nvSpPr>
        <p:spPr/>
        <p:txBody>
          <a:bodyPr>
            <a:normAutofit/>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4.3</a:t>
            </a:r>
            <a:endParaRPr lang="en-US" sz="2000" dirty="0">
              <a:latin typeface="Cambria"/>
              <a:cs typeface="Cambria"/>
            </a:endParaRPr>
          </a:p>
          <a:p>
            <a:endParaRPr lang="en-US" sz="2000" dirty="0"/>
          </a:p>
        </p:txBody>
      </p:sp>
      <p:pic>
        <p:nvPicPr>
          <p:cNvPr id="6" name="Διαδοχή συγχορδιών 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54184" y="5107266"/>
            <a:ext cx="812800" cy="812800"/>
          </a:xfrm>
          <a:prstGeom prst="rect">
            <a:avLst/>
          </a:prstGeom>
        </p:spPr>
      </p:pic>
    </p:spTree>
    <p:extLst>
      <p:ext uri="{BB962C8B-B14F-4D97-AF65-F5344CB8AC3E}">
        <p14:creationId xmlns:p14="http://schemas.microsoft.com/office/powerpoint/2010/main" val="141097303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097" y="304800"/>
            <a:ext cx="7535171" cy="719424"/>
          </a:xfrm>
        </p:spPr>
        <p:txBody>
          <a:bodyPr anchor="ctr"/>
          <a:lstStyle/>
          <a:p>
            <a:pPr algn="ctr"/>
            <a:r>
              <a:rPr lang="el-GR" sz="2400" dirty="0">
                <a:latin typeface="Cambria"/>
                <a:cs typeface="Cambria"/>
              </a:rPr>
              <a:t> Ερωτήματα αναγνώρισης διαδοχής συγχορδιών</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I-</a:t>
            </a:r>
            <a:r>
              <a:rPr lang="el-GR" baseline="30000" dirty="0">
                <a:latin typeface="Cambria"/>
                <a:cs typeface="Cambria"/>
              </a:rPr>
              <a:t>2 </a:t>
            </a:r>
            <a:r>
              <a:rPr lang="el-GR" dirty="0">
                <a:latin typeface="Cambria"/>
                <a:cs typeface="Cambria"/>
              </a:rPr>
              <a:t>- IV</a:t>
            </a:r>
            <a:r>
              <a:rPr lang="el-GR" baseline="30000" dirty="0">
                <a:latin typeface="Cambria"/>
                <a:cs typeface="Cambria"/>
              </a:rPr>
              <a:t>6</a:t>
            </a:r>
            <a:r>
              <a:rPr lang="el-GR" dirty="0">
                <a:latin typeface="Cambria"/>
                <a:cs typeface="Cambria"/>
              </a:rPr>
              <a:t> - IV</a:t>
            </a:r>
            <a:r>
              <a:rPr lang="el-GR" baseline="30000" dirty="0">
                <a:latin typeface="Cambria"/>
                <a:cs typeface="Cambria"/>
              </a:rPr>
              <a:t>6#/5</a:t>
            </a:r>
            <a:r>
              <a:rPr lang="el-GR" baseline="-25000" dirty="0">
                <a:latin typeface="Cambria"/>
                <a:cs typeface="Cambria"/>
              </a:rPr>
              <a:t>(γερμ)</a:t>
            </a:r>
            <a:r>
              <a:rPr lang="el-GR" baseline="30000" dirty="0">
                <a:latin typeface="Cambria"/>
                <a:cs typeface="Cambria"/>
              </a:rPr>
              <a:t> </a:t>
            </a:r>
            <a:r>
              <a:rPr lang="el-GR" dirty="0">
                <a:latin typeface="Cambria"/>
                <a:cs typeface="Cambria"/>
              </a:rPr>
              <a:t>- </a:t>
            </a:r>
            <a:r>
              <a:rPr lang="en-US" dirty="0">
                <a:latin typeface="Cambria"/>
                <a:cs typeface="Cambria"/>
              </a:rPr>
              <a:t>V-</a:t>
            </a:r>
            <a:r>
              <a:rPr lang="en-US" baseline="30000" dirty="0">
                <a:latin typeface="Cambria"/>
                <a:cs typeface="Cambria"/>
              </a:rPr>
              <a:t>7</a:t>
            </a:r>
            <a:r>
              <a:rPr lang="en-US" dirty="0">
                <a:latin typeface="Cambria"/>
                <a:cs typeface="Cambria"/>
              </a:rPr>
              <a:t> - I</a:t>
            </a:r>
            <a:r>
              <a:rPr lang="en-US" baseline="30000" dirty="0">
                <a:latin typeface="Cambria"/>
                <a:cs typeface="Cambria"/>
              </a:rPr>
              <a:t>3#</a:t>
            </a:r>
            <a:endParaRPr lang="en-US" dirty="0">
              <a:latin typeface="Cambria"/>
              <a:cs typeface="Cambria"/>
            </a:endParaRPr>
          </a:p>
          <a:p>
            <a:r>
              <a:rPr lang="el-GR" dirty="0">
                <a:latin typeface="Cambria"/>
                <a:cs typeface="Cambria"/>
              </a:rPr>
              <a:t>β) I-</a:t>
            </a:r>
            <a:r>
              <a:rPr lang="el-GR" baseline="30000" dirty="0">
                <a:latin typeface="Cambria"/>
                <a:cs typeface="Cambria"/>
              </a:rPr>
              <a:t>2</a:t>
            </a:r>
            <a:r>
              <a:rPr lang="el-GR" dirty="0">
                <a:latin typeface="Cambria"/>
                <a:cs typeface="Cambria"/>
              </a:rPr>
              <a:t> - IV</a:t>
            </a:r>
            <a:r>
              <a:rPr lang="el-GR" baseline="30000" dirty="0">
                <a:latin typeface="Cambria"/>
                <a:cs typeface="Cambria"/>
              </a:rPr>
              <a:t>6</a:t>
            </a:r>
            <a:r>
              <a:rPr lang="el-GR" dirty="0">
                <a:latin typeface="Cambria"/>
                <a:cs typeface="Cambria"/>
              </a:rPr>
              <a:t> - II</a:t>
            </a:r>
            <a:r>
              <a:rPr lang="el-GR" baseline="30000" dirty="0">
                <a:latin typeface="Cambria"/>
                <a:cs typeface="Cambria"/>
              </a:rPr>
              <a:t>6#4/3</a:t>
            </a:r>
            <a:r>
              <a:rPr lang="el-GR" baseline="-25000" dirty="0">
                <a:latin typeface="Cambria"/>
                <a:cs typeface="Cambria"/>
              </a:rPr>
              <a:t>(γαλ.)</a:t>
            </a:r>
            <a:r>
              <a:rPr lang="el-GR" dirty="0">
                <a:latin typeface="Cambria"/>
                <a:cs typeface="Cambria"/>
              </a:rPr>
              <a:t> </a:t>
            </a:r>
            <a:r>
              <a:rPr lang="en-US" dirty="0">
                <a:latin typeface="Cambria"/>
                <a:cs typeface="Cambria"/>
              </a:rPr>
              <a:t>- V</a:t>
            </a:r>
            <a:r>
              <a:rPr lang="en-US" baseline="30000" dirty="0">
                <a:latin typeface="Cambria"/>
                <a:cs typeface="Cambria"/>
              </a:rPr>
              <a:t>6</a:t>
            </a:r>
            <a:r>
              <a:rPr lang="en-US" dirty="0">
                <a:latin typeface="Cambria"/>
                <a:cs typeface="Cambria"/>
              </a:rPr>
              <a:t> - I</a:t>
            </a:r>
          </a:p>
          <a:p>
            <a:r>
              <a:rPr lang="el-GR" dirty="0">
                <a:latin typeface="Cambria"/>
                <a:cs typeface="Cambria"/>
              </a:rPr>
              <a:t>γ) I-</a:t>
            </a:r>
            <a:r>
              <a:rPr lang="el-GR" baseline="30000" dirty="0">
                <a:latin typeface="Cambria"/>
                <a:cs typeface="Cambria"/>
              </a:rPr>
              <a:t>2</a:t>
            </a:r>
            <a:r>
              <a:rPr lang="el-GR" dirty="0">
                <a:latin typeface="Cambria"/>
                <a:cs typeface="Cambria"/>
              </a:rPr>
              <a:t> - VI - V/V - V-</a:t>
            </a:r>
            <a:r>
              <a:rPr lang="el-GR" baseline="30000" dirty="0">
                <a:latin typeface="Cambria"/>
                <a:cs typeface="Cambria"/>
              </a:rPr>
              <a:t>7</a:t>
            </a:r>
            <a:r>
              <a:rPr lang="el-GR" dirty="0">
                <a:latin typeface="Cambria"/>
                <a:cs typeface="Cambria"/>
              </a:rPr>
              <a:t> - VI</a:t>
            </a:r>
            <a:endParaRPr lang="en-US" dirty="0">
              <a:latin typeface="Cambria"/>
              <a:cs typeface="Cambria"/>
            </a:endParaRPr>
          </a:p>
          <a:p>
            <a:r>
              <a:rPr lang="el-GR" dirty="0">
                <a:latin typeface="Cambria"/>
                <a:cs typeface="Cambria"/>
              </a:rPr>
              <a:t>δ) I-</a:t>
            </a:r>
            <a:r>
              <a:rPr lang="el-GR" baseline="30000" dirty="0">
                <a:latin typeface="Cambria"/>
                <a:cs typeface="Cambria"/>
              </a:rPr>
              <a:t>2</a:t>
            </a:r>
            <a:r>
              <a:rPr lang="el-GR" dirty="0">
                <a:latin typeface="Cambria"/>
                <a:cs typeface="Cambria"/>
              </a:rPr>
              <a:t> - IV</a:t>
            </a:r>
            <a:r>
              <a:rPr lang="el-GR" baseline="30000" dirty="0">
                <a:latin typeface="Cambria"/>
                <a:cs typeface="Cambria"/>
              </a:rPr>
              <a:t>6</a:t>
            </a:r>
            <a:r>
              <a:rPr lang="el-GR" dirty="0">
                <a:latin typeface="Cambria"/>
                <a:cs typeface="Cambria"/>
              </a:rPr>
              <a:t> - IV - V</a:t>
            </a:r>
            <a:r>
              <a:rPr lang="el-GR" baseline="30000" dirty="0">
                <a:latin typeface="Cambria"/>
                <a:cs typeface="Cambria"/>
              </a:rPr>
              <a:t>6/5</a:t>
            </a:r>
            <a:r>
              <a:rPr lang="el-GR" dirty="0">
                <a:latin typeface="Cambria"/>
                <a:cs typeface="Cambria"/>
              </a:rPr>
              <a:t>/V - V</a:t>
            </a:r>
            <a:endParaRPr lang="en-US" dirty="0">
              <a:latin typeface="Cambria"/>
              <a:cs typeface="Cambria"/>
            </a:endParaRPr>
          </a:p>
          <a:p>
            <a:r>
              <a:rPr lang="el-GR" dirty="0">
                <a:latin typeface="Cambria"/>
                <a:cs typeface="Cambria"/>
              </a:rPr>
              <a:t>ε) I-</a:t>
            </a:r>
            <a:r>
              <a:rPr lang="el-GR" baseline="30000" dirty="0">
                <a:latin typeface="Cambria"/>
                <a:cs typeface="Cambria"/>
              </a:rPr>
              <a:t>2 </a:t>
            </a:r>
            <a:r>
              <a:rPr lang="el-GR" dirty="0">
                <a:latin typeface="Cambria"/>
                <a:cs typeface="Cambria"/>
              </a:rPr>
              <a:t>- II</a:t>
            </a:r>
            <a:r>
              <a:rPr lang="el-GR" baseline="30000" dirty="0">
                <a:latin typeface="Cambria"/>
                <a:cs typeface="Cambria"/>
              </a:rPr>
              <a:t>6</a:t>
            </a:r>
            <a:r>
              <a:rPr lang="el-GR" dirty="0">
                <a:latin typeface="Cambria"/>
                <a:cs typeface="Cambria"/>
              </a:rPr>
              <a:t> - IV</a:t>
            </a:r>
            <a:r>
              <a:rPr lang="el-GR" baseline="30000" dirty="0">
                <a:latin typeface="Cambria"/>
                <a:cs typeface="Cambria"/>
              </a:rPr>
              <a:t>6#/5</a:t>
            </a:r>
            <a:r>
              <a:rPr lang="el-GR" baseline="-25000" dirty="0">
                <a:latin typeface="Cambria"/>
                <a:cs typeface="Cambria"/>
              </a:rPr>
              <a:t>(γερμ)</a:t>
            </a:r>
            <a:r>
              <a:rPr lang="el-GR" baseline="30000" dirty="0">
                <a:latin typeface="Cambria"/>
                <a:cs typeface="Cambria"/>
              </a:rPr>
              <a:t> </a:t>
            </a:r>
            <a:r>
              <a:rPr lang="el-GR" dirty="0">
                <a:latin typeface="Cambria"/>
                <a:cs typeface="Cambria"/>
              </a:rPr>
              <a:t>- </a:t>
            </a:r>
            <a:r>
              <a:rPr lang="en-US" dirty="0">
                <a:latin typeface="Cambria"/>
                <a:cs typeface="Cambria"/>
              </a:rPr>
              <a:t>V</a:t>
            </a:r>
            <a:r>
              <a:rPr lang="en-US" baseline="30000" dirty="0">
                <a:latin typeface="Cambria"/>
                <a:cs typeface="Cambria"/>
              </a:rPr>
              <a:t>4/3 </a:t>
            </a:r>
            <a:r>
              <a:rPr lang="en-US" dirty="0">
                <a:latin typeface="Cambria"/>
                <a:cs typeface="Cambria"/>
              </a:rPr>
              <a:t>- I</a:t>
            </a:r>
            <a:r>
              <a:rPr lang="en-US" baseline="30000" dirty="0">
                <a:latin typeface="Cambria"/>
                <a:cs typeface="Cambria"/>
              </a:rPr>
              <a:t>3#</a:t>
            </a:r>
            <a:endParaRPr lang="en-US" dirty="0">
              <a:latin typeface="Cambria"/>
              <a:cs typeface="Cambria"/>
            </a:endParaRPr>
          </a:p>
        </p:txBody>
      </p:sp>
      <p:sp>
        <p:nvSpPr>
          <p:cNvPr id="4" name="Text Placeholder 3"/>
          <p:cNvSpPr>
            <a:spLocks noGrp="1"/>
          </p:cNvSpPr>
          <p:nvPr>
            <p:ph type="body" sz="half" idx="2"/>
          </p:nvPr>
        </p:nvSpPr>
        <p:spPr/>
        <p:txBody>
          <a:bodyPr>
            <a:normAutofit/>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4.4</a:t>
            </a:r>
            <a:endParaRPr lang="en-US" sz="2000" dirty="0">
              <a:latin typeface="Cambria"/>
              <a:cs typeface="Cambria"/>
            </a:endParaRPr>
          </a:p>
          <a:p>
            <a:endParaRPr lang="en-US" sz="2000" dirty="0"/>
          </a:p>
        </p:txBody>
      </p:sp>
      <p:pic>
        <p:nvPicPr>
          <p:cNvPr id="5" name="Διαδοχή συγχορδιών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95598" y="5313363"/>
            <a:ext cx="812800" cy="812800"/>
          </a:xfrm>
          <a:prstGeom prst="rect">
            <a:avLst/>
          </a:prstGeom>
        </p:spPr>
      </p:pic>
    </p:spTree>
    <p:extLst>
      <p:ext uri="{BB962C8B-B14F-4D97-AF65-F5344CB8AC3E}">
        <p14:creationId xmlns:p14="http://schemas.microsoft.com/office/powerpoint/2010/main" val="175283949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5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07" y="304800"/>
            <a:ext cx="7507561" cy="719424"/>
          </a:xfrm>
        </p:spPr>
        <p:txBody>
          <a:bodyPr anchor="ctr"/>
          <a:lstStyle/>
          <a:p>
            <a:pPr algn="ctr"/>
            <a:r>
              <a:rPr lang="el-GR" sz="2400" dirty="0">
                <a:latin typeface="Cambria"/>
                <a:cs typeface="Cambria"/>
              </a:rPr>
              <a:t> Ερωτήματα αναγνώρισης διαδοχής συγχορδιών</a:t>
            </a:r>
            <a:endParaRPr lang="en-US" sz="2400" dirty="0"/>
          </a:p>
        </p:txBody>
      </p:sp>
      <p:sp>
        <p:nvSpPr>
          <p:cNvPr id="3" name="Content Placeholder 2"/>
          <p:cNvSpPr>
            <a:spLocks noGrp="1"/>
          </p:cNvSpPr>
          <p:nvPr>
            <p:ph idx="1"/>
          </p:nvPr>
        </p:nvSpPr>
        <p:spPr/>
        <p:txBody>
          <a:bodyPr/>
          <a:lstStyle/>
          <a:p>
            <a:r>
              <a:rPr lang="el-GR" dirty="0">
                <a:latin typeface="Cambria"/>
                <a:cs typeface="Cambria"/>
              </a:rPr>
              <a:t>α) I - V - VI - IV</a:t>
            </a:r>
            <a:r>
              <a:rPr lang="el-GR" baseline="-25000" dirty="0">
                <a:latin typeface="Cambria"/>
                <a:cs typeface="Cambria"/>
              </a:rPr>
              <a:t>(Δαν)</a:t>
            </a:r>
            <a:r>
              <a:rPr lang="el-GR" dirty="0">
                <a:latin typeface="Cambria"/>
                <a:cs typeface="Cambria"/>
              </a:rPr>
              <a:t> - V</a:t>
            </a:r>
            <a:endParaRPr lang="en-US" dirty="0">
              <a:latin typeface="Cambria"/>
              <a:cs typeface="Cambria"/>
            </a:endParaRPr>
          </a:p>
          <a:p>
            <a:r>
              <a:rPr lang="el-GR" dirty="0">
                <a:latin typeface="Cambria"/>
                <a:cs typeface="Cambria"/>
              </a:rPr>
              <a:t>β) I - V</a:t>
            </a:r>
            <a:r>
              <a:rPr lang="el-GR" baseline="30000" dirty="0">
                <a:latin typeface="Cambria"/>
                <a:cs typeface="Cambria"/>
              </a:rPr>
              <a:t>7</a:t>
            </a:r>
            <a:r>
              <a:rPr lang="el-GR" dirty="0">
                <a:latin typeface="Cambria"/>
                <a:cs typeface="Cambria"/>
              </a:rPr>
              <a:t> - VI - IV - I</a:t>
            </a:r>
            <a:endParaRPr lang="en-US" dirty="0">
              <a:latin typeface="Cambria"/>
              <a:cs typeface="Cambria"/>
            </a:endParaRPr>
          </a:p>
          <a:p>
            <a:r>
              <a:rPr lang="el-GR" dirty="0">
                <a:latin typeface="Cambria"/>
                <a:cs typeface="Cambria"/>
              </a:rPr>
              <a:t>γ) I - V</a:t>
            </a:r>
            <a:r>
              <a:rPr lang="el-GR" baseline="30000" dirty="0">
                <a:latin typeface="Cambria"/>
                <a:cs typeface="Cambria"/>
              </a:rPr>
              <a:t>7</a:t>
            </a:r>
            <a:r>
              <a:rPr lang="el-GR" dirty="0">
                <a:latin typeface="Cambria"/>
                <a:cs typeface="Cambria"/>
              </a:rPr>
              <a:t>/IV - IV - II</a:t>
            </a:r>
            <a:r>
              <a:rPr lang="el-GR" baseline="30000" dirty="0">
                <a:latin typeface="Cambria"/>
                <a:cs typeface="Cambria"/>
              </a:rPr>
              <a:t>6</a:t>
            </a:r>
            <a:r>
              <a:rPr lang="el-GR" baseline="-25000" dirty="0">
                <a:latin typeface="Cambria"/>
                <a:cs typeface="Cambria"/>
              </a:rPr>
              <a:t>(Δαν) </a:t>
            </a:r>
            <a:r>
              <a:rPr lang="el-GR" dirty="0">
                <a:latin typeface="Cambria"/>
                <a:cs typeface="Cambria"/>
              </a:rPr>
              <a:t>- V</a:t>
            </a:r>
            <a:endParaRPr lang="en-US" dirty="0">
              <a:latin typeface="Cambria"/>
              <a:cs typeface="Cambria"/>
            </a:endParaRPr>
          </a:p>
          <a:p>
            <a:r>
              <a:rPr lang="el-GR" dirty="0">
                <a:latin typeface="Cambria"/>
                <a:cs typeface="Cambria"/>
              </a:rPr>
              <a:t>δ) I - V - VI</a:t>
            </a:r>
            <a:r>
              <a:rPr lang="el-GR" baseline="-25000" dirty="0">
                <a:latin typeface="Cambria"/>
                <a:cs typeface="Cambria"/>
              </a:rPr>
              <a:t>(Δαν)</a:t>
            </a:r>
            <a:r>
              <a:rPr lang="el-GR" dirty="0">
                <a:latin typeface="Cambria"/>
                <a:cs typeface="Cambria"/>
              </a:rPr>
              <a:t> - V</a:t>
            </a:r>
            <a:r>
              <a:rPr lang="el-GR" baseline="30000" dirty="0">
                <a:latin typeface="Cambria"/>
                <a:cs typeface="Cambria"/>
              </a:rPr>
              <a:t>6/5</a:t>
            </a:r>
            <a:r>
              <a:rPr lang="el-GR" dirty="0">
                <a:latin typeface="Cambria"/>
                <a:cs typeface="Cambria"/>
              </a:rPr>
              <a:t>/V - V</a:t>
            </a:r>
            <a:endParaRPr lang="en-US" dirty="0">
              <a:latin typeface="Cambria"/>
              <a:cs typeface="Cambria"/>
            </a:endParaRPr>
          </a:p>
          <a:p>
            <a:r>
              <a:rPr lang="el-GR" dirty="0">
                <a:latin typeface="Cambria"/>
                <a:cs typeface="Cambria"/>
              </a:rPr>
              <a:t>ε) I - V</a:t>
            </a:r>
            <a:r>
              <a:rPr lang="el-GR" baseline="30000" dirty="0">
                <a:latin typeface="Cambria"/>
                <a:cs typeface="Cambria"/>
              </a:rPr>
              <a:t>7</a:t>
            </a:r>
            <a:r>
              <a:rPr lang="el-GR" dirty="0">
                <a:latin typeface="Cambria"/>
                <a:cs typeface="Cambria"/>
              </a:rPr>
              <a:t> - VI</a:t>
            </a:r>
            <a:r>
              <a:rPr lang="el-GR" baseline="-25000" dirty="0">
                <a:latin typeface="Cambria"/>
                <a:cs typeface="Cambria"/>
              </a:rPr>
              <a:t>(Δαν) </a:t>
            </a:r>
            <a:r>
              <a:rPr lang="en-US" dirty="0">
                <a:latin typeface="Cambria"/>
                <a:cs typeface="Cambria"/>
              </a:rPr>
              <a:t>- IV</a:t>
            </a:r>
            <a:r>
              <a:rPr lang="el-GR" baseline="-25000" dirty="0">
                <a:latin typeface="Cambria"/>
                <a:cs typeface="Cambria"/>
              </a:rPr>
              <a:t>(Δαν)</a:t>
            </a:r>
            <a:r>
              <a:rPr lang="el-GR" dirty="0">
                <a:latin typeface="Cambria"/>
                <a:cs typeface="Cambria"/>
              </a:rPr>
              <a:t> - I</a:t>
            </a:r>
            <a:endParaRPr lang="en-US" dirty="0">
              <a:latin typeface="Cambria"/>
              <a:cs typeface="Cambria"/>
            </a:endParaRPr>
          </a:p>
        </p:txBody>
      </p:sp>
      <p:sp>
        <p:nvSpPr>
          <p:cNvPr id="4" name="Text Placeholder 3"/>
          <p:cNvSpPr>
            <a:spLocks noGrp="1"/>
          </p:cNvSpPr>
          <p:nvPr>
            <p:ph type="body" sz="half" idx="2"/>
          </p:nvPr>
        </p:nvSpPr>
        <p:spPr/>
        <p:txBody>
          <a:bodyPr>
            <a:normAutofit/>
          </a:bodyPr>
          <a:lstStyle/>
          <a:p>
            <a:r>
              <a:rPr lang="el-GR" sz="2000" dirty="0">
                <a:latin typeface="Cambria"/>
                <a:cs typeface="Cambria"/>
              </a:rPr>
              <a:t>Επιλέξτε τη σωστή απάντηση</a:t>
            </a:r>
          </a:p>
          <a:p>
            <a:r>
              <a:rPr lang="el-GR" sz="2000" dirty="0">
                <a:latin typeface="Cambria"/>
                <a:cs typeface="Cambria"/>
              </a:rPr>
              <a:t>Ερώτηση </a:t>
            </a:r>
            <a:r>
              <a:rPr lang="el-GR" sz="2000" dirty="0" smtClean="0">
                <a:latin typeface="Cambria"/>
                <a:cs typeface="Cambria"/>
              </a:rPr>
              <a:t>4.5</a:t>
            </a:r>
            <a:endParaRPr lang="en-US" sz="2000" dirty="0">
              <a:latin typeface="Cambria"/>
              <a:cs typeface="Cambria"/>
            </a:endParaRPr>
          </a:p>
          <a:p>
            <a:endParaRPr lang="en-US" sz="2000" dirty="0"/>
          </a:p>
        </p:txBody>
      </p:sp>
      <p:pic>
        <p:nvPicPr>
          <p:cNvPr id="6" name="Διαδοχή βαβμίδων 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74047" y="5313363"/>
            <a:ext cx="812800" cy="812800"/>
          </a:xfrm>
          <a:prstGeom prst="rect">
            <a:avLst/>
          </a:prstGeom>
        </p:spPr>
      </p:pic>
    </p:spTree>
    <p:extLst>
      <p:ext uri="{BB962C8B-B14F-4D97-AF65-F5344CB8AC3E}">
        <p14:creationId xmlns:p14="http://schemas.microsoft.com/office/powerpoint/2010/main" val="118913836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Cambria"/>
                <a:cs typeface="Cambria"/>
              </a:rPr>
              <a:t>Σωστές απαντήσεις</a:t>
            </a:r>
            <a:endParaRPr lang="en-US" dirty="0">
              <a:latin typeface="Cambria"/>
              <a:cs typeface="Cambria"/>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04933442"/>
              </p:ext>
            </p:extLst>
          </p:nvPr>
        </p:nvGraphicFramePr>
        <p:xfrm>
          <a:off x="3417888" y="2030042"/>
          <a:ext cx="4959350" cy="3423225"/>
        </p:xfrm>
        <a:graphic>
          <a:graphicData uri="http://schemas.openxmlformats.org/drawingml/2006/table">
            <a:tbl>
              <a:tblPr firstRow="1" bandRow="1">
                <a:tableStyleId>{5C22544A-7EE6-4342-B048-85BDC9FD1C3A}</a:tableStyleId>
              </a:tblPr>
              <a:tblGrid>
                <a:gridCol w="2479675"/>
                <a:gridCol w="2479675"/>
              </a:tblGrid>
              <a:tr h="3423225">
                <a:tc>
                  <a:txBody>
                    <a:bodyPr/>
                    <a:lstStyle/>
                    <a:p>
                      <a:r>
                        <a:rPr lang="el-GR" dirty="0" smtClean="0">
                          <a:latin typeface="Cambria"/>
                          <a:cs typeface="Cambria"/>
                        </a:rPr>
                        <a:t>1.1: ε</a:t>
                      </a:r>
                      <a:r>
                        <a:rPr lang="el-GR" baseline="0" dirty="0" smtClean="0">
                          <a:latin typeface="Cambria"/>
                          <a:cs typeface="Cambria"/>
                        </a:rPr>
                        <a:t> (</a:t>
                      </a:r>
                      <a:r>
                        <a:rPr lang="el-GR" dirty="0" smtClean="0">
                          <a:latin typeface="Cambria"/>
                          <a:cs typeface="Cambria"/>
                        </a:rPr>
                        <a:t>5)</a:t>
                      </a:r>
                    </a:p>
                    <a:p>
                      <a:r>
                        <a:rPr lang="el-GR" dirty="0" smtClean="0">
                          <a:latin typeface="Cambria"/>
                          <a:cs typeface="Cambria"/>
                        </a:rPr>
                        <a:t>1.2: α</a:t>
                      </a:r>
                      <a:r>
                        <a:rPr lang="el-GR" baseline="0" dirty="0" smtClean="0">
                          <a:latin typeface="Cambria"/>
                          <a:cs typeface="Cambria"/>
                        </a:rPr>
                        <a:t> (1)</a:t>
                      </a:r>
                      <a:endParaRPr lang="el-GR" dirty="0" smtClean="0">
                        <a:latin typeface="Cambria"/>
                        <a:cs typeface="Cambria"/>
                      </a:endParaRPr>
                    </a:p>
                    <a:p>
                      <a:r>
                        <a:rPr lang="el-GR" dirty="0" smtClean="0">
                          <a:latin typeface="Cambria"/>
                          <a:cs typeface="Cambria"/>
                        </a:rPr>
                        <a:t>1.3: δ</a:t>
                      </a:r>
                      <a:r>
                        <a:rPr lang="el-GR" baseline="0" dirty="0" smtClean="0">
                          <a:latin typeface="Cambria"/>
                          <a:cs typeface="Cambria"/>
                        </a:rPr>
                        <a:t> (4)</a:t>
                      </a:r>
                      <a:endParaRPr lang="el-GR" dirty="0" smtClean="0">
                        <a:latin typeface="Cambria"/>
                        <a:cs typeface="Cambria"/>
                      </a:endParaRPr>
                    </a:p>
                    <a:p>
                      <a:r>
                        <a:rPr lang="el-GR" dirty="0" smtClean="0">
                          <a:latin typeface="Cambria"/>
                          <a:cs typeface="Cambria"/>
                        </a:rPr>
                        <a:t>1.4: δ (4)</a:t>
                      </a:r>
                    </a:p>
                    <a:p>
                      <a:r>
                        <a:rPr lang="el-GR" dirty="0" smtClean="0">
                          <a:latin typeface="Cambria"/>
                          <a:cs typeface="Cambria"/>
                        </a:rPr>
                        <a:t>1.5: β (2)</a:t>
                      </a:r>
                    </a:p>
                    <a:p>
                      <a:endParaRPr lang="el-GR" dirty="0" smtClean="0">
                        <a:latin typeface="Cambria"/>
                        <a:cs typeface="Cambria"/>
                      </a:endParaRPr>
                    </a:p>
                    <a:p>
                      <a:r>
                        <a:rPr lang="el-GR" dirty="0" smtClean="0">
                          <a:latin typeface="Cambria"/>
                          <a:cs typeface="Cambria"/>
                        </a:rPr>
                        <a:t>2.1: ε</a:t>
                      </a:r>
                    </a:p>
                    <a:p>
                      <a:r>
                        <a:rPr lang="el-GR" dirty="0" smtClean="0">
                          <a:latin typeface="Cambria"/>
                          <a:cs typeface="Cambria"/>
                        </a:rPr>
                        <a:t>2.2: α</a:t>
                      </a:r>
                    </a:p>
                    <a:p>
                      <a:r>
                        <a:rPr lang="el-GR" dirty="0" smtClean="0">
                          <a:latin typeface="Cambria"/>
                          <a:cs typeface="Cambria"/>
                        </a:rPr>
                        <a:t>2.3: α</a:t>
                      </a:r>
                    </a:p>
                    <a:p>
                      <a:r>
                        <a:rPr lang="el-GR" dirty="0" smtClean="0">
                          <a:latin typeface="Cambria"/>
                          <a:cs typeface="Cambria"/>
                        </a:rPr>
                        <a:t>2.4: γ</a:t>
                      </a:r>
                    </a:p>
                    <a:p>
                      <a:r>
                        <a:rPr lang="el-GR" dirty="0" smtClean="0">
                          <a:latin typeface="Cambria"/>
                          <a:cs typeface="Cambria"/>
                        </a:rPr>
                        <a:t>2.5: ε</a:t>
                      </a:r>
                    </a:p>
                    <a:p>
                      <a:endParaRPr lang="el-GR" dirty="0" smtClean="0">
                        <a:latin typeface="Cambria"/>
                        <a:cs typeface="Cambria"/>
                      </a:endParaRPr>
                    </a:p>
                  </a:txBody>
                  <a:tcPr/>
                </a:tc>
                <a:tc>
                  <a:txBody>
                    <a:bodyPr/>
                    <a:lstStyle/>
                    <a:p>
                      <a:r>
                        <a:rPr lang="el-GR" dirty="0" smtClean="0">
                          <a:latin typeface="Cambria"/>
                          <a:cs typeface="Cambria"/>
                        </a:rPr>
                        <a:t>3.1: β</a:t>
                      </a:r>
                    </a:p>
                    <a:p>
                      <a:r>
                        <a:rPr lang="el-GR" dirty="0" smtClean="0">
                          <a:latin typeface="Cambria"/>
                          <a:cs typeface="Cambria"/>
                        </a:rPr>
                        <a:t>3.2: δ</a:t>
                      </a:r>
                    </a:p>
                    <a:p>
                      <a:r>
                        <a:rPr lang="el-GR" dirty="0" smtClean="0">
                          <a:latin typeface="Cambria"/>
                          <a:cs typeface="Cambria"/>
                        </a:rPr>
                        <a:t>3.3: α</a:t>
                      </a:r>
                    </a:p>
                    <a:p>
                      <a:r>
                        <a:rPr lang="el-GR" dirty="0" smtClean="0">
                          <a:latin typeface="Cambria"/>
                          <a:cs typeface="Cambria"/>
                        </a:rPr>
                        <a:t>3.4: ε</a:t>
                      </a:r>
                    </a:p>
                    <a:p>
                      <a:r>
                        <a:rPr lang="el-GR" dirty="0" smtClean="0">
                          <a:latin typeface="Cambria"/>
                          <a:cs typeface="Cambria"/>
                        </a:rPr>
                        <a:t>3.5: γ</a:t>
                      </a:r>
                    </a:p>
                    <a:p>
                      <a:endParaRPr lang="el-GR" dirty="0" smtClean="0">
                        <a:latin typeface="Cambria"/>
                        <a:cs typeface="Cambria"/>
                      </a:endParaRPr>
                    </a:p>
                    <a:p>
                      <a:r>
                        <a:rPr lang="el-GR" dirty="0" smtClean="0">
                          <a:latin typeface="Cambria"/>
                          <a:cs typeface="Cambria"/>
                        </a:rPr>
                        <a:t>4.1: δ</a:t>
                      </a:r>
                    </a:p>
                    <a:p>
                      <a:r>
                        <a:rPr lang="el-GR" dirty="0" smtClean="0">
                          <a:latin typeface="Cambria"/>
                          <a:cs typeface="Cambria"/>
                        </a:rPr>
                        <a:t>4.2: β</a:t>
                      </a:r>
                    </a:p>
                    <a:p>
                      <a:r>
                        <a:rPr lang="el-GR" dirty="0" smtClean="0">
                          <a:latin typeface="Cambria"/>
                          <a:cs typeface="Cambria"/>
                        </a:rPr>
                        <a:t>4.3: γ</a:t>
                      </a:r>
                    </a:p>
                    <a:p>
                      <a:r>
                        <a:rPr lang="el-GR" dirty="0" smtClean="0">
                          <a:latin typeface="Cambria"/>
                          <a:cs typeface="Cambria"/>
                        </a:rPr>
                        <a:t>4.4: α</a:t>
                      </a:r>
                    </a:p>
                    <a:p>
                      <a:r>
                        <a:rPr lang="el-GR" smtClean="0">
                          <a:latin typeface="Cambria"/>
                          <a:cs typeface="Cambria"/>
                        </a:rPr>
                        <a:t>4.5: ε</a:t>
                      </a:r>
                      <a:endParaRPr lang="el-GR" dirty="0" smtClean="0">
                        <a:latin typeface="Cambria"/>
                        <a:cs typeface="Cambria"/>
                      </a:endParaRPr>
                    </a:p>
                  </a:txBody>
                  <a:tcPr/>
                </a:tc>
              </a:tr>
            </a:tbl>
          </a:graphicData>
        </a:graphic>
      </p:graphicFrame>
    </p:spTree>
    <p:extLst>
      <p:ext uri="{BB962C8B-B14F-4D97-AF65-F5344CB8AC3E}">
        <p14:creationId xmlns:p14="http://schemas.microsoft.com/office/powerpoint/2010/main" val="112700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615" y="2796467"/>
            <a:ext cx="4800600" cy="886968"/>
          </a:xfrm>
        </p:spPr>
        <p:txBody>
          <a:bodyPr/>
          <a:lstStyle/>
          <a:p>
            <a:pPr algn="ctr"/>
            <a:r>
              <a:rPr lang="el-GR" sz="4400" dirty="0" smtClean="0">
                <a:latin typeface="Cambria"/>
                <a:cs typeface="Cambria"/>
              </a:rPr>
              <a:t>Καλή Επιτυχία!</a:t>
            </a:r>
            <a:endParaRPr lang="en-US" sz="4400" dirty="0">
              <a:latin typeface="Cambria"/>
              <a:cs typeface="Cambria"/>
            </a:endParaRPr>
          </a:p>
        </p:txBody>
      </p:sp>
    </p:spTree>
    <p:extLst>
      <p:ext uri="{BB962C8B-B14F-4D97-AF65-F5344CB8AC3E}">
        <p14:creationId xmlns:p14="http://schemas.microsoft.com/office/powerpoint/2010/main" val="37318317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latin typeface="Cambria"/>
                <a:cs typeface="Cambria"/>
              </a:rPr>
              <a:t>Ερωτήματα διαστηματικής αναγνώρισης</a:t>
            </a:r>
            <a:endParaRPr lang="en-US" dirty="0">
              <a:latin typeface="Cambria"/>
              <a:cs typeface="Cambria"/>
            </a:endParaRPr>
          </a:p>
        </p:txBody>
      </p:sp>
      <p:sp>
        <p:nvSpPr>
          <p:cNvPr id="3" name="Text Placeholder 2"/>
          <p:cNvSpPr>
            <a:spLocks noGrp="1"/>
          </p:cNvSpPr>
          <p:nvPr>
            <p:ph type="body" idx="1"/>
          </p:nvPr>
        </p:nvSpPr>
        <p:spPr/>
        <p:txBody>
          <a:bodyPr>
            <a:normAutofit fontScale="92500"/>
          </a:bodyPr>
          <a:lstStyle/>
          <a:p>
            <a:endParaRPr lang="el-GR" dirty="0" smtClean="0"/>
          </a:p>
          <a:p>
            <a:pPr algn="just"/>
            <a:r>
              <a:rPr lang="el-GR" dirty="0" smtClean="0">
                <a:latin typeface="Cambria"/>
                <a:cs typeface="Cambria"/>
              </a:rPr>
              <a:t>	Θα ακούσετε ένα μοτίβο το οποίο θα επαναληφθεί άλλες δύο φορές. Στην αρχή κάθε μοτίβου δίνεται ο αρχικός φθόγγος. Να επιλέξετε ποιο από τα πέντε μοτίβα που δίνονται αντιστοιχεί στο μοτίβο που ακούστηκε.</a:t>
            </a:r>
            <a:endParaRPr lang="en-US" dirty="0">
              <a:latin typeface="Cambria"/>
              <a:cs typeface="Cambria"/>
            </a:endParaRPr>
          </a:p>
        </p:txBody>
      </p:sp>
    </p:spTree>
    <p:extLst>
      <p:ext uri="{BB962C8B-B14F-4D97-AF65-F5344CB8AC3E}">
        <p14:creationId xmlns:p14="http://schemas.microsoft.com/office/powerpoint/2010/main" val="26274839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950" y="685800"/>
            <a:ext cx="6116494" cy="886968"/>
          </a:xfrm>
        </p:spPr>
        <p:txBody>
          <a:bodyPr>
            <a:normAutofit fontScale="90000"/>
          </a:bodyPr>
          <a:lstStyle/>
          <a:p>
            <a:pPr algn="ctr"/>
            <a:r>
              <a:rPr lang="el-GR" dirty="0" smtClean="0">
                <a:latin typeface="Cambria"/>
                <a:cs typeface="Cambria"/>
              </a:rPr>
              <a:t>Ερωτήματα διαστηματικής αναγνώρισης</a:t>
            </a:r>
            <a:br>
              <a:rPr lang="el-GR" dirty="0" smtClean="0">
                <a:latin typeface="Cambria"/>
                <a:cs typeface="Cambria"/>
              </a:rPr>
            </a:br>
            <a:r>
              <a:rPr lang="el-GR" sz="1800" dirty="0" smtClean="0">
                <a:latin typeface="Cambria"/>
                <a:cs typeface="Cambria"/>
              </a:rPr>
              <a:t>Επιλέξτε τη σωστή απάντηση</a:t>
            </a:r>
            <a:endParaRPr lang="en-US" sz="1800" dirty="0">
              <a:latin typeface="Cambria"/>
              <a:cs typeface="Cambria"/>
            </a:endParaRPr>
          </a:p>
        </p:txBody>
      </p:sp>
      <p:pic>
        <p:nvPicPr>
          <p:cNvPr id="4" name="Content Placeholder 3"/>
          <p:cNvPicPr>
            <a:picLocks noGrp="1" noChangeAspect="1"/>
          </p:cNvPicPr>
          <p:nvPr>
            <p:ph idx="1"/>
          </p:nvPr>
        </p:nvPicPr>
        <p:blipFill rotWithShape="1">
          <a:blip r:embed="rId4"/>
          <a:srcRect t="-42968" b="-42968"/>
          <a:stretch/>
        </p:blipFill>
        <p:spPr>
          <a:xfrm>
            <a:off x="677333" y="1890889"/>
            <a:ext cx="7380111" cy="3231444"/>
          </a:xfrm>
        </p:spPr>
      </p:pic>
      <p:pic>
        <p:nvPicPr>
          <p:cNvPr id="5" name="Διαστηματική Αναγνώριση 1Ηχητικο.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38600" y="4715933"/>
            <a:ext cx="812800" cy="812800"/>
          </a:xfrm>
          <a:prstGeom prst="rect">
            <a:avLst/>
          </a:prstGeom>
        </p:spPr>
      </p:pic>
    </p:spTree>
    <p:extLst>
      <p:ext uri="{BB962C8B-B14F-4D97-AF65-F5344CB8AC3E}">
        <p14:creationId xmlns:p14="http://schemas.microsoft.com/office/powerpoint/2010/main" val="192221033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9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194" y="685800"/>
            <a:ext cx="6154654" cy="886968"/>
          </a:xfrm>
        </p:spPr>
        <p:txBody>
          <a:bodyPr>
            <a:normAutofit fontScale="90000"/>
          </a:bodyPr>
          <a:lstStyle/>
          <a:p>
            <a:pPr algn="ctr"/>
            <a:r>
              <a:rPr lang="el-GR" dirty="0">
                <a:latin typeface="Cambria"/>
                <a:cs typeface="Cambria"/>
              </a:rPr>
              <a:t>Ερωτήματα διαστηματικής αναγνώρισης</a:t>
            </a:r>
            <a:br>
              <a:rPr lang="el-GR" dirty="0">
                <a:latin typeface="Cambria"/>
                <a:cs typeface="Cambria"/>
              </a:rPr>
            </a:br>
            <a:r>
              <a:rPr lang="el-GR" sz="1800" dirty="0">
                <a:latin typeface="Cambria"/>
                <a:cs typeface="Cambria"/>
              </a:rPr>
              <a:t>Επιλέξτε τη σωστή απάντηση</a:t>
            </a:r>
            <a:endParaRPr lang="en-US" dirty="0"/>
          </a:p>
        </p:txBody>
      </p:sp>
      <p:pic>
        <p:nvPicPr>
          <p:cNvPr id="4" name="Content Placeholder 3"/>
          <p:cNvPicPr>
            <a:picLocks noGrp="1" noChangeAspect="1"/>
          </p:cNvPicPr>
          <p:nvPr>
            <p:ph idx="1"/>
          </p:nvPr>
        </p:nvPicPr>
        <p:blipFill>
          <a:blip r:embed="rId4"/>
          <a:srcRect t="-22565" b="-22565"/>
          <a:stretch>
            <a:fillRect/>
          </a:stretch>
        </p:blipFill>
        <p:spPr>
          <a:xfrm>
            <a:off x="690563" y="1780941"/>
            <a:ext cx="7685087" cy="2940622"/>
          </a:xfrm>
        </p:spPr>
      </p:pic>
      <p:pic>
        <p:nvPicPr>
          <p:cNvPr id="5" name="Διαστηματική Αναγνώριση Ηχητικό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4624066"/>
            <a:ext cx="812800" cy="812800"/>
          </a:xfrm>
          <a:prstGeom prst="rect">
            <a:avLst/>
          </a:prstGeom>
        </p:spPr>
      </p:pic>
    </p:spTree>
    <p:extLst>
      <p:ext uri="{BB962C8B-B14F-4D97-AF65-F5344CB8AC3E}">
        <p14:creationId xmlns:p14="http://schemas.microsoft.com/office/powerpoint/2010/main" val="409845073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0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srcRect t="-913" b="-913"/>
          <a:stretch>
            <a:fillRect/>
          </a:stretch>
        </p:blipFill>
        <p:spPr>
          <a:xfrm>
            <a:off x="731658" y="2153695"/>
            <a:ext cx="7823407" cy="2250335"/>
          </a:xfrm>
        </p:spPr>
      </p:pic>
      <p:sp>
        <p:nvSpPr>
          <p:cNvPr id="4" name="Title 1"/>
          <p:cNvSpPr>
            <a:spLocks noGrp="1"/>
          </p:cNvSpPr>
          <p:nvPr>
            <p:ph type="title"/>
          </p:nvPr>
        </p:nvSpPr>
        <p:spPr>
          <a:xfrm>
            <a:off x="1670389" y="685800"/>
            <a:ext cx="6706849" cy="886968"/>
          </a:xfrm>
        </p:spPr>
        <p:txBody>
          <a:bodyPr>
            <a:normAutofit/>
          </a:bodyPr>
          <a:lstStyle/>
          <a:p>
            <a:pPr algn="ctr"/>
            <a:r>
              <a:rPr lang="el-GR" sz="2400" dirty="0">
                <a:latin typeface="Cambria"/>
                <a:cs typeface="Cambria"/>
              </a:rPr>
              <a:t>Ερωτήματα διαστηματικής αναγνώρισης</a:t>
            </a:r>
            <a:r>
              <a:rPr lang="el-GR" dirty="0">
                <a:latin typeface="Cambria"/>
                <a:cs typeface="Cambria"/>
              </a:rPr>
              <a:t/>
            </a:r>
            <a:br>
              <a:rPr lang="el-GR" dirty="0">
                <a:latin typeface="Cambria"/>
                <a:cs typeface="Cambria"/>
              </a:rPr>
            </a:br>
            <a:r>
              <a:rPr lang="el-GR" sz="1600" dirty="0">
                <a:latin typeface="Cambria"/>
                <a:cs typeface="Cambria"/>
              </a:rPr>
              <a:t>Επιλέξτε τη σωστή απάντηση</a:t>
            </a:r>
            <a:endParaRPr lang="en-US" sz="1600" dirty="0"/>
          </a:p>
        </p:txBody>
      </p:sp>
      <p:pic>
        <p:nvPicPr>
          <p:cNvPr id="6" name="Διαστηματική Αναγνώριση Ηχητικο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4596454"/>
            <a:ext cx="812800" cy="812800"/>
          </a:xfrm>
          <a:prstGeom prst="rect">
            <a:avLst/>
          </a:prstGeom>
        </p:spPr>
      </p:pic>
    </p:spTree>
    <p:extLst>
      <p:ext uri="{BB962C8B-B14F-4D97-AF65-F5344CB8AC3E}">
        <p14:creationId xmlns:p14="http://schemas.microsoft.com/office/powerpoint/2010/main" val="389520758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0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38" y="685800"/>
            <a:ext cx="6844898" cy="886968"/>
          </a:xfrm>
        </p:spPr>
        <p:txBody>
          <a:bodyPr anchor="ctr"/>
          <a:lstStyle/>
          <a:p>
            <a:pPr algn="ctr"/>
            <a:r>
              <a:rPr lang="el-GR" sz="2400" dirty="0">
                <a:latin typeface="Cambria"/>
                <a:cs typeface="Cambria"/>
              </a:rPr>
              <a:t>Ερωτήματα διαστηματικής αναγνώρισης</a:t>
            </a:r>
            <a:br>
              <a:rPr lang="el-GR" sz="2400" dirty="0">
                <a:latin typeface="Cambria"/>
                <a:cs typeface="Cambria"/>
              </a:rPr>
            </a:br>
            <a:r>
              <a:rPr lang="el-GR" sz="1600" dirty="0">
                <a:latin typeface="Cambria"/>
                <a:cs typeface="Cambria"/>
              </a:rPr>
              <a:t>Επιλέξτε τη σωστή απάντηση</a:t>
            </a:r>
            <a:endParaRPr lang="en-US" sz="1600" dirty="0"/>
          </a:p>
        </p:txBody>
      </p:sp>
      <p:pic>
        <p:nvPicPr>
          <p:cNvPr id="4" name="Content Placeholder 3"/>
          <p:cNvPicPr>
            <a:picLocks noGrp="1" noChangeAspect="1"/>
          </p:cNvPicPr>
          <p:nvPr>
            <p:ph idx="1"/>
          </p:nvPr>
        </p:nvPicPr>
        <p:blipFill rotWithShape="1">
          <a:blip r:embed="rId4"/>
          <a:srcRect t="5397" b="9732"/>
          <a:stretch/>
        </p:blipFill>
        <p:spPr>
          <a:xfrm>
            <a:off x="746125" y="2471227"/>
            <a:ext cx="7134225" cy="1905511"/>
          </a:xfrm>
        </p:spPr>
      </p:pic>
      <p:pic>
        <p:nvPicPr>
          <p:cNvPr id="5" name="Διαστηματική Αναγνώριση Ηχητικό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4886374"/>
            <a:ext cx="812800" cy="812800"/>
          </a:xfrm>
          <a:prstGeom prst="rect">
            <a:avLst/>
          </a:prstGeom>
        </p:spPr>
      </p:pic>
    </p:spTree>
    <p:extLst>
      <p:ext uri="{BB962C8B-B14F-4D97-AF65-F5344CB8AC3E}">
        <p14:creationId xmlns:p14="http://schemas.microsoft.com/office/powerpoint/2010/main" val="411121083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6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999" y="685800"/>
            <a:ext cx="6679239" cy="886968"/>
          </a:xfrm>
        </p:spPr>
        <p:txBody>
          <a:bodyPr/>
          <a:lstStyle/>
          <a:p>
            <a:pPr algn="ctr"/>
            <a:r>
              <a:rPr lang="el-GR" sz="2400" dirty="0">
                <a:latin typeface="Cambria"/>
                <a:cs typeface="Cambria"/>
              </a:rPr>
              <a:t>Ερωτήματα διαστηματικής αναγνώρισης</a:t>
            </a:r>
            <a:r>
              <a:rPr lang="el-GR" dirty="0">
                <a:latin typeface="Cambria"/>
                <a:cs typeface="Cambria"/>
              </a:rPr>
              <a:t/>
            </a:r>
            <a:br>
              <a:rPr lang="el-GR" dirty="0">
                <a:latin typeface="Cambria"/>
                <a:cs typeface="Cambria"/>
              </a:rPr>
            </a:br>
            <a:r>
              <a:rPr lang="el-GR" sz="1600" dirty="0">
                <a:latin typeface="Cambria"/>
                <a:cs typeface="Cambria"/>
              </a:rPr>
              <a:t>Επιλέξτε τη σωστή απάντηση</a:t>
            </a:r>
            <a:endParaRPr lang="en-US" sz="1600" dirty="0"/>
          </a:p>
        </p:txBody>
      </p:sp>
      <p:pic>
        <p:nvPicPr>
          <p:cNvPr id="4" name="Content Placeholder 3"/>
          <p:cNvPicPr>
            <a:picLocks noGrp="1" noChangeAspect="1"/>
          </p:cNvPicPr>
          <p:nvPr>
            <p:ph idx="1"/>
          </p:nvPr>
        </p:nvPicPr>
        <p:blipFill>
          <a:blip r:embed="rId4"/>
          <a:srcRect t="1282" b="1282"/>
          <a:stretch>
            <a:fillRect/>
          </a:stretch>
        </p:blipFill>
        <p:spPr>
          <a:xfrm>
            <a:off x="731419" y="2020888"/>
            <a:ext cx="7519987" cy="2424112"/>
          </a:xfrm>
        </p:spPr>
      </p:pic>
      <p:pic>
        <p:nvPicPr>
          <p:cNvPr id="5" name="Διαστηματική Αναγνώριση Ηχητικό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4347950"/>
            <a:ext cx="812800" cy="812800"/>
          </a:xfrm>
          <a:prstGeom prst="rect">
            <a:avLst/>
          </a:prstGeom>
        </p:spPr>
      </p:pic>
    </p:spTree>
    <p:extLst>
      <p:ext uri="{BB962C8B-B14F-4D97-AF65-F5344CB8AC3E}">
        <p14:creationId xmlns:p14="http://schemas.microsoft.com/office/powerpoint/2010/main" val="150202156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6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217</TotalTime>
  <Words>935</Words>
  <Application>Microsoft Macintosh PowerPoint</Application>
  <PresentationFormat>On-screen Show (4:3)</PresentationFormat>
  <Paragraphs>162</Paragraphs>
  <Slides>28</Slides>
  <Notes>0</Notes>
  <HiddenSlides>0</HiddenSlides>
  <MMClips>20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Inspiration</vt:lpstr>
      <vt:lpstr>Έλεγχος Μουσικών Ακουστικών Ικανοτήτων</vt:lpstr>
      <vt:lpstr>Έλεγχος Μουσικών Ακουστικών Ικανοτήτων</vt:lpstr>
      <vt:lpstr>Καλή Επιτυχία!</vt:lpstr>
      <vt:lpstr>Ερωτήματα διαστηματικής αναγνώρισης</vt:lpstr>
      <vt:lpstr>Ερωτήματα διαστηματικής αναγνώρισης Επιλέξτε τη σωστή απάντηση</vt:lpstr>
      <vt:lpstr>Ερωτήματα διαστηματικής αναγνώρισης Επιλέξτε τη σωστή απάντηση</vt:lpstr>
      <vt:lpstr>Ερωτήματα διαστηματικής αναγνώρισης Επιλέξτε τη σωστή απάντηση</vt:lpstr>
      <vt:lpstr>Ερωτήματα διαστηματικής αναγνώρισης Επιλέξτε τη σωστή απάντηση</vt:lpstr>
      <vt:lpstr>Ερωτήματα διαστηματικής αναγνώρισης Επιλέξτε τη σωστή απάντηση</vt:lpstr>
      <vt:lpstr>Ερωτήματα αναγνώρισης ρυθμικού μέτρου</vt:lpstr>
      <vt:lpstr>Ερωτήματα αναγνώρισης ρυθμικού μέτρου</vt:lpstr>
      <vt:lpstr>Ερωτήματα αναγνώρισης ρυθμικού μέτρου</vt:lpstr>
      <vt:lpstr>Ερωτήματα αναγνώρισης ρυθμικού μέτρου</vt:lpstr>
      <vt:lpstr>Ερωτήματα αναγνώρισης ρυθμικού μέτρου</vt:lpstr>
      <vt:lpstr>Ερωτήματα αναγνώρισης ρυθμικού μέτρου</vt:lpstr>
      <vt:lpstr>Ερωτήματα συγχορδιακής αναγνώρισης</vt:lpstr>
      <vt:lpstr>Ερωτήματα συγχορδιακής αναγνώρισης</vt:lpstr>
      <vt:lpstr>Ερωτήματα συγχορδιακής αναγνώρισης</vt:lpstr>
      <vt:lpstr>Ερωτήματα συγχορδιακής αναγνώρισης</vt:lpstr>
      <vt:lpstr>Ερωτήματα συγχορδιακής αναγνώρισης</vt:lpstr>
      <vt:lpstr>Ερωτήματα συγχορδιακής αναγνώρισης</vt:lpstr>
      <vt:lpstr>Ερωτήματα αναγνώρισης διαδοχής συγχορδιών</vt:lpstr>
      <vt:lpstr> Ερωτήματα αναγνώρισης διαδοχής συγχορδιών</vt:lpstr>
      <vt:lpstr>Αναγνώριση διαδοχής συγχορδιών</vt:lpstr>
      <vt:lpstr> Ερωτήματα αναγνώρισης διαδοχής συγχορδιών</vt:lpstr>
      <vt:lpstr> Ερωτήματα αναγνώρισης διαδοχής συγχορδιών</vt:lpstr>
      <vt:lpstr> Ερωτήματα αναγνώρισης διαδοχής συγχορδιών</vt:lpstr>
      <vt:lpstr>Σωστές απαντήσεις</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Έλεγχος Μουσικών Ακουστικών Ικανοτήτων</dc:title>
  <dc:creator>ZOE TOLIOU</dc:creator>
  <cp:lastModifiedBy>ZOE TOLIOU</cp:lastModifiedBy>
  <cp:revision>53</cp:revision>
  <dcterms:created xsi:type="dcterms:W3CDTF">2020-03-24T13:57:02Z</dcterms:created>
  <dcterms:modified xsi:type="dcterms:W3CDTF">2020-03-25T14:19:01Z</dcterms:modified>
</cp:coreProperties>
</file>