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2" r:id="rId9"/>
    <p:sldId id="263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8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37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016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1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53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1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7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572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72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95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97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903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89CE-7477-4584-878E-4E0AD0371B84}" type="datetimeFigureOut">
              <a:rPr lang="el-GR" smtClean="0"/>
              <a:t>7/1/2021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5ECE-9D57-42C5-9EF4-031346456FF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280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2" Type="http://schemas.openxmlformats.org/officeDocument/2006/relationships/audio" Target="../media/media11.mp3"/><Relationship Id="rId16" Type="http://schemas.openxmlformats.org/officeDocument/2006/relationships/image" Target="../media/image2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5.mp3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p3"/><Relationship Id="rId7" Type="http://schemas.openxmlformats.org/officeDocument/2006/relationships/image" Target="../media/image8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3.mp3"/><Relationship Id="rId5" Type="http://schemas.microsoft.com/office/2007/relationships/media" Target="../media/media13.mp3"/><Relationship Id="rId4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p3"/><Relationship Id="rId7" Type="http://schemas.openxmlformats.org/officeDocument/2006/relationships/image" Target="../media/image12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p3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0.mp3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p3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3" Type="http://schemas.microsoft.com/office/2007/relationships/media" Target="../media/media8.WAV"/><Relationship Id="rId7" Type="http://schemas.microsoft.com/office/2007/relationships/media" Target="../media/media10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10" Type="http://schemas.openxmlformats.org/officeDocument/2006/relationships/image" Target="../media/image2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2.mp3"/><Relationship Id="rId5" Type="http://schemas.microsoft.com/office/2007/relationships/media" Target="../media/media2.mp3"/><Relationship Id="rId4" Type="http://schemas.openxmlformats.org/officeDocument/2006/relationships/audio" Target="../media/media9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r>
              <a:rPr lang="el-GR" dirty="0" smtClean="0"/>
              <a:t>Διαδοχή συγχορδιών</a:t>
            </a:r>
            <a:br>
              <a:rPr lang="el-GR" dirty="0" smtClean="0"/>
            </a:br>
            <a:r>
              <a:rPr lang="el-GR" dirty="0" smtClean="0"/>
              <a:t>Παρενθετικές - Αλλοιωμένες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l-GR" sz="2000" b="1" dirty="0" err="1" smtClean="0"/>
              <a:t>β</a:t>
            </a:r>
            <a:r>
              <a:rPr lang="el-GR" sz="2000" b="1" dirty="0" err="1" smtClean="0"/>
              <a:t>΄μέρος</a:t>
            </a:r>
            <a:endParaRPr lang="el-GR" sz="2000" b="1" dirty="0" smtClean="0"/>
          </a:p>
          <a:p>
            <a:pPr algn="r"/>
            <a:endParaRPr lang="el-GR" sz="2000" b="1" dirty="0"/>
          </a:p>
          <a:p>
            <a:pPr algn="r"/>
            <a:endParaRPr lang="el-GR" sz="2000" b="1" dirty="0" smtClean="0"/>
          </a:p>
          <a:p>
            <a:pPr algn="r"/>
            <a:endParaRPr lang="el-GR" sz="2000" b="1" dirty="0"/>
          </a:p>
          <a:p>
            <a:pPr algn="r"/>
            <a:r>
              <a:rPr lang="el-GR" sz="1800" b="1" i="1" dirty="0" smtClean="0"/>
              <a:t>Νάκα Ειρήνη</a:t>
            </a:r>
            <a:endParaRPr lang="el-GR" sz="1800" b="1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6275039" cy="2500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</a:t>
            </a:r>
            <a:r>
              <a:rPr lang="el-GR" i="1" dirty="0" smtClean="0"/>
              <a:t>Ας θυμηθούμε</a:t>
            </a:r>
            <a:endParaRPr lang="el-GR" i="1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9268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4005064"/>
            <a:ext cx="6264696" cy="2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l-GR" baseline="30000" dirty="0" smtClean="0"/>
              <a:t>α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i="1" dirty="0"/>
              <a:t>Ακούστε </a:t>
            </a:r>
            <a:r>
              <a:rPr lang="el-GR" i="1" dirty="0" smtClean="0"/>
              <a:t>4 διαδοχές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 – V – I – </a:t>
            </a:r>
            <a:r>
              <a:rPr lang="el-GR" dirty="0" smtClean="0"/>
              <a:t>Ι</a:t>
            </a:r>
            <a:r>
              <a:rPr lang="en-US" dirty="0" smtClean="0"/>
              <a:t>V</a:t>
            </a:r>
            <a:r>
              <a:rPr lang="el-GR" dirty="0" err="1"/>
              <a:t>ι</a:t>
            </a:r>
            <a:r>
              <a:rPr lang="el-GR" dirty="0" err="1" smtClean="0"/>
              <a:t>τ</a:t>
            </a:r>
            <a:r>
              <a:rPr lang="en-US" dirty="0" smtClean="0"/>
              <a:t> – V 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en-US" dirty="0" smtClean="0"/>
              <a:t>I – V – I – IV</a:t>
            </a:r>
            <a:r>
              <a:rPr lang="el-GR" dirty="0" err="1" smtClean="0"/>
              <a:t>Γερ</a:t>
            </a:r>
            <a:r>
              <a:rPr lang="en-US" dirty="0" smtClean="0"/>
              <a:t>) – V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 – V – I – II</a:t>
            </a:r>
            <a:r>
              <a:rPr lang="el-GR" dirty="0" err="1" smtClean="0"/>
              <a:t>γαλ</a:t>
            </a:r>
            <a:r>
              <a:rPr lang="en-US" dirty="0" smtClean="0"/>
              <a:t>) – V</a:t>
            </a:r>
          </a:p>
          <a:p>
            <a:endParaRPr lang="en-US" dirty="0" smtClean="0"/>
          </a:p>
          <a:p>
            <a:pPr lvl="0" algn="r">
              <a:lnSpc>
                <a:spcPct val="150000"/>
              </a:lnSpc>
            </a:pPr>
            <a:r>
              <a:rPr lang="en-US" dirty="0">
                <a:solidFill>
                  <a:prstClr val="white"/>
                </a:solidFill>
              </a:rPr>
              <a:t>I – V – I – </a:t>
            </a:r>
            <a:r>
              <a:rPr lang="en-US" dirty="0" smtClean="0">
                <a:solidFill>
                  <a:prstClr val="white"/>
                </a:solidFill>
              </a:rPr>
              <a:t>IIN – V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4427984" y="19336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H="1">
            <a:off x="4644008" y="31409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4326565" y="4221088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H="1">
            <a:off x="4427984" y="5661248"/>
            <a:ext cx="6505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I V I IT V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92080" y="1628800"/>
            <a:ext cx="609600" cy="609600"/>
          </a:xfrm>
          <a:prstGeom prst="rect">
            <a:avLst/>
          </a:prstGeom>
        </p:spPr>
      </p:pic>
      <p:pic>
        <p:nvPicPr>
          <p:cNvPr id="17" name="I V I IT V min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92280" y="1628800"/>
            <a:ext cx="609600" cy="609600"/>
          </a:xfrm>
          <a:prstGeom prst="rect">
            <a:avLst/>
          </a:prstGeom>
        </p:spPr>
      </p:pic>
      <p:pic>
        <p:nvPicPr>
          <p:cNvPr id="19" name="I V I G V min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99792" y="2836168"/>
            <a:ext cx="609600" cy="609600"/>
          </a:xfrm>
          <a:prstGeom prst="rect">
            <a:avLst/>
          </a:prstGeom>
        </p:spPr>
      </p:pic>
      <p:pic>
        <p:nvPicPr>
          <p:cNvPr id="25" name="I V I G V major 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5616" y="2836168"/>
            <a:ext cx="609600" cy="609600"/>
          </a:xfrm>
          <a:prstGeom prst="rect">
            <a:avLst/>
          </a:prstGeom>
        </p:spPr>
      </p:pic>
      <p:pic>
        <p:nvPicPr>
          <p:cNvPr id="26" name="I V I F V maj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901680" y="3916288"/>
            <a:ext cx="609600" cy="609600"/>
          </a:xfrm>
          <a:prstGeom prst="rect">
            <a:avLst/>
          </a:prstGeom>
        </p:spPr>
      </p:pic>
      <p:pic>
        <p:nvPicPr>
          <p:cNvPr id="27" name="I V I F V mimo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97080" y="3916288"/>
            <a:ext cx="609600" cy="609600"/>
          </a:xfrm>
          <a:prstGeom prst="rect">
            <a:avLst/>
          </a:prstGeom>
        </p:spPr>
      </p:pic>
      <p:pic>
        <p:nvPicPr>
          <p:cNvPr id="28" name="I V I IIN V minor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59940" y="5356448"/>
            <a:ext cx="609600" cy="609600"/>
          </a:xfrm>
          <a:prstGeom prst="rect">
            <a:avLst/>
          </a:prstGeom>
        </p:spPr>
      </p:pic>
      <p:pic>
        <p:nvPicPr>
          <p:cNvPr id="29" name="I V I IIN V major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0816" y="5356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9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9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9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9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l-GR" dirty="0" smtClean="0"/>
              <a:t>β </a:t>
            </a:r>
            <a:r>
              <a:rPr lang="el-GR" dirty="0"/>
              <a:t>Βρείτε τη σωστή απάντηση για κάθε ομάδα επιλογών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IV</a:t>
            </a:r>
            <a:r>
              <a:rPr lang="el-GR" dirty="0" err="1">
                <a:solidFill>
                  <a:prstClr val="white"/>
                </a:solidFill>
              </a:rPr>
              <a:t>Γερ</a:t>
            </a:r>
            <a:r>
              <a:rPr lang="en-US" dirty="0">
                <a:solidFill>
                  <a:prstClr val="white"/>
                </a:solidFill>
              </a:rPr>
              <a:t>) – V</a:t>
            </a:r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II</a:t>
            </a:r>
            <a:r>
              <a:rPr lang="el-GR" dirty="0" err="1">
                <a:solidFill>
                  <a:prstClr val="white"/>
                </a:solidFill>
              </a:rPr>
              <a:t>γαλ</a:t>
            </a:r>
            <a:r>
              <a:rPr lang="en-US" dirty="0">
                <a:solidFill>
                  <a:prstClr val="white"/>
                </a:solidFill>
              </a:rPr>
              <a:t>) – V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IIN – V</a:t>
            </a:r>
          </a:p>
          <a:p>
            <a:pPr marL="514350" lvl="0" indent="-514350" algn="r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IV</a:t>
            </a:r>
            <a:r>
              <a:rPr lang="el-GR" dirty="0" err="1">
                <a:solidFill>
                  <a:prstClr val="white"/>
                </a:solidFill>
              </a:rPr>
              <a:t>Γερ</a:t>
            </a:r>
            <a:r>
              <a:rPr lang="en-US" dirty="0">
                <a:solidFill>
                  <a:prstClr val="white"/>
                </a:solidFill>
              </a:rPr>
              <a:t>) – V</a:t>
            </a:r>
          </a:p>
          <a:p>
            <a:pPr marL="514350" lvl="0" indent="-514350" algn="r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II</a:t>
            </a:r>
            <a:r>
              <a:rPr lang="el-GR" dirty="0" err="1">
                <a:solidFill>
                  <a:prstClr val="white"/>
                </a:solidFill>
              </a:rPr>
              <a:t>γαλ</a:t>
            </a:r>
            <a:r>
              <a:rPr lang="en-US" dirty="0">
                <a:solidFill>
                  <a:prstClr val="white"/>
                </a:solidFill>
              </a:rPr>
              <a:t>) – V</a:t>
            </a:r>
          </a:p>
          <a:p>
            <a:pPr marL="514350" lvl="0" indent="-514350" algn="r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IIN – 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endParaRPr lang="en-US" dirty="0"/>
          </a:p>
          <a:p>
            <a:endParaRPr lang="el-GR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4499992" y="249944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3635896" y="49411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I V I IIN V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672" y="4401108"/>
            <a:ext cx="1080120" cy="1080120"/>
          </a:xfrm>
          <a:prstGeom prst="rect">
            <a:avLst/>
          </a:prstGeom>
        </p:spPr>
      </p:pic>
      <p:pic>
        <p:nvPicPr>
          <p:cNvPr id="5" name="I V I F V maj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8224" y="199539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Σωστές 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/>
              <a:t>2</a:t>
            </a:r>
          </a:p>
          <a:p>
            <a:pPr algn="r">
              <a:lnSpc>
                <a:spcPct val="300000"/>
              </a:lnSpc>
            </a:pPr>
            <a:r>
              <a:rPr lang="en-US" dirty="0" smtClean="0"/>
              <a:t>6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654">
            <a:off x="2485925" y="1836586"/>
            <a:ext cx="3927128" cy="3958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4. </a:t>
            </a:r>
            <a:r>
              <a:rPr lang="el-GR" sz="3600" dirty="0" smtClean="0"/>
              <a:t>Βρείτε </a:t>
            </a:r>
            <a:r>
              <a:rPr lang="el-GR" sz="3600" dirty="0"/>
              <a:t>τη σωστή απάντηση για κάθε </a:t>
            </a:r>
            <a:r>
              <a:rPr lang="el-GR" sz="3600" dirty="0" smtClean="0"/>
              <a:t>ηχητικό απόσπασμα από την </a:t>
            </a:r>
            <a:r>
              <a:rPr lang="el-GR" sz="3600" u="sng" dirty="0" smtClean="0"/>
              <a:t>ίδια ομάδα επιλογών</a:t>
            </a:r>
            <a:endParaRPr lang="el-GR" sz="3600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–VII7</a:t>
            </a:r>
            <a:r>
              <a:rPr lang="en-US" sz="2000" dirty="0"/>
              <a:t>(dim)</a:t>
            </a:r>
            <a:r>
              <a:rPr lang="en-US" dirty="0"/>
              <a:t>/V – V – </a:t>
            </a:r>
            <a:r>
              <a:rPr lang="en-US" dirty="0" smtClean="0"/>
              <a:t>I   </a:t>
            </a:r>
            <a:r>
              <a:rPr lang="el-GR" dirty="0" smtClean="0"/>
              <a:t>    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 V</a:t>
            </a:r>
            <a:r>
              <a:rPr lang="en-US" sz="2400" dirty="0"/>
              <a:t>6</a:t>
            </a:r>
            <a:r>
              <a:rPr lang="en-US" sz="1800" dirty="0"/>
              <a:t>5</a:t>
            </a:r>
            <a:r>
              <a:rPr lang="en-US" dirty="0"/>
              <a:t>/V  –  V  –  </a:t>
            </a:r>
            <a:r>
              <a:rPr lang="en-US" dirty="0" smtClean="0"/>
              <a:t>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IV – V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/VI –</a:t>
            </a:r>
            <a:r>
              <a:rPr lang="en-US" dirty="0" smtClean="0">
                <a:solidFill>
                  <a:prstClr val="white"/>
                </a:solidFill>
              </a:rPr>
              <a:t>VI</a:t>
            </a:r>
            <a:r>
              <a:rPr lang="el-GR" dirty="0" smtClean="0">
                <a:solidFill>
                  <a:prstClr val="white"/>
                </a:solidFill>
              </a:rPr>
              <a:t>      Β</a:t>
            </a:r>
            <a:endParaRPr lang="en-US" dirty="0" smtClean="0">
              <a:solidFill>
                <a:prstClr val="white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IV</a:t>
            </a:r>
            <a:r>
              <a:rPr lang="el-GR" dirty="0" err="1">
                <a:solidFill>
                  <a:prstClr val="white"/>
                </a:solidFill>
              </a:rPr>
              <a:t>Γερ</a:t>
            </a:r>
            <a:r>
              <a:rPr lang="en-US" dirty="0">
                <a:solidFill>
                  <a:prstClr val="white"/>
                </a:solidFill>
              </a:rPr>
              <a:t>) – </a:t>
            </a:r>
            <a:r>
              <a:rPr lang="en-US" dirty="0" smtClean="0">
                <a:solidFill>
                  <a:prstClr val="white"/>
                </a:solidFill>
              </a:rPr>
              <a:t>V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IIN – </a:t>
            </a:r>
            <a:r>
              <a:rPr lang="en-US" dirty="0" smtClean="0">
                <a:solidFill>
                  <a:prstClr val="white"/>
                </a:solidFill>
              </a:rPr>
              <a:t>V</a:t>
            </a:r>
            <a:r>
              <a:rPr lang="el-GR" dirty="0" smtClean="0">
                <a:solidFill>
                  <a:prstClr val="white"/>
                </a:solidFill>
              </a:rPr>
              <a:t>                   Γ</a:t>
            </a:r>
            <a:endParaRPr lang="en-US" dirty="0">
              <a:solidFill>
                <a:prstClr val="white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l-GR" dirty="0"/>
          </a:p>
        </p:txBody>
      </p:sp>
      <p:pic>
        <p:nvPicPr>
          <p:cNvPr id="6" name="I IV V DIM V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1844824"/>
            <a:ext cx="609600" cy="609600"/>
          </a:xfrm>
          <a:prstGeom prst="rect">
            <a:avLst/>
          </a:prstGeom>
        </p:spPr>
      </p:pic>
      <p:pic>
        <p:nvPicPr>
          <p:cNvPr id="7" name="I IV DIM V I min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23014" y="3429000"/>
            <a:ext cx="609600" cy="609600"/>
          </a:xfrm>
          <a:prstGeom prst="rect">
            <a:avLst/>
          </a:prstGeom>
        </p:spPr>
      </p:pic>
      <p:pic>
        <p:nvPicPr>
          <p:cNvPr id="9" name="I V I G V major 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2301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Σωστές 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Α3</a:t>
            </a:r>
          </a:p>
          <a:p>
            <a:r>
              <a:rPr lang="el-GR" dirty="0" smtClean="0"/>
              <a:t>Β1</a:t>
            </a:r>
          </a:p>
          <a:p>
            <a:r>
              <a:rPr lang="el-GR" dirty="0" smtClean="0"/>
              <a:t>Γ4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2079643"/>
            <a:ext cx="4749038" cy="35960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5. </a:t>
            </a:r>
            <a:r>
              <a:rPr lang="el-GR" dirty="0"/>
              <a:t>Βρείτε τη σωστή απάντηση για κάθε ομάδα επιλογών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71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33056"/>
            <a:ext cx="3800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Διαδοχή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2160" y="1950368"/>
            <a:ext cx="1008112" cy="1008112"/>
          </a:xfrm>
          <a:prstGeom prst="rect">
            <a:avLst/>
          </a:prstGeom>
        </p:spPr>
      </p:pic>
      <p:pic>
        <p:nvPicPr>
          <p:cNvPr id="8" name="Διαδοχή 7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624" y="457409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Σωστές 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</a:t>
            </a:r>
          </a:p>
          <a:p>
            <a:r>
              <a:rPr lang="el-GR" dirty="0" smtClean="0"/>
              <a:t>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132856"/>
            <a:ext cx="3856645" cy="39509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6. </a:t>
            </a:r>
            <a:r>
              <a:rPr lang="el-GR" dirty="0"/>
              <a:t>Βρείτε τη σωστή απάντηση για κάθε ομάδα επιλογών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9909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0957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Διαδοχή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2028" y="2477095"/>
            <a:ext cx="609600" cy="609600"/>
          </a:xfrm>
          <a:prstGeom prst="rect">
            <a:avLst/>
          </a:prstGeom>
        </p:spPr>
      </p:pic>
      <p:pic>
        <p:nvPicPr>
          <p:cNvPr id="11" name="Διαδοχή 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3688" y="4929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Σωστές 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</a:t>
            </a:r>
          </a:p>
          <a:p>
            <a:r>
              <a:rPr lang="el-GR" dirty="0" smtClean="0"/>
              <a:t>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83890"/>
            <a:ext cx="4536504" cy="45060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α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i="1" dirty="0" smtClean="0"/>
              <a:t>Ακούστε </a:t>
            </a:r>
            <a:r>
              <a:rPr lang="en-US" i="1" dirty="0" smtClean="0"/>
              <a:t>2</a:t>
            </a:r>
            <a:r>
              <a:rPr lang="el-GR" i="1" dirty="0" smtClean="0"/>
              <a:t> διαδοχές στους δύο τρόπους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– IV –VII7</a:t>
            </a:r>
            <a:r>
              <a:rPr lang="en-US" sz="2000" dirty="0" smtClean="0"/>
              <a:t>(dim)</a:t>
            </a:r>
            <a:r>
              <a:rPr lang="en-US" dirty="0" smtClean="0"/>
              <a:t>/V – V – 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– IV – V</a:t>
            </a:r>
            <a:r>
              <a:rPr lang="en-US" sz="2400" dirty="0" smtClean="0"/>
              <a:t>6</a:t>
            </a:r>
            <a:r>
              <a:rPr lang="en-US" sz="1800" dirty="0" smtClean="0"/>
              <a:t>5</a:t>
            </a:r>
            <a:r>
              <a:rPr lang="en-US" dirty="0" smtClean="0"/>
              <a:t>/V – </a:t>
            </a:r>
            <a:r>
              <a:rPr lang="en-US" dirty="0"/>
              <a:t>V – 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9" name="I IV DIM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48064" y="2797696"/>
            <a:ext cx="936104" cy="936104"/>
          </a:xfrm>
          <a:prstGeom prst="rect">
            <a:avLst/>
          </a:prstGeom>
        </p:spPr>
      </p:pic>
      <p:pic>
        <p:nvPicPr>
          <p:cNvPr id="10" name="I IV DIM V I min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24328" y="2797696"/>
            <a:ext cx="936104" cy="936104"/>
          </a:xfrm>
          <a:prstGeom prst="rect">
            <a:avLst/>
          </a:prstGeom>
        </p:spPr>
      </p:pic>
      <p:pic>
        <p:nvPicPr>
          <p:cNvPr id="13" name="I IV (V65) V I major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48064" y="5094155"/>
            <a:ext cx="1008112" cy="1008112"/>
          </a:xfrm>
          <a:prstGeom prst="rect">
            <a:avLst/>
          </a:prstGeom>
        </p:spPr>
      </p:pic>
      <p:pic>
        <p:nvPicPr>
          <p:cNvPr id="15" name="I IV (V65) V I min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04415" y="5094155"/>
            <a:ext cx="975930" cy="9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1β Βρείτε τη σωστή απάντηση για κάθε ομάδα επιλογών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 – IV –VII7</a:t>
            </a:r>
            <a:r>
              <a:rPr lang="en-US" sz="2000" dirty="0"/>
              <a:t>(dim)</a:t>
            </a:r>
            <a:r>
              <a:rPr lang="en-US" dirty="0"/>
              <a:t>/V – V –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– IV – V</a:t>
            </a:r>
            <a:r>
              <a:rPr lang="en-US" sz="2400" dirty="0"/>
              <a:t>6</a:t>
            </a:r>
            <a:r>
              <a:rPr lang="en-US" sz="1800" dirty="0"/>
              <a:t>5</a:t>
            </a:r>
            <a:r>
              <a:rPr lang="en-US" dirty="0"/>
              <a:t>/V – V – I</a:t>
            </a:r>
          </a:p>
          <a:p>
            <a:pPr marL="514350" indent="-514350">
              <a:buFont typeface="+mj-lt"/>
              <a:buAutoNum type="arabicPeriod"/>
            </a:pPr>
            <a:endParaRPr lang="nn-NO" dirty="0" smtClean="0"/>
          </a:p>
          <a:p>
            <a:pPr marL="514350" indent="-514350" algn="r">
              <a:buFont typeface="+mj-lt"/>
              <a:buAutoNum type="arabicPeriod"/>
            </a:pPr>
            <a:r>
              <a:rPr lang="en-US" dirty="0"/>
              <a:t>I – IV –VII7</a:t>
            </a:r>
            <a:r>
              <a:rPr lang="en-US" sz="2000" dirty="0"/>
              <a:t>(dim)</a:t>
            </a:r>
            <a:r>
              <a:rPr lang="en-US" dirty="0"/>
              <a:t>/V – V – I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dirty="0"/>
              <a:t>I – IV – V</a:t>
            </a:r>
            <a:r>
              <a:rPr lang="en-US" sz="2400" dirty="0"/>
              <a:t>6</a:t>
            </a:r>
            <a:r>
              <a:rPr lang="en-US" sz="1800" dirty="0"/>
              <a:t>5</a:t>
            </a:r>
            <a:r>
              <a:rPr lang="en-US" dirty="0"/>
              <a:t>/V – V – I</a:t>
            </a:r>
          </a:p>
          <a:p>
            <a:endParaRPr lang="nn-NO" dirty="0" smtClean="0"/>
          </a:p>
          <a:p>
            <a:endParaRPr lang="el-GR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4644008" y="23464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3779912" y="48139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Διαδοχή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0232" y="1734344"/>
            <a:ext cx="1224136" cy="1224136"/>
          </a:xfrm>
          <a:prstGeom prst="rect">
            <a:avLst/>
          </a:prstGeom>
        </p:spPr>
      </p:pic>
      <p:pic>
        <p:nvPicPr>
          <p:cNvPr id="5" name="I IV (V65) V I maj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3463" y="4201852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Σωστές απαντήσεις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n-US" dirty="0" smtClean="0"/>
              <a:t>1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r"/>
            <a:r>
              <a:rPr lang="el-GR" dirty="0" smtClean="0"/>
              <a:t>4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29880"/>
            <a:ext cx="3744416" cy="3744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0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α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i="1" dirty="0" smtClean="0"/>
              <a:t>Ακούστε 3 διαδοχές στους τρόπους που τις συναντάμε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– V – I – VII</a:t>
            </a:r>
            <a:r>
              <a:rPr lang="en-US" sz="2000" dirty="0" smtClean="0"/>
              <a:t>7DIM</a:t>
            </a:r>
            <a:r>
              <a:rPr lang="en-US" dirty="0" smtClean="0"/>
              <a:t>/II – II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– IV – II – </a:t>
            </a:r>
            <a:r>
              <a:rPr lang="en-US" dirty="0" smtClean="0">
                <a:solidFill>
                  <a:prstClr val="white"/>
                </a:solidFill>
              </a:rPr>
              <a:t>VII</a:t>
            </a:r>
            <a:r>
              <a:rPr lang="en-US" sz="2000" dirty="0" smtClean="0">
                <a:solidFill>
                  <a:prstClr val="white"/>
                </a:solidFill>
              </a:rPr>
              <a:t>7DIM</a:t>
            </a:r>
            <a:r>
              <a:rPr lang="en-US" dirty="0" smtClean="0">
                <a:solidFill>
                  <a:prstClr val="white"/>
                </a:solidFill>
              </a:rPr>
              <a:t>/III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dirty="0" smtClean="0"/>
              <a:t>– III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– IV – V – </a:t>
            </a:r>
            <a:r>
              <a:rPr lang="en-US" dirty="0" smtClean="0">
                <a:solidFill>
                  <a:prstClr val="white"/>
                </a:solidFill>
              </a:rPr>
              <a:t>VII</a:t>
            </a:r>
            <a:r>
              <a:rPr lang="en-US" sz="2000" dirty="0" smtClean="0">
                <a:solidFill>
                  <a:prstClr val="white"/>
                </a:solidFill>
              </a:rPr>
              <a:t>7DIM</a:t>
            </a:r>
            <a:r>
              <a:rPr lang="en-US" dirty="0" smtClean="0">
                <a:solidFill>
                  <a:prstClr val="white"/>
                </a:solidFill>
              </a:rPr>
              <a:t>/VI </a:t>
            </a:r>
            <a:r>
              <a:rPr lang="en-US" dirty="0" smtClean="0"/>
              <a:t>- VI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" name="I IV II DIM III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90438" y="3174504"/>
            <a:ext cx="864096" cy="864096"/>
          </a:xfrm>
          <a:prstGeom prst="rect">
            <a:avLst/>
          </a:prstGeom>
        </p:spPr>
      </p:pic>
      <p:pic>
        <p:nvPicPr>
          <p:cNvPr id="8" name="I V I DIM I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18058" y="1628800"/>
            <a:ext cx="836476" cy="836476"/>
          </a:xfrm>
          <a:prstGeom prst="rect">
            <a:avLst/>
          </a:prstGeom>
        </p:spPr>
      </p:pic>
      <p:pic>
        <p:nvPicPr>
          <p:cNvPr id="11" name="I IV V DIM VI maj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08104" y="5013176"/>
            <a:ext cx="864096" cy="864096"/>
          </a:xfrm>
          <a:prstGeom prst="rect">
            <a:avLst/>
          </a:prstGeom>
        </p:spPr>
      </p:pic>
      <p:pic>
        <p:nvPicPr>
          <p:cNvPr id="12" name="I IV V DIM VI mino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13797" y="501317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</a:t>
            </a:r>
            <a:r>
              <a:rPr lang="el-GR" dirty="0" smtClean="0"/>
              <a:t>β Βρείτε τη σωστή απάντηση για κάθε ομάδα επιλογών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/II – II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– IV – II – </a:t>
            </a:r>
            <a:r>
              <a:rPr lang="en-US" dirty="0">
                <a:solidFill>
                  <a:prstClr val="white"/>
                </a:solidFill>
              </a:rPr>
              <a:t>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/III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dirty="0"/>
              <a:t>– III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IV – V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/VI - VI</a:t>
            </a:r>
            <a:endParaRPr lang="el-GR" dirty="0">
              <a:solidFill>
                <a:prstClr val="white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 algn="r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/II – II</a:t>
            </a:r>
          </a:p>
          <a:p>
            <a:pPr marL="514350" lvl="0" indent="-514350" algn="r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IV – II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/III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– III</a:t>
            </a:r>
          </a:p>
          <a:p>
            <a:pPr marL="514350" lvl="0" indent="-514350" algn="r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IV – V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/VI - VI</a:t>
            </a:r>
            <a:endParaRPr lang="el-GR" dirty="0">
              <a:solidFill>
                <a:prstClr val="white"/>
              </a:solidFill>
            </a:endParaRPr>
          </a:p>
          <a:p>
            <a:endParaRPr lang="el-GR" dirty="0" smtClean="0"/>
          </a:p>
          <a:p>
            <a:endParaRPr lang="el-GR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5724128" y="23572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2987824" y="479627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 V I DIM I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2030760"/>
            <a:ext cx="936104" cy="936104"/>
          </a:xfrm>
          <a:prstGeom prst="rect">
            <a:avLst/>
          </a:prstGeom>
        </p:spPr>
      </p:pic>
      <p:pic>
        <p:nvPicPr>
          <p:cNvPr id="9" name="I IV V DIM VI maj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4256213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Σωστές 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endParaRPr lang="en-US" dirty="0" smtClean="0"/>
          </a:p>
          <a:p>
            <a:r>
              <a:rPr lang="en-US" dirty="0" smtClean="0"/>
              <a:t>6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4757911" cy="48220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dirty="0"/>
              <a:t>γ</a:t>
            </a:r>
            <a:r>
              <a:rPr lang="el-GR" dirty="0" smtClean="0"/>
              <a:t> </a:t>
            </a:r>
            <a:r>
              <a:rPr lang="el-GR" sz="3600" dirty="0">
                <a:solidFill>
                  <a:prstClr val="white"/>
                </a:solidFill>
              </a:rPr>
              <a:t>Βρείτε τη σωστή απάντηση για κάθε ηχητικό απόσπασμα από την </a:t>
            </a:r>
            <a:r>
              <a:rPr lang="el-GR" sz="3600" u="sng" dirty="0">
                <a:solidFill>
                  <a:prstClr val="white"/>
                </a:solidFill>
              </a:rPr>
              <a:t>ίδια ομάδα επιλογών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V – I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/II – </a:t>
            </a:r>
            <a:r>
              <a:rPr lang="en-US" dirty="0" smtClean="0">
                <a:solidFill>
                  <a:prstClr val="white"/>
                </a:solidFill>
              </a:rPr>
              <a:t>II          A</a:t>
            </a:r>
            <a:endParaRPr lang="en-US" dirty="0">
              <a:solidFill>
                <a:prstClr val="white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II – </a:t>
            </a:r>
            <a:r>
              <a:rPr lang="en-US" dirty="0">
                <a:solidFill>
                  <a:prstClr val="white"/>
                </a:solidFill>
              </a:rPr>
              <a:t>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/III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dirty="0"/>
              <a:t>– </a:t>
            </a:r>
            <a:r>
              <a:rPr lang="en-US" dirty="0" smtClean="0"/>
              <a:t>III</a:t>
            </a:r>
            <a:r>
              <a:rPr lang="el-GR" dirty="0" smtClean="0"/>
              <a:t>      </a:t>
            </a:r>
            <a:endParaRPr lang="en-US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I – IV – V – VII</a:t>
            </a:r>
            <a:r>
              <a:rPr lang="en-US" sz="2000" dirty="0">
                <a:solidFill>
                  <a:prstClr val="white"/>
                </a:solidFill>
              </a:rPr>
              <a:t>7DIM</a:t>
            </a:r>
            <a:r>
              <a:rPr lang="en-US" dirty="0">
                <a:solidFill>
                  <a:prstClr val="white"/>
                </a:solidFill>
              </a:rPr>
              <a:t>/VI –</a:t>
            </a:r>
            <a:r>
              <a:rPr lang="en-US" dirty="0" smtClean="0">
                <a:solidFill>
                  <a:prstClr val="white"/>
                </a:solidFill>
              </a:rPr>
              <a:t>VI</a:t>
            </a:r>
            <a:r>
              <a:rPr lang="el-GR" dirty="0" smtClean="0">
                <a:solidFill>
                  <a:prstClr val="white"/>
                </a:solidFill>
              </a:rPr>
              <a:t>      Β</a:t>
            </a:r>
            <a:endParaRPr lang="en-US" dirty="0">
              <a:solidFill>
                <a:prstClr val="white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–VII7</a:t>
            </a:r>
            <a:r>
              <a:rPr lang="en-US" sz="2000" dirty="0"/>
              <a:t>(dim)</a:t>
            </a:r>
            <a:r>
              <a:rPr lang="en-US" dirty="0"/>
              <a:t>/V – V – 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 V</a:t>
            </a:r>
            <a:r>
              <a:rPr lang="en-US" sz="2400" dirty="0"/>
              <a:t>6</a:t>
            </a:r>
            <a:r>
              <a:rPr lang="en-US" sz="1800" dirty="0"/>
              <a:t>5</a:t>
            </a:r>
            <a:r>
              <a:rPr lang="en-US" dirty="0"/>
              <a:t>/V  –  V  –  </a:t>
            </a:r>
            <a:r>
              <a:rPr lang="en-US" dirty="0" smtClean="0"/>
              <a:t>I</a:t>
            </a:r>
            <a:r>
              <a:rPr lang="el-GR" dirty="0" smtClean="0"/>
              <a:t>        Γ</a:t>
            </a:r>
            <a:endParaRPr lang="en-US" dirty="0"/>
          </a:p>
          <a:p>
            <a:endParaRPr lang="el-GR" dirty="0"/>
          </a:p>
        </p:txBody>
      </p:sp>
      <p:pic>
        <p:nvPicPr>
          <p:cNvPr id="11" name="I IV (V65)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1844824"/>
            <a:ext cx="609600" cy="609600"/>
          </a:xfrm>
          <a:prstGeom prst="rect">
            <a:avLst/>
          </a:prstGeom>
        </p:spPr>
      </p:pic>
      <p:pic>
        <p:nvPicPr>
          <p:cNvPr id="12" name="I IV V DIM VI maj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3429000"/>
            <a:ext cx="609600" cy="609600"/>
          </a:xfrm>
          <a:prstGeom prst="rect">
            <a:avLst/>
          </a:prstGeom>
        </p:spPr>
      </p:pic>
      <p:pic>
        <p:nvPicPr>
          <p:cNvPr id="13" name="I IV DIM V I mino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Σωστές απαντήσεις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Α5</a:t>
            </a:r>
            <a:endParaRPr lang="en-US" dirty="0" smtClean="0"/>
          </a:p>
          <a:p>
            <a:r>
              <a:rPr lang="el-GR" dirty="0" smtClean="0"/>
              <a:t>Β3</a:t>
            </a:r>
            <a:endParaRPr lang="en-US" dirty="0" smtClean="0"/>
          </a:p>
          <a:p>
            <a:r>
              <a:rPr lang="el-GR" dirty="0" smtClean="0"/>
              <a:t>Γ</a:t>
            </a:r>
            <a:r>
              <a:rPr lang="en-US" dirty="0" smtClean="0"/>
              <a:t>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916833"/>
            <a:ext cx="4147807" cy="4081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οσαρμοσμένο 4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490</Words>
  <Application>Microsoft Office PowerPoint</Application>
  <PresentationFormat>Προβολή στην οθόνη (4:3)</PresentationFormat>
  <Paragraphs>96</Paragraphs>
  <Slides>19</Slides>
  <Notes>0</Notes>
  <HiddenSlides>0</HiddenSlides>
  <MMClips>32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Διαδοχή συγχορδιών Παρενθετικές - Αλλοιωμένες</vt:lpstr>
      <vt:lpstr>1α. Ακούστε 2 διαδοχές στους δύο τρόπους</vt:lpstr>
      <vt:lpstr>1β Βρείτε τη σωστή απάντηση για κάθε ομάδα επιλογών</vt:lpstr>
      <vt:lpstr>Σωστές απαντήσεις</vt:lpstr>
      <vt:lpstr>2α. Ακούστε 3 διαδοχές στους τρόπους που τις συναντάμε</vt:lpstr>
      <vt:lpstr>2β Βρείτε τη σωστή απάντηση για κάθε ομάδα επιλογών</vt:lpstr>
      <vt:lpstr>Σωστές απαντήσεις</vt:lpstr>
      <vt:lpstr>2γ Βρείτε τη σωστή απάντηση για κάθε ηχητικό απόσπασμα από την ίδια ομάδα επιλογών</vt:lpstr>
      <vt:lpstr>Σωστές απαντήσεις</vt:lpstr>
      <vt:lpstr>3. Ας θυμηθούμε</vt:lpstr>
      <vt:lpstr>3α. Ακούστε 4 διαδοχές</vt:lpstr>
      <vt:lpstr>3β Βρείτε τη σωστή απάντηση για κάθε ομάδα επιλογών</vt:lpstr>
      <vt:lpstr>Σωστές απαντήσεις</vt:lpstr>
      <vt:lpstr>4. Βρείτε τη σωστή απάντηση για κάθε ηχητικό απόσπασμα από την ίδια ομάδα επιλογών</vt:lpstr>
      <vt:lpstr>Σωστές απαντήσεις</vt:lpstr>
      <vt:lpstr>5. Βρείτε τη σωστή απάντηση για κάθε ομάδα επιλογών</vt:lpstr>
      <vt:lpstr>Σωστές απαντήσεις</vt:lpstr>
      <vt:lpstr>6. Βρείτε τη σωστή απάντηση για κάθε ομάδα επιλογών</vt:lpstr>
      <vt:lpstr>Σωστές απαντήσεις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Διαδοχή συγχορδιών</dc:title>
  <dc:creator>Ειρήνη Νάκα</dc:creator>
  <cp:lastModifiedBy>Ειρήνη Νάκα</cp:lastModifiedBy>
  <cp:revision>95</cp:revision>
  <dcterms:created xsi:type="dcterms:W3CDTF">2020-12-16T13:44:51Z</dcterms:created>
  <dcterms:modified xsi:type="dcterms:W3CDTF">2021-01-07T10:50:50Z</dcterms:modified>
</cp:coreProperties>
</file>