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225213D-1882-4498-A9EE-0962CAE3F0E5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B75B2B-CED9-4E63-BF34-FA99DBA390F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p3"/><Relationship Id="rId3" Type="http://schemas.microsoft.com/office/2007/relationships/media" Target="../media/media13.WAV"/><Relationship Id="rId7" Type="http://schemas.microsoft.com/office/2007/relationships/media" Target="../media/media15.mp3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5" Type="http://schemas.microsoft.com/office/2007/relationships/media" Target="../media/media14.mp3"/><Relationship Id="rId10" Type="http://schemas.openxmlformats.org/officeDocument/2006/relationships/image" Target="../media/image4.png"/><Relationship Id="rId4" Type="http://schemas.openxmlformats.org/officeDocument/2006/relationships/audio" Target="../media/media13.WAV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3" Type="http://schemas.microsoft.com/office/2007/relationships/media" Target="../media/media15.mp3"/><Relationship Id="rId7" Type="http://schemas.microsoft.com/office/2007/relationships/media" Target="../media/media13.WAV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5" Type="http://schemas.microsoft.com/office/2007/relationships/media" Target="../media/media14.mp3"/><Relationship Id="rId10" Type="http://schemas.openxmlformats.org/officeDocument/2006/relationships/image" Target="../media/image4.png"/><Relationship Id="rId4" Type="http://schemas.openxmlformats.org/officeDocument/2006/relationships/audio" Target="../media/media15.mp3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3" Type="http://schemas.microsoft.com/office/2007/relationships/media" Target="../media/media9.mp3"/><Relationship Id="rId7" Type="http://schemas.microsoft.com/office/2007/relationships/media" Target="../media/media12.mp3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15.mp3"/><Relationship Id="rId5" Type="http://schemas.microsoft.com/office/2007/relationships/media" Target="../media/media15.mp3"/><Relationship Id="rId10" Type="http://schemas.openxmlformats.org/officeDocument/2006/relationships/image" Target="../media/image4.png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5" Type="http://schemas.microsoft.com/office/2007/relationships/media" Target="../media/media2.mp3"/><Relationship Id="rId4" Type="http://schemas.openxmlformats.org/officeDocument/2006/relationships/audio" Target="../media/media5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3" Type="http://schemas.microsoft.com/office/2007/relationships/media" Target="../media/media8.mp3"/><Relationship Id="rId7" Type="http://schemas.microsoft.com/office/2007/relationships/media" Target="../media/media10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10" Type="http://schemas.openxmlformats.org/officeDocument/2006/relationships/image" Target="../media/image4.png"/><Relationship Id="rId4" Type="http://schemas.openxmlformats.org/officeDocument/2006/relationships/audio" Target="../media/media8.mp3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3" Type="http://schemas.microsoft.com/office/2007/relationships/media" Target="../media/media7.mp3"/><Relationship Id="rId7" Type="http://schemas.microsoft.com/office/2007/relationships/media" Target="../media/media9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1.mp3"/><Relationship Id="rId11" Type="http://schemas.openxmlformats.org/officeDocument/2006/relationships/image" Target="../media/image4.png"/><Relationship Id="rId5" Type="http://schemas.microsoft.com/office/2007/relationships/media" Target="../media/media11.mp3"/><Relationship Id="rId10" Type="http://schemas.openxmlformats.org/officeDocument/2006/relationships/image" Target="../media/image6.png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0.mp3"/><Relationship Id="rId7" Type="http://schemas.microsoft.com/office/2007/relationships/media" Target="../media/media3.mp3"/><Relationship Id="rId12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7.mp3"/><Relationship Id="rId11" Type="http://schemas.openxmlformats.org/officeDocument/2006/relationships/slideLayout" Target="../slideLayouts/slideLayout2.xml"/><Relationship Id="rId5" Type="http://schemas.microsoft.com/office/2007/relationships/media" Target="../media/media7.mp3"/><Relationship Id="rId10" Type="http://schemas.openxmlformats.org/officeDocument/2006/relationships/audio" Target="../media/media6.mp3"/><Relationship Id="rId4" Type="http://schemas.openxmlformats.org/officeDocument/2006/relationships/audio" Target="../media/media10.mp3"/><Relationship Id="rId9" Type="http://schemas.microsoft.com/office/2007/relationships/media" Target="../media/media6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512167"/>
          </a:xfrm>
        </p:spPr>
        <p:txBody>
          <a:bodyPr/>
          <a:lstStyle/>
          <a:p>
            <a:r>
              <a:rPr lang="el-GR" dirty="0" smtClean="0"/>
              <a:t>Διαδοχή </a:t>
            </a:r>
            <a:r>
              <a:rPr lang="el-GR" dirty="0" smtClean="0"/>
              <a:t>συγχορδιών</a:t>
            </a:r>
            <a:r>
              <a:rPr lang="en-US" dirty="0" smtClean="0"/>
              <a:t> </a:t>
            </a:r>
            <a:r>
              <a:rPr lang="el-GR" sz="2000" dirty="0" smtClean="0"/>
              <a:t>μέρος </a:t>
            </a:r>
            <a:r>
              <a:rPr lang="el-GR" sz="2000" dirty="0" err="1" smtClean="0"/>
              <a:t>α΄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/>
          </a:bodyPr>
          <a:lstStyle/>
          <a:p>
            <a:endParaRPr lang="el-GR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20256"/>
            <a:ext cx="4464496" cy="299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4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757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4a</a:t>
            </a:r>
            <a:r>
              <a:rPr lang="el-GR" dirty="0" smtClean="0"/>
              <a:t>.</a:t>
            </a:r>
            <a:r>
              <a:rPr lang="el-GR" sz="1800" dirty="0" smtClean="0"/>
              <a:t> </a:t>
            </a:r>
            <a:r>
              <a:rPr lang="el-GR" sz="1800" dirty="0"/>
              <a:t>. </a:t>
            </a:r>
            <a:r>
              <a:rPr lang="el-GR" sz="2700" i="1" dirty="0"/>
              <a:t>Ακούστε </a:t>
            </a:r>
            <a:r>
              <a:rPr lang="en-US" sz="2700" i="1" dirty="0"/>
              <a:t>2</a:t>
            </a:r>
            <a:r>
              <a:rPr lang="el-GR" sz="2700" i="1" dirty="0"/>
              <a:t> διαδοχές στους δύο τρόπους</a:t>
            </a:r>
            <a:endParaRPr lang="el-GR" sz="27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– IV6 – V – 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dirty="0" smtClean="0"/>
              <a:t>I – IV – V6 - I</a:t>
            </a:r>
          </a:p>
        </p:txBody>
      </p:sp>
      <p:pic>
        <p:nvPicPr>
          <p:cNvPr id="4" name="I IV6 V I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39952" y="2581672"/>
            <a:ext cx="609600" cy="609600"/>
          </a:xfrm>
          <a:prstGeom prst="rect">
            <a:avLst/>
          </a:prstGeom>
        </p:spPr>
      </p:pic>
      <p:pic>
        <p:nvPicPr>
          <p:cNvPr id="5" name="I IV6 V I MINOR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28184" y="2606501"/>
            <a:ext cx="609600" cy="609600"/>
          </a:xfrm>
          <a:prstGeom prst="rect">
            <a:avLst/>
          </a:prstGeom>
        </p:spPr>
      </p:pic>
      <p:pic>
        <p:nvPicPr>
          <p:cNvPr id="6" name="I IV V6 I MINO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94897" y="4077072"/>
            <a:ext cx="609600" cy="609600"/>
          </a:xfrm>
          <a:prstGeom prst="rect">
            <a:avLst/>
          </a:prstGeom>
        </p:spPr>
      </p:pic>
      <p:pic>
        <p:nvPicPr>
          <p:cNvPr id="7" name="I IV V6 I MAJOR 2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35696" y="4074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045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l-GR" dirty="0" smtClean="0"/>
              <a:t>β. </a:t>
            </a:r>
            <a:r>
              <a:rPr lang="el-GR" sz="2800" dirty="0"/>
              <a:t>Βρείτε τη σωστή απάντηση για κάθε ομάδα επιλογών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608" y="1871300"/>
            <a:ext cx="6777317" cy="3843789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/>
              <a:t>I – IV6 – V – </a:t>
            </a:r>
            <a:r>
              <a:rPr lang="en-US" dirty="0" smtClean="0"/>
              <a:t>I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I – IV – V6 </a:t>
            </a:r>
            <a:r>
              <a:rPr lang="en-US" dirty="0" smtClean="0"/>
              <a:t>– I</a:t>
            </a:r>
          </a:p>
          <a:p>
            <a:pPr marL="525780" indent="-457200" algn="r">
              <a:buFont typeface="+mj-lt"/>
              <a:buAutoNum type="arabicPeriod"/>
            </a:pPr>
            <a:r>
              <a:rPr lang="en-US" dirty="0"/>
              <a:t>I – IV6 – V – I</a:t>
            </a:r>
          </a:p>
          <a:p>
            <a:pPr marL="525780" indent="-457200" algn="r">
              <a:buFont typeface="+mj-lt"/>
              <a:buAutoNum type="arabicPeriod"/>
            </a:pPr>
            <a:r>
              <a:rPr lang="en-US" dirty="0"/>
              <a:t>I – IV – V6 </a:t>
            </a:r>
            <a:r>
              <a:rPr lang="en-US" dirty="0" smtClean="0"/>
              <a:t>– I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I – IV6 – V – I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 – IV – V6 - I</a:t>
            </a:r>
          </a:p>
          <a:p>
            <a:pPr marL="525780" indent="-457200" algn="r"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– IV6 – V – I</a:t>
            </a:r>
          </a:p>
          <a:p>
            <a:pPr marL="525780" indent="-457200" algn="r">
              <a:buFont typeface="+mj-lt"/>
              <a:buAutoNum type="arabicPeriod"/>
            </a:pPr>
            <a:r>
              <a:rPr lang="en-US" dirty="0"/>
              <a:t>I – IV – V6 - I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4" name="I IV6 V I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51720" y="2780928"/>
            <a:ext cx="609600" cy="609600"/>
          </a:xfrm>
          <a:prstGeom prst="rect">
            <a:avLst/>
          </a:prstGeom>
        </p:spPr>
      </p:pic>
      <p:pic>
        <p:nvPicPr>
          <p:cNvPr id="5" name="I IV V6 I MAJOR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16216" y="1916832"/>
            <a:ext cx="609600" cy="609600"/>
          </a:xfrm>
          <a:prstGeom prst="rect">
            <a:avLst/>
          </a:prstGeom>
        </p:spPr>
      </p:pic>
      <p:pic>
        <p:nvPicPr>
          <p:cNvPr id="6" name="I IV V6 I MINO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20720" y="4653136"/>
            <a:ext cx="609600" cy="609600"/>
          </a:xfrm>
          <a:prstGeom prst="rect">
            <a:avLst/>
          </a:prstGeom>
        </p:spPr>
      </p:pic>
      <p:pic>
        <p:nvPicPr>
          <p:cNvPr id="7" name="I IV6 V I MINOR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4208" y="3751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l-GR" dirty="0" smtClean="0"/>
              <a:t>β. Σωστές </a:t>
            </a:r>
            <a:r>
              <a:rPr lang="el-GR" dirty="0"/>
              <a:t>απαντήσεις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</a:p>
          <a:p>
            <a:endParaRPr lang="el-GR" dirty="0" smtClean="0"/>
          </a:p>
          <a:p>
            <a:pPr algn="r"/>
            <a:r>
              <a:rPr lang="el-GR" dirty="0" smtClean="0"/>
              <a:t>4</a:t>
            </a:r>
          </a:p>
          <a:p>
            <a:r>
              <a:rPr lang="el-GR" dirty="0" smtClean="0"/>
              <a:t>6</a:t>
            </a:r>
          </a:p>
          <a:p>
            <a:endParaRPr lang="el-GR" dirty="0" smtClean="0"/>
          </a:p>
          <a:p>
            <a:pPr algn="r"/>
            <a:r>
              <a:rPr lang="el-GR" dirty="0"/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47950"/>
            <a:ext cx="3215634" cy="20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3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5.</a:t>
            </a:r>
            <a:r>
              <a:rPr lang="el-GR" dirty="0"/>
              <a:t> Βρείτε τη σωστή απάντηση για κάθε ομάδα επιλογών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868836"/>
              </p:ext>
            </p:extLst>
          </p:nvPr>
        </p:nvGraphicFramePr>
        <p:xfrm>
          <a:off x="611560" y="2324100"/>
          <a:ext cx="7632848" cy="25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658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1)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- V6 -I – IV</a:t>
                      </a:r>
                      <a:endParaRPr lang="el-G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-V</a:t>
                      </a:r>
                      <a:r>
                        <a:rPr lang="en-US" sz="1600" dirty="0" smtClean="0"/>
                        <a:t>6</a:t>
                      </a:r>
                      <a:r>
                        <a:rPr lang="en-US" dirty="0" smtClean="0"/>
                        <a:t> -I – 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IV – V6 – 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V – I – IV</a:t>
                      </a:r>
                      <a:endParaRPr lang="el-GR" dirty="0"/>
                    </a:p>
                  </a:txBody>
                  <a:tcPr/>
                </a:tc>
              </a:tr>
              <a:tr h="471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2)</a:t>
                      </a:r>
                      <a:r>
                        <a:rPr lang="en-US" dirty="0" smtClean="0"/>
                        <a:t> I – IV6 – V – 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- V6 -I – IV</a:t>
                      </a:r>
                      <a:endParaRPr lang="el-G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V – I – IV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IV – V6 – I</a:t>
                      </a:r>
                      <a:endParaRPr lang="el-GR" dirty="0"/>
                    </a:p>
                  </a:txBody>
                  <a:tcPr/>
                </a:tc>
              </a:tr>
              <a:tr h="471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3)</a:t>
                      </a:r>
                      <a:r>
                        <a:rPr lang="en-US" dirty="0" smtClean="0"/>
                        <a:t> I – IV – V6 – 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V – I – IV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- V6 -I – IV</a:t>
                      </a:r>
                      <a:endParaRPr lang="el-G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IV – V- I</a:t>
                      </a:r>
                      <a:endParaRPr lang="el-GR" dirty="0"/>
                    </a:p>
                  </a:txBody>
                  <a:tcPr/>
                </a:tc>
              </a:tr>
              <a:tr h="471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4)</a:t>
                      </a:r>
                      <a:r>
                        <a:rPr lang="en-US" dirty="0" smtClean="0"/>
                        <a:t> I -V</a:t>
                      </a:r>
                      <a:r>
                        <a:rPr lang="en-US" sz="1600" dirty="0" smtClean="0"/>
                        <a:t>6</a:t>
                      </a:r>
                      <a:r>
                        <a:rPr lang="en-US" dirty="0" smtClean="0"/>
                        <a:t> -I – 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IV6 – V – 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IV – I – 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-V</a:t>
                      </a:r>
                      <a:r>
                        <a:rPr lang="en-US" sz="1600" dirty="0" smtClean="0"/>
                        <a:t>6</a:t>
                      </a:r>
                      <a:r>
                        <a:rPr lang="en-US" dirty="0" smtClean="0"/>
                        <a:t> -I – V</a:t>
                      </a:r>
                      <a:endParaRPr lang="el-GR" dirty="0"/>
                    </a:p>
                  </a:txBody>
                  <a:tcPr/>
                </a:tc>
              </a:tr>
              <a:tr h="471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5)</a:t>
                      </a:r>
                      <a:r>
                        <a:rPr lang="en-US" dirty="0" smtClean="0"/>
                        <a:t> I – V – I – IV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IV – I – 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IV – V- 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– IV6 – V – I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 V I IV MIN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9592" y="5157192"/>
            <a:ext cx="936104" cy="936104"/>
          </a:xfrm>
          <a:prstGeom prst="rect">
            <a:avLst/>
          </a:prstGeom>
        </p:spPr>
      </p:pic>
      <p:pic>
        <p:nvPicPr>
          <p:cNvPr id="6" name="I V6 I V MAJ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15816" y="5085184"/>
            <a:ext cx="916868" cy="916868"/>
          </a:xfrm>
          <a:prstGeom prst="rect">
            <a:avLst/>
          </a:prstGeom>
        </p:spPr>
      </p:pic>
      <p:pic>
        <p:nvPicPr>
          <p:cNvPr id="7" name="I IV V6 I MAJOR 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97258" y="5085185"/>
            <a:ext cx="864096" cy="864096"/>
          </a:xfrm>
          <a:prstGeom prst="rect">
            <a:avLst/>
          </a:prstGeom>
        </p:spPr>
      </p:pic>
      <p:pic>
        <p:nvPicPr>
          <p:cNvPr id="8" name="I IV6 V I MAJO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48264" y="512833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l-GR" dirty="0" smtClean="0"/>
              <a:t>. </a:t>
            </a:r>
            <a:r>
              <a:rPr lang="el-GR" dirty="0"/>
              <a:t>Σωστές απαντήσεις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1</a:t>
            </a:r>
          </a:p>
          <a:p>
            <a:r>
              <a:rPr lang="en-US" dirty="0"/>
              <a:t>5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623468" cy="183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44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α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sz="3200" i="1" dirty="0" smtClean="0"/>
              <a:t>Ακούστε 3 διαδοχές στους δύο τρόπους</a:t>
            </a:r>
            <a:endParaRPr lang="el-GR" sz="320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I – IV – V- I</a:t>
            </a:r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I – IV – I – V</a:t>
            </a:r>
          </a:p>
          <a:p>
            <a:endParaRPr lang="en-US" dirty="0" smtClean="0"/>
          </a:p>
          <a:p>
            <a:r>
              <a:rPr lang="en-US" dirty="0" smtClean="0"/>
              <a:t>I – V – I – IV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I IV V I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25242" y="2190344"/>
            <a:ext cx="864096" cy="864096"/>
          </a:xfrm>
          <a:prstGeom prst="rect">
            <a:avLst/>
          </a:prstGeom>
        </p:spPr>
      </p:pic>
      <p:pic>
        <p:nvPicPr>
          <p:cNvPr id="5" name="I IV I V MAJ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47664" y="3501008"/>
            <a:ext cx="825624" cy="825624"/>
          </a:xfrm>
          <a:prstGeom prst="rect">
            <a:avLst/>
          </a:prstGeom>
        </p:spPr>
      </p:pic>
      <p:pic>
        <p:nvPicPr>
          <p:cNvPr id="6" name="I V I IV MAJO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644008" y="4714126"/>
            <a:ext cx="936104" cy="936104"/>
          </a:xfrm>
          <a:prstGeom prst="rect">
            <a:avLst/>
          </a:prstGeom>
        </p:spPr>
      </p:pic>
      <p:pic>
        <p:nvPicPr>
          <p:cNvPr id="7" name="I IV V I MINO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74938" y="2276872"/>
            <a:ext cx="937422" cy="937422"/>
          </a:xfrm>
          <a:prstGeom prst="rect">
            <a:avLst/>
          </a:prstGeom>
        </p:spPr>
      </p:pic>
      <p:pic>
        <p:nvPicPr>
          <p:cNvPr id="8" name="I IV I V MINOR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63144" y="3445768"/>
            <a:ext cx="880864" cy="880864"/>
          </a:xfrm>
          <a:prstGeom prst="rect">
            <a:avLst/>
          </a:prstGeom>
        </p:spPr>
      </p:pic>
      <p:pic>
        <p:nvPicPr>
          <p:cNvPr id="9" name="I V I IV MINOR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74938" y="4647912"/>
            <a:ext cx="937422" cy="9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0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1β </a:t>
            </a:r>
            <a:r>
              <a:rPr lang="el-GR" sz="2400" dirty="0" smtClean="0"/>
              <a:t>Βρείτε τη σωστή απάντηση για κάθε ομάδα επιλογών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– IV – V- 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– IV – I – 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– V – I – IV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dirty="0" smtClean="0"/>
              <a:t>I – IV – V- I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dirty="0" smtClean="0"/>
              <a:t>I – IV – I – V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dirty="0" smtClean="0"/>
              <a:t>I – V – I – IV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– IV – V- 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– IV – I – 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– V – I – IV</a:t>
            </a:r>
          </a:p>
          <a:p>
            <a:endParaRPr lang="el-GR" dirty="0"/>
          </a:p>
        </p:txBody>
      </p:sp>
      <p:pic>
        <p:nvPicPr>
          <p:cNvPr id="6" name="I V I IV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5856" y="2348880"/>
            <a:ext cx="1080120" cy="1080120"/>
          </a:xfrm>
          <a:prstGeom prst="rect">
            <a:avLst/>
          </a:prstGeom>
        </p:spPr>
      </p:pic>
      <p:pic>
        <p:nvPicPr>
          <p:cNvPr id="7" name="I IV I V MIN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4008" y="3540158"/>
            <a:ext cx="864096" cy="864096"/>
          </a:xfrm>
          <a:prstGeom prst="rect">
            <a:avLst/>
          </a:prstGeom>
        </p:spPr>
      </p:pic>
      <p:pic>
        <p:nvPicPr>
          <p:cNvPr id="8" name="I IV I V MAJO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58344" y="4725144"/>
            <a:ext cx="897632" cy="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Σωστές απαντήσεις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3</a:t>
            </a:r>
          </a:p>
          <a:p>
            <a:endParaRPr lang="el-GR" dirty="0" smtClean="0"/>
          </a:p>
          <a:p>
            <a:pPr algn="r"/>
            <a:r>
              <a:rPr lang="el-GR" dirty="0" smtClean="0"/>
              <a:t>5</a:t>
            </a:r>
          </a:p>
          <a:p>
            <a:pPr algn="r"/>
            <a:endParaRPr lang="el-GR" dirty="0" smtClean="0"/>
          </a:p>
          <a:p>
            <a:r>
              <a:rPr lang="el-GR" dirty="0"/>
              <a:t>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187799" cy="24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α</a:t>
            </a:r>
            <a:r>
              <a:rPr lang="el-GR" dirty="0" smtClean="0"/>
              <a:t>. </a:t>
            </a:r>
            <a:r>
              <a:rPr lang="el-GR" sz="3600" i="1" dirty="0" smtClean="0"/>
              <a:t>Ακούστε </a:t>
            </a:r>
            <a:r>
              <a:rPr lang="en-US" sz="3600" i="1" dirty="0" smtClean="0"/>
              <a:t>2</a:t>
            </a:r>
            <a:r>
              <a:rPr lang="el-GR" sz="3600" i="1" dirty="0" smtClean="0"/>
              <a:t> διαδοχές στους δύο τρόπους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- V</a:t>
            </a:r>
            <a:r>
              <a:rPr lang="en-US" sz="2000" dirty="0" smtClean="0"/>
              <a:t>6</a:t>
            </a:r>
            <a:r>
              <a:rPr lang="en-US" sz="3600" dirty="0" smtClean="0"/>
              <a:t> </a:t>
            </a:r>
            <a:r>
              <a:rPr lang="en-US" dirty="0" smtClean="0"/>
              <a:t>-I – IV</a:t>
            </a:r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I -V</a:t>
            </a:r>
            <a:r>
              <a:rPr lang="en-US" sz="2000" dirty="0" smtClean="0"/>
              <a:t>6</a:t>
            </a:r>
            <a:r>
              <a:rPr lang="en-US" dirty="0" smtClean="0"/>
              <a:t> -I – V</a:t>
            </a:r>
          </a:p>
          <a:p>
            <a:endParaRPr lang="en-US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l-GR" sz="2000" dirty="0"/>
          </a:p>
        </p:txBody>
      </p:sp>
      <p:pic>
        <p:nvPicPr>
          <p:cNvPr id="6" name="I V6 I IV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2492896"/>
            <a:ext cx="825624" cy="825624"/>
          </a:xfrm>
          <a:prstGeom prst="rect">
            <a:avLst/>
          </a:prstGeom>
        </p:spPr>
      </p:pic>
      <p:pic>
        <p:nvPicPr>
          <p:cNvPr id="7" name="I V6 I IV MIN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4248" y="2509664"/>
            <a:ext cx="792088" cy="792088"/>
          </a:xfrm>
          <a:prstGeom prst="rect">
            <a:avLst/>
          </a:prstGeom>
        </p:spPr>
      </p:pic>
      <p:pic>
        <p:nvPicPr>
          <p:cNvPr id="8" name="I V6 I V MAJO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721" y="4340274"/>
            <a:ext cx="825624" cy="825624"/>
          </a:xfrm>
          <a:prstGeom prst="rect">
            <a:avLst/>
          </a:prstGeom>
        </p:spPr>
      </p:pic>
      <p:pic>
        <p:nvPicPr>
          <p:cNvPr id="9" name="I V6 I V MINO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27984" y="4277062"/>
            <a:ext cx="836076" cy="8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2β. </a:t>
            </a:r>
            <a:r>
              <a:rPr lang="el-GR" sz="2700" dirty="0" smtClean="0"/>
              <a:t>Βρείτε τη σωστή απάντηση για κάθε ομάδα επιλογών</a:t>
            </a:r>
            <a:endParaRPr lang="el-GR" sz="27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 – V</a:t>
            </a:r>
            <a:r>
              <a:rPr lang="el-GR" sz="1800" dirty="0" smtClean="0"/>
              <a:t>6</a:t>
            </a:r>
            <a:r>
              <a:rPr lang="en-US" sz="2800" dirty="0" smtClean="0"/>
              <a:t> – I – IV</a:t>
            </a: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Ι - </a:t>
            </a:r>
            <a:r>
              <a:rPr lang="en-US" sz="2800" dirty="0" smtClean="0"/>
              <a:t>V</a:t>
            </a:r>
            <a:r>
              <a:rPr lang="el-GR" sz="1800" dirty="0" smtClean="0"/>
              <a:t>6</a:t>
            </a:r>
            <a:r>
              <a:rPr lang="en-US" sz="2800" dirty="0" smtClean="0"/>
              <a:t> – I – V</a:t>
            </a:r>
            <a:endParaRPr lang="el-GR" sz="2800" dirty="0" smtClean="0"/>
          </a:p>
          <a:p>
            <a:pPr marL="514350" indent="-514350" algn="r">
              <a:buFont typeface="+mj-lt"/>
              <a:buAutoNum type="arabicPeriod"/>
            </a:pPr>
            <a:r>
              <a:rPr lang="en-US" sz="2800" dirty="0" smtClean="0"/>
              <a:t>I – V</a:t>
            </a:r>
            <a:r>
              <a:rPr lang="el-GR" sz="1800" dirty="0" smtClean="0"/>
              <a:t>6</a:t>
            </a:r>
            <a:r>
              <a:rPr lang="en-US" sz="2800" dirty="0" smtClean="0"/>
              <a:t> – I – IV</a:t>
            </a:r>
            <a:endParaRPr lang="el-GR" sz="2800" dirty="0" smtClean="0"/>
          </a:p>
          <a:p>
            <a:pPr marL="514350" indent="-514350" algn="r">
              <a:buFont typeface="+mj-lt"/>
              <a:buAutoNum type="arabicPeriod"/>
            </a:pPr>
            <a:r>
              <a:rPr lang="el-GR" sz="2800" dirty="0" smtClean="0"/>
              <a:t>Ι - </a:t>
            </a:r>
            <a:r>
              <a:rPr lang="en-US" sz="2800" dirty="0" smtClean="0"/>
              <a:t>V</a:t>
            </a:r>
            <a:r>
              <a:rPr lang="el-GR" sz="1800" dirty="0" smtClean="0"/>
              <a:t>6</a:t>
            </a:r>
            <a:r>
              <a:rPr lang="en-US" sz="2800" dirty="0" smtClean="0"/>
              <a:t> – I – V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 – V</a:t>
            </a:r>
            <a:r>
              <a:rPr lang="el-GR" sz="1800" dirty="0" smtClean="0"/>
              <a:t>6</a:t>
            </a:r>
            <a:r>
              <a:rPr lang="en-US" sz="2800" dirty="0" smtClean="0"/>
              <a:t> – I – IV</a:t>
            </a: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Ι - </a:t>
            </a:r>
            <a:r>
              <a:rPr lang="en-US" sz="2800" dirty="0" smtClean="0"/>
              <a:t>V</a:t>
            </a:r>
            <a:r>
              <a:rPr lang="el-GR" sz="1800" dirty="0" smtClean="0"/>
              <a:t>6</a:t>
            </a:r>
            <a:r>
              <a:rPr lang="en-US" sz="2800" dirty="0" smtClean="0"/>
              <a:t> – I – V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sz="2800" dirty="0" smtClean="0"/>
              <a:t>I – V</a:t>
            </a:r>
            <a:r>
              <a:rPr lang="el-GR" sz="1800" dirty="0" smtClean="0"/>
              <a:t>6</a:t>
            </a:r>
            <a:r>
              <a:rPr lang="en-US" sz="2800" dirty="0" smtClean="0"/>
              <a:t> – I – IV</a:t>
            </a:r>
            <a:endParaRPr lang="el-GR" sz="2800" dirty="0" smtClean="0"/>
          </a:p>
          <a:p>
            <a:pPr marL="514350" indent="-514350" algn="r">
              <a:buFont typeface="+mj-lt"/>
              <a:buAutoNum type="arabicPeriod"/>
            </a:pPr>
            <a:r>
              <a:rPr lang="el-GR" sz="2800" dirty="0" smtClean="0"/>
              <a:t>Ι - </a:t>
            </a:r>
            <a:r>
              <a:rPr lang="en-US" sz="2800" dirty="0" smtClean="0"/>
              <a:t>V</a:t>
            </a:r>
            <a:r>
              <a:rPr lang="el-GR" sz="1800" dirty="0" smtClean="0"/>
              <a:t>6</a:t>
            </a:r>
            <a:r>
              <a:rPr lang="en-US" sz="2800" dirty="0" smtClean="0"/>
              <a:t> – I – V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 algn="r">
              <a:buFont typeface="+mj-lt"/>
              <a:buAutoNum type="arabicPeriod"/>
            </a:pPr>
            <a:endParaRPr lang="el-GR" sz="2800" dirty="0" smtClean="0"/>
          </a:p>
          <a:p>
            <a:pPr marL="514350" indent="-514350" algn="r">
              <a:buFont typeface="+mj-lt"/>
              <a:buAutoNum type="arabicPeriod"/>
            </a:pPr>
            <a:endParaRPr lang="el-GR" dirty="0" smtClean="0"/>
          </a:p>
          <a:p>
            <a:pPr marL="514350" indent="-514350" algn="r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4" name="I V6 I IV MIN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48747" y="3127147"/>
            <a:ext cx="792088" cy="792088"/>
          </a:xfrm>
          <a:prstGeom prst="rect">
            <a:avLst/>
          </a:prstGeom>
        </p:spPr>
      </p:pic>
      <p:pic>
        <p:nvPicPr>
          <p:cNvPr id="5" name="I V6 I IV MAJ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72200" y="4095968"/>
            <a:ext cx="922447" cy="922447"/>
          </a:xfrm>
          <a:prstGeom prst="rect">
            <a:avLst/>
          </a:prstGeom>
        </p:spPr>
      </p:pic>
      <p:pic>
        <p:nvPicPr>
          <p:cNvPr id="9" name="α λυκ2 διαδοχη4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8224" y="2357384"/>
            <a:ext cx="864096" cy="864096"/>
          </a:xfrm>
          <a:prstGeom prst="rect">
            <a:avLst/>
          </a:prstGeom>
        </p:spPr>
      </p:pic>
      <p:pic>
        <p:nvPicPr>
          <p:cNvPr id="11" name="I V6 I V MAJO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79712" y="4869160"/>
            <a:ext cx="972197" cy="9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4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2β.Σωστές απαντήσεις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1</a:t>
            </a:r>
          </a:p>
          <a:p>
            <a:endParaRPr lang="el-GR" dirty="0" smtClean="0"/>
          </a:p>
          <a:p>
            <a:pPr algn="r"/>
            <a:r>
              <a:rPr lang="el-GR" dirty="0" smtClean="0"/>
              <a:t>4</a:t>
            </a:r>
          </a:p>
          <a:p>
            <a:r>
              <a:rPr lang="el-GR" dirty="0" smtClean="0"/>
              <a:t>6</a:t>
            </a:r>
          </a:p>
          <a:p>
            <a:endParaRPr lang="el-GR" dirty="0" smtClean="0"/>
          </a:p>
          <a:p>
            <a:pPr algn="r"/>
            <a:r>
              <a:rPr lang="el-GR" dirty="0"/>
              <a:t>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996084" cy="16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0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3. </a:t>
            </a:r>
            <a:r>
              <a:rPr lang="el-GR" sz="2700" dirty="0" smtClean="0"/>
              <a:t>Βρείτε τη σωστή απάντηση για κάθε ομάδα επιλογών</a:t>
            </a:r>
            <a:endParaRPr lang="el-GR" sz="27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138173"/>
              </p:ext>
            </p:extLst>
          </p:nvPr>
        </p:nvGraphicFramePr>
        <p:xfrm>
          <a:off x="611562" y="2204863"/>
          <a:ext cx="8064893" cy="3319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705"/>
                <a:gridCol w="1520940"/>
                <a:gridCol w="1520940"/>
                <a:gridCol w="1520940"/>
                <a:gridCol w="1751368"/>
              </a:tblGrid>
              <a:tr h="885039">
                <a:tc>
                  <a:txBody>
                    <a:bodyPr/>
                    <a:lstStyle/>
                    <a:p>
                      <a:r>
                        <a:rPr lang="el-GR" dirty="0" smtClean="0"/>
                        <a:t>1) </a:t>
                      </a:r>
                      <a:r>
                        <a:rPr lang="en-US" dirty="0" smtClean="0"/>
                        <a:t>I – IV – V</a:t>
                      </a:r>
                      <a:r>
                        <a:rPr lang="en-US" baseline="0" dirty="0" smtClean="0"/>
                        <a:t> – I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IV – V</a:t>
                      </a:r>
                      <a:r>
                        <a:rPr lang="en-US" baseline="0" dirty="0" smtClean="0"/>
                        <a:t> – I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IV – V</a:t>
                      </a:r>
                      <a:r>
                        <a:rPr lang="en-US" baseline="0" dirty="0" smtClean="0"/>
                        <a:t> – I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V6 – I</a:t>
                      </a:r>
                      <a:r>
                        <a:rPr lang="en-US" baseline="0" dirty="0" smtClean="0"/>
                        <a:t> – IV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IV – V</a:t>
                      </a:r>
                      <a:r>
                        <a:rPr lang="en-US" baseline="0" dirty="0" smtClean="0"/>
                        <a:t> – I</a:t>
                      </a:r>
                      <a:endParaRPr lang="el-GR" dirty="0"/>
                    </a:p>
                  </a:txBody>
                  <a:tcPr marL="75300" marR="75300"/>
                </a:tc>
              </a:tr>
              <a:tr h="885039">
                <a:tc>
                  <a:txBody>
                    <a:bodyPr/>
                    <a:lstStyle/>
                    <a:p>
                      <a:r>
                        <a:rPr lang="el-GR" dirty="0" smtClean="0"/>
                        <a:t>2) </a:t>
                      </a:r>
                      <a:r>
                        <a:rPr lang="en-US" dirty="0" smtClean="0"/>
                        <a:t>I – IV – I – 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IV – I – 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 – I – IV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IV – I – 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V6 – I – IV</a:t>
                      </a:r>
                      <a:endParaRPr lang="el-GR" dirty="0"/>
                    </a:p>
                  </a:txBody>
                  <a:tcPr marL="75300" marR="75300"/>
                </a:tc>
              </a:tr>
              <a:tr h="885039">
                <a:tc>
                  <a:txBody>
                    <a:bodyPr/>
                    <a:lstStyle/>
                    <a:p>
                      <a:r>
                        <a:rPr lang="el-GR" dirty="0" smtClean="0"/>
                        <a:t>3) </a:t>
                      </a:r>
                      <a:r>
                        <a:rPr lang="en-US" dirty="0" smtClean="0"/>
                        <a:t>I – V – I – IV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V6 – I – IV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V6 – I – IV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 – I – IV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 – I – IV</a:t>
                      </a:r>
                      <a:endParaRPr lang="el-GR" dirty="0"/>
                    </a:p>
                  </a:txBody>
                  <a:tcPr marL="75300" marR="75300"/>
                </a:tc>
              </a:tr>
              <a:tr h="663932">
                <a:tc>
                  <a:txBody>
                    <a:bodyPr/>
                    <a:lstStyle/>
                    <a:p>
                      <a:r>
                        <a:rPr lang="el-GR" dirty="0" smtClean="0"/>
                        <a:t>4)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dirty="0" smtClean="0"/>
                        <a:t>I – V6 – I – 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V6 – I - 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V6 – I - 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V6 – I - V</a:t>
                      </a:r>
                      <a:endParaRPr lang="el-GR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– V6 – I - V</a:t>
                      </a:r>
                      <a:endParaRPr lang="el-GR" dirty="0"/>
                    </a:p>
                  </a:txBody>
                  <a:tcPr marL="75300" marR="75300"/>
                </a:tc>
              </a:tr>
            </a:tbl>
          </a:graphicData>
        </a:graphic>
      </p:graphicFrame>
      <p:pic>
        <p:nvPicPr>
          <p:cNvPr id="6" name="I IV V I MIN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81910" y="5620250"/>
            <a:ext cx="609600" cy="609600"/>
          </a:xfrm>
          <a:prstGeom prst="rect">
            <a:avLst/>
          </a:prstGeom>
        </p:spPr>
      </p:pic>
      <p:pic>
        <p:nvPicPr>
          <p:cNvPr id="8" name="I V6 I V MIN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84168" y="5589502"/>
            <a:ext cx="609600" cy="609600"/>
          </a:xfrm>
          <a:prstGeom prst="rect">
            <a:avLst/>
          </a:prstGeom>
        </p:spPr>
      </p:pic>
      <p:pic>
        <p:nvPicPr>
          <p:cNvPr id="9" name="I V6 I IV MAJO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29872" y="5630599"/>
            <a:ext cx="609600" cy="609600"/>
          </a:xfrm>
          <a:prstGeom prst="rect">
            <a:avLst/>
          </a:prstGeom>
        </p:spPr>
      </p:pic>
      <p:pic>
        <p:nvPicPr>
          <p:cNvPr id="10" name="I V I IV MAJO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87624" y="5621728"/>
            <a:ext cx="609600" cy="609600"/>
          </a:xfrm>
          <a:prstGeom prst="rect">
            <a:avLst/>
          </a:prstGeom>
        </p:spPr>
      </p:pic>
      <p:pic>
        <p:nvPicPr>
          <p:cNvPr id="11" name="I V I IV MINOR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34211" y="5570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0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3.Σωστές απαντήσεις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3</a:t>
            </a:r>
          </a:p>
          <a:p>
            <a:r>
              <a:rPr lang="el-GR" dirty="0" smtClean="0"/>
              <a:t>1</a:t>
            </a:r>
          </a:p>
          <a:p>
            <a:r>
              <a:rPr lang="el-GR" dirty="0" smtClean="0"/>
              <a:t>2</a:t>
            </a:r>
          </a:p>
          <a:p>
            <a:r>
              <a:rPr lang="el-GR" dirty="0" smtClean="0"/>
              <a:t>4</a:t>
            </a:r>
          </a:p>
          <a:p>
            <a:r>
              <a:rPr lang="el-GR" dirty="0"/>
              <a:t>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56" y="2348880"/>
            <a:ext cx="3384376" cy="256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6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202</TotalTime>
  <Words>639</Words>
  <Application>Microsoft Office PowerPoint</Application>
  <PresentationFormat>Προβολή στην οθόνη (4:3)</PresentationFormat>
  <Paragraphs>134</Paragraphs>
  <Slides>14</Slides>
  <Notes>0</Notes>
  <HiddenSlides>0</HiddenSlides>
  <MMClips>34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Austin</vt:lpstr>
      <vt:lpstr>Διαδοχή συγχορδιών μέρος α΄</vt:lpstr>
      <vt:lpstr>1α. Ακούστε 3 διαδοχές στους δύο τρόπους</vt:lpstr>
      <vt:lpstr>1β Βρείτε τη σωστή απάντηση για κάθε ομάδα επιλογών</vt:lpstr>
      <vt:lpstr>Σωστές απαντήσεις</vt:lpstr>
      <vt:lpstr>2α. Ακούστε 2 διαδοχές στους δύο τρόπους</vt:lpstr>
      <vt:lpstr>2β. Βρείτε τη σωστή απάντηση για κάθε ομάδα επιλογών</vt:lpstr>
      <vt:lpstr>2β.Σωστές απαντήσεις</vt:lpstr>
      <vt:lpstr>3. Βρείτε τη σωστή απάντηση για κάθε ομάδα επιλογών</vt:lpstr>
      <vt:lpstr>3.Σωστές απαντήσεις</vt:lpstr>
      <vt:lpstr>4a. . Ακούστε 2 διαδοχές στους δύο τρόπους</vt:lpstr>
      <vt:lpstr>4β. Βρείτε τη σωστή απάντηση για κάθε ομάδα επιλογών</vt:lpstr>
      <vt:lpstr>4β. Σωστές απαντήσεις</vt:lpstr>
      <vt:lpstr>5. Βρείτε τη σωστή απάντηση για κάθε ομάδα επιλογών</vt:lpstr>
      <vt:lpstr>5. Σωστές απαντήσεις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Διαδοχή συγχορδιών</dc:title>
  <dc:creator>Ειρήνη Νάκα</dc:creator>
  <cp:lastModifiedBy>Ειρήνη Νάκα</cp:lastModifiedBy>
  <cp:revision>50</cp:revision>
  <dcterms:created xsi:type="dcterms:W3CDTF">2020-12-03T22:10:47Z</dcterms:created>
  <dcterms:modified xsi:type="dcterms:W3CDTF">2020-12-04T16:16:22Z</dcterms:modified>
</cp:coreProperties>
</file>