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3" r:id="rId5"/>
    <p:sldId id="266" r:id="rId6"/>
    <p:sldId id="265" r:id="rId7"/>
    <p:sldId id="262" r:id="rId8"/>
    <p:sldId id="260" r:id="rId9"/>
    <p:sldId id="259" r:id="rId10"/>
    <p:sldId id="258" r:id="rId11"/>
    <p:sldId id="261" r:id="rId12"/>
    <p:sldId id="264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05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86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4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977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08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92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14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22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28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63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3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3CD4-4B9B-48B1-A334-A32CB905ACDA}" type="datetimeFigureOut">
              <a:rPr lang="el-GR" smtClean="0"/>
              <a:t>27/1/2021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2F9A-25E4-467E-88C4-A86435BBE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51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2HSv-dwEI" TargetMode="External"/><Relationship Id="rId2" Type="http://schemas.openxmlformats.org/officeDocument/2006/relationships/hyperlink" Target="https://www.youtube.com/watch?v=-d0ZFJ2gpOo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-8fXb8tts0" TargetMode="External"/><Relationship Id="rId4" Type="http://schemas.openxmlformats.org/officeDocument/2006/relationships/hyperlink" Target="https://www.youtube.com/watch?v=mOR6jLS2ct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anguefr.net/2017/12/bon-voyage-50-phrases-francaises-utiles.html?fullpos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5TJGOAByeY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ocation-vacances-express.com/guide/mer-ou-montagn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orthbysouthwest.fr/2012/09/partir-en-vacances-a-la-plage-ou-a-la-montagne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youtube.com/watch?v=RDXts4Jvu5s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youtube.com/watch?v=LEwmjXQJz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lon-etourisme.com/trophees-video-touristique-culturelle/" TargetMode="External"/><Relationship Id="rId2" Type="http://schemas.openxmlformats.org/officeDocument/2006/relationships/hyperlink" Target="https://www.youtube.com/watch?v=WDQqDOXAUIM&amp;feature=emb_logo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zTjnQ0XlAc4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Ομάδα 12"/>
          <p:cNvGrpSpPr/>
          <p:nvPr/>
        </p:nvGrpSpPr>
        <p:grpSpPr>
          <a:xfrm>
            <a:off x="990600" y="148353"/>
            <a:ext cx="10248899" cy="6709647"/>
            <a:chOff x="990600" y="148353"/>
            <a:chExt cx="10248899" cy="670964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 rotWithShape="1">
            <a:blip r:embed="rId2"/>
            <a:srcRect l="25349" t="25069" r="25986" b="13978"/>
            <a:stretch/>
          </p:blipFill>
          <p:spPr>
            <a:xfrm>
              <a:off x="990600" y="148353"/>
              <a:ext cx="10248899" cy="670964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" name="Έλλειψη 1"/>
            <p:cNvSpPr/>
            <p:nvPr/>
          </p:nvSpPr>
          <p:spPr>
            <a:xfrm>
              <a:off x="1333500" y="4356100"/>
              <a:ext cx="1282700" cy="431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Έλλειψη 4"/>
            <p:cNvSpPr/>
            <p:nvPr/>
          </p:nvSpPr>
          <p:spPr>
            <a:xfrm>
              <a:off x="1460500" y="4660899"/>
              <a:ext cx="3873500" cy="41910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Έλλειψη 5"/>
            <p:cNvSpPr/>
            <p:nvPr/>
          </p:nvSpPr>
          <p:spPr>
            <a:xfrm>
              <a:off x="2628900" y="5251450"/>
              <a:ext cx="1282700" cy="3365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Στρογγυλεμένο ορθογώνιο 6"/>
            <p:cNvSpPr/>
            <p:nvPr/>
          </p:nvSpPr>
          <p:spPr>
            <a:xfrm>
              <a:off x="1333500" y="5588000"/>
              <a:ext cx="4267200" cy="4953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6286499" y="4387850"/>
              <a:ext cx="1282700" cy="431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9004299" y="4438649"/>
              <a:ext cx="762001" cy="3492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Στρογγυλεμένο ορθογώνιο 10"/>
            <p:cNvSpPr/>
            <p:nvPr/>
          </p:nvSpPr>
          <p:spPr>
            <a:xfrm>
              <a:off x="6477000" y="4991100"/>
              <a:ext cx="1663700" cy="26035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Στρογγυλεμένο ορθογώνιο 11"/>
            <p:cNvSpPr/>
            <p:nvPr/>
          </p:nvSpPr>
          <p:spPr>
            <a:xfrm>
              <a:off x="8585200" y="5588000"/>
              <a:ext cx="1181100" cy="30480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7026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6023715" y="4944471"/>
            <a:ext cx="4867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2"/>
              </a:rPr>
              <a:t>https://www.youtube.com/watch?v=-</a:t>
            </a:r>
            <a:r>
              <a:rPr lang="el-GR" dirty="0" smtClean="0">
                <a:hlinkClick r:id="rId2"/>
              </a:rPr>
              <a:t>d0ZFJ2gpOo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5965366" y="3521509"/>
            <a:ext cx="4893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3"/>
              </a:rPr>
              <a:t>https://</a:t>
            </a:r>
            <a:r>
              <a:rPr lang="el-GR" dirty="0" smtClean="0">
                <a:hlinkClick r:id="rId3"/>
              </a:rPr>
              <a:t>www.youtube.com/watch?v=yV2HSv-dwEI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6002651" y="4103551"/>
            <a:ext cx="4909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www.youtube.com/watch?v=mOR6jLS2cto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5965366" y="2068703"/>
            <a:ext cx="47609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www.youtube.com/watch?v=B-8fXb8tts0</a:t>
            </a:r>
            <a:endParaRPr lang="en-US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539095" y="3631964"/>
            <a:ext cx="51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Roboto"/>
              </a:rPr>
              <a:t>Paris (Mairie de Paris - Réalisation </a:t>
            </a:r>
            <a:r>
              <a:rPr lang="fr-FR" dirty="0" err="1">
                <a:latin typeface="Roboto"/>
              </a:rPr>
              <a:t>Jalil</a:t>
            </a:r>
            <a:r>
              <a:rPr lang="fr-FR" dirty="0">
                <a:latin typeface="Roboto"/>
              </a:rPr>
              <a:t> Lespert)</a:t>
            </a:r>
            <a:endParaRPr lang="fr-FR" b="0" i="0" dirty="0">
              <a:effectLst/>
              <a:latin typeface="Roboto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30335" y="4149718"/>
            <a:ext cx="4949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Bonjour Paris | A Hyper-Lapse Film by Tyler Fairbank </a:t>
            </a:r>
            <a:endParaRPr lang="en-US" b="0" i="0" dirty="0">
              <a:effectLst/>
              <a:latin typeface="Roboto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39096" y="4944471"/>
            <a:ext cx="510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Roboto"/>
              </a:rPr>
              <a:t>Paris en une minute : visite de la ville de </a:t>
            </a:r>
            <a:r>
              <a:rPr lang="fr-FR" dirty="0" smtClean="0">
                <a:latin typeface="Roboto"/>
              </a:rPr>
              <a:t>l'amour</a:t>
            </a:r>
            <a:endParaRPr lang="fr-FR" dirty="0">
              <a:latin typeface="Roboto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588388" y="2098792"/>
            <a:ext cx="30105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>
                <a:latin typeface="Roboto"/>
              </a:rPr>
              <a:t>Office du Tourisme de Paris</a:t>
            </a:r>
            <a:endParaRPr lang="fr-FR" b="0" i="0" dirty="0">
              <a:effectLst/>
              <a:latin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" y="721154"/>
            <a:ext cx="3798792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Vacances en ville…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/>
          <a:srcRect l="36875" t="13870" r="36875" b="19986"/>
          <a:stretch/>
        </p:blipFill>
        <p:spPr>
          <a:xfrm>
            <a:off x="237564" y="254000"/>
            <a:ext cx="4220135" cy="5978525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38586" t="36606" r="37816" b="25279"/>
          <a:stretch/>
        </p:blipFill>
        <p:spPr>
          <a:xfrm>
            <a:off x="4457699" y="76200"/>
            <a:ext cx="7645401" cy="678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587500" y="540435"/>
            <a:ext cx="989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</a:t>
            </a:r>
            <a:r>
              <a:rPr lang="el-GR" dirty="0" smtClean="0">
                <a:hlinkClick r:id="rId2"/>
              </a:rPr>
              <a:t>www.languefr.net/2017/12/bon-voyage-50-phrases-francaises-utiles.html?fullpost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20312" t="26285" r="22708" b="19244"/>
          <a:stretch/>
        </p:blipFill>
        <p:spPr>
          <a:xfrm>
            <a:off x="2425700" y="1473200"/>
            <a:ext cx="6946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5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70056" y="696952"/>
            <a:ext cx="429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Roboto"/>
              </a:rPr>
              <a:t>Le Piano au </a:t>
            </a:r>
            <a:r>
              <a:rPr lang="en-US" b="1" dirty="0" err="1">
                <a:latin typeface="Roboto"/>
              </a:rPr>
              <a:t>cinéma</a:t>
            </a:r>
            <a:r>
              <a:rPr lang="en-US" b="1" dirty="0">
                <a:latin typeface="Roboto"/>
              </a:rPr>
              <a:t> - Blow Up - ARTE</a:t>
            </a:r>
            <a:endParaRPr lang="en-US" b="1" i="0" dirty="0">
              <a:effectLst/>
              <a:latin typeface="Roboto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370706" y="743118"/>
            <a:ext cx="4949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2"/>
              </a:rPr>
              <a:t>https://</a:t>
            </a:r>
            <a:r>
              <a:rPr lang="el-GR" dirty="0" smtClean="0">
                <a:hlinkClick r:id="rId2"/>
              </a:rPr>
              <a:t>www.youtube.com/watch?v=5TJGOAByeYY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l="1094" t="23320" r="33750" b="7480"/>
          <a:stretch/>
        </p:blipFill>
        <p:spPr>
          <a:xfrm>
            <a:off x="2173348" y="1389449"/>
            <a:ext cx="79438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Ομάδα 10"/>
          <p:cNvGrpSpPr/>
          <p:nvPr/>
        </p:nvGrpSpPr>
        <p:grpSpPr>
          <a:xfrm>
            <a:off x="356326" y="545058"/>
            <a:ext cx="11632474" cy="5719671"/>
            <a:chOff x="356326" y="545058"/>
            <a:chExt cx="11632474" cy="5719671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 rotWithShape="1">
            <a:blip r:embed="rId2"/>
            <a:srcRect l="26296" t="22191" r="26271" b="36325"/>
            <a:stretch/>
          </p:blipFill>
          <p:spPr>
            <a:xfrm>
              <a:off x="356326" y="545058"/>
              <a:ext cx="11632474" cy="5719671"/>
            </a:xfrm>
            <a:prstGeom prst="rect">
              <a:avLst/>
            </a:prstGeom>
          </p:spPr>
        </p:pic>
        <p:sp>
          <p:nvSpPr>
            <p:cNvPr id="5" name="Στρογγυλεμένο ορθογώνιο 4"/>
            <p:cNvSpPr/>
            <p:nvPr/>
          </p:nvSpPr>
          <p:spPr>
            <a:xfrm>
              <a:off x="609600" y="4127500"/>
              <a:ext cx="5092700" cy="7112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Στρογγυλεμένο ορθογώνιο 5"/>
            <p:cNvSpPr/>
            <p:nvPr/>
          </p:nvSpPr>
          <p:spPr>
            <a:xfrm>
              <a:off x="6464300" y="4483100"/>
              <a:ext cx="5092700" cy="13208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520700" y="3302000"/>
              <a:ext cx="2832100" cy="482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8470900" y="3784600"/>
              <a:ext cx="3086100" cy="3429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165350" y="3784600"/>
              <a:ext cx="3536950" cy="3429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6464300" y="4044950"/>
              <a:ext cx="3543300" cy="43815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32888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9042400" cy="39087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Quel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lieu de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vacances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en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France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vous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choisissez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et </a:t>
            </a:r>
            <a:r>
              <a:rPr lang="en-US" sz="2800" i="1" dirty="0" err="1" smtClean="0">
                <a:solidFill>
                  <a:schemeClr val="accent2">
                    <a:lumMod val="75000"/>
                  </a:schemeClr>
                </a:solidFill>
              </a:rPr>
              <a:t>pourquoi</a:t>
            </a: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just"/>
            <a:endParaRPr lang="el-GR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l-GR" sz="2000" dirty="0" smtClean="0"/>
              <a:t>Ποιο μέρος διακοπών (βουνό, θάλασσα, εξοχή, πόλη) διαλέγετε </a:t>
            </a:r>
            <a:r>
              <a:rPr lang="el-GR" sz="2000" dirty="0"/>
              <a:t>στην Γαλλία </a:t>
            </a:r>
            <a:r>
              <a:rPr lang="el-GR" sz="2000" dirty="0" smtClean="0"/>
              <a:t>και γιατί;</a:t>
            </a:r>
          </a:p>
          <a:p>
            <a:pPr algn="just"/>
            <a:endParaRPr lang="el-GR" sz="2400" dirty="0"/>
          </a:p>
          <a:p>
            <a:pPr algn="just"/>
            <a:r>
              <a:rPr lang="el-GR" sz="2000" dirty="0" smtClean="0"/>
              <a:t>Γράψτε την γνώμη σας στα γαλλικά (50 λέξεις περίπου ή και παραπάνω) παίρνοντας ιδέες από τα 4 κείμενα στη σελ.22 του βιβλίου σας (διαφάνειες 1,2) και από τις διαφάνειες: 4, 5, ,6, 7, 8 αυτής της παρουσίασης</a:t>
            </a:r>
            <a:r>
              <a:rPr lang="el-GR" sz="2400" dirty="0"/>
              <a:t> </a:t>
            </a:r>
            <a:r>
              <a:rPr lang="el-GR" sz="2000" dirty="0"/>
              <a:t>και στείλτε την με μήνυμα στο </a:t>
            </a:r>
            <a:r>
              <a:rPr lang="fr-FR" sz="2000" dirty="0" err="1" smtClean="0"/>
              <a:t>eclass</a:t>
            </a:r>
            <a:r>
              <a:rPr lang="fr-FR" sz="2000"/>
              <a:t>.</a:t>
            </a:r>
            <a:endParaRPr lang="el-GR" sz="2000" dirty="0"/>
          </a:p>
          <a:p>
            <a:pPr algn="just"/>
            <a:endParaRPr lang="el-GR" sz="2400" dirty="0"/>
          </a:p>
          <a:p>
            <a:pPr algn="just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3427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572000" y="464235"/>
            <a:ext cx="722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</a:t>
            </a:r>
            <a:r>
              <a:rPr lang="el-GR" dirty="0" smtClean="0">
                <a:hlinkClick r:id="rId2"/>
              </a:rPr>
              <a:t>www.location-vacances-express.com/guide/mer-ou-montagne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/>
          <a:srcRect l="3021" t="14983" r="8230" b="10722"/>
          <a:stretch/>
        </p:blipFill>
        <p:spPr>
          <a:xfrm>
            <a:off x="1409700" y="1250047"/>
            <a:ext cx="9779000" cy="46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314450" y="851416"/>
            <a:ext cx="9658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https://northbysouthwest.fr/2012/09/partir-en-vacances-a-la-plage-ou-a-la-montagne</a:t>
            </a:r>
            <a:r>
              <a:rPr lang="el-GR" dirty="0" smtClean="0">
                <a:hlinkClick r:id="rId2"/>
              </a:rPr>
              <a:t>/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314450" y="482084"/>
            <a:ext cx="607890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/>
            <a:r>
              <a:rPr lang="fr-FR" sz="2000" b="1" dirty="0" smtClean="0">
                <a:solidFill>
                  <a:srgbClr val="48423F"/>
                </a:solidFill>
                <a:latin typeface="Kreon"/>
              </a:rPr>
              <a:t>Partir en vacances à </a:t>
            </a:r>
            <a:r>
              <a:rPr lang="fr-FR" sz="2000" b="1" dirty="0">
                <a:solidFill>
                  <a:srgbClr val="48423F"/>
                </a:solidFill>
                <a:latin typeface="Kreon"/>
              </a:rPr>
              <a:t>la plage ou à la </a:t>
            </a:r>
            <a:r>
              <a:rPr lang="fr-FR" sz="2000" b="1" dirty="0" smtClean="0">
                <a:solidFill>
                  <a:srgbClr val="48423F"/>
                </a:solidFill>
                <a:latin typeface="Kreon"/>
              </a:rPr>
              <a:t>montagne </a:t>
            </a:r>
            <a:r>
              <a:rPr lang="fr-FR" dirty="0">
                <a:solidFill>
                  <a:srgbClr val="48423F"/>
                </a:solidFill>
                <a:latin typeface="Kreon"/>
              </a:rPr>
              <a:t>?</a:t>
            </a:r>
            <a:endParaRPr lang="fr-FR" i="0" dirty="0">
              <a:solidFill>
                <a:srgbClr val="48423F"/>
              </a:solidFill>
              <a:effectLst/>
              <a:latin typeface="Kreon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/>
          <a:srcRect l="12656" t="19986" r="12813" b="6923"/>
          <a:stretch/>
        </p:blipFill>
        <p:spPr>
          <a:xfrm>
            <a:off x="1314450" y="1590080"/>
            <a:ext cx="90868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/>
          <p:cNvGrpSpPr/>
          <p:nvPr/>
        </p:nvGrpSpPr>
        <p:grpSpPr>
          <a:xfrm>
            <a:off x="870038" y="254290"/>
            <a:ext cx="10699662" cy="6527800"/>
            <a:chOff x="1009738" y="466862"/>
            <a:chExt cx="10303615" cy="5923929"/>
          </a:xfrm>
        </p:grpSpPr>
        <p:sp>
          <p:nvSpPr>
            <p:cNvPr id="2" name="Ορθογώνιο 1"/>
            <p:cNvSpPr/>
            <p:nvPr/>
          </p:nvSpPr>
          <p:spPr>
            <a:xfrm>
              <a:off x="1196013" y="910272"/>
              <a:ext cx="49493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hlinkClick r:id="rId2"/>
                </a:rPr>
                <a:t>https://</a:t>
              </a:r>
              <a:r>
                <a:rPr lang="el-GR" dirty="0" smtClean="0">
                  <a:hlinkClick r:id="rId2"/>
                </a:rPr>
                <a:t>www.youtube.com/watch?v=LEwmjXQJzb0</a:t>
              </a:r>
              <a:endParaRPr lang="en-US" dirty="0" smtClean="0"/>
            </a:p>
            <a:p>
              <a:endParaRPr lang="el-GR" dirty="0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1145125" y="466862"/>
              <a:ext cx="299312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>
                  <a:latin typeface="Roboto"/>
                </a:rPr>
                <a:t> Pendant les </a:t>
              </a:r>
              <a:r>
                <a:rPr lang="en-US" dirty="0" err="1">
                  <a:latin typeface="Roboto"/>
                </a:rPr>
                <a:t>vacances</a:t>
              </a:r>
              <a:r>
                <a:rPr lang="en-US" dirty="0">
                  <a:latin typeface="Roboto"/>
                </a:rPr>
                <a:t> vol1</a:t>
              </a:r>
              <a:endParaRPr lang="en-US" b="0" i="0" dirty="0">
                <a:effectLst/>
                <a:latin typeface="Roboto"/>
              </a:endParaRPr>
            </a:p>
          </p:txBody>
        </p:sp>
        <p:sp>
          <p:nvSpPr>
            <p:cNvPr id="4" name="Ορθογώνιο 3"/>
            <p:cNvSpPr/>
            <p:nvPr/>
          </p:nvSpPr>
          <p:spPr>
            <a:xfrm>
              <a:off x="6480683" y="875147"/>
              <a:ext cx="483267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hlinkClick r:id="rId3"/>
                </a:rPr>
                <a:t>https://</a:t>
              </a:r>
              <a:r>
                <a:rPr lang="el-GR" dirty="0" smtClean="0">
                  <a:hlinkClick r:id="rId3"/>
                </a:rPr>
                <a:t>www.youtube.com/watch?v=RDXts4Jvu5s</a:t>
              </a:r>
              <a:endParaRPr lang="en-US" dirty="0" smtClean="0"/>
            </a:p>
            <a:p>
              <a:endParaRPr lang="el-GR" dirty="0"/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8384346" y="466862"/>
              <a:ext cx="292900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>
                  <a:latin typeface="Roboto"/>
                </a:rPr>
                <a:t>Pendant les </a:t>
              </a:r>
              <a:r>
                <a:rPr lang="en-US" dirty="0" err="1">
                  <a:latin typeface="Roboto"/>
                </a:rPr>
                <a:t>vacances</a:t>
              </a:r>
              <a:r>
                <a:rPr lang="en-US" dirty="0">
                  <a:latin typeface="Roboto"/>
                </a:rPr>
                <a:t> </a:t>
              </a:r>
              <a:r>
                <a:rPr lang="en-US" dirty="0" smtClean="0">
                  <a:latin typeface="Roboto"/>
                </a:rPr>
                <a:t>vol2</a:t>
              </a:r>
              <a:endParaRPr lang="el-GR" dirty="0"/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 rotWithShape="1">
            <a:blip r:embed="rId4"/>
            <a:srcRect l="13594" t="59835" r="13750" b="31087"/>
            <a:stretch/>
          </p:blipFill>
          <p:spPr>
            <a:xfrm>
              <a:off x="1196013" y="2004952"/>
              <a:ext cx="8858250" cy="622300"/>
            </a:xfrm>
            <a:prstGeom prst="rect">
              <a:avLst/>
            </a:prstGeom>
          </p:spPr>
        </p:pic>
        <p:pic>
          <p:nvPicPr>
            <p:cNvPr id="7" name="Εικόνα 6"/>
            <p:cNvPicPr>
              <a:picLocks noChangeAspect="1"/>
            </p:cNvPicPr>
            <p:nvPr/>
          </p:nvPicPr>
          <p:blipFill rotWithShape="1">
            <a:blip r:embed="rId5"/>
            <a:srcRect l="12813" t="26100" r="15313" b="63897"/>
            <a:stretch/>
          </p:blipFill>
          <p:spPr>
            <a:xfrm>
              <a:off x="1009738" y="2581770"/>
              <a:ext cx="8763000" cy="685800"/>
            </a:xfrm>
            <a:prstGeom prst="rect">
              <a:avLst/>
            </a:prstGeom>
          </p:spPr>
        </p:pic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6"/>
            <a:srcRect l="12656" t="43885" r="17657" b="47221"/>
            <a:stretch/>
          </p:blipFill>
          <p:spPr>
            <a:xfrm>
              <a:off x="1009738" y="3244555"/>
              <a:ext cx="8496300" cy="609600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/>
          </p:nvPicPr>
          <p:blipFill rotWithShape="1">
            <a:blip r:embed="rId4"/>
            <a:srcRect l="38438" t="44762" r="39583" b="48383"/>
            <a:stretch/>
          </p:blipFill>
          <p:spPr>
            <a:xfrm>
              <a:off x="4673600" y="1540212"/>
              <a:ext cx="2679700" cy="469900"/>
            </a:xfrm>
            <a:prstGeom prst="rect">
              <a:avLst/>
            </a:prstGeom>
          </p:spPr>
        </p:pic>
        <p:pic>
          <p:nvPicPr>
            <p:cNvPr id="10" name="Εικόνα 9"/>
            <p:cNvPicPr>
              <a:picLocks noChangeAspect="1"/>
            </p:cNvPicPr>
            <p:nvPr/>
          </p:nvPicPr>
          <p:blipFill rotWithShape="1">
            <a:blip r:embed="rId7"/>
            <a:srcRect l="13646" t="65332" r="15729" b="24803"/>
            <a:stretch/>
          </p:blipFill>
          <p:spPr>
            <a:xfrm>
              <a:off x="1238249" y="4241100"/>
              <a:ext cx="8610600" cy="676196"/>
            </a:xfrm>
            <a:prstGeom prst="rect">
              <a:avLst/>
            </a:prstGeom>
          </p:spPr>
        </p:pic>
        <p:pic>
          <p:nvPicPr>
            <p:cNvPr id="11" name="Εικόνα 10"/>
            <p:cNvPicPr>
              <a:picLocks noChangeAspect="1"/>
            </p:cNvPicPr>
            <p:nvPr/>
          </p:nvPicPr>
          <p:blipFill rotWithShape="1">
            <a:blip r:embed="rId7"/>
            <a:srcRect l="38124" t="49629" r="38647" b="42635"/>
            <a:stretch/>
          </p:blipFill>
          <p:spPr>
            <a:xfrm>
              <a:off x="4729331" y="3786801"/>
              <a:ext cx="2832100" cy="530304"/>
            </a:xfrm>
            <a:prstGeom prst="rect">
              <a:avLst/>
            </a:prstGeom>
          </p:spPr>
        </p:pic>
        <p:pic>
          <p:nvPicPr>
            <p:cNvPr id="12" name="Εικόνα 11"/>
            <p:cNvPicPr>
              <a:picLocks noChangeAspect="1"/>
            </p:cNvPicPr>
            <p:nvPr/>
          </p:nvPicPr>
          <p:blipFill rotWithShape="1">
            <a:blip r:embed="rId8"/>
            <a:srcRect l="13229" t="47591" r="17396" b="43145"/>
            <a:stretch/>
          </p:blipFill>
          <p:spPr>
            <a:xfrm>
              <a:off x="1145125" y="5151767"/>
              <a:ext cx="8458200" cy="635000"/>
            </a:xfrm>
            <a:prstGeom prst="rect">
              <a:avLst/>
            </a:prstGeom>
          </p:spPr>
        </p:pic>
        <p:pic>
          <p:nvPicPr>
            <p:cNvPr id="13" name="Εικόνα 12"/>
            <p:cNvPicPr>
              <a:picLocks noChangeAspect="1"/>
            </p:cNvPicPr>
            <p:nvPr/>
          </p:nvPicPr>
          <p:blipFill rotWithShape="1">
            <a:blip r:embed="rId8"/>
            <a:srcRect l="38653" t="32584" r="40097" b="61458"/>
            <a:stretch/>
          </p:blipFill>
          <p:spPr>
            <a:xfrm>
              <a:off x="4540338" y="4689022"/>
              <a:ext cx="2590800" cy="408285"/>
            </a:xfrm>
            <a:prstGeom prst="rect">
              <a:avLst/>
            </a:prstGeom>
          </p:spPr>
        </p:pic>
        <p:pic>
          <p:nvPicPr>
            <p:cNvPr id="14" name="Εικόνα 13"/>
            <p:cNvPicPr>
              <a:picLocks noChangeAspect="1"/>
            </p:cNvPicPr>
            <p:nvPr/>
          </p:nvPicPr>
          <p:blipFill rotWithShape="1">
            <a:blip r:embed="rId9"/>
            <a:srcRect l="13229" t="40736" r="15313" b="50000"/>
            <a:stretch/>
          </p:blipFill>
          <p:spPr>
            <a:xfrm>
              <a:off x="1145125" y="5755791"/>
              <a:ext cx="8712200" cy="6350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481987" y="273481"/>
            <a:ext cx="319157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Vocabulaire important</a:t>
            </a:r>
            <a:r>
              <a:rPr lang="en-US" b="1" dirty="0" smtClean="0">
                <a:solidFill>
                  <a:schemeClr val="bg1"/>
                </a:solidFill>
              </a:rPr>
              <a:t>!!!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4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rritoiresdeslangues.files.wordpress.com/2013/10/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932"/>
            <a:ext cx="10721069" cy="68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9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635000" y="4577966"/>
            <a:ext cx="715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</a:t>
            </a:r>
            <a:r>
              <a:rPr lang="el-GR" dirty="0" smtClean="0">
                <a:hlinkClick r:id="rId2"/>
              </a:rPr>
              <a:t>www.youtube.com/watch?v=WDQqDOXAUIM&amp;feature=emb_logo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635000" y="4189800"/>
            <a:ext cx="5609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Roboto"/>
              </a:rPr>
              <a:t>VLOG 9 - SAINT-MALO &amp; LE MONT-SAINT-MICHEL</a:t>
            </a:r>
            <a:endParaRPr lang="fr-FR" b="0" i="0" dirty="0">
              <a:solidFill>
                <a:schemeClr val="accent2">
                  <a:lumMod val="75000"/>
                </a:schemeClr>
              </a:solidFill>
              <a:effectLst/>
              <a:latin typeface="Roboto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35000" y="3231910"/>
            <a:ext cx="7621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hlinkClick r:id="rId3"/>
              </a:rPr>
              <a:t>https://www.salon-etourisme.com/trophees-video-touristique-culturelle/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4"/>
          <a:srcRect l="23229" t="18689" r="24167" b="19245"/>
          <a:stretch/>
        </p:blipFill>
        <p:spPr>
          <a:xfrm>
            <a:off x="1591860" y="651518"/>
            <a:ext cx="3695700" cy="245160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997700" y="1997021"/>
            <a:ext cx="37465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rgbClr val="282828"/>
                </a:solidFill>
                <a:latin typeface="panton"/>
              </a:rPr>
              <a:t>LES 12 VIDEOS NOMINÉES POUR LES GRANDS PRIX SONT…</a:t>
            </a:r>
            <a:endParaRPr lang="fr-FR" b="1" i="0" dirty="0">
              <a:solidFill>
                <a:srgbClr val="282828"/>
              </a:solidFill>
              <a:effectLst/>
              <a:latin typeface="panton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539096" y="5462225"/>
            <a:ext cx="49854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Roboto"/>
              </a:rPr>
              <a:t>10 Best Places to Visit in France - Travel Video</a:t>
            </a:r>
            <a:endParaRPr lang="en-US" b="0" i="0" dirty="0">
              <a:effectLst/>
              <a:latin typeface="Roboto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023715" y="5462225"/>
            <a:ext cx="483478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www.youtube.com/watch?v=zTjnQ0XlAc4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11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220</Words>
  <Application>Microsoft Office PowerPoint</Application>
  <PresentationFormat>Ευρεία οθόνη</PresentationFormat>
  <Paragraphs>31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Kreon</vt:lpstr>
      <vt:lpstr>panton</vt:lpstr>
      <vt:lpstr>Roboto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 Triantafillidis</dc:creator>
  <cp:lastModifiedBy>Dimitris Triantafillidis</cp:lastModifiedBy>
  <cp:revision>39</cp:revision>
  <dcterms:created xsi:type="dcterms:W3CDTF">2021-01-21T09:02:24Z</dcterms:created>
  <dcterms:modified xsi:type="dcterms:W3CDTF">2021-01-27T08:57:58Z</dcterms:modified>
</cp:coreProperties>
</file>