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1" r:id="rId19"/>
    <p:sldId id="280" r:id="rId20"/>
    <p:sldId id="272" r:id="rId21"/>
    <p:sldId id="277" r:id="rId22"/>
    <p:sldId id="275" r:id="rId23"/>
    <p:sldId id="278" r:id="rId24"/>
    <p:sldId id="276" r:id="rId25"/>
    <p:sldId id="279" r:id="rId26"/>
    <p:sldId id="281" r:id="rId27"/>
    <p:sldId id="290" r:id="rId28"/>
    <p:sldId id="284" r:id="rId29"/>
    <p:sldId id="285" r:id="rId30"/>
    <p:sldId id="286" r:id="rId31"/>
    <p:sldId id="287" r:id="rId32"/>
    <p:sldId id="288" r:id="rId33"/>
    <p:sldId id="289" r:id="rId34"/>
    <p:sldId id="282" r:id="rId35"/>
    <p:sldId id="283" r:id="rId36"/>
    <p:sldId id="291" r:id="rId37"/>
    <p:sldId id="292" r:id="rId38"/>
    <p:sldId id="293" r:id="rId39"/>
    <p:sldId id="312" r:id="rId40"/>
    <p:sldId id="294" r:id="rId41"/>
    <p:sldId id="295" r:id="rId42"/>
    <p:sldId id="296" r:id="rId43"/>
    <p:sldId id="323" r:id="rId44"/>
    <p:sldId id="324" r:id="rId45"/>
    <p:sldId id="311" r:id="rId46"/>
    <p:sldId id="313" r:id="rId47"/>
    <p:sldId id="314" r:id="rId48"/>
    <p:sldId id="315" r:id="rId49"/>
    <p:sldId id="316" r:id="rId50"/>
    <p:sldId id="317" r:id="rId51"/>
    <p:sldId id="321" r:id="rId52"/>
    <p:sldId id="322" r:id="rId53"/>
    <p:sldId id="318" r:id="rId54"/>
    <p:sldId id="319" r:id="rId55"/>
    <p:sldId id="320" r:id="rId5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Σκούρο στυλ 2 - Έμφαση 1/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Σκούρο στυλ 2 - Έμφαση 3/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534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873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146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342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140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199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108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4675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120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128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067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9603D-0FF4-479D-93BC-75C66B2D6B8B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4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mhb_Uhe1PU&amp;feature=emb_logo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zPR0Z7RTWI&amp;feature=emb_logo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.glosbe.com/fr/e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nch.hku.hk/copy-of-11-a-la-radio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c2JBYHZwW1rQU1xZsh4g08ck00uv-Aq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redirect?event=video_description&amp;v=6A7ZXfx3BnY&amp;redir_token=QUFFLUhqa3BvMFdMM0llemk2QlFxYWxnOGZ2dkh3T2JSZ3xBQ3Jtc0trNXBMVjFBekRIQzRjMlllUzRGTG84cDF5ZkZXLUdXbzR1ZXVxOUZwX0J0ZmlZelIwSWJxX1FtRVFILV9fOENHN2pZeDBBWTJLQmZnd2NpZ0pfY2VKSTZlYlBDY0E5cGh6RzZjOS1kNm5EMmdMY0FCaw%3D%3D&amp;q=https%3A%2F%2F21Juin.lnk.to%2FpeuxtumedireAY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langue-francaise.tv5monde.com/decouvrir/voyager-en-francais/les-expressions-imagees-darchibald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ssignets.com/signetsdiane/signet/vocabulaire/expressioncorps.htm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ZxGavfdRjQ" TargetMode="External"/><Relationship Id="rId2" Type="http://schemas.openxmlformats.org/officeDocument/2006/relationships/hyperlink" Target="https://www.youtube.com/watch?v=-JAL69i6dz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Micro-</a:t>
            </a:r>
            <a:r>
              <a:rPr lang="en-US" dirty="0" err="1" smtClean="0"/>
              <a:t>intervalle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p. 14-15</a:t>
            </a:r>
            <a:endParaRPr lang="el-GR" dirty="0" smtClean="0"/>
          </a:p>
          <a:p>
            <a:r>
              <a:rPr lang="el-GR" dirty="0" smtClean="0"/>
              <a:t>Γ’ ΓΥΜΝΑΣΙΟΥ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625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36600" y="733712"/>
            <a:ext cx="10756900" cy="5143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quelques fois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μερικές φορές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jamais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ποτέ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>
              <a:solidFill>
                <a:srgbClr val="4A474B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Vas-tu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quelques fois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théâtre?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théâtre.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regarde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quelquefois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des films policiers mais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regarde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 films d’aventures.</a:t>
            </a:r>
            <a:endParaRPr lang="el-GR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 </a:t>
            </a:r>
            <a:r>
              <a:rPr lang="fr-FR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πάντα</a:t>
            </a:r>
            <a:r>
              <a:rPr lang="fr-FR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jamais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ποτέ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/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plus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πια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manges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restaurant, les weekends?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mange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restaurant.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travaille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chez Peugeot? Non, elle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travaille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chez Peugeot.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démissionné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fume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Non, il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fume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a arrêter de fumer.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3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63600" y="588542"/>
            <a:ext cx="10287000" cy="5176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10. </a:t>
            </a:r>
            <a:r>
              <a:rPr lang="el-GR" sz="2000" b="1" dirty="0" err="1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συχνά)</a:t>
            </a:r>
            <a:r>
              <a:rPr lang="el-G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rarement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σπάνια)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Voyages-tu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en avion? – Non, je voyage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rarement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en avion.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peur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l’avion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J’achète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aux soldes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rarement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des produits de marque.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και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b="1" i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 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ni … ni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ούτε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ούτε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J’aime les légumes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 poisson. ‡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légumes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 poisson.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frère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sœur.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J’aime les fruits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légumes. Je n mange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viande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poisson.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30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23900" y="22876"/>
            <a:ext cx="10744200" cy="6670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el-GR" sz="2000" b="1" dirty="0" err="1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με)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χωρίς)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Συχνά, το ουσιαστικό που ακολουθεί δεν παίρνει άρθρο.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préfère mon café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s’il vous plaît.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mange une tarte aux fraises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chantilly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voyagerons en Espagne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nos enfants.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 un rendez-vous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un ancien ami.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beurre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légumes, s’il vous plaît!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 (de) </a:t>
            </a:r>
            <a:r>
              <a:rPr lang="fr-FR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πολύ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 (de)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λίγο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difficultés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 d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‘amis qui pourraient l’aider.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travail et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temps libre.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travaillons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nous dormons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 parlent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ils écrivent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5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01700" y="690650"/>
            <a:ext cx="10134600" cy="5549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(de) </a:t>
            </a:r>
            <a:r>
              <a:rPr lang="fr-F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πάρα πολύ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assez (de)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αρκετά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pproblèmes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financiers mais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assez d’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argent.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Vous mangez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viande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assez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légumes.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Elles s’amusent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et elles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étudient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assez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Vous passez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temps sur les réseaux sociaux et vous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lisez pas assez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 livres.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el-GR" sz="2000" b="1" dirty="0" err="1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(de) </a:t>
            </a:r>
            <a:r>
              <a:rPr lang="el-G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περισσότερο)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moins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(de)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λιγότερο)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as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d’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argent que moi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moins d’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faut travailler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et s’amuser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69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12900" y="1082682"/>
            <a:ext cx="9055100" cy="4309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Οι παραπάνω αρνητικές λέξεις λειτουργούν μέσα στην πρόταση όπως ακριβώς και η άρνηση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Μπαίνουν δηλ.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αριστερά και δεξιά από το ρήμα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 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regarde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la télé.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 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voyons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dans la salle de réunions.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achète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voyagerai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nulle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cet été.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87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01700" y="1112300"/>
            <a:ext cx="10007600" cy="4309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και το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αν είναι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υποκείμενα στο ρήμα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θα τα συναντήσουμε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στην αρχή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της πρότασης: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frappe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à la porte.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Κανείς δεν χτυπά την πόρτα.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b="1" dirty="0" err="1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el-GR" u="sng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Κανείς δεν είναι εδώ.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ενώ αν είναι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αντικείμενα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στο τέλος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Εγώ δεν βλέπω κανένα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vois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aucun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Εγώ δεν βλέπω κανένα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77900" y="1828947"/>
            <a:ext cx="10045700" cy="3398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Όταν έχουμε “σύνθετους χρόνους” θα μπουν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ανάμεσα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στο βοηθητικό και τη μετοχή: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>
              <a:solidFill>
                <a:srgbClr val="4A474B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pas 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mes exercices.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rien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acheté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dans les boutiques.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cette actrice.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mangé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mon petit déjeuner.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3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9183" t="27831" r="36845" b="10699"/>
          <a:stretch/>
        </p:blipFill>
        <p:spPr bwMode="auto">
          <a:xfrm>
            <a:off x="838200" y="241300"/>
            <a:ext cx="10756899" cy="6349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1894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46100" y="2337171"/>
            <a:ext cx="108331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800" u="sng" dirty="0" smtClean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https://www.youtube.com/watch?v=Smhb_Uhe1PU&amp;feature=emb_logo</a:t>
            </a:r>
            <a:endParaRPr lang="el-G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3086100" y="965200"/>
            <a:ext cx="5740400" cy="93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>La négation </a:t>
            </a:r>
            <a:r>
              <a:rPr lang="en-US" sz="2800" dirty="0" smtClean="0"/>
              <a:t>(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grec</a:t>
            </a:r>
            <a:r>
              <a:rPr lang="en-US" sz="2800" dirty="0" smtClean="0"/>
              <a:t>)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871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0000" t="22209" r="29791" b="30175"/>
          <a:stretch/>
        </p:blipFill>
        <p:spPr>
          <a:xfrm>
            <a:off x="2616200" y="1282699"/>
            <a:ext cx="6870700" cy="45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8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20451" t="55889" r="19642" b="15125"/>
          <a:stretch/>
        </p:blipFill>
        <p:spPr bwMode="auto">
          <a:xfrm>
            <a:off x="552450" y="1181100"/>
            <a:ext cx="10706100" cy="3448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2694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19143" t="55567" r="24331" b="10065"/>
          <a:stretch/>
        </p:blipFill>
        <p:spPr bwMode="auto">
          <a:xfrm>
            <a:off x="1295400" y="1574800"/>
            <a:ext cx="9169399" cy="3390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2200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892300" y="1498600"/>
            <a:ext cx="5905500" cy="3771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 smtClean="0"/>
          </a:p>
          <a:p>
            <a:r>
              <a:rPr lang="en-US" sz="2400" b="1" dirty="0" smtClean="0"/>
              <a:t>1/</a:t>
            </a:r>
          </a:p>
          <a:p>
            <a:endParaRPr lang="en-US" sz="2400" b="1" dirty="0" smtClean="0"/>
          </a:p>
          <a:p>
            <a:r>
              <a:rPr lang="en-US" sz="2400" dirty="0" smtClean="0"/>
              <a:t>1 e</a:t>
            </a:r>
          </a:p>
          <a:p>
            <a:r>
              <a:rPr lang="en-US" sz="2400" dirty="0" smtClean="0"/>
              <a:t>2 f</a:t>
            </a:r>
          </a:p>
          <a:p>
            <a:r>
              <a:rPr lang="en-US" sz="2400" dirty="0" smtClean="0"/>
              <a:t>3 b</a:t>
            </a:r>
          </a:p>
          <a:p>
            <a:r>
              <a:rPr lang="en-US" sz="2400" dirty="0" smtClean="0"/>
              <a:t>4 g</a:t>
            </a:r>
          </a:p>
          <a:p>
            <a:r>
              <a:rPr lang="en-US" sz="2400" dirty="0" smtClean="0"/>
              <a:t>5 d</a:t>
            </a:r>
          </a:p>
          <a:p>
            <a:r>
              <a:rPr lang="en-US" sz="2400" dirty="0" smtClean="0"/>
              <a:t>6 a</a:t>
            </a:r>
          </a:p>
          <a:p>
            <a:r>
              <a:rPr lang="en-US" sz="2400" dirty="0" smtClean="0"/>
              <a:t>7 c</a:t>
            </a:r>
          </a:p>
          <a:p>
            <a:r>
              <a:rPr lang="en-US" sz="2400" dirty="0" smtClean="0"/>
              <a:t>8 h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13006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17518" t="56852" r="19817" b="4283"/>
          <a:stretch/>
        </p:blipFill>
        <p:spPr bwMode="auto">
          <a:xfrm>
            <a:off x="952500" y="939800"/>
            <a:ext cx="9944100" cy="398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50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16241"/>
              </p:ext>
            </p:extLst>
          </p:nvPr>
        </p:nvGraphicFramePr>
        <p:xfrm>
          <a:off x="2032000" y="719666"/>
          <a:ext cx="8128000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b="1" dirty="0" smtClean="0">
                          <a:solidFill>
                            <a:schemeClr val="tx1"/>
                          </a:solidFill>
                        </a:rPr>
                        <a:t>2/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ersonne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(κανένας)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quelque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chose 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(κάτι)</a:t>
                      </a:r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plus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 (πια)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déjà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(ήδη, κιόλας)</a:t>
                      </a:r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jamais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 (ποτέ)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un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ένα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ni … ni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 (ούτε… ούτε)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32000" y="3987800"/>
            <a:ext cx="4965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voit: </a:t>
            </a:r>
            <a:r>
              <a:rPr lang="el-GR" dirty="0" smtClean="0"/>
              <a:t>αυτός βλέπει (</a:t>
            </a:r>
            <a:r>
              <a:rPr lang="en-US" dirty="0" err="1" smtClean="0"/>
              <a:t>voir</a:t>
            </a:r>
            <a:r>
              <a:rPr lang="el-GR" dirty="0" smtClean="0"/>
              <a:t>)</a:t>
            </a:r>
            <a:endParaRPr lang="fr-FR" dirty="0" smtClean="0"/>
          </a:p>
          <a:p>
            <a:r>
              <a:rPr lang="fr-FR" dirty="0" smtClean="0"/>
              <a:t>Il veut:</a:t>
            </a:r>
            <a:r>
              <a:rPr lang="el-GR" dirty="0" smtClean="0"/>
              <a:t> αυτός θέλει (</a:t>
            </a:r>
            <a:r>
              <a:rPr lang="en-US" dirty="0" err="1" smtClean="0"/>
              <a:t>vouloir</a:t>
            </a:r>
            <a:r>
              <a:rPr lang="el-GR" dirty="0" smtClean="0"/>
              <a:t>)</a:t>
            </a:r>
            <a:endParaRPr lang="fr-FR" dirty="0" smtClean="0"/>
          </a:p>
          <a:p>
            <a:r>
              <a:rPr lang="fr-FR" dirty="0" smtClean="0"/>
              <a:t>Elle a parlé:</a:t>
            </a:r>
            <a:r>
              <a:rPr lang="el-GR" dirty="0" smtClean="0"/>
              <a:t> αυτή μίλησε (αόριστος του </a:t>
            </a:r>
            <a:r>
              <a:rPr lang="en-US" dirty="0" err="1" smtClean="0"/>
              <a:t>parler</a:t>
            </a:r>
            <a:r>
              <a:rPr lang="el-GR" dirty="0" smtClean="0"/>
              <a:t>)</a:t>
            </a:r>
            <a:endParaRPr lang="fr-FR" dirty="0" smtClean="0"/>
          </a:p>
          <a:p>
            <a:r>
              <a:rPr lang="fr-FR" dirty="0" smtClean="0"/>
              <a:t>Il y a:</a:t>
            </a:r>
            <a:r>
              <a:rPr lang="el-GR" dirty="0" smtClean="0"/>
              <a:t> υπάρχει</a:t>
            </a:r>
            <a:endParaRPr lang="fr-FR" dirty="0" smtClean="0"/>
          </a:p>
          <a:p>
            <a:r>
              <a:rPr lang="fr-FR" dirty="0" smtClean="0"/>
              <a:t>Risque:</a:t>
            </a:r>
            <a:r>
              <a:rPr lang="el-GR" dirty="0" smtClean="0"/>
              <a:t> κίνδυνος, ρίσκο</a:t>
            </a:r>
            <a:endParaRPr lang="fr-FR" dirty="0" smtClean="0"/>
          </a:p>
          <a:p>
            <a:r>
              <a:rPr lang="fr-FR" dirty="0" smtClean="0"/>
              <a:t>Elle achète:</a:t>
            </a:r>
            <a:r>
              <a:rPr lang="el-GR" dirty="0" smtClean="0"/>
              <a:t> αυτή αγοράζει (</a:t>
            </a:r>
            <a:r>
              <a:rPr lang="en-US" dirty="0" err="1" smtClean="0"/>
              <a:t>acheter</a:t>
            </a:r>
            <a:r>
              <a:rPr lang="el-GR" dirty="0" smtClean="0"/>
              <a:t>)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61567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17698" t="28265" r="19997" b="34155"/>
          <a:stretch/>
        </p:blipFill>
        <p:spPr bwMode="auto">
          <a:xfrm>
            <a:off x="990600" y="1460500"/>
            <a:ext cx="10096500" cy="3949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7946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8100" y="1447800"/>
            <a:ext cx="911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3/</a:t>
            </a:r>
          </a:p>
          <a:p>
            <a:r>
              <a:rPr lang="el-GR" sz="2400" dirty="0" smtClean="0"/>
              <a:t>1.</a:t>
            </a:r>
            <a:r>
              <a:rPr lang="en-US" sz="2400" dirty="0" smtClean="0"/>
              <a:t>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</a:t>
            </a:r>
            <a:r>
              <a:rPr lang="en-US" sz="2400" dirty="0" err="1" smtClean="0"/>
              <a:t>veux</a:t>
            </a:r>
            <a:r>
              <a:rPr lang="en-US" sz="2400" dirty="0" smtClean="0"/>
              <a:t> </a:t>
            </a:r>
            <a:r>
              <a:rPr lang="el-GR" sz="2000" dirty="0" smtClean="0"/>
              <a:t>(</a:t>
            </a:r>
            <a:r>
              <a:rPr lang="fr-FR" sz="2000" dirty="0" smtClean="0"/>
              <a:t>vouloir: </a:t>
            </a:r>
            <a:r>
              <a:rPr lang="el-GR" sz="2000" dirty="0" smtClean="0"/>
              <a:t>θέλω) </a:t>
            </a:r>
            <a:r>
              <a:rPr lang="en-US" sz="2400" dirty="0" smtClean="0">
                <a:solidFill>
                  <a:srgbClr val="FF0000"/>
                </a:solidFill>
              </a:rPr>
              <a:t>plus</a:t>
            </a:r>
            <a:r>
              <a:rPr lang="el-GR" sz="2400" dirty="0" smtClean="0"/>
              <a:t>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fr-FR" sz="2400" dirty="0" smtClean="0"/>
              <a:t> gâteau. </a:t>
            </a:r>
            <a:endParaRPr lang="en-US" sz="2400" dirty="0" smtClean="0"/>
          </a:p>
          <a:p>
            <a:r>
              <a:rPr lang="en-US" sz="2400" dirty="0" smtClean="0"/>
              <a:t>2.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</a:t>
            </a:r>
            <a:r>
              <a:rPr lang="en-US" sz="2400" dirty="0" err="1" smtClean="0"/>
              <a:t>fais</a:t>
            </a:r>
            <a:r>
              <a:rPr lang="en-US" sz="2400" dirty="0" smtClean="0"/>
              <a:t> </a:t>
            </a:r>
            <a:r>
              <a:rPr lang="el-GR" sz="2000" dirty="0" smtClean="0"/>
              <a:t>(</a:t>
            </a:r>
            <a:r>
              <a:rPr lang="fr-FR" sz="2000" dirty="0" smtClean="0"/>
              <a:t>faire: </a:t>
            </a:r>
            <a:r>
              <a:rPr lang="el-GR" sz="2000" dirty="0" smtClean="0"/>
              <a:t>κάνω) </a:t>
            </a:r>
            <a:r>
              <a:rPr lang="en-US" sz="2400" dirty="0" smtClean="0">
                <a:solidFill>
                  <a:srgbClr val="FF0000"/>
                </a:solidFill>
              </a:rPr>
              <a:t>plus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3.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pars </a:t>
            </a:r>
            <a:r>
              <a:rPr lang="el-GR" sz="2000" dirty="0" smtClean="0"/>
              <a:t>(</a:t>
            </a:r>
            <a:r>
              <a:rPr lang="fr-FR" sz="2000" dirty="0" smtClean="0"/>
              <a:t>partir: </a:t>
            </a:r>
            <a:r>
              <a:rPr lang="el-GR" sz="2000" dirty="0" smtClean="0"/>
              <a:t>φεύγω) </a:t>
            </a:r>
            <a:r>
              <a:rPr lang="en-US" sz="2400" dirty="0" smtClean="0">
                <a:solidFill>
                  <a:srgbClr val="FF0000"/>
                </a:solidFill>
              </a:rPr>
              <a:t>pas encore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4.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bois </a:t>
            </a:r>
            <a:r>
              <a:rPr lang="el-GR" sz="2000" dirty="0" smtClean="0"/>
              <a:t>(</a:t>
            </a:r>
            <a:r>
              <a:rPr lang="fr-FR" sz="2000" dirty="0" smtClean="0"/>
              <a:t>boire: </a:t>
            </a:r>
            <a:r>
              <a:rPr lang="el-GR" sz="2000" dirty="0" smtClean="0"/>
              <a:t>πίνω) </a:t>
            </a:r>
            <a:r>
              <a:rPr lang="en-US" sz="2400" dirty="0" smtClean="0">
                <a:solidFill>
                  <a:srgbClr val="FF0000"/>
                </a:solidFill>
              </a:rPr>
              <a:t>plus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en-US" sz="2400" dirty="0" smtClean="0"/>
              <a:t> </a:t>
            </a:r>
            <a:r>
              <a:rPr lang="en-US" sz="2400" dirty="0" err="1" smtClean="0"/>
              <a:t>limonade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5.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</a:t>
            </a:r>
            <a:r>
              <a:rPr lang="en-US" sz="2400" dirty="0" err="1" smtClean="0"/>
              <a:t>vais</a:t>
            </a:r>
            <a:r>
              <a:rPr lang="el-GR" sz="2400" dirty="0" smtClean="0"/>
              <a:t> </a:t>
            </a:r>
            <a:r>
              <a:rPr lang="el-GR" sz="2000" dirty="0" smtClean="0"/>
              <a:t>(</a:t>
            </a:r>
            <a:r>
              <a:rPr lang="fr-FR" sz="2000" dirty="0" smtClean="0"/>
              <a:t>aller: </a:t>
            </a:r>
            <a:r>
              <a:rPr lang="el-GR" sz="2000" dirty="0" smtClean="0"/>
              <a:t>πηγαίνω)</a:t>
            </a:r>
            <a:r>
              <a:rPr lang="en-US" sz="20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jamais</a:t>
            </a:r>
            <a:r>
              <a:rPr lang="en-US" sz="2400" dirty="0" smtClean="0"/>
              <a:t> au </a:t>
            </a:r>
            <a:r>
              <a:rPr lang="en-US" sz="2400" dirty="0" err="1" smtClean="0"/>
              <a:t>cin</a:t>
            </a:r>
            <a:r>
              <a:rPr lang="fr-FR" sz="2400" dirty="0" err="1" smtClean="0"/>
              <a:t>éma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6. Non, je </a:t>
            </a:r>
            <a:r>
              <a:rPr lang="fr-FR" sz="2400" dirty="0" smtClean="0">
                <a:solidFill>
                  <a:srgbClr val="FF0000"/>
                </a:solidFill>
              </a:rPr>
              <a:t>ne</a:t>
            </a:r>
            <a:r>
              <a:rPr lang="fr-FR" sz="2400" dirty="0" smtClean="0"/>
              <a:t> cherche </a:t>
            </a:r>
            <a:r>
              <a:rPr lang="el-GR" sz="2000" dirty="0" smtClean="0"/>
              <a:t>(</a:t>
            </a:r>
            <a:r>
              <a:rPr lang="fr-FR" sz="2000" dirty="0" smtClean="0"/>
              <a:t>chercher: </a:t>
            </a:r>
            <a:r>
              <a:rPr lang="el-GR" sz="2000" dirty="0" smtClean="0"/>
              <a:t>ψάχνω) </a:t>
            </a:r>
            <a:r>
              <a:rPr lang="fr-FR" sz="2400" dirty="0" smtClean="0">
                <a:solidFill>
                  <a:srgbClr val="FF0000"/>
                </a:solidFill>
              </a:rPr>
              <a:t>rien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7. Je </a:t>
            </a:r>
            <a:r>
              <a:rPr lang="fr-FR" sz="2400" dirty="0" smtClean="0">
                <a:solidFill>
                  <a:srgbClr val="FF0000"/>
                </a:solidFill>
              </a:rPr>
              <a:t>ne</a:t>
            </a:r>
            <a:r>
              <a:rPr lang="fr-FR" sz="2400" dirty="0" smtClean="0"/>
              <a:t> vais </a:t>
            </a:r>
            <a:r>
              <a:rPr lang="fr-FR" sz="2400" dirty="0" smtClean="0">
                <a:solidFill>
                  <a:srgbClr val="FF0000"/>
                </a:solidFill>
              </a:rPr>
              <a:t>ni </a:t>
            </a:r>
            <a:r>
              <a:rPr lang="fr-FR" sz="2400" dirty="0" smtClean="0"/>
              <a:t>à Nice </a:t>
            </a:r>
            <a:r>
              <a:rPr lang="fr-FR" sz="2400" dirty="0" smtClean="0">
                <a:solidFill>
                  <a:srgbClr val="FF0000"/>
                </a:solidFill>
              </a:rPr>
              <a:t>ni</a:t>
            </a:r>
            <a:r>
              <a:rPr lang="fr-FR" sz="2400" dirty="0" smtClean="0"/>
              <a:t> à Marseille.</a:t>
            </a:r>
          </a:p>
          <a:p>
            <a:r>
              <a:rPr lang="fr-FR" sz="2400" dirty="0" smtClean="0"/>
              <a:t>8. Non, je </a:t>
            </a:r>
            <a:r>
              <a:rPr lang="fr-FR" sz="2400" dirty="0" smtClean="0">
                <a:solidFill>
                  <a:srgbClr val="FF0000"/>
                </a:solidFill>
              </a:rPr>
              <a:t>ne</a:t>
            </a:r>
            <a:r>
              <a:rPr lang="fr-FR" sz="2400" dirty="0" smtClean="0"/>
              <a:t> vais </a:t>
            </a:r>
            <a:r>
              <a:rPr lang="fr-FR" sz="2400" dirty="0" smtClean="0">
                <a:solidFill>
                  <a:srgbClr val="FF0000"/>
                </a:solidFill>
              </a:rPr>
              <a:t>nulle part </a:t>
            </a:r>
            <a:r>
              <a:rPr lang="el-GR" sz="2000" dirty="0" smtClean="0">
                <a:solidFill>
                  <a:srgbClr val="FF0000"/>
                </a:solidFill>
              </a:rPr>
              <a:t>(πουθενά) </a:t>
            </a:r>
            <a:r>
              <a:rPr lang="fr-FR" sz="2400" dirty="0" smtClean="0"/>
              <a:t>aujourd’hui.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164756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104" t="46850" r="28229" b="19245"/>
          <a:stretch/>
        </p:blipFill>
        <p:spPr>
          <a:xfrm>
            <a:off x="1079501" y="298450"/>
            <a:ext cx="10130918" cy="4138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500" y="4703449"/>
            <a:ext cx="378459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Les Urgences</a:t>
            </a:r>
            <a:r>
              <a:rPr lang="el-GR" dirty="0" smtClean="0"/>
              <a:t>: τα επείγοντα</a:t>
            </a:r>
            <a:endParaRPr lang="fr-FR" dirty="0" smtClean="0"/>
          </a:p>
          <a:p>
            <a:r>
              <a:rPr lang="fr-FR" dirty="0" smtClean="0"/>
              <a:t>Avoir mal à: </a:t>
            </a:r>
            <a:r>
              <a:rPr lang="el-GR" dirty="0" smtClean="0"/>
              <a:t>Πονάω </a:t>
            </a:r>
          </a:p>
          <a:p>
            <a:r>
              <a:rPr lang="fr-FR" dirty="0" smtClean="0"/>
              <a:t>Une fracture</a:t>
            </a:r>
            <a:r>
              <a:rPr lang="en-US" dirty="0" smtClean="0"/>
              <a:t>: </a:t>
            </a:r>
            <a:r>
              <a:rPr lang="el-GR" dirty="0" smtClean="0"/>
              <a:t>το κάταγμα, σπάσιμο</a:t>
            </a:r>
            <a:endParaRPr lang="el-GR" dirty="0"/>
          </a:p>
          <a:p>
            <a:r>
              <a:rPr lang="fr-FR" dirty="0" smtClean="0"/>
              <a:t>Une blessure: </a:t>
            </a:r>
            <a:r>
              <a:rPr lang="el-GR" dirty="0" smtClean="0"/>
              <a:t>Το τραύμα, η πληγή</a:t>
            </a:r>
            <a:endParaRPr lang="el-GR" dirty="0"/>
          </a:p>
          <a:p>
            <a:r>
              <a:rPr lang="fr-FR" dirty="0" smtClean="0"/>
              <a:t>Une brûlure: </a:t>
            </a:r>
            <a:r>
              <a:rPr lang="el-GR" dirty="0" smtClean="0"/>
              <a:t>Το έγκαυμα, το κάψιμο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821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7500" t="61175" r="45520" b="9054"/>
          <a:stretch/>
        </p:blipFill>
        <p:spPr>
          <a:xfrm>
            <a:off x="6469918" y="1671864"/>
            <a:ext cx="5369385" cy="3331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118" y="4330700"/>
            <a:ext cx="2133600" cy="88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grpSp>
        <p:nvGrpSpPr>
          <p:cNvPr id="8" name="Ομάδα 7"/>
          <p:cNvGrpSpPr/>
          <p:nvPr/>
        </p:nvGrpSpPr>
        <p:grpSpPr>
          <a:xfrm>
            <a:off x="530134" y="1057909"/>
            <a:ext cx="5465718" cy="4790417"/>
            <a:chOff x="530134" y="1057909"/>
            <a:chExt cx="5465718" cy="4790417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27500" t="20727" r="45520" b="37215"/>
            <a:stretch/>
          </p:blipFill>
          <p:spPr>
            <a:xfrm>
              <a:off x="530134" y="1057909"/>
              <a:ext cx="5465718" cy="47904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63070" y="2447284"/>
              <a:ext cx="193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Τι σου συμβαίνει</a:t>
              </a:r>
              <a:r>
                <a:rPr lang="fr-FR" dirty="0" smtClean="0"/>
                <a:t>/ </a:t>
              </a:r>
              <a:r>
                <a:rPr lang="el-GR" dirty="0" smtClean="0"/>
                <a:t>συνέβη;</a:t>
              </a:r>
              <a:endParaRPr lang="el-GR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05485" y="3152803"/>
              <a:ext cx="1622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Πού πονάς;</a:t>
              </a:r>
              <a:endParaRPr lang="el-GR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154610" y="5035034"/>
            <a:ext cx="195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partout: </a:t>
            </a:r>
            <a:r>
              <a:rPr lang="el-GR" dirty="0" smtClean="0"/>
              <a:t>παντού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1497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177800" y="254000"/>
            <a:ext cx="7048500" cy="6473371"/>
            <a:chOff x="177800" y="254000"/>
            <a:chExt cx="7048500" cy="6473371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25000" t="33880" r="25521" b="4237"/>
            <a:stretch/>
          </p:blipFill>
          <p:spPr>
            <a:xfrm>
              <a:off x="584200" y="254000"/>
              <a:ext cx="6032500" cy="4241800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3"/>
            <a:srcRect l="21667" t="43145" r="20521" b="24299"/>
            <a:stretch/>
          </p:blipFill>
          <p:spPr>
            <a:xfrm>
              <a:off x="177800" y="4495800"/>
              <a:ext cx="7048500" cy="2231571"/>
            </a:xfrm>
            <a:prstGeom prst="rect">
              <a:avLst/>
            </a:prstGeom>
          </p:spPr>
        </p:pic>
      </p:grp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21322" t="52382" r="22429" b="33707"/>
          <a:stretch/>
        </p:blipFill>
        <p:spPr>
          <a:xfrm>
            <a:off x="5225143" y="0"/>
            <a:ext cx="6858001" cy="953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1000" y="1524000"/>
            <a:ext cx="4787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J’ai un (gros) rhume: </a:t>
            </a:r>
            <a:r>
              <a:rPr lang="el-GR" dirty="0" smtClean="0"/>
              <a:t>έχω (μεγάλο βαρύ) κρυολόγημα</a:t>
            </a:r>
          </a:p>
          <a:p>
            <a:r>
              <a:rPr lang="fr-FR" dirty="0" smtClean="0"/>
              <a:t>Je suis enrhumé: </a:t>
            </a:r>
            <a:r>
              <a:rPr lang="el-GR" dirty="0" smtClean="0"/>
              <a:t>έχω κρυολογήσει</a:t>
            </a:r>
            <a:endParaRPr lang="fr-FR" dirty="0" smtClean="0"/>
          </a:p>
          <a:p>
            <a:r>
              <a:rPr lang="fr-FR" dirty="0" smtClean="0"/>
              <a:t>Bouché:</a:t>
            </a:r>
            <a:r>
              <a:rPr lang="el-GR" dirty="0" smtClean="0"/>
              <a:t> βουλωμένη</a:t>
            </a:r>
            <a:endParaRPr lang="fr-FR" dirty="0" smtClean="0"/>
          </a:p>
          <a:p>
            <a:r>
              <a:rPr lang="fr-FR" dirty="0" smtClean="0"/>
              <a:t>Respirer:</a:t>
            </a:r>
            <a:r>
              <a:rPr lang="el-GR" dirty="0" smtClean="0"/>
              <a:t> αναπνέω</a:t>
            </a:r>
            <a:endParaRPr lang="fr-FR" dirty="0" smtClean="0"/>
          </a:p>
          <a:p>
            <a:r>
              <a:rPr lang="fr-FR" dirty="0" smtClean="0"/>
              <a:t>Je me mouche</a:t>
            </a:r>
            <a:r>
              <a:rPr lang="el-GR" dirty="0" smtClean="0"/>
              <a:t> </a:t>
            </a:r>
            <a:r>
              <a:rPr lang="fr-FR" dirty="0" smtClean="0"/>
              <a:t>le nez</a:t>
            </a:r>
            <a:r>
              <a:rPr lang="el-GR" dirty="0" smtClean="0"/>
              <a:t>: φυσώ τη μύτη μου </a:t>
            </a:r>
            <a:endParaRPr lang="fr-FR" dirty="0" smtClean="0"/>
          </a:p>
          <a:p>
            <a:r>
              <a:rPr lang="fr-FR" dirty="0" smtClean="0"/>
              <a:t>Mouchoirs en papier</a:t>
            </a:r>
            <a:r>
              <a:rPr lang="el-GR" dirty="0" smtClean="0"/>
              <a:t>: χαρτομάντιλα</a:t>
            </a:r>
            <a:endParaRPr lang="fr-FR" dirty="0" smtClean="0"/>
          </a:p>
          <a:p>
            <a:r>
              <a:rPr lang="fr-FR" dirty="0" smtClean="0"/>
              <a:t>J’ai de la fièvre</a:t>
            </a:r>
            <a:r>
              <a:rPr lang="el-GR" dirty="0" smtClean="0"/>
              <a:t>: </a:t>
            </a:r>
            <a:r>
              <a:rPr lang="el-GR" dirty="0"/>
              <a:t>έ</a:t>
            </a:r>
            <a:r>
              <a:rPr lang="el-GR" dirty="0" smtClean="0"/>
              <a:t>χω πυρετό</a:t>
            </a:r>
            <a:endParaRPr lang="fr-FR" dirty="0" smtClean="0"/>
          </a:p>
          <a:p>
            <a:r>
              <a:rPr lang="fr-FR" dirty="0" smtClean="0"/>
              <a:t>J’ai utilisé:</a:t>
            </a:r>
            <a:r>
              <a:rPr lang="el-GR" dirty="0" smtClean="0"/>
              <a:t> χρησιμοποίησα (</a:t>
            </a:r>
            <a:r>
              <a:rPr lang="fr-FR" dirty="0" smtClean="0"/>
              <a:t>utiliser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r>
              <a:rPr lang="fr-FR" dirty="0" smtClean="0"/>
              <a:t>Une poche à glaçons:</a:t>
            </a:r>
            <a:r>
              <a:rPr lang="el-GR" dirty="0" smtClean="0"/>
              <a:t> </a:t>
            </a:r>
            <a:r>
              <a:rPr lang="el-GR" dirty="0" err="1" smtClean="0"/>
              <a:t>παγοκύστη</a:t>
            </a:r>
            <a:r>
              <a:rPr lang="el-GR" dirty="0" smtClean="0"/>
              <a:t> (θερμοφόρα με παγάκια)</a:t>
            </a:r>
            <a:endParaRPr lang="fr-FR" dirty="0" smtClean="0"/>
          </a:p>
          <a:p>
            <a:r>
              <a:rPr lang="fr-FR" dirty="0" smtClean="0"/>
              <a:t>Le comprimé effervescent: </a:t>
            </a:r>
            <a:r>
              <a:rPr lang="el-GR" dirty="0" smtClean="0"/>
              <a:t>το </a:t>
            </a:r>
            <a:r>
              <a:rPr lang="el-GR" dirty="0" err="1" smtClean="0"/>
              <a:t>αναβράζον</a:t>
            </a:r>
            <a:r>
              <a:rPr lang="el-GR" dirty="0" smtClean="0"/>
              <a:t> δισκίο</a:t>
            </a:r>
            <a:endParaRPr lang="fr-FR" dirty="0" smtClean="0"/>
          </a:p>
          <a:p>
            <a:r>
              <a:rPr lang="fr-FR" dirty="0" smtClean="0"/>
              <a:t>Médicament:</a:t>
            </a:r>
            <a:r>
              <a:rPr lang="el-GR" dirty="0" smtClean="0"/>
              <a:t> φάρμακο</a:t>
            </a:r>
            <a:endParaRPr lang="fr-FR" dirty="0" smtClean="0"/>
          </a:p>
          <a:p>
            <a:r>
              <a:rPr lang="fr-FR" dirty="0" smtClean="0"/>
              <a:t>Les gélules: </a:t>
            </a:r>
            <a:r>
              <a:rPr lang="el-GR" dirty="0" smtClean="0"/>
              <a:t>οι κάψουλες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92481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1059906" y="214811"/>
            <a:ext cx="4007394" cy="6427289"/>
            <a:chOff x="1580606" y="469900"/>
            <a:chExt cx="4007394" cy="6427289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36146" t="37587" r="35833" b="4285"/>
            <a:stretch/>
          </p:blipFill>
          <p:spPr>
            <a:xfrm>
              <a:off x="1625600" y="469900"/>
              <a:ext cx="3416300" cy="3984534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3"/>
            <a:srcRect l="35881" t="43516" r="31250" b="20847"/>
            <a:stretch/>
          </p:blipFill>
          <p:spPr>
            <a:xfrm>
              <a:off x="1580606" y="4454434"/>
              <a:ext cx="4007394" cy="2442755"/>
            </a:xfrm>
            <a:prstGeom prst="rect">
              <a:avLst/>
            </a:prstGeom>
          </p:spPr>
        </p:pic>
      </p:grp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22187" t="82793" r="31667" b="9610"/>
          <a:stretch/>
        </p:blipFill>
        <p:spPr>
          <a:xfrm>
            <a:off x="5067300" y="812800"/>
            <a:ext cx="5626100" cy="52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1917700"/>
            <a:ext cx="488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J’ai un gastro-entérite: </a:t>
            </a:r>
            <a:r>
              <a:rPr lang="el-GR" dirty="0" smtClean="0"/>
              <a:t>έχω γαστρεντερίτιδα</a:t>
            </a:r>
          </a:p>
          <a:p>
            <a:r>
              <a:rPr lang="fr-FR" dirty="0" smtClean="0"/>
              <a:t>Je vomis: </a:t>
            </a:r>
            <a:r>
              <a:rPr lang="el-GR" dirty="0" smtClean="0"/>
              <a:t>Κάνω εμετό</a:t>
            </a:r>
          </a:p>
          <a:p>
            <a:r>
              <a:rPr lang="fr-FR" dirty="0" smtClean="0"/>
              <a:t>J’ai la diarrhée: </a:t>
            </a:r>
            <a:r>
              <a:rPr lang="el-GR" dirty="0" smtClean="0"/>
              <a:t>Έχω διάρροια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5225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20046" t="46891" r="23429" b="8457"/>
          <a:stretch/>
        </p:blipFill>
        <p:spPr bwMode="auto">
          <a:xfrm>
            <a:off x="342900" y="552450"/>
            <a:ext cx="11296650" cy="556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1608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8646" t="29248" r="28229" b="11278"/>
          <a:stretch/>
        </p:blipFill>
        <p:spPr>
          <a:xfrm>
            <a:off x="304799" y="317500"/>
            <a:ext cx="6584535" cy="51054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1354" t="67972" r="25417" b="20541"/>
          <a:stretch/>
        </p:blipFill>
        <p:spPr>
          <a:xfrm>
            <a:off x="520700" y="5473700"/>
            <a:ext cx="8373806" cy="10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000" y="736600"/>
            <a:ext cx="400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J’ai une angine: </a:t>
            </a:r>
            <a:r>
              <a:rPr lang="el-GR" dirty="0" smtClean="0"/>
              <a:t>αμυγδαλίτιδα, στηθάγχη</a:t>
            </a:r>
            <a:endParaRPr lang="fr-FR" dirty="0" smtClean="0"/>
          </a:p>
          <a:p>
            <a:r>
              <a:rPr lang="fr-FR" dirty="0" smtClean="0"/>
              <a:t>Je tousse:</a:t>
            </a:r>
            <a:r>
              <a:rPr lang="el-GR" dirty="0" smtClean="0"/>
              <a:t> βήχω</a:t>
            </a:r>
          </a:p>
          <a:p>
            <a:r>
              <a:rPr lang="fr-FR" dirty="0" smtClean="0"/>
              <a:t>J’ai mal à la gorge: </a:t>
            </a:r>
            <a:r>
              <a:rPr lang="el-GR" dirty="0" smtClean="0"/>
              <a:t>με πονάει ο λαιμός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3655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559162" y="88900"/>
            <a:ext cx="5981338" cy="6477000"/>
            <a:chOff x="1524000" y="482600"/>
            <a:chExt cx="4546600" cy="5957389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31666" t="33509" r="31042" b="4164"/>
            <a:stretch/>
          </p:blipFill>
          <p:spPr>
            <a:xfrm>
              <a:off x="1524000" y="482600"/>
              <a:ext cx="4546600" cy="4272280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3"/>
            <a:srcRect l="32462" t="43998" r="32716" b="31419"/>
            <a:stretch/>
          </p:blipFill>
          <p:spPr>
            <a:xfrm>
              <a:off x="1658983" y="4754880"/>
              <a:ext cx="4245428" cy="1685109"/>
            </a:xfrm>
            <a:prstGeom prst="rect">
              <a:avLst/>
            </a:prstGeom>
          </p:spPr>
        </p:pic>
      </p:grp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21322" t="71439" r="28000" b="20176"/>
          <a:stretch/>
        </p:blipFill>
        <p:spPr>
          <a:xfrm>
            <a:off x="4839611" y="3505200"/>
            <a:ext cx="7029083" cy="653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100" y="800100"/>
            <a:ext cx="379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Je suis guéri: </a:t>
            </a:r>
            <a:r>
              <a:rPr lang="el-GR" dirty="0" smtClean="0"/>
              <a:t>θεραπεύτηκα</a:t>
            </a:r>
          </a:p>
          <a:p>
            <a:r>
              <a:rPr lang="fr-FR" dirty="0" smtClean="0"/>
              <a:t>J’ai suivi les indications du médecin: </a:t>
            </a:r>
            <a:r>
              <a:rPr lang="el-GR" dirty="0" smtClean="0"/>
              <a:t>Ακολούθησα τις οδηγίες του γιατρού</a:t>
            </a:r>
            <a:endParaRPr lang="fr-FR" dirty="0" smtClean="0"/>
          </a:p>
          <a:p>
            <a:r>
              <a:rPr lang="fr-FR" dirty="0" smtClean="0"/>
              <a:t>J’ai pris mes médicaments: </a:t>
            </a:r>
            <a:r>
              <a:rPr lang="el-GR" dirty="0" smtClean="0"/>
              <a:t>Πήρα τα φάρμακά μου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0754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06636" y="3320792"/>
            <a:ext cx="47019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/>
              <a:t>https://learningapps.org/watch?v=p251cpe3t01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310996" y="4717534"/>
            <a:ext cx="46975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/>
              <a:t>https://learningapps.org/watch?v=pr4556ps501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636" y="927100"/>
            <a:ext cx="9234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Activités</a:t>
            </a:r>
            <a:r>
              <a:rPr lang="el-GR" sz="2400" b="1" dirty="0" smtClean="0"/>
              <a:t> /</a:t>
            </a:r>
            <a:r>
              <a:rPr lang="fr-FR" sz="2400" b="1" dirty="0" smtClean="0"/>
              <a:t>devoirs:</a:t>
            </a:r>
          </a:p>
          <a:p>
            <a:pPr algn="just"/>
            <a:r>
              <a:rPr lang="en-US" sz="2000" dirty="0"/>
              <a:t>(</a:t>
            </a:r>
            <a:r>
              <a:rPr lang="el-GR" sz="2000" dirty="0" smtClean="0"/>
              <a:t>κάνετε </a:t>
            </a:r>
            <a:r>
              <a:rPr lang="fr-FR" sz="2000" dirty="0" smtClean="0"/>
              <a:t>copy </a:t>
            </a:r>
            <a:r>
              <a:rPr lang="fr-FR" sz="2000" dirty="0" err="1" smtClean="0"/>
              <a:t>paste</a:t>
            </a:r>
            <a:r>
              <a:rPr lang="el-GR" sz="2000" dirty="0"/>
              <a:t> </a:t>
            </a:r>
            <a:r>
              <a:rPr lang="el-GR" sz="2000" dirty="0" smtClean="0"/>
              <a:t>τις παρακάτω διευθύνσεις στη γραμμή αναζήτησης του </a:t>
            </a:r>
            <a:r>
              <a:rPr lang="el-GR" sz="2000" dirty="0" err="1" smtClean="0"/>
              <a:t>φυλλομετρητή</a:t>
            </a:r>
            <a:r>
              <a:rPr lang="el-GR" sz="2000" dirty="0" smtClean="0"/>
              <a:t> σας (</a:t>
            </a:r>
            <a:r>
              <a:rPr lang="en-US" sz="2000" dirty="0" smtClean="0"/>
              <a:t>google, </a:t>
            </a:r>
            <a:r>
              <a:rPr lang="en-US" sz="2000" dirty="0" err="1" smtClean="0"/>
              <a:t>mozilla</a:t>
            </a:r>
            <a:r>
              <a:rPr lang="el-GR" sz="2000" dirty="0" smtClean="0"/>
              <a:t> </a:t>
            </a:r>
            <a:r>
              <a:rPr lang="el-GR" sz="2000" dirty="0" err="1" smtClean="0"/>
              <a:t>κλπ</a:t>
            </a:r>
            <a:r>
              <a:rPr lang="el-GR" sz="2000" dirty="0" smtClean="0"/>
              <a:t>) και λύνετε τις ασκήσεις που βασίζονται στο προηγούμενο λεξιλόγιο)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385015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2661" t="33325" r="44870" b="22579"/>
          <a:stretch/>
        </p:blipFill>
        <p:spPr>
          <a:xfrm>
            <a:off x="838200" y="454273"/>
            <a:ext cx="10185400" cy="5945752"/>
          </a:xfrm>
          <a:prstGeom prst="rect">
            <a:avLst/>
          </a:prstGeom>
        </p:spPr>
      </p:pic>
      <p:grpSp>
        <p:nvGrpSpPr>
          <p:cNvPr id="5" name="Ομάδα 4"/>
          <p:cNvGrpSpPr/>
          <p:nvPr/>
        </p:nvGrpSpPr>
        <p:grpSpPr>
          <a:xfrm>
            <a:off x="952500" y="5343048"/>
            <a:ext cx="7969250" cy="1406505"/>
            <a:chOff x="952500" y="5343048"/>
            <a:chExt cx="7969250" cy="1406505"/>
          </a:xfrm>
        </p:grpSpPr>
        <p:sp>
          <p:nvSpPr>
            <p:cNvPr id="3" name="Ορθογώνιο 2"/>
            <p:cNvSpPr/>
            <p:nvPr/>
          </p:nvSpPr>
          <p:spPr>
            <a:xfrm>
              <a:off x="1784350" y="5826223"/>
              <a:ext cx="7137400" cy="9233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l-GR" dirty="0" smtClean="0">
                <a:hlinkClick r:id="rId3"/>
              </a:endParaRPr>
            </a:p>
            <a:p>
              <a:r>
                <a:rPr lang="el-GR" dirty="0" smtClean="0">
                  <a:hlinkClick r:id="rId3"/>
                </a:rPr>
                <a:t>https</a:t>
              </a:r>
              <a:r>
                <a:rPr lang="el-GR" dirty="0">
                  <a:hlinkClick r:id="rId3"/>
                </a:rPr>
                <a:t>://</a:t>
              </a:r>
              <a:r>
                <a:rPr lang="el-GR" dirty="0" smtClean="0">
                  <a:hlinkClick r:id="rId3"/>
                </a:rPr>
                <a:t>www.youtube.com/watch?v=bzPR0Z7RTWI&amp;feature=emb_logo</a:t>
              </a:r>
              <a:endParaRPr lang="el-GR" dirty="0"/>
            </a:p>
            <a:p>
              <a:endParaRPr lang="el-GR" dirty="0" smtClean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2500" y="5343048"/>
              <a:ext cx="7137400" cy="58477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Ακούστε τον παραπάνω διάλογο στην παρακάτω διεύθυνση και χρησιμοποιήστε το </a:t>
              </a:r>
              <a:r>
                <a:rPr lang="en-US" sz="1600" dirty="0">
                  <a:hlinkClick r:id="rId4"/>
                </a:rPr>
                <a:t>https://</a:t>
              </a:r>
              <a:r>
                <a:rPr lang="en-US" sz="1600" dirty="0" smtClean="0">
                  <a:hlinkClick r:id="rId4"/>
                </a:rPr>
                <a:t>fr.glosbe.com/fr/el</a:t>
              </a:r>
              <a:r>
                <a:rPr lang="el-GR" sz="1600" dirty="0" smtClean="0"/>
                <a:t> για τις άγνωστες λέξεις.</a:t>
              </a:r>
              <a:endParaRPr lang="el-G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8885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7188" t="15353" r="20000" b="31658"/>
          <a:stretch/>
        </p:blipFill>
        <p:spPr>
          <a:xfrm>
            <a:off x="1117600" y="698500"/>
            <a:ext cx="8331200" cy="579738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364075" y="386834"/>
            <a:ext cx="547232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www.french.hku.hk/copy-of-11-a-la-radio</a:t>
            </a:r>
            <a:endParaRPr lang="fr-FR" dirty="0" smtClean="0"/>
          </a:p>
          <a:p>
            <a:pPr algn="just"/>
            <a:r>
              <a:rPr lang="el-GR" dirty="0" smtClean="0"/>
              <a:t>Μπαίνοντας στην παραπάνω ιστοσελίδα και κάνοντας κλικ στους αριθμούς, μπορείτε να ακούσετε τους παρακάτω διαλόγους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0588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5104" t="29249" r="17083" b="38536"/>
          <a:stretch/>
        </p:blipFill>
        <p:spPr>
          <a:xfrm>
            <a:off x="1210239" y="1371600"/>
            <a:ext cx="921938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8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313" t="26655" r="24583" b="11278"/>
          <a:stretch/>
        </p:blipFill>
        <p:spPr>
          <a:xfrm>
            <a:off x="1828800" y="792549"/>
            <a:ext cx="8191500" cy="5705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3400" y="4305300"/>
            <a:ext cx="21717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Mal à avaler: </a:t>
            </a:r>
            <a:r>
              <a:rPr lang="el-GR" dirty="0" smtClean="0"/>
              <a:t>Πόνος στην κατάποση</a:t>
            </a:r>
          </a:p>
          <a:p>
            <a:r>
              <a:rPr lang="fr-FR" dirty="0" smtClean="0"/>
              <a:t>Nausée: </a:t>
            </a:r>
            <a:r>
              <a:rPr lang="el-GR" dirty="0" smtClean="0"/>
              <a:t>Ναυτία</a:t>
            </a:r>
          </a:p>
          <a:p>
            <a:r>
              <a:rPr lang="fr-FR" dirty="0" smtClean="0"/>
              <a:t>Toux: </a:t>
            </a:r>
            <a:r>
              <a:rPr lang="el-GR" dirty="0" smtClean="0"/>
              <a:t>βήχας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1476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52500" y="4413935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https://www.youtube.com/watch?v=SYJbI8vnVOw&amp;feature=youtu.be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1562" t="21838" r="34166" b="13315"/>
          <a:stretch/>
        </p:blipFill>
        <p:spPr>
          <a:xfrm>
            <a:off x="952500" y="1359665"/>
            <a:ext cx="4876800" cy="2766418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952500" y="846407"/>
            <a:ext cx="5968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Roboto"/>
              </a:rPr>
              <a:t>LES METIERS (JOBS) : ep2. La Chirurgienne (Surgeon)</a:t>
            </a:r>
            <a:endParaRPr lang="fr-FR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73293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1043" t="23320" r="22759" b="16280"/>
          <a:stretch/>
        </p:blipFill>
        <p:spPr>
          <a:xfrm>
            <a:off x="914400" y="291725"/>
            <a:ext cx="10591800" cy="6400187"/>
          </a:xfrm>
          <a:prstGeom prst="rect">
            <a:avLst/>
          </a:prstGeom>
        </p:spPr>
      </p:pic>
      <p:sp>
        <p:nvSpPr>
          <p:cNvPr id="3" name="Στρογγυλεμένο ορθογώνιο 2"/>
          <p:cNvSpPr/>
          <p:nvPr/>
        </p:nvSpPr>
        <p:spPr>
          <a:xfrm>
            <a:off x="2857500" y="2146300"/>
            <a:ext cx="1282700" cy="26670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3238500" y="2413000"/>
            <a:ext cx="1498600" cy="2921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Στρογγυλεμένο ορθογώνιο 4"/>
          <p:cNvSpPr/>
          <p:nvPr/>
        </p:nvSpPr>
        <p:spPr>
          <a:xfrm>
            <a:off x="3498850" y="3060700"/>
            <a:ext cx="1365250" cy="2667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3060700" y="2705100"/>
            <a:ext cx="1257300" cy="355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69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8300" y="2489200"/>
            <a:ext cx="8648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i="1" u="sng" dirty="0"/>
              <a:t>d</a:t>
            </a:r>
            <a:r>
              <a:rPr lang="fr-FR" sz="2000" i="1" u="sng" dirty="0" smtClean="0"/>
              <a:t>ésir</a:t>
            </a:r>
            <a:r>
              <a:rPr lang="fr-FR" sz="2000" dirty="0" smtClean="0"/>
              <a:t> (vouloir)</a:t>
            </a:r>
            <a:r>
              <a:rPr lang="el-GR" sz="2000" dirty="0" smtClean="0"/>
              <a:t>… </a:t>
            </a:r>
            <a:r>
              <a:rPr lang="fr-FR" sz="2000" dirty="0" smtClean="0"/>
              <a:t> </a:t>
            </a:r>
            <a:r>
              <a:rPr lang="fr-FR" sz="2000" i="1" u="sng" dirty="0" smtClean="0"/>
              <a:t>capacité</a:t>
            </a:r>
            <a:r>
              <a:rPr lang="fr-FR" sz="2000" dirty="0" smtClean="0"/>
              <a:t> (pouvoir)</a:t>
            </a:r>
            <a:r>
              <a:rPr lang="el-GR" sz="2000" dirty="0" smtClean="0"/>
              <a:t>…</a:t>
            </a:r>
            <a:r>
              <a:rPr lang="fr-FR" sz="2000" dirty="0" smtClean="0"/>
              <a:t> </a:t>
            </a:r>
            <a:r>
              <a:rPr lang="fr-FR" sz="2000" i="1" u="sng" dirty="0" smtClean="0"/>
              <a:t>nécessité</a:t>
            </a:r>
            <a:r>
              <a:rPr lang="fr-FR" sz="2000" dirty="0" smtClean="0"/>
              <a:t> (devoir, falloir)</a:t>
            </a:r>
            <a:r>
              <a:rPr lang="el-GR" sz="2000" dirty="0" smtClean="0"/>
              <a:t>…</a:t>
            </a:r>
            <a:r>
              <a:rPr lang="fr-FR" sz="2000" dirty="0" smtClean="0"/>
              <a:t> </a:t>
            </a:r>
            <a:r>
              <a:rPr lang="fr-FR" sz="2000" i="1" u="sng" dirty="0" smtClean="0"/>
              <a:t>infinitif</a:t>
            </a:r>
          </a:p>
          <a:p>
            <a:pPr>
              <a:lnSpc>
                <a:spcPct val="150000"/>
              </a:lnSpc>
            </a:pPr>
            <a:r>
              <a:rPr lang="el-GR" sz="2000" i="1" u="sng" dirty="0"/>
              <a:t>ε</a:t>
            </a:r>
            <a:r>
              <a:rPr lang="el-GR" sz="2000" i="1" u="sng" dirty="0" smtClean="0"/>
              <a:t>πιθυμία   ικανότητα-δυνατότητα      αναγκαιότητα                     απαρέμφατο                </a:t>
            </a:r>
            <a:endParaRPr lang="el-GR" sz="2000" i="1" u="sng" dirty="0"/>
          </a:p>
        </p:txBody>
      </p:sp>
    </p:spTree>
    <p:extLst>
      <p:ext uri="{BB962C8B-B14F-4D97-AF65-F5344CB8AC3E}">
        <p14:creationId xmlns:p14="http://schemas.microsoft.com/office/powerpoint/2010/main" val="3480479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http://4.bp.blogspot.com/-qqePwpnYb0k/VRf3SBvxh5I/AAAAAAAACBs/PuAbCB5pr8Q/s1600/ne%CC%81gation%2Bplus%2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7800"/>
            <a:ext cx="4838699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284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50900" y="1621388"/>
            <a:ext cx="10210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Τρία πολύ βασικά ρήματα, που θα τα συναντήσουμε και με την ονομασία: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verbes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modaux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επειδή μπορούν να αλλάξουν το νόημα του ρήματος που συνοδεύουν. </a:t>
            </a:r>
            <a:endParaRPr lang="fr-FR" dirty="0" smtClean="0">
              <a:solidFill>
                <a:srgbClr val="4A474B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Το 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καθένα τους συνδυάζεται μ’ ένα απαρέμφατο (δηλ. άκλιτο ρήμα) για να εκφράσει :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154501" y="812819"/>
            <a:ext cx="158684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l-GR" sz="2000" dirty="0" err="1" smtClean="0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ouloir</a:t>
            </a:r>
            <a:r>
              <a:rPr lang="el-GR" sz="2000" dirty="0" smtClean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l-GR" sz="2000" i="1" dirty="0" smtClean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θέλω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4015966" y="808392"/>
            <a:ext cx="189622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000" dirty="0" err="1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pouvoir</a:t>
            </a:r>
            <a:r>
              <a:rPr lang="el-GR" sz="2000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l-GR" sz="2000" i="1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μπορώ</a:t>
            </a:r>
            <a:endParaRPr lang="el-GR" sz="2000" dirty="0"/>
          </a:p>
        </p:txBody>
      </p:sp>
      <p:sp>
        <p:nvSpPr>
          <p:cNvPr id="5" name="Ορθογώνιο 4"/>
          <p:cNvSpPr/>
          <p:nvPr/>
        </p:nvSpPr>
        <p:spPr>
          <a:xfrm>
            <a:off x="7012469" y="808392"/>
            <a:ext cx="250055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 err="1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devoir</a:t>
            </a:r>
            <a:r>
              <a:rPr lang="el-GR" dirty="0">
                <a:solidFill>
                  <a:schemeClr val="accent2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l-GR" sz="2000" i="1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οφείλω</a:t>
            </a:r>
            <a:r>
              <a:rPr lang="el-GR" i="1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, πρέπει</a:t>
            </a: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939800" y="3139902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l-GR" sz="16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την επιθυμία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vouloir</a:t>
            </a:r>
            <a:endParaRPr lang="el-GR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095003" y="3169080"/>
            <a:ext cx="5336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veux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à Paris.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Θέλω να πάω στο Παρίσι</a:t>
            </a:r>
            <a:r>
              <a:rPr lang="el-GR" b="1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925913" y="3642799"/>
            <a:ext cx="2754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l-GR" sz="16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 </a:t>
            </a:r>
            <a:r>
              <a:rPr lang="el-GR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τη δυνατότητα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pouvoir</a:t>
            </a:r>
            <a:endParaRPr lang="el-GR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095003" y="3651654"/>
            <a:ext cx="5572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peux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à Paris.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Μπορώ να πάω στο Παρίσι</a:t>
            </a:r>
            <a:r>
              <a:rPr lang="el-GR" b="1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939800" y="4145696"/>
            <a:ext cx="2929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l-GR" sz="16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 </a:t>
            </a:r>
            <a:r>
              <a:rPr lang="el-GR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την αναγκαιότητα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devoir</a:t>
            </a:r>
            <a:endParaRPr lang="el-GR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4095003" y="4102575"/>
            <a:ext cx="7167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dois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réserver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des billets d’avion.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Πρέπει να κλείσω αεροπορικά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εισητήρια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850900" y="4899460"/>
            <a:ext cx="10464800" cy="14311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veux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voyager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à Thessalonique le 15 juin mais 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ne peux pas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partir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parce que, ce jour-là, il </a:t>
            </a:r>
            <a:r>
              <a:rPr lang="fr-FR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 a 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une grève de trains. </a:t>
            </a:r>
            <a:r>
              <a:rPr lang="el-GR" b="1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</a:t>
            </a:r>
            <a:r>
              <a:rPr lang="el-G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dois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u="sng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annuler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mon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voyage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u="sng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échanger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mes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billets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Θέλω να ταξιδέψω στη Θεσσαλονίκη στις 15 Ιουνίου αλλά δεν μπορώ να φύγω γιατί, εκείνη τη μέρα, έχουν απεργία τα τρένα. Πρέπει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ν’ακυρώσω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το ταξίδι μου και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ν’αλλάξω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τα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εισητήριά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μου.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00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71500" y="383980"/>
            <a:ext cx="11137900" cy="5944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devoir</a:t>
            </a:r>
            <a:r>
              <a:rPr lang="el-GR" sz="2000" b="1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dois </a:t>
            </a:r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vérité.</a:t>
            </a:r>
            <a:r>
              <a:rPr lang="fr-F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Πρέπει πάντα να λες την αλήθεια.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doit avoir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ans pour obtenir un permis de conduire.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Πρέπει να είναι κανείς 18 χρονών για να πάρει δίπλωμα οδήγησης.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devons être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l’heure au rendez-vous.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Πρέπει να είμαστε στην ώρα μας στο ραντεβού.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pouvoir</a:t>
            </a:r>
            <a:r>
              <a:rPr lang="el-GR" sz="2000" b="1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Est-ce que 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peux demander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renseignement?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Μπορώ να ζητήσω μια πληροφορία;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peut</a:t>
            </a:r>
            <a:r>
              <a:rPr lang="fr-FR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vélo.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Μπορεί να κάνει ποδήλατο.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 peuvent parler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français.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i="1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πορού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i="1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να μιλήσουν</a:t>
            </a:r>
            <a:r>
              <a:rPr lang="fr-F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γαλλικά</a:t>
            </a:r>
            <a:r>
              <a:rPr lang="fr-F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peux aller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 cinéma ce soir.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Μπορείς να πας σινεμά απόψε.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vouloir</a:t>
            </a:r>
            <a:r>
              <a:rPr lang="el-GR" sz="2000" b="1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Vous pouvez faire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exercice. 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facile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Μπορείτε να κάνετε αυτή την άσκηση. Είναι εύκολο!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 ne veux pas sortir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 soir?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Δεν θέλεις να βγεις απόψε;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voulons 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voyager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dans le monde entier.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Θέλουμε να ταξιδέψουμε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σ’όλο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τον κόσμο.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 ne veulent pas manger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maintenant, peut-être plus tard.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Δεν θέλουν να φάνε τώρα, ίσως αργότερα.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07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715817"/>
              </p:ext>
            </p:extLst>
          </p:nvPr>
        </p:nvGraphicFramePr>
        <p:xfrm>
          <a:off x="1130300" y="977904"/>
          <a:ext cx="9283700" cy="5054595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138827"/>
                <a:gridCol w="3016930"/>
                <a:gridCol w="3127943"/>
              </a:tblGrid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devoir</a:t>
                      </a:r>
                      <a:r>
                        <a:rPr lang="el-GR" sz="2800" dirty="0">
                          <a:effectLst/>
                        </a:rPr>
                        <a:t>: οφείλω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vouloir: θέλω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pouvoir: μπορώ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je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dois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je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veux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je peux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tu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dois</a:t>
                      </a:r>
                      <a:r>
                        <a:rPr lang="el-GR" sz="2800" dirty="0">
                          <a:effectLst/>
                        </a:rPr>
                        <a:t>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tu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veux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tu peux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il, elle, on  doit 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il</a:t>
                      </a:r>
                      <a:r>
                        <a:rPr lang="el-GR" sz="2800" dirty="0">
                          <a:effectLst/>
                        </a:rPr>
                        <a:t>, </a:t>
                      </a:r>
                      <a:r>
                        <a:rPr lang="el-GR" sz="2800" dirty="0" err="1">
                          <a:effectLst/>
                        </a:rPr>
                        <a:t>elle</a:t>
                      </a:r>
                      <a:r>
                        <a:rPr lang="el-GR" sz="2800" dirty="0">
                          <a:effectLst/>
                        </a:rPr>
                        <a:t>, on </a:t>
                      </a:r>
                      <a:r>
                        <a:rPr lang="el-GR" sz="2800" dirty="0" err="1">
                          <a:effectLst/>
                        </a:rPr>
                        <a:t>veut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il, elle, on peut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nous devons 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nous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voulons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nous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pouvons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vous devez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vous voulez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vous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pouvez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 ils, elles doivent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ils, elles veulent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ils</a:t>
                      </a:r>
                      <a:r>
                        <a:rPr lang="el-GR" sz="2800" dirty="0">
                          <a:effectLst/>
                        </a:rPr>
                        <a:t>, </a:t>
                      </a:r>
                      <a:r>
                        <a:rPr lang="el-GR" sz="2800" dirty="0" err="1">
                          <a:effectLst/>
                        </a:rPr>
                        <a:t>elles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peuvent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7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b="12018"/>
          <a:stretch/>
        </p:blipFill>
        <p:spPr>
          <a:xfrm>
            <a:off x="2457450" y="1698278"/>
            <a:ext cx="6997700" cy="3461443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356774" y="492036"/>
            <a:ext cx="519905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dirty="0" smtClean="0">
                <a:latin typeface="Roboto"/>
              </a:rPr>
              <a:t>Les verbes Vouloir, Pouvoir, Devoir en chansons!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416050" y="5214889"/>
            <a:ext cx="962025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Roboto"/>
              </a:rPr>
              <a:t>Apprenez à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Roboto"/>
              </a:rPr>
              <a:t>conjuguer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Roboto"/>
              </a:rPr>
              <a:t>les verbes VOULOIR, POUVOIR ET DEVOIR. </a:t>
            </a:r>
            <a:endParaRPr lang="fr-FR" dirty="0" smtClean="0">
              <a:solidFill>
                <a:schemeClr val="accent6">
                  <a:lumMod val="75000"/>
                </a:schemeClr>
              </a:solidFill>
              <a:latin typeface="Roboto"/>
            </a:endParaRPr>
          </a:p>
          <a:p>
            <a:pPr algn="ctr"/>
            <a:r>
              <a:rPr lang="fr-FR" dirty="0" smtClean="0">
                <a:solidFill>
                  <a:srgbClr val="606060"/>
                </a:solidFill>
                <a:latin typeface="Roboto"/>
              </a:rPr>
              <a:t>Trois </a:t>
            </a:r>
            <a:r>
              <a:rPr lang="fr-FR" dirty="0">
                <a:solidFill>
                  <a:srgbClr val="606060"/>
                </a:solidFill>
                <a:latin typeface="Roboto"/>
              </a:rPr>
              <a:t>verbes très importants. Excellent </a:t>
            </a:r>
            <a:r>
              <a:rPr lang="fr-FR" dirty="0" smtClean="0">
                <a:solidFill>
                  <a:srgbClr val="606060"/>
                </a:solidFill>
                <a:latin typeface="Roboto"/>
              </a:rPr>
              <a:t>pour les cours de français langue seconde FLS / FLE </a:t>
            </a:r>
          </a:p>
          <a:p>
            <a:endParaRPr lang="fr-FR" dirty="0" smtClean="0">
              <a:solidFill>
                <a:srgbClr val="606060"/>
              </a:solidFill>
              <a:latin typeface="Roboto"/>
            </a:endParaRPr>
          </a:p>
          <a:p>
            <a:pPr algn="ctr"/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  <a:latin typeface="Roboto"/>
              </a:rPr>
              <a:t>Bonne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Roboto"/>
              </a:rPr>
              <a:t>écoute !</a:t>
            </a:r>
            <a:endParaRPr lang="el-G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041525" y="996779"/>
            <a:ext cx="7829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www.youtube.com/playlist?list=PLc2JBYHZwW1rQU1xZsh4g08ck00uv-Aq3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989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380948" y="1040238"/>
            <a:ext cx="4433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Roboto"/>
              </a:rPr>
              <a:t>Le Duo -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Roboto"/>
              </a:rPr>
              <a:t>Peux-tu</a:t>
            </a:r>
            <a:r>
              <a:rPr lang="fr-FR" dirty="0">
                <a:latin typeface="Roboto"/>
              </a:rPr>
              <a:t> me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Roboto"/>
              </a:rPr>
              <a:t>dire</a:t>
            </a:r>
            <a:r>
              <a:rPr lang="fr-FR" dirty="0">
                <a:latin typeface="Roboto"/>
              </a:rPr>
              <a:t> ? (Lyrics </a:t>
            </a:r>
            <a:r>
              <a:rPr lang="fr-FR" dirty="0" err="1">
                <a:latin typeface="Roboto"/>
              </a:rPr>
              <a:t>video</a:t>
            </a:r>
            <a:r>
              <a:rPr lang="fr-FR" dirty="0">
                <a:latin typeface="Roboto"/>
              </a:rPr>
              <a:t>)</a:t>
            </a:r>
            <a:endParaRPr lang="fr-FR" b="0" i="0" dirty="0">
              <a:effectLst/>
              <a:latin typeface="Roboto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565400" y="3503136"/>
            <a:ext cx="70485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30303"/>
                </a:solidFill>
                <a:latin typeface="Roboto"/>
              </a:rPr>
              <a:t>🎵 "Peux-tu me dire ?" en sélection pour l'Eurovision France 2021 ! </a:t>
            </a:r>
            <a:endParaRPr lang="fr-FR" dirty="0" smtClean="0">
              <a:solidFill>
                <a:srgbClr val="030303"/>
              </a:solidFill>
              <a:latin typeface="Roboto"/>
            </a:endParaRPr>
          </a:p>
          <a:p>
            <a:endParaRPr lang="fr-FR" dirty="0">
              <a:solidFill>
                <a:srgbClr val="030303"/>
              </a:solidFill>
              <a:latin typeface="Roboto"/>
            </a:endParaRPr>
          </a:p>
          <a:p>
            <a:r>
              <a:rPr lang="fr-FR" dirty="0" smtClean="0">
                <a:solidFill>
                  <a:srgbClr val="030303"/>
                </a:solidFill>
                <a:latin typeface="Roboto"/>
              </a:rPr>
              <a:t>Disponible 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partout 🇫🇷 : </a:t>
            </a:r>
            <a:r>
              <a:rPr lang="fr-FR" dirty="0">
                <a:latin typeface="Roboto"/>
                <a:hlinkClick r:id="rId2"/>
              </a:rPr>
              <a:t>https://21Juin.lnk.to/peuxtumedireAY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 </a:t>
            </a:r>
            <a:endParaRPr lang="fr-FR" dirty="0" smtClean="0">
              <a:solidFill>
                <a:srgbClr val="030303"/>
              </a:solidFill>
              <a:latin typeface="Roboto"/>
            </a:endParaRPr>
          </a:p>
          <a:p>
            <a:endParaRPr lang="fr-FR" dirty="0">
              <a:solidFill>
                <a:srgbClr val="030303"/>
              </a:solidFill>
              <a:latin typeface="Roboto"/>
            </a:endParaRPr>
          </a:p>
          <a:p>
            <a:r>
              <a:rPr lang="fr-FR" dirty="0" smtClean="0">
                <a:solidFill>
                  <a:srgbClr val="030303"/>
                </a:solidFill>
                <a:latin typeface="Roboto"/>
              </a:rPr>
              <a:t>🎤 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Clip bientôt en ligne 😉☃ </a:t>
            </a:r>
            <a:endParaRPr lang="fr-FR" dirty="0" smtClean="0">
              <a:solidFill>
                <a:srgbClr val="030303"/>
              </a:solidFill>
              <a:latin typeface="Roboto"/>
            </a:endParaRPr>
          </a:p>
          <a:p>
            <a:endParaRPr lang="fr-FR" dirty="0">
              <a:solidFill>
                <a:srgbClr val="030303"/>
              </a:solidFill>
              <a:latin typeface="Roboto"/>
            </a:endParaRPr>
          </a:p>
          <a:p>
            <a:endParaRPr lang="fr-FR" dirty="0" smtClean="0">
              <a:solidFill>
                <a:srgbClr val="030303"/>
              </a:solidFill>
              <a:latin typeface="Roboto"/>
            </a:endParaRPr>
          </a:p>
          <a:p>
            <a:r>
              <a:rPr lang="fr-FR" dirty="0" smtClean="0">
                <a:solidFill>
                  <a:srgbClr val="030303"/>
                </a:solidFill>
                <a:latin typeface="Roboto"/>
              </a:rPr>
              <a:t>Réalisation 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: Louis De Rolland </a:t>
            </a:r>
            <a:endParaRPr lang="fr-FR" dirty="0" smtClean="0">
              <a:solidFill>
                <a:srgbClr val="030303"/>
              </a:solidFill>
              <a:latin typeface="Roboto"/>
            </a:endParaRPr>
          </a:p>
          <a:p>
            <a:endParaRPr lang="fr-FR" dirty="0">
              <a:solidFill>
                <a:srgbClr val="030303"/>
              </a:solidFill>
              <a:latin typeface="Roboto"/>
            </a:endParaRPr>
          </a:p>
          <a:p>
            <a:r>
              <a:rPr lang="fr-FR" dirty="0" smtClean="0">
                <a:solidFill>
                  <a:srgbClr val="030303"/>
                </a:solidFill>
                <a:latin typeface="Roboto"/>
              </a:rPr>
              <a:t>Auteurs 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/ </a:t>
            </a:r>
            <a:r>
              <a:rPr lang="fr-FR" dirty="0" smtClean="0">
                <a:solidFill>
                  <a:srgbClr val="030303"/>
                </a:solidFill>
                <a:latin typeface="Roboto"/>
              </a:rPr>
              <a:t>Compositeurs 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: 21 Juin le Duo &amp; Jan </a:t>
            </a:r>
            <a:r>
              <a:rPr lang="fr-FR" dirty="0" err="1">
                <a:solidFill>
                  <a:srgbClr val="030303"/>
                </a:solidFill>
                <a:latin typeface="Roboto"/>
              </a:rPr>
              <a:t>Orsi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 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10937" t="24989" r="43542" b="14426"/>
          <a:stretch/>
        </p:blipFill>
        <p:spPr>
          <a:xfrm>
            <a:off x="4724399" y="1656896"/>
            <a:ext cx="2136775" cy="15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29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38606" b="29990"/>
          <a:stretch/>
        </p:blipFill>
        <p:spPr>
          <a:xfrm>
            <a:off x="266700" y="2647950"/>
            <a:ext cx="11925300" cy="215265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66700" y="1505635"/>
            <a:ext cx="11544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hlinkClick r:id="rId3"/>
              </a:rPr>
              <a:t>https://</a:t>
            </a:r>
            <a:r>
              <a:rPr lang="el-GR" sz="2000" dirty="0" smtClean="0">
                <a:hlinkClick r:id="rId3"/>
              </a:rPr>
              <a:t>langue-francaise.tv5monde.com/decouvrir/voyager-en-francais/les-expressions-imagees-darchibald</a:t>
            </a:r>
            <a:endParaRPr lang="en-US" sz="2000" dirty="0" smtClean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338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549400" y="4363135"/>
            <a:ext cx="730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https://www.expressio.fr/expressions/prendre-ses-jambes-a-son-cou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549400" y="4732467"/>
            <a:ext cx="514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https://www.expressio.fr/expressions/lever-le-coude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549400" y="5082402"/>
            <a:ext cx="730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https://www.expressio.fr/expressions/se-croire-sorti-de-la-cuisse-de-jupiter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549400" y="5478503"/>
            <a:ext cx="683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https://www.expressio.fr/expressions/avoir-l-estomac-dans-les-talons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549400" y="5874604"/>
            <a:ext cx="5846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https://www.expressio.fr/expressions/les-doigts-dans-le-nez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1549400" y="6211669"/>
            <a:ext cx="683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https://www.expressio.fr/expressions/mettre-les-pieds-dans-le-plat</a:t>
            </a:r>
          </a:p>
        </p:txBody>
      </p:sp>
      <p:grpSp>
        <p:nvGrpSpPr>
          <p:cNvPr id="12" name="Ομάδα 11"/>
          <p:cNvGrpSpPr/>
          <p:nvPr/>
        </p:nvGrpSpPr>
        <p:grpSpPr>
          <a:xfrm>
            <a:off x="1424647" y="558800"/>
            <a:ext cx="9141754" cy="3454400"/>
            <a:chOff x="1424647" y="558800"/>
            <a:chExt cx="9141754" cy="3454400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23750" t="28694" r="26354" b="37772"/>
            <a:stretch/>
          </p:blipFill>
          <p:spPr>
            <a:xfrm>
              <a:off x="1424647" y="558800"/>
              <a:ext cx="9141754" cy="3454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95524" y="1606532"/>
              <a:ext cx="23556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</a:t>
              </a:r>
            </a:p>
            <a:p>
              <a:r>
                <a:rPr lang="fr-FR" dirty="0" smtClean="0"/>
                <a:t>B</a:t>
              </a:r>
            </a:p>
            <a:p>
              <a:endParaRPr lang="fr-FR" dirty="0" smtClean="0"/>
            </a:p>
            <a:p>
              <a:r>
                <a:rPr lang="fr-FR" dirty="0" smtClean="0"/>
                <a:t>C</a:t>
              </a:r>
            </a:p>
            <a:p>
              <a:r>
                <a:rPr lang="fr-FR" dirty="0" smtClean="0"/>
                <a:t>D</a:t>
              </a:r>
            </a:p>
            <a:p>
              <a:r>
                <a:rPr lang="fr-FR" dirty="0" smtClean="0"/>
                <a:t>E</a:t>
              </a:r>
            </a:p>
            <a:p>
              <a:endParaRPr lang="fr-FR" dirty="0" smtClean="0"/>
            </a:p>
            <a:p>
              <a:r>
                <a:rPr lang="fr-FR" dirty="0" smtClean="0"/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495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838200"/>
            <a:ext cx="1054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A/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1F</a:t>
            </a:r>
          </a:p>
          <a:p>
            <a:r>
              <a:rPr lang="fr-FR" sz="2000" b="1" dirty="0" smtClean="0"/>
              <a:t>2D</a:t>
            </a:r>
          </a:p>
          <a:p>
            <a:r>
              <a:rPr lang="fr-FR" sz="2000" b="1" dirty="0" smtClean="0"/>
              <a:t>3E</a:t>
            </a:r>
          </a:p>
          <a:p>
            <a:r>
              <a:rPr lang="fr-FR" sz="2000" b="1" dirty="0" smtClean="0"/>
              <a:t>4B</a:t>
            </a:r>
          </a:p>
          <a:p>
            <a:r>
              <a:rPr lang="fr-FR" sz="2000" b="1" dirty="0" smtClean="0"/>
              <a:t>5A</a:t>
            </a:r>
          </a:p>
          <a:p>
            <a:r>
              <a:rPr lang="fr-FR" sz="2000" b="1" dirty="0" smtClean="0"/>
              <a:t>6C</a:t>
            </a:r>
          </a:p>
          <a:p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3869310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001" t="28323" r="27187" b="7757"/>
          <a:stretch/>
        </p:blipFill>
        <p:spPr>
          <a:xfrm>
            <a:off x="1562099" y="519620"/>
            <a:ext cx="8432801" cy="633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967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520" t="44442" r="25417" b="29434"/>
          <a:stretch/>
        </p:blipFill>
        <p:spPr>
          <a:xfrm>
            <a:off x="1485900" y="482600"/>
            <a:ext cx="9093200" cy="27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3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14350" y="762001"/>
            <a:ext cx="10915650" cy="540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négation autrement … </a:t>
            </a:r>
            <a:r>
              <a:rPr lang="fr-FR" sz="2800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2800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άρνηση αλλιώς</a:t>
            </a:r>
            <a:r>
              <a:rPr lang="fr-FR" sz="2800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…)</a:t>
            </a:r>
            <a:endParaRPr lang="el-GR" sz="2800" dirty="0" smtClean="0">
              <a:solidFill>
                <a:srgbClr val="2E75B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veux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rien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frappe à la porte.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voyagerai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nulle part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cet été.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t’aime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plus.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Il 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n’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pas encore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arrivé.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 voudrais mon café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sans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sucre, s’il vous plaît.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Για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να αρνηθούμε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ή να δείξουμε την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αντίθεση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στα γαλλικά, δεν είναι απαραίτητο να χρησιμοποιήσουμε πάντα το </a:t>
            </a:r>
            <a:r>
              <a:rPr lang="el-GR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el-GR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… </a:t>
            </a:r>
            <a:r>
              <a:rPr lang="el-GR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pas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Υπάρχουν κι άλλοι τρόποι. Ας δούμε πως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…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47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833" t="48703" r="25834" b="10351"/>
          <a:stretch/>
        </p:blipFill>
        <p:spPr>
          <a:xfrm>
            <a:off x="1079500" y="1739899"/>
            <a:ext cx="10045700" cy="4784697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511300" y="323670"/>
            <a:ext cx="8394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</a:rPr>
              <a:t>Mots, expressions et proverbes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</a:rPr>
              <a:t>se rapportant au corps </a:t>
            </a:r>
            <a:r>
              <a:rPr lang="fr-FR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humain</a:t>
            </a:r>
          </a:p>
          <a:p>
            <a:pPr algn="ctr"/>
            <a:endParaRPr lang="fr-F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l-GR" dirty="0" smtClean="0">
                <a:hlinkClick r:id="rId3"/>
              </a:rPr>
              <a:t>http</a:t>
            </a:r>
            <a:r>
              <a:rPr lang="el-GR" dirty="0">
                <a:hlinkClick r:id="rId3"/>
              </a:rPr>
              <a:t>://</a:t>
            </a:r>
            <a:r>
              <a:rPr lang="el-GR" dirty="0" smtClean="0">
                <a:hlinkClick r:id="rId3"/>
              </a:rPr>
              <a:t>www.lessignets.com/signetsdiane/signet/vocabulaire/expressioncorps.htm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86082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5759" t="58434" r="37583" b="12388"/>
          <a:stretch/>
        </p:blipFill>
        <p:spPr>
          <a:xfrm>
            <a:off x="6592382" y="3435532"/>
            <a:ext cx="5455927" cy="335735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/>
          <a:srcRect l="36996" t="37939" r="39421" b="41567"/>
          <a:stretch/>
        </p:blipFill>
        <p:spPr>
          <a:xfrm>
            <a:off x="140697" y="3617468"/>
            <a:ext cx="6191795" cy="3025278"/>
          </a:xfrm>
          <a:prstGeom prst="rect">
            <a:avLst/>
          </a:prstGeom>
        </p:spPr>
      </p:pic>
      <p:grpSp>
        <p:nvGrpSpPr>
          <p:cNvPr id="8" name="Ομάδα 7"/>
          <p:cNvGrpSpPr/>
          <p:nvPr/>
        </p:nvGrpSpPr>
        <p:grpSpPr>
          <a:xfrm>
            <a:off x="2001883" y="148409"/>
            <a:ext cx="8420100" cy="3260997"/>
            <a:chOff x="2001883" y="148409"/>
            <a:chExt cx="8420100" cy="3260997"/>
          </a:xfrm>
        </p:grpSpPr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2"/>
            <a:srcRect l="32962" t="15730" r="34968" b="62179"/>
            <a:stretch/>
          </p:blipFill>
          <p:spPr>
            <a:xfrm>
              <a:off x="2001883" y="148409"/>
              <a:ext cx="8420100" cy="3260997"/>
            </a:xfrm>
            <a:prstGeom prst="rect">
              <a:avLst/>
            </a:prstGeom>
          </p:spPr>
        </p:pic>
        <p:sp>
          <p:nvSpPr>
            <p:cNvPr id="4" name="Στρογγυλεμένο ορθογώνιο 3"/>
            <p:cNvSpPr/>
            <p:nvPr/>
          </p:nvSpPr>
          <p:spPr>
            <a:xfrm>
              <a:off x="6211933" y="1933303"/>
              <a:ext cx="3741964" cy="23513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" name="Στρογγυλεμένο ορθογώνιο 5"/>
            <p:cNvSpPr/>
            <p:nvPr/>
          </p:nvSpPr>
          <p:spPr>
            <a:xfrm>
              <a:off x="3553097" y="1162595"/>
              <a:ext cx="6400800" cy="27432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7" name="Στρογγυλεμένο ορθογώνιο 6"/>
          <p:cNvSpPr/>
          <p:nvPr/>
        </p:nvSpPr>
        <p:spPr>
          <a:xfrm>
            <a:off x="3540034" y="1410789"/>
            <a:ext cx="522515" cy="28132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53741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2464" t="24941" r="32929" b="20998"/>
          <a:stretch/>
        </p:blipFill>
        <p:spPr>
          <a:xfrm>
            <a:off x="2400301" y="178586"/>
            <a:ext cx="7353300" cy="6458269"/>
          </a:xfrm>
          <a:prstGeom prst="rect">
            <a:avLst/>
          </a:prstGeom>
        </p:spPr>
      </p:pic>
      <p:cxnSp>
        <p:nvCxnSpPr>
          <p:cNvPr id="4" name="Ευθεία γραμμή σύνδεσης 3"/>
          <p:cNvCxnSpPr/>
          <p:nvPr/>
        </p:nvCxnSpPr>
        <p:spPr>
          <a:xfrm>
            <a:off x="2832100" y="3721100"/>
            <a:ext cx="66421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2705100" y="3949700"/>
            <a:ext cx="6692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2705100" y="4165600"/>
            <a:ext cx="27051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/>
          <p:cNvCxnSpPr/>
          <p:nvPr/>
        </p:nvCxnSpPr>
        <p:spPr>
          <a:xfrm flipV="1">
            <a:off x="2832100" y="4394199"/>
            <a:ext cx="5842000" cy="12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 flipV="1">
            <a:off x="7073900" y="4876800"/>
            <a:ext cx="21590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/>
          <p:cNvCxnSpPr/>
          <p:nvPr/>
        </p:nvCxnSpPr>
        <p:spPr>
          <a:xfrm>
            <a:off x="2705100" y="5499099"/>
            <a:ext cx="6464300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/>
          <p:cNvCxnSpPr/>
          <p:nvPr/>
        </p:nvCxnSpPr>
        <p:spPr>
          <a:xfrm>
            <a:off x="2832100" y="5333999"/>
            <a:ext cx="195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2832100" y="5943600"/>
            <a:ext cx="6464300" cy="5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2832100" y="6184899"/>
            <a:ext cx="143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εία γραμμή σύνδεσης 22"/>
          <p:cNvCxnSpPr/>
          <p:nvPr/>
        </p:nvCxnSpPr>
        <p:spPr>
          <a:xfrm>
            <a:off x="4787900" y="5333999"/>
            <a:ext cx="2819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/>
          <p:cNvSpPr/>
          <p:nvPr/>
        </p:nvSpPr>
        <p:spPr>
          <a:xfrm>
            <a:off x="6705601" y="1474962"/>
            <a:ext cx="5232399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dirty="0"/>
              <a:t>https://leflepourlescurieux.fr/donner-un-conseil-les-differentes-manieres-grammaire-a2/</a:t>
            </a:r>
          </a:p>
        </p:txBody>
      </p:sp>
      <p:sp>
        <p:nvSpPr>
          <p:cNvPr id="25" name="Ορθογώνιο 24"/>
          <p:cNvSpPr/>
          <p:nvPr/>
        </p:nvSpPr>
        <p:spPr>
          <a:xfrm>
            <a:off x="6657975" y="2287077"/>
            <a:ext cx="528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http://ohmonfle.blogspot.com/2016/01/donner-des-conseils-et-des-directives.html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45450" y="939846"/>
            <a:ext cx="25019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À voir ensemble-révision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83258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38703" y="341809"/>
            <a:ext cx="553542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La tradition de la galette des Rois et de </a:t>
            </a:r>
            <a:r>
              <a:rPr lang="fr-FR" sz="2000" b="1" dirty="0" smtClean="0"/>
              <a:t>l'Épiphanie</a:t>
            </a:r>
          </a:p>
          <a:p>
            <a:r>
              <a:rPr lang="el-GR" dirty="0" smtClean="0">
                <a:hlinkClick r:id="rId2"/>
              </a:rPr>
              <a:t>https://www.youtube.com/watch?v=-JAL69i6dzw</a:t>
            </a:r>
            <a:endParaRPr lang="fr-FR" dirty="0" smtClean="0"/>
          </a:p>
          <a:p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819660" y="6059951"/>
            <a:ext cx="4864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www.youtube.com/watch?v=9ZxGavfdRjQ</a:t>
            </a:r>
            <a:endParaRPr lang="fr-FR" dirty="0" smtClean="0"/>
          </a:p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838703" y="5601252"/>
            <a:ext cx="5301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Roboto"/>
              </a:rPr>
              <a:t>Histoire : La galette des rois - Les carnets de Julie</a:t>
            </a:r>
            <a:endParaRPr lang="fr-FR" b="0" i="0" dirty="0">
              <a:effectLst/>
              <a:latin typeface="Roboto"/>
            </a:endParaRPr>
          </a:p>
        </p:txBody>
      </p:sp>
      <p:sp>
        <p:nvSpPr>
          <p:cNvPr id="8" name="AutoShape 6" descr="Recette de la galette des Rois à la frangipa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4"/>
          <a:srcRect l="6563" t="21468" r="36771" b="10907"/>
          <a:stretch/>
        </p:blipFill>
        <p:spPr>
          <a:xfrm>
            <a:off x="819660" y="1295916"/>
            <a:ext cx="6160009" cy="413309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5"/>
          <a:srcRect l="10937" t="33510" r="50417" b="21654"/>
          <a:stretch/>
        </p:blipFill>
        <p:spPr>
          <a:xfrm>
            <a:off x="7195569" y="160338"/>
            <a:ext cx="4996431" cy="3259127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6"/>
          <a:srcRect l="62916" t="31102" r="9063" b="28878"/>
          <a:stretch/>
        </p:blipFill>
        <p:spPr>
          <a:xfrm>
            <a:off x="7823200" y="3609140"/>
            <a:ext cx="34163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8125" t="23134" r="36458" b="22765"/>
          <a:stretch/>
        </p:blipFill>
        <p:spPr>
          <a:xfrm>
            <a:off x="1352550" y="263739"/>
            <a:ext cx="4991100" cy="2739476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800100" y="312418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srgbClr val="4475BF"/>
                </a:solidFill>
                <a:latin typeface="PT Sans Narrow"/>
              </a:rPr>
              <a:t>L' 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Épiphanie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 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et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 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la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 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Galette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 des 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Rois</a:t>
            </a:r>
            <a:endParaRPr lang="el-GR" sz="1600" dirty="0">
              <a:solidFill>
                <a:srgbClr val="4475BF"/>
              </a:solidFill>
              <a:latin typeface="PT Sans Narrow"/>
            </a:endParaRPr>
          </a:p>
          <a:p>
            <a:pPr algn="just"/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Τα 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Θεοφάνεια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 στη Γαλλία (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l'Épiphanie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) γιορτάζονται στις 6 Ιανουαρίου (ή, αν είναι καθημερινή μεταφέρεται την πρώτη Κυριακή της νέας χρονιάς) μαζί με την παραδοσιακή γιορτή «Η γαλέτα των Βασιλιάδων» (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la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 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Galette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 des 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Rois</a:t>
            </a:r>
            <a:r>
              <a:rPr lang="el-GR" sz="1600" dirty="0" smtClean="0">
                <a:solidFill>
                  <a:srgbClr val="2A2A2A"/>
                </a:solidFill>
                <a:latin typeface="Arial" panose="020B0604020202020204" pitchFamily="34" charset="0"/>
              </a:rPr>
              <a:t>).</a:t>
            </a:r>
            <a:endParaRPr lang="fr-FR" sz="16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Οι βιτρίνες των φούρνων και των ζαχαροπλαστείων γεμίζουν με νόστιμες πίτες με χρυσά στέμματα από πάνω!</a:t>
            </a:r>
            <a:b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Είναι σαν τη δική μας βασιλόπιτα αλλά εντελώς διαφορετική σε γεύση, αφού έχει τραγανό φύλλο και γέμιση από κρέμα με αμύγδαλα ή μαρμελάδα, μήλο, μείγμα φρούτων ή σοκολάτα.</a:t>
            </a:r>
            <a:endParaRPr lang="el-GR" sz="1600" b="0" i="0" dirty="0">
              <a:solidFill>
                <a:srgbClr val="2A2A2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7073900" y="263739"/>
            <a:ext cx="4699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Η παράδοσή της επέζησε από την πτώση της Ρωμαϊκής Αυτοκρατορίας, το Μεσαίωνα και τη Γαλλική Επανάσταση</a:t>
            </a:r>
            <a:r>
              <a:rPr lang="el-GR" sz="1400" dirty="0" smtClean="0">
                <a:solidFill>
                  <a:srgbClr val="2A2A2A"/>
                </a:solidFill>
                <a:latin typeface="Arial" panose="020B0604020202020204" pitchFamily="34" charset="0"/>
              </a:rPr>
              <a:t>.</a:t>
            </a:r>
            <a:endParaRPr lang="fr-FR" sz="14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Προέρχεται από τη ρωμαϊκή γιορτή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Σατουρνάλια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, που κατά τη διάρκεια της ρωμαϊκή αυτοκρατορίας γιορτάζονταν τέλος Δεκεμβρίου προς αρχές Ιανουαρίου. Κατά τη διάρκεια των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Σατουρνάλιων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μοίραζαν στους σκλάβους ένα γλυκό με ένα κουκί μέσα. Όποιος το έβρισκε γινόταν για μια μέρα "βασιλιάς" και όλες του οι επιθυμίες πραγματοποιούνταν (για μια μέρα).</a:t>
            </a:r>
            <a:b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​Κατά το 14ο αιώνα η εκκλησία αποδέχθηκε αυτή τη γιορτή και προοδευτικά την συνδύασε με τα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Θεοφάνεια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l-GR" dirty="0">
                <a:solidFill>
                  <a:srgbClr val="686767"/>
                </a:solidFill>
                <a:latin typeface="Tahoma" panose="020B0604030504040204" pitchFamily="34" charset="0"/>
              </a:rPr>
              <a:t/>
            </a:r>
            <a:br>
              <a:rPr lang="el-GR" dirty="0">
                <a:solidFill>
                  <a:srgbClr val="686767"/>
                </a:solidFill>
                <a:latin typeface="Tahoma" panose="020B0604030504040204" pitchFamily="34" charset="0"/>
              </a:rPr>
            </a:b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7073900" y="3495393"/>
            <a:ext cx="48641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Η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Galette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des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Rois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κόβεται σε όσα κομμάτια είναι και οι παρευρισκόμενοι, με επιπλέον ένα, το κομμάτι του φτωχού (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part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du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Bon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Dieu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),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 για τον πρώτο φτωχό που θα περάσει ή βρίσκεται εκεί κοντά. </a:t>
            </a:r>
            <a:endParaRPr lang="fr-FR" sz="14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400" dirty="0" smtClean="0">
                <a:solidFill>
                  <a:srgbClr val="2A2A2A"/>
                </a:solidFill>
                <a:latin typeface="Arial" panose="020B0604020202020204" pitchFamily="34" charset="0"/>
              </a:rPr>
              <a:t>Ο 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μικρότερος στο τραπέζι, κρυμμένος κάτω από το τραπέζι για να μη βλέπει, υποδεικνύει ποιος θα πάρει κάθε κομμάτι που κόβεται. </a:t>
            </a:r>
            <a:endParaRPr lang="fr-FR" sz="14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400" dirty="0" smtClean="0">
                <a:solidFill>
                  <a:srgbClr val="2A2A2A"/>
                </a:solidFill>
                <a:latin typeface="Arial" panose="020B0604020202020204" pitchFamily="34" charset="0"/>
              </a:rPr>
              <a:t>Ένα 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τυχερό γούρι,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une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fève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όπως το λένε οι Γάλλοι, που θα πει κουκί, βρίσκεται κρυμμένο μέσα στην πίτα όπως το δικό μας φλουρί. Αρχικά ήταν ένα κουκί ή ένα φασόλι, αλλά από το τέλος του 14ου αιώνα αντικαταστάθηκε με ένα πορσελάνινο ή πλαστικό ανθρωπάκι ή ζώο.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 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2109033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38580" y="766693"/>
            <a:ext cx="9824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Η ποικιλία των τυχερών γουριών σήμερα είναι τόσο μεγάλη που πολλοί το έχουν κάνει χόμπι και τα συλλέγουν. Είναι το λεγόμενο “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favophilie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”. Όποιος βρει το γούρι είναι το τυχερό άτομο, ο βασιλιάς ή η βασίλισσα. Και όποιος το βρει πρέπει να διαλέξει τον Βασιλιά ή τη Βασίλισσά του ρίχνοντας το τυχερό γούρι στο ποτήρι του κρασιού του!</a:t>
            </a:r>
            <a:endParaRPr lang="el-GR" sz="1600" dirty="0"/>
          </a:p>
        </p:txBody>
      </p:sp>
      <p:pic>
        <p:nvPicPr>
          <p:cNvPr id="3074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80" y="2344551"/>
            <a:ext cx="4729699" cy="35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36204" t="14305" r="19814" b="19326"/>
          <a:stretch/>
        </p:blipFill>
        <p:spPr>
          <a:xfrm>
            <a:off x="6771922" y="2344551"/>
            <a:ext cx="4391378" cy="37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36600" y="1346200"/>
            <a:ext cx="10744200" cy="319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fr-FR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quelqu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’ un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κάποιος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/ 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Tout le monde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όλοι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  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‡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 … personne </a:t>
            </a:r>
            <a:r>
              <a:rPr lang="fr-FR" b="1" i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/ 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 … aucun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κανείς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l-GR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endParaRPr lang="el-GR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Quelqu’un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est venu? Non, p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ersonne n’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venu.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Est-ce que tu 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quelqu’un ici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Non, je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Non,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 le monde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est là. </a:t>
            </a:r>
            <a:r>
              <a:rPr lang="el-GR" sz="16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el-G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el-GR" sz="1600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absent</a:t>
            </a: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 le monde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dans cette salle. Par contre toi, tu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Quelqu’un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frappe à la porte? – Non,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 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frappe à la porte.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91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12800" y="800100"/>
            <a:ext cx="10299700" cy="548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l-GR" sz="2000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όλοι)</a:t>
            </a:r>
            <a:r>
              <a:rPr lang="el-G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l-GR" sz="20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sont venus à l’exposition? Non,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‘est venu à l’exposition.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sont venus à la fête. ‡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 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venu à la fête.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>
              <a:solidFill>
                <a:srgbClr val="4A474B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l-GR" sz="2000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Plusieurs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αρκετοί, πολλοί)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aucune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κανείς, καμμιά)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plusieurs copains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vrai ami.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plusieurs amies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étrang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ères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aucune 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parle français.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problème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25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65200" y="423530"/>
            <a:ext cx="9893300" cy="5429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chose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κάτι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tout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όλα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rien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τίποτα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Veux-tu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chose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– Non merci,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veux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As-tu acheté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chose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Non, je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n’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acheté.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croit qu’il connaît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 en réalité il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connaît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avons tout et vous n’avez rien.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partout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παντού)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part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κάπου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l-G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 </a:t>
            </a:r>
            <a:r>
              <a:rPr lang="el-GR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πουθενά)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 cherché mon sac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partout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 il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Vas-tu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ce soir? – Non,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je reste à la maison.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as vu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mes lunettes? Non,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ai vues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7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048000" y="440362"/>
            <a:ext cx="6096000" cy="59772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</a:t>
            </a:r>
            <a:r>
              <a:rPr lang="fr-FR" sz="20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ακόμη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plus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πια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prends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des cours de danse?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prends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 cours de danse.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Veux-tu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un peu de café?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veux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7. </a:t>
            </a:r>
            <a:r>
              <a:rPr lang="fr-FR" sz="20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 </a:t>
            </a:r>
            <a:r>
              <a:rPr lang="fr-FR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ήδη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pas encore</a:t>
            </a:r>
            <a:r>
              <a:rPr lang="fr-FR" sz="2000" b="1" i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ακόμη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fini tes devoirs pour l’école?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commencé à étudier.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J’étudie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4 ans mais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fini mes études.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visité le Louvre? 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Non,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malheureusement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3890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1006</Words>
  <Application>Microsoft Office PowerPoint</Application>
  <PresentationFormat>Ευρεία οθόνη</PresentationFormat>
  <Paragraphs>331</Paragraphs>
  <Slides>55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55</vt:i4>
      </vt:variant>
    </vt:vector>
  </HeadingPairs>
  <TitlesOfParts>
    <vt:vector size="66" baseType="lpstr">
      <vt:lpstr>Arial</vt:lpstr>
      <vt:lpstr>Calibri</vt:lpstr>
      <vt:lpstr>Calibri Light</vt:lpstr>
      <vt:lpstr>inherit</vt:lpstr>
      <vt:lpstr>PT Sans Narrow</vt:lpstr>
      <vt:lpstr>Roboto</vt:lpstr>
      <vt:lpstr>Symbol</vt:lpstr>
      <vt:lpstr>Tahoma</vt:lpstr>
      <vt:lpstr>Times New Roman</vt:lpstr>
      <vt:lpstr>Verdana</vt:lpstr>
      <vt:lpstr>Θέμα του Office</vt:lpstr>
      <vt:lpstr>Micro-intervalle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Micro-intervalle</dc:title>
  <dc:creator>Dimitris Triantafillidis</dc:creator>
  <cp:lastModifiedBy>Dimitris Triantafillidis</cp:lastModifiedBy>
  <cp:revision>114</cp:revision>
  <dcterms:created xsi:type="dcterms:W3CDTF">2020-11-26T06:28:10Z</dcterms:created>
  <dcterms:modified xsi:type="dcterms:W3CDTF">2021-01-14T10:41:08Z</dcterms:modified>
</cp:coreProperties>
</file>