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2" r:id="rId2"/>
    <p:sldId id="262" r:id="rId3"/>
    <p:sldId id="265" r:id="rId4"/>
    <p:sldId id="263" r:id="rId5"/>
    <p:sldId id="264" r:id="rId6"/>
    <p:sldId id="260" r:id="rId7"/>
    <p:sldId id="261" r:id="rId8"/>
    <p:sldId id="266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353" r:id="rId18"/>
    <p:sldId id="280" r:id="rId19"/>
    <p:sldId id="281" r:id="rId20"/>
    <p:sldId id="267" r:id="rId21"/>
    <p:sldId id="355" r:id="rId22"/>
    <p:sldId id="354" r:id="rId23"/>
    <p:sldId id="282" r:id="rId24"/>
    <p:sldId id="356" r:id="rId25"/>
    <p:sldId id="283" r:id="rId26"/>
    <p:sldId id="257" r:id="rId27"/>
    <p:sldId id="357" r:id="rId28"/>
    <p:sldId id="358" r:id="rId29"/>
    <p:sldId id="359" r:id="rId30"/>
    <p:sldId id="284" r:id="rId31"/>
    <p:sldId id="366" r:id="rId32"/>
    <p:sldId id="278" r:id="rId33"/>
    <p:sldId id="279" r:id="rId34"/>
    <p:sldId id="309" r:id="rId35"/>
    <p:sldId id="285" r:id="rId36"/>
    <p:sldId id="360" r:id="rId37"/>
    <p:sldId id="286" r:id="rId38"/>
    <p:sldId id="258" r:id="rId39"/>
    <p:sldId id="361" r:id="rId40"/>
    <p:sldId id="362" r:id="rId41"/>
    <p:sldId id="288" r:id="rId42"/>
    <p:sldId id="259" r:id="rId43"/>
    <p:sldId id="289" r:id="rId44"/>
    <p:sldId id="277" r:id="rId45"/>
    <p:sldId id="290" r:id="rId46"/>
    <p:sldId id="300" r:id="rId47"/>
    <p:sldId id="291" r:id="rId48"/>
    <p:sldId id="301" r:id="rId49"/>
    <p:sldId id="292" r:id="rId50"/>
    <p:sldId id="302" r:id="rId51"/>
    <p:sldId id="293" r:id="rId52"/>
    <p:sldId id="303" r:id="rId53"/>
    <p:sldId id="340" r:id="rId54"/>
    <p:sldId id="341" r:id="rId55"/>
    <p:sldId id="343" r:id="rId56"/>
    <p:sldId id="339" r:id="rId57"/>
    <p:sldId id="294" r:id="rId58"/>
    <p:sldId id="304" r:id="rId59"/>
    <p:sldId id="295" r:id="rId60"/>
    <p:sldId id="305" r:id="rId61"/>
    <p:sldId id="296" r:id="rId62"/>
    <p:sldId id="307" r:id="rId63"/>
    <p:sldId id="297" r:id="rId64"/>
    <p:sldId id="308" r:id="rId65"/>
    <p:sldId id="298" r:id="rId66"/>
    <p:sldId id="334" r:id="rId67"/>
    <p:sldId id="299" r:id="rId68"/>
    <p:sldId id="335" r:id="rId69"/>
    <p:sldId id="351" r:id="rId70"/>
    <p:sldId id="331" r:id="rId71"/>
    <p:sldId id="337" r:id="rId72"/>
    <p:sldId id="363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38" r:id="rId81"/>
    <p:sldId id="336" r:id="rId82"/>
    <p:sldId id="310" r:id="rId83"/>
    <p:sldId id="318" r:id="rId84"/>
    <p:sldId id="319" r:id="rId85"/>
    <p:sldId id="347" r:id="rId86"/>
    <p:sldId id="364" r:id="rId87"/>
    <p:sldId id="348" r:id="rId88"/>
    <p:sldId id="349" r:id="rId89"/>
    <p:sldId id="320" r:id="rId90"/>
    <p:sldId id="321" r:id="rId91"/>
    <p:sldId id="322" r:id="rId92"/>
    <p:sldId id="323" r:id="rId93"/>
    <p:sldId id="324" r:id="rId94"/>
    <p:sldId id="325" r:id="rId95"/>
    <p:sldId id="326" r:id="rId96"/>
    <p:sldId id="327" r:id="rId97"/>
    <p:sldId id="328" r:id="rId98"/>
    <p:sldId id="329" r:id="rId99"/>
    <p:sldId id="330" r:id="rId100"/>
    <p:sldId id="332" r:id="rId101"/>
    <p:sldId id="350" r:id="rId102"/>
    <p:sldId id="365" r:id="rId103"/>
    <p:sldId id="367" r:id="rId104"/>
    <p:sldId id="368" r:id="rId105"/>
    <p:sldId id="369" r:id="rId106"/>
    <p:sldId id="346" r:id="rId107"/>
    <p:sldId id="344" r:id="rId108"/>
    <p:sldId id="345" r:id="rId109"/>
    <p:sldId id="333" r:id="rId110"/>
    <p:sldId id="370" r:id="rId111"/>
    <p:sldId id="38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1" r:id="rId122"/>
    <p:sldId id="382" r:id="rId12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660"/>
  </p:normalViewPr>
  <p:slideViewPr>
    <p:cSldViewPr snapToGrid="0">
      <p:cViewPr varScale="1">
        <p:scale>
          <a:sx n="50" d="100"/>
          <a:sy n="50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496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526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7632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84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011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338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572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436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800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065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73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52E2F-8F37-4B5C-A199-41EEB426C9DC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243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www.youtube.com/watch?v=xafOw1PuSBk&amp;feature=emb_logo" TargetMode="Externa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evideo.com/fle_video_quiz_beginning.php?id=6888" TargetMode="External"/><Relationship Id="rId2" Type="http://schemas.openxmlformats.org/officeDocument/2006/relationships/hyperlink" Target="https://www.bonjourdefrance.com/exercices/au-restaurant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ZX8CGZ2dqP8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aphroditekarageorgiou.weebly.com/uploads/3/0/7/6/30767969/9259139_orig.jpg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aphroditekarageorgiou.weebly.com/uploads/3/0/7/6/30767969/7134369_orig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hyperlink" Target="https://aphroditekarageorgiou.weebly.com/uploads/3/0/7/6/30767969/4467547_orig.jpg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aphroditekarageorgiou.weebly.com/uploads/3/0/7/6/30767969/1265014_orig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aphroditekarageorgiou.weebly.com/uploads/3/0/7/6/30767969/7174939_orig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hyperlink" Target="https://aphroditekarageorgiou.weebly.com/uploads/3/0/7/6/30767969/4267924_orig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akBpnVJ0CE&amp;feature=emb_logo" TargetMode="External"/><Relationship Id="rId3" Type="http://schemas.openxmlformats.org/officeDocument/2006/relationships/hyperlink" Target="https://www.youtube.com/watch?v=b_K9UI3bxD4" TargetMode="External"/><Relationship Id="rId7" Type="http://schemas.openxmlformats.org/officeDocument/2006/relationships/hyperlink" Target="https://www.youtube.com/watch?v=WQushjP2Wqk" TargetMode="External"/><Relationship Id="rId2" Type="http://schemas.openxmlformats.org/officeDocument/2006/relationships/hyperlink" Target="https://www.youtube.com/watch?v=HvAhwvi39m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7CeGgCiFTHA" TargetMode="External"/><Relationship Id="rId5" Type="http://schemas.openxmlformats.org/officeDocument/2006/relationships/hyperlink" Target="https://www.youtube.com/watch?v=K98edCKmU2c" TargetMode="External"/><Relationship Id="rId4" Type="http://schemas.openxmlformats.org/officeDocument/2006/relationships/hyperlink" Target="https://www.youtube.com/watch?v=dkLZflkiTsk" TargetMode="External"/><Relationship Id="rId9" Type="http://schemas.openxmlformats.org/officeDocument/2006/relationships/hyperlink" Target="https://www.youtube.com/watch?v=vZgbzER3Qc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dentro.edu.gr/v/item/ds/8521/3988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hotodentro.edu.gr/v/item/ds/8521/4047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guageguide.org/french/vocabulary/vegetables/" TargetMode="External"/><Relationship Id="rId2" Type="http://schemas.openxmlformats.org/officeDocument/2006/relationships/hyperlink" Target="https://www.languageguide.org/french/vocabulary/frui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anguageguide.org/french/vocabulary/" TargetMode="External"/><Relationship Id="rId5" Type="http://schemas.openxmlformats.org/officeDocument/2006/relationships/hyperlink" Target="https://www.languageguide.org/" TargetMode="External"/><Relationship Id="rId4" Type="http://schemas.openxmlformats.org/officeDocument/2006/relationships/hyperlink" Target="https://www.languageguide.org/french/vocabulary/drinks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dentro.edu.gr/v/item/ds/8521/3929" TargetMode="External"/><Relationship Id="rId3" Type="http://schemas.openxmlformats.org/officeDocument/2006/relationships/hyperlink" Target="https://www.languageguide.org/french/vocabulary/vegetables/" TargetMode="External"/><Relationship Id="rId7" Type="http://schemas.openxmlformats.org/officeDocument/2006/relationships/hyperlink" Target="https://www.youtube.com/watch?v=CkpMTO-DUgw&amp;t=38s" TargetMode="External"/><Relationship Id="rId2" Type="http://schemas.openxmlformats.org/officeDocument/2006/relationships/hyperlink" Target="https://www.languageguide.org/french/vocabulary/frui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konet.com/fr/ledictionnairevisuel/alimentation-et-cuisine/" TargetMode="External"/><Relationship Id="rId5" Type="http://schemas.openxmlformats.org/officeDocument/2006/relationships/hyperlink" Target="https://www.languageguide.org/french/vocabulary/drinks/" TargetMode="External"/><Relationship Id="rId4" Type="http://schemas.openxmlformats.org/officeDocument/2006/relationships/hyperlink" Target="https://www.languageguide.org/french/vocabulary/sweets/" TargetMode="External"/><Relationship Id="rId9" Type="http://schemas.openxmlformats.org/officeDocument/2006/relationships/hyperlink" Target="http://photodentro.edu.gr/v/item/ds/8521/4165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47963" b="13333"/>
          <a:stretch/>
        </p:blipFill>
        <p:spPr>
          <a:xfrm>
            <a:off x="495300" y="656642"/>
            <a:ext cx="11408095" cy="58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00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250" t="9954" r="26042" b="14613"/>
          <a:stretch/>
        </p:blipFill>
        <p:spPr>
          <a:xfrm>
            <a:off x="766734" y="258270"/>
            <a:ext cx="10574366" cy="61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775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833" t="21282" r="27084" b="13501"/>
          <a:stretch/>
        </p:blipFill>
        <p:spPr>
          <a:xfrm>
            <a:off x="1574800" y="94744"/>
            <a:ext cx="8407400" cy="65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962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396" t="18689" r="23750" b="27952"/>
          <a:stretch/>
        </p:blipFill>
        <p:spPr>
          <a:xfrm>
            <a:off x="952500" y="504487"/>
            <a:ext cx="9740900" cy="54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372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5100" y="1346200"/>
            <a:ext cx="3606800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dirty="0" smtClean="0"/>
              <a:t>3/</a:t>
            </a:r>
          </a:p>
          <a:p>
            <a:pPr>
              <a:lnSpc>
                <a:spcPct val="150000"/>
              </a:lnSpc>
            </a:pPr>
            <a:endParaRPr lang="fr-FR" sz="2800" dirty="0" smtClean="0"/>
          </a:p>
          <a:p>
            <a:pPr>
              <a:lnSpc>
                <a:spcPct val="150000"/>
              </a:lnSpc>
            </a:pPr>
            <a:r>
              <a:rPr lang="fr-FR" sz="2800" dirty="0" smtClean="0"/>
              <a:t>1B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2D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3A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4C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59632522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000" t="37956" r="24583" b="4979"/>
          <a:stretch/>
        </p:blipFill>
        <p:spPr>
          <a:xfrm>
            <a:off x="1333500" y="368299"/>
            <a:ext cx="9093200" cy="57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581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417" t="20541" r="25312" b="13130"/>
          <a:stretch/>
        </p:blipFill>
        <p:spPr>
          <a:xfrm>
            <a:off x="1676400" y="317339"/>
            <a:ext cx="8407400" cy="63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356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729" t="22394" r="24583" b="17576"/>
          <a:stretch/>
        </p:blipFill>
        <p:spPr>
          <a:xfrm>
            <a:off x="495300" y="266700"/>
            <a:ext cx="6057900" cy="41148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28279" t="41662" r="29935" b="12945"/>
          <a:stretch/>
        </p:blipFill>
        <p:spPr>
          <a:xfrm>
            <a:off x="6541862" y="3352800"/>
            <a:ext cx="5416821" cy="33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687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349500" y="565835"/>
            <a:ext cx="7175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2"/>
              </a:rPr>
              <a:t>https://</a:t>
            </a:r>
            <a:r>
              <a:rPr lang="el-GR" dirty="0" smtClean="0">
                <a:hlinkClick r:id="rId2"/>
              </a:rPr>
              <a:t>www.youtube.com/watch?v=xafOw1PuSBk&amp;feature=emb_logo</a:t>
            </a:r>
            <a:endParaRPr lang="fr-FR" dirty="0" smtClean="0"/>
          </a:p>
          <a:p>
            <a:endParaRPr lang="en-US" dirty="0" smtClean="0"/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9375" t="24247" r="41875" b="21097"/>
          <a:stretch/>
        </p:blipFill>
        <p:spPr>
          <a:xfrm>
            <a:off x="1612900" y="1402665"/>
            <a:ext cx="8229600" cy="518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278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9792" t="17207" r="28438" b="5533"/>
          <a:stretch/>
        </p:blipFill>
        <p:spPr>
          <a:xfrm>
            <a:off x="1308100" y="101299"/>
            <a:ext cx="9550400" cy="671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014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eszexpertsfle.com/wp-content/uploads/2018/12/48386523_2165257803725154_8993172905164537856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r="590" b="24963"/>
          <a:stretch/>
        </p:blipFill>
        <p:spPr bwMode="auto">
          <a:xfrm>
            <a:off x="952501" y="688619"/>
            <a:ext cx="10523718" cy="57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3873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663700" y="2737535"/>
            <a:ext cx="8585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Activit</a:t>
            </a:r>
            <a:r>
              <a:rPr lang="fr-FR" sz="2400" dirty="0" err="1" smtClean="0"/>
              <a:t>és</a:t>
            </a:r>
            <a:endParaRPr lang="fr-FR" sz="2400" dirty="0" smtClean="0"/>
          </a:p>
          <a:p>
            <a:endParaRPr lang="en-US" sz="2400" dirty="0"/>
          </a:p>
          <a:p>
            <a:r>
              <a:rPr lang="el-GR" sz="2400" dirty="0" smtClean="0">
                <a:hlinkClick r:id="rId2"/>
              </a:rPr>
              <a:t>https</a:t>
            </a:r>
            <a:r>
              <a:rPr lang="el-GR" sz="2400" dirty="0">
                <a:hlinkClick r:id="rId2"/>
              </a:rPr>
              <a:t>://</a:t>
            </a:r>
            <a:r>
              <a:rPr lang="el-GR" sz="2400" dirty="0" smtClean="0">
                <a:hlinkClick r:id="rId2"/>
              </a:rPr>
              <a:t>www.bonjourdefrance.com/exercices/au-restaurant.html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Commander au restaurant</a:t>
            </a:r>
          </a:p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www.flevideo.com/fle_video_quiz_beginning.php?id=6888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Le </a:t>
            </a:r>
            <a:r>
              <a:rPr lang="fr-FR" sz="2400" dirty="0" smtClean="0"/>
              <a:t>père Noël a faim</a:t>
            </a:r>
            <a:endParaRPr lang="en-US" sz="2400" dirty="0"/>
          </a:p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www.youtube.com/watch?v=ZX8CGZ2dqP8</a:t>
            </a:r>
            <a:endParaRPr lang="en-US" sz="2400" dirty="0" smtClean="0"/>
          </a:p>
          <a:p>
            <a:endParaRPr lang="en-US" sz="2400" dirty="0" smtClean="0"/>
          </a:p>
          <a:p>
            <a:endParaRPr lang="el-G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663700" y="609600"/>
            <a:ext cx="6692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Devoirs</a:t>
            </a:r>
          </a:p>
          <a:p>
            <a:r>
              <a:rPr lang="fr-FR" sz="2400" dirty="0" smtClean="0"/>
              <a:t>p.89: B</a:t>
            </a:r>
            <a:endParaRPr lang="fr-FR" sz="2400" dirty="0"/>
          </a:p>
          <a:p>
            <a:r>
              <a:rPr lang="fr-FR" sz="2400" dirty="0" smtClean="0"/>
              <a:t>p.125: 3,4</a:t>
            </a:r>
          </a:p>
          <a:p>
            <a:r>
              <a:rPr lang="fr-FR" sz="2400" dirty="0" smtClean="0"/>
              <a:t>p.129: 1,2</a:t>
            </a:r>
          </a:p>
          <a:p>
            <a:r>
              <a:rPr lang="fr-FR" sz="2400" dirty="0" smtClean="0"/>
              <a:t>p.130: 3,1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846305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043" t="7658" r="26874" b="10543"/>
          <a:stretch/>
        </p:blipFill>
        <p:spPr>
          <a:xfrm>
            <a:off x="1460499" y="190500"/>
            <a:ext cx="9893217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827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71600"/>
            <a:ext cx="7513637" cy="431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5390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82600"/>
            <a:ext cx="5789612" cy="388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Εικόνα 3" descr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2" y="3054350"/>
            <a:ext cx="5856288" cy="3460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5544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09600"/>
            <a:ext cx="8343900" cy="562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383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2" y="527050"/>
            <a:ext cx="7926388" cy="564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3757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42" y="314794"/>
            <a:ext cx="6953979" cy="4481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s://redac.petitsfrenchies.com/wp-content/uploads/2015/12/santons-de-prov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8" y="3477718"/>
            <a:ext cx="4489679" cy="298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0838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749675" y="393700"/>
            <a:ext cx="50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Joyeux</a:t>
            </a:r>
            <a:r>
              <a:rPr lang="el-G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Noël</a:t>
            </a:r>
            <a:r>
              <a:rPr lang="el-G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et</a:t>
            </a:r>
            <a:r>
              <a:rPr lang="el-G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Bonne</a:t>
            </a:r>
            <a:r>
              <a:rPr lang="el-G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Année</a:t>
            </a:r>
            <a:r>
              <a:rPr lang="el-G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!!!</a:t>
            </a:r>
            <a:endParaRPr lang="el-GR" sz="2800" dirty="0"/>
          </a:p>
        </p:txBody>
      </p:sp>
      <p:pic>
        <p:nvPicPr>
          <p:cNvPr id="5122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1" y="1056619"/>
            <a:ext cx="8305799" cy="54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03690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41374"/>
            <a:ext cx="6923087" cy="43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 descr="https://aphroditekarageorgiou.weebly.com/uploads/3/0/7/6/30767969/9259139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485774"/>
            <a:ext cx="3810000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73199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https://aphroditekarageorgiou.weebly.com/uploads/3/0/7/6/30767969/7134369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8299"/>
            <a:ext cx="5892800" cy="413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Εικόνα 3" descr="https://aphroditekarageorgiou.weebly.com/uploads/3/0/7/6/30767969/4467547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641600"/>
            <a:ext cx="5473700" cy="379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0442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https://aphroditekarageorgiou.weebly.com/uploads/3/0/7/6/30767969/1265014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536" y="2270124"/>
            <a:ext cx="5959929" cy="4437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 descr="Pictur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1" y="287382"/>
            <a:ext cx="5508897" cy="373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29592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https://aphroditekarageorgiou.weebly.com/uploads/3/0/7/6/30767969/7174939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61950"/>
            <a:ext cx="5016500" cy="415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 descr="https://aphroditekarageorgiou.weebly.com/uploads/3/0/7/6/30767969/4267924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06500"/>
            <a:ext cx="6108700" cy="521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231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041" t="10064" r="26043" b="14982"/>
          <a:stretch/>
        </p:blipFill>
        <p:spPr>
          <a:xfrm>
            <a:off x="876300" y="283766"/>
            <a:ext cx="10541000" cy="60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717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304800"/>
            <a:ext cx="88773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6586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200900" y="315419"/>
            <a:ext cx="4089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dirty="0">
                <a:solidFill>
                  <a:srgbClr val="515151"/>
                </a:solidFill>
                <a:latin typeface="Raleway"/>
              </a:rPr>
              <a:t>«</a:t>
            </a:r>
            <a:r>
              <a:rPr lang="en-US" b="1" dirty="0" err="1">
                <a:solidFill>
                  <a:srgbClr val="8E8E8E"/>
                </a:solidFill>
                <a:latin typeface="Raleway"/>
              </a:rPr>
              <a:t>Joyeux</a:t>
            </a:r>
            <a:r>
              <a:rPr lang="en-US" b="1" dirty="0">
                <a:solidFill>
                  <a:srgbClr val="8E8E8E"/>
                </a:solidFill>
                <a:latin typeface="Raleway"/>
              </a:rPr>
              <a:t> </a:t>
            </a:r>
            <a:r>
              <a:rPr lang="en-US" b="1" dirty="0" smtClean="0">
                <a:solidFill>
                  <a:srgbClr val="8E8E8E"/>
                </a:solidFill>
                <a:latin typeface="Raleway"/>
              </a:rPr>
              <a:t>Noël!</a:t>
            </a:r>
            <a:r>
              <a:rPr lang="en-US" dirty="0" smtClean="0">
                <a:latin typeface="Raleway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latin typeface="Raleway"/>
              </a:rPr>
              <a:t>Χαρούμενα </a:t>
            </a:r>
            <a:r>
              <a:rPr lang="el-GR" dirty="0">
                <a:latin typeface="Raleway"/>
              </a:rPr>
              <a:t>Χριστούγεννα!», </a:t>
            </a:r>
            <a:r>
              <a:rPr lang="el-GR" dirty="0"/>
              <a:t/>
            </a:r>
            <a:br>
              <a:rPr lang="el-GR" dirty="0"/>
            </a:br>
            <a:r>
              <a:rPr lang="el-GR" dirty="0">
                <a:latin typeface="Raleway"/>
              </a:rPr>
              <a:t>« </a:t>
            </a:r>
            <a:r>
              <a:rPr lang="en-US" b="1" dirty="0">
                <a:solidFill>
                  <a:srgbClr val="8E8E8E"/>
                </a:solidFill>
                <a:latin typeface="Raleway"/>
              </a:rPr>
              <a:t>Bonne et </a:t>
            </a:r>
            <a:r>
              <a:rPr lang="en-US" b="1" dirty="0" err="1">
                <a:solidFill>
                  <a:srgbClr val="8E8E8E"/>
                </a:solidFill>
                <a:latin typeface="Raleway"/>
              </a:rPr>
              <a:t>heureuse</a:t>
            </a:r>
            <a:r>
              <a:rPr lang="en-US" b="1" dirty="0">
                <a:solidFill>
                  <a:srgbClr val="8E8E8E"/>
                </a:solidFill>
                <a:latin typeface="Raleway"/>
              </a:rPr>
              <a:t> </a:t>
            </a:r>
            <a:r>
              <a:rPr lang="en-US" b="1" dirty="0" err="1">
                <a:solidFill>
                  <a:srgbClr val="8E8E8E"/>
                </a:solidFill>
                <a:latin typeface="Raleway"/>
              </a:rPr>
              <a:t>année</a:t>
            </a:r>
            <a:r>
              <a:rPr lang="en-US" b="1" dirty="0">
                <a:solidFill>
                  <a:srgbClr val="8E8E8E"/>
                </a:solidFill>
                <a:latin typeface="Raleway"/>
              </a:rPr>
              <a:t>!</a:t>
            </a:r>
            <a:r>
              <a:rPr lang="en-US" dirty="0">
                <a:latin typeface="Raleway"/>
              </a:rPr>
              <a:t> </a:t>
            </a:r>
            <a:endParaRPr lang="en-US" dirty="0" smtClean="0">
              <a:latin typeface="Raleway"/>
            </a:endParaRPr>
          </a:p>
          <a:p>
            <a:pPr algn="ctr">
              <a:lnSpc>
                <a:spcPct val="200000"/>
              </a:lnSpc>
            </a:pPr>
            <a:r>
              <a:rPr lang="el-GR" dirty="0" smtClean="0">
                <a:latin typeface="Raleway"/>
              </a:rPr>
              <a:t>Καλή </a:t>
            </a:r>
            <a:r>
              <a:rPr lang="el-GR" dirty="0">
                <a:latin typeface="Raleway"/>
              </a:rPr>
              <a:t>και ευτυχισμένη χρονιά!», </a:t>
            </a:r>
            <a:r>
              <a:rPr lang="el-GR" dirty="0"/>
              <a:t/>
            </a:r>
            <a:br>
              <a:rPr lang="el-GR" dirty="0"/>
            </a:br>
            <a:r>
              <a:rPr lang="el-GR" dirty="0">
                <a:latin typeface="Raleway"/>
              </a:rPr>
              <a:t>« </a:t>
            </a:r>
            <a:r>
              <a:rPr lang="en-US" b="1" dirty="0">
                <a:solidFill>
                  <a:srgbClr val="8E8E8E"/>
                </a:solidFill>
                <a:latin typeface="Raleway"/>
              </a:rPr>
              <a:t>Bonne </a:t>
            </a:r>
            <a:r>
              <a:rPr lang="en-US" b="1" dirty="0" err="1">
                <a:solidFill>
                  <a:srgbClr val="8E8E8E"/>
                </a:solidFill>
                <a:latin typeface="Raleway"/>
              </a:rPr>
              <a:t>année</a:t>
            </a:r>
            <a:r>
              <a:rPr lang="en-US" b="1" dirty="0">
                <a:solidFill>
                  <a:srgbClr val="8E8E8E"/>
                </a:solidFill>
                <a:latin typeface="Raleway"/>
              </a:rPr>
              <a:t>, bonne santé!</a:t>
            </a:r>
            <a:r>
              <a:rPr lang="en-US" dirty="0">
                <a:latin typeface="Raleway"/>
              </a:rPr>
              <a:t> </a:t>
            </a:r>
            <a:endParaRPr lang="en-US" dirty="0" smtClean="0">
              <a:latin typeface="Raleway"/>
            </a:endParaRPr>
          </a:p>
          <a:p>
            <a:pPr algn="ctr">
              <a:lnSpc>
                <a:spcPct val="200000"/>
              </a:lnSpc>
            </a:pPr>
            <a:r>
              <a:rPr lang="el-GR" dirty="0" smtClean="0">
                <a:latin typeface="Raleway"/>
              </a:rPr>
              <a:t>Καλή </a:t>
            </a:r>
            <a:r>
              <a:rPr lang="el-GR" dirty="0">
                <a:latin typeface="Raleway"/>
              </a:rPr>
              <a:t>χρονιά με υγεία</a:t>
            </a:r>
            <a:r>
              <a:rPr lang="el-GR" dirty="0" smtClean="0">
                <a:latin typeface="Raleway"/>
              </a:rPr>
              <a:t>!»</a:t>
            </a:r>
            <a:endParaRPr lang="el-GR" dirty="0"/>
          </a:p>
        </p:txBody>
      </p:sp>
      <p:pic>
        <p:nvPicPr>
          <p:cNvPr id="3" name="Εικόνα 2" descr="https://2.bp.blogspot.com/-J8QykPaONoQ/WkMJIomTXtI/AAAAAAAAlUA/XJeMYHr4IfMa4ydrc_GVnx1iGkC284e0gCLcBGAs/s1600/vocabulair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06045"/>
            <a:ext cx="5670550" cy="6459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La surprenante histoire de Vive le vent, chanson iconique de Noë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47" y="3731739"/>
            <a:ext cx="4637998" cy="260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09638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471862" y="1405853"/>
            <a:ext cx="6009157" cy="2947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Il est né le divin enfant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fr-FR" sz="2000" dirty="0" smtClean="0"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www.youtube.com/watch?v=KW6UZaoQ7jk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 dirty="0">
              <a:ea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dirty="0" smtClean="0"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fr-FR" sz="2000" dirty="0" smtClean="0"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www.youtube.com/watch?v=HvAhwvi39mo</a:t>
            </a:r>
            <a:endParaRPr lang="fr-FR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www.youtube.com/watch?v=b_K9UI3bxD4</a:t>
            </a:r>
            <a:endParaRPr lang="en-US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102895" y="1756823"/>
            <a:ext cx="557319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/>
              <a:t>Les anges dans nos campagnes</a:t>
            </a:r>
          </a:p>
          <a:p>
            <a:r>
              <a:rPr lang="fr-FR" sz="2000" dirty="0">
                <a:hlinkClick r:id="rId4"/>
              </a:rPr>
              <a:t>https://</a:t>
            </a:r>
            <a:r>
              <a:rPr lang="fr-FR" sz="2000" dirty="0" smtClean="0">
                <a:hlinkClick r:id="rId4"/>
              </a:rPr>
              <a:t>www.youtube.com/watch?v=dkLZflkiTsk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el-GR" sz="2000" dirty="0" smtClean="0">
                <a:hlinkClick r:id="rId5"/>
              </a:rPr>
              <a:t>https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www.youtube.com/watch?v=K98edCKmU2c</a:t>
            </a:r>
            <a:endParaRPr lang="fr-FR" sz="2000" dirty="0" smtClean="0"/>
          </a:p>
          <a:p>
            <a:endParaRPr lang="el-GR" sz="2000" dirty="0"/>
          </a:p>
        </p:txBody>
      </p:sp>
      <p:sp>
        <p:nvSpPr>
          <p:cNvPr id="5" name="Ορθογώνιο 4"/>
          <p:cNvSpPr/>
          <p:nvPr/>
        </p:nvSpPr>
        <p:spPr>
          <a:xfrm>
            <a:off x="6102895" y="3745467"/>
            <a:ext cx="560550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/>
              <a:t>Petit Papa Noel</a:t>
            </a:r>
          </a:p>
          <a:p>
            <a:r>
              <a:rPr lang="fr-FR" sz="2000" dirty="0">
                <a:hlinkClick r:id="rId6"/>
              </a:rPr>
              <a:t>https://</a:t>
            </a:r>
            <a:r>
              <a:rPr lang="fr-FR" sz="2000" dirty="0" smtClean="0">
                <a:hlinkClick r:id="rId6"/>
              </a:rPr>
              <a:t>www.youtube.com/watch?v=7CeGgCiFTHA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el-GR" sz="2000" dirty="0" smtClean="0">
                <a:hlinkClick r:id="rId7"/>
              </a:rPr>
              <a:t>https</a:t>
            </a:r>
            <a:r>
              <a:rPr lang="el-GR" sz="2000" dirty="0">
                <a:hlinkClick r:id="rId7"/>
              </a:rPr>
              <a:t>://</a:t>
            </a:r>
            <a:r>
              <a:rPr lang="el-GR" sz="2000" dirty="0" smtClean="0">
                <a:hlinkClick r:id="rId7"/>
              </a:rPr>
              <a:t>www.youtube.com/watch?v=WQushjP2Wqk</a:t>
            </a:r>
            <a:endParaRPr lang="fr-FR" sz="2000" dirty="0" smtClean="0"/>
          </a:p>
          <a:p>
            <a:endParaRPr lang="el-GR" sz="2000" dirty="0"/>
          </a:p>
        </p:txBody>
      </p:sp>
      <p:sp>
        <p:nvSpPr>
          <p:cNvPr id="6" name="Ορθογώνιο 5"/>
          <p:cNvSpPr/>
          <p:nvPr/>
        </p:nvSpPr>
        <p:spPr>
          <a:xfrm>
            <a:off x="471862" y="5487922"/>
            <a:ext cx="687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8"/>
              </a:rPr>
              <a:t>https://www.youtube.com/watch?v=_</a:t>
            </a:r>
            <a:r>
              <a:rPr lang="el-GR" dirty="0" smtClean="0">
                <a:hlinkClick r:id="rId8"/>
              </a:rPr>
              <a:t>akBpnVJ0CE&amp;feature=emb_logo</a:t>
            </a:r>
            <a:endParaRPr lang="fr-FR" dirty="0" smtClean="0"/>
          </a:p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471862" y="4585901"/>
            <a:ext cx="49967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Vive le vent</a:t>
            </a:r>
          </a:p>
          <a:p>
            <a:r>
              <a:rPr lang="el-GR" dirty="0" smtClean="0">
                <a:hlinkClick r:id="rId9"/>
              </a:rPr>
              <a:t>https</a:t>
            </a:r>
            <a:r>
              <a:rPr lang="el-GR" dirty="0">
                <a:hlinkClick r:id="rId9"/>
              </a:rPr>
              <a:t>://</a:t>
            </a:r>
            <a:r>
              <a:rPr lang="el-GR" dirty="0" smtClean="0">
                <a:hlinkClick r:id="rId9"/>
              </a:rPr>
              <a:t>www.youtube.com/watch?v=vZgbzER3QcM</a:t>
            </a:r>
            <a:endParaRPr lang="fr-F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16331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771" t="10200" r="26042" b="19244"/>
          <a:stretch/>
        </p:blipFill>
        <p:spPr>
          <a:xfrm>
            <a:off x="698499" y="457200"/>
            <a:ext cx="10916881" cy="599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08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354" t="14627" r="26042" b="9796"/>
          <a:stretch/>
        </p:blipFill>
        <p:spPr>
          <a:xfrm>
            <a:off x="796834" y="227050"/>
            <a:ext cx="10802984" cy="63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04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979" t="14555" r="26250" b="22209"/>
          <a:stretch/>
        </p:blipFill>
        <p:spPr>
          <a:xfrm>
            <a:off x="609600" y="624442"/>
            <a:ext cx="11224874" cy="55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2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352" t="14242" r="26327" b="18133"/>
          <a:stretch/>
        </p:blipFill>
        <p:spPr>
          <a:xfrm>
            <a:off x="887547" y="482386"/>
            <a:ext cx="10803709" cy="56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37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8438" t="29804" r="28438" b="7757"/>
          <a:stretch/>
        </p:blipFill>
        <p:spPr>
          <a:xfrm>
            <a:off x="147681" y="1244600"/>
            <a:ext cx="6240712" cy="50800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1165157" y="640834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http://photodentro.edu.gr/v/item/ds/8521/3927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1772" t="24988" r="50618" b="15353"/>
          <a:stretch/>
        </p:blipFill>
        <p:spPr>
          <a:xfrm>
            <a:off x="6239692" y="1739900"/>
            <a:ext cx="5804626" cy="4089400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6812813" y="875268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http://photodentro.edu.gr/v/item/ds/8521/4165</a:t>
            </a:r>
          </a:p>
        </p:txBody>
      </p:sp>
    </p:spTree>
    <p:extLst>
      <p:ext uri="{BB962C8B-B14F-4D97-AF65-F5344CB8AC3E}">
        <p14:creationId xmlns:p14="http://schemas.microsoft.com/office/powerpoint/2010/main" val="2565410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625" t="37031" r="28229" b="4422"/>
          <a:stretch/>
        </p:blipFill>
        <p:spPr>
          <a:xfrm>
            <a:off x="2082799" y="258156"/>
            <a:ext cx="8735995" cy="62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31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0100" y="685800"/>
            <a:ext cx="8648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HORIZONTALEMENT</a:t>
            </a:r>
            <a:endParaRPr lang="el-GR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OEUFS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POISSON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BEURRE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LAIT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7505700" y="685800"/>
            <a:ext cx="2603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VERTICALEMENT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PATES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FROMAGE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RIZ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VIANDE</a:t>
            </a:r>
            <a:endParaRPr lang="el-GR" sz="24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2293" t="25173" r="45103" b="23320"/>
          <a:stretch/>
        </p:blipFill>
        <p:spPr>
          <a:xfrm>
            <a:off x="495368" y="3075483"/>
            <a:ext cx="6413500" cy="353060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495368" y="2612881"/>
            <a:ext cx="4807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3"/>
              </a:rPr>
              <a:t>http://</a:t>
            </a:r>
            <a:r>
              <a:rPr lang="el-GR" dirty="0" smtClean="0">
                <a:hlinkClick r:id="rId3"/>
              </a:rPr>
              <a:t>photodentro.edu.gr/v/item/ds/8521/3988</a:t>
            </a:r>
            <a:endParaRPr lang="en-US" dirty="0" smtClean="0"/>
          </a:p>
          <a:p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4"/>
          <a:srcRect l="1666" t="24802" r="42396" b="4608"/>
          <a:stretch/>
        </p:blipFill>
        <p:spPr>
          <a:xfrm>
            <a:off x="7010400" y="3087394"/>
            <a:ext cx="4908550" cy="3482602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7010400" y="2670959"/>
            <a:ext cx="4807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5"/>
              </a:rPr>
              <a:t>http://</a:t>
            </a:r>
            <a:r>
              <a:rPr lang="el-GR" dirty="0" smtClean="0">
                <a:hlinkClick r:id="rId5"/>
              </a:rPr>
              <a:t>photodentro.edu.gr/v/item/ds/8521/4047</a:t>
            </a:r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784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4896" t="25782" r="16458" b="13685"/>
          <a:stretch/>
        </p:blipFill>
        <p:spPr>
          <a:xfrm>
            <a:off x="486917" y="977901"/>
            <a:ext cx="11209783" cy="555755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6778557" y="310634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http://photodentro.edu.gr/v/item/ds/8521/3902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7894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10216" y="1639500"/>
            <a:ext cx="73619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hlinkClick r:id="rId2"/>
              </a:rPr>
              <a:t>https://www.languageguide.org/french/vocabulary/fruit/</a:t>
            </a:r>
            <a:endParaRPr lang="en-US" sz="2400" dirty="0" smtClean="0"/>
          </a:p>
          <a:p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1210216" y="2410598"/>
            <a:ext cx="8124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hlinkClick r:id="rId3"/>
              </a:rPr>
              <a:t>https://www.languageguide.org/french/vocabulary/vegetables</a:t>
            </a:r>
            <a:r>
              <a:rPr lang="el-GR" dirty="0" smtClean="0">
                <a:hlinkClick r:id="rId3"/>
              </a:rPr>
              <a:t>/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210216" y="3181696"/>
            <a:ext cx="758348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hlinkClick r:id="rId4"/>
              </a:rPr>
              <a:t>https://www.languageguide.org/french/vocabulary/drinks/</a:t>
            </a:r>
            <a:endParaRPr lang="en-US" sz="2400" dirty="0" smtClean="0"/>
          </a:p>
          <a:p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1055558" y="1023118"/>
            <a:ext cx="5200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Roboto"/>
                <a:hlinkClick r:id="rId5"/>
              </a:rPr>
              <a:t>LanguageGuide.org</a:t>
            </a:r>
            <a:r>
              <a:rPr lang="en-US" sz="2000" b="1" dirty="0">
                <a:solidFill>
                  <a:srgbClr val="FFFFFF"/>
                </a:solidFill>
                <a:latin typeface="Roboto"/>
              </a:rPr>
              <a:t> • </a:t>
            </a:r>
            <a:r>
              <a:rPr lang="en-US" sz="2000" b="1" dirty="0">
                <a:solidFill>
                  <a:srgbClr val="FFFFFF"/>
                </a:solidFill>
                <a:latin typeface="Roboto"/>
                <a:hlinkClick r:id="rId6"/>
              </a:rPr>
              <a:t>French </a:t>
            </a:r>
            <a:r>
              <a:rPr lang="en-US" sz="2000" b="1" dirty="0" smtClean="0">
                <a:solidFill>
                  <a:srgbClr val="FFFFFF"/>
                </a:solidFill>
                <a:latin typeface="Roboto"/>
                <a:hlinkClick r:id="rId6"/>
              </a:rPr>
              <a:t>Vocabulary</a:t>
            </a:r>
            <a:r>
              <a:rPr lang="en-US" sz="2000" b="1" dirty="0" smtClean="0">
                <a:solidFill>
                  <a:srgbClr val="FFFFFF"/>
                </a:solidFill>
                <a:latin typeface="Roboto"/>
              </a:rPr>
              <a:t> </a:t>
            </a:r>
            <a:endParaRPr lang="en-US" sz="2000" b="1" i="0" dirty="0">
              <a:solidFill>
                <a:srgbClr val="FFFFFF"/>
              </a:solidFill>
              <a:effectLst/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7352" y="990684"/>
            <a:ext cx="50927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Ακούστε τις ονομασίες με την σωστή προφορά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9922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9687" t="16465" r="25833" b="14427"/>
          <a:stretch/>
        </p:blipFill>
        <p:spPr>
          <a:xfrm>
            <a:off x="2336800" y="139699"/>
            <a:ext cx="7226300" cy="631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92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82642" y="367268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http://photodentro.edu.gr/v/item/ds/8521/4002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6771" t="32584" r="27812" b="19801"/>
          <a:stretch/>
        </p:blipFill>
        <p:spPr>
          <a:xfrm>
            <a:off x="282642" y="796226"/>
            <a:ext cx="5349942" cy="315352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26828" t="35731" r="27708" b="15695"/>
          <a:stretch/>
        </p:blipFill>
        <p:spPr>
          <a:xfrm>
            <a:off x="6191794" y="796226"/>
            <a:ext cx="5249912" cy="3153521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6191794" y="360402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http://photodentro.edu.gr/v/item/ds/8521/3901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4"/>
          <a:srcRect l="27604" t="38252" r="28125" b="19933"/>
          <a:stretch/>
        </p:blipFill>
        <p:spPr>
          <a:xfrm>
            <a:off x="5089726" y="3771899"/>
            <a:ext cx="5549900" cy="2947185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282641" y="4323834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http://photodentro.edu.gr/v/item/ds/8521/4046</a:t>
            </a:r>
          </a:p>
        </p:txBody>
      </p:sp>
    </p:spTree>
    <p:extLst>
      <p:ext uri="{BB962C8B-B14F-4D97-AF65-F5344CB8AC3E}">
        <p14:creationId xmlns:p14="http://schemas.microsoft.com/office/powerpoint/2010/main" val="3644075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6250" t="15205" r="25208" b="9055"/>
          <a:stretch/>
        </p:blipFill>
        <p:spPr>
          <a:xfrm>
            <a:off x="1638300" y="143691"/>
            <a:ext cx="7493000" cy="657319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25104" t="42217" r="38334" b="23878"/>
          <a:stretch/>
        </p:blipFill>
        <p:spPr>
          <a:xfrm>
            <a:off x="7734300" y="2299436"/>
            <a:ext cx="44577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57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44500" y="188248"/>
            <a:ext cx="113919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err="1">
                <a:solidFill>
                  <a:srgbClr val="1F1A22"/>
                </a:solidFill>
                <a:latin typeface="Lato"/>
              </a:rPr>
              <a:t>Les</a:t>
            </a:r>
            <a:r>
              <a:rPr lang="el-GR" sz="2000" b="1" dirty="0">
                <a:solidFill>
                  <a:srgbClr val="1F1A22"/>
                </a:solidFill>
                <a:latin typeface="Lato"/>
              </a:rPr>
              <a:t> </a:t>
            </a:r>
            <a:r>
              <a:rPr lang="el-GR" sz="2000" b="1" dirty="0" err="1">
                <a:solidFill>
                  <a:srgbClr val="1F1A22"/>
                </a:solidFill>
                <a:latin typeface="Lato"/>
              </a:rPr>
              <a:t>articles</a:t>
            </a:r>
            <a:r>
              <a:rPr lang="el-GR" sz="2000" b="1" dirty="0">
                <a:solidFill>
                  <a:srgbClr val="1F1A22"/>
                </a:solidFill>
                <a:latin typeface="Lato"/>
              </a:rPr>
              <a:t> </a:t>
            </a:r>
            <a:r>
              <a:rPr lang="el-GR" sz="2000" b="1" dirty="0" err="1">
                <a:solidFill>
                  <a:srgbClr val="1F1A22"/>
                </a:solidFill>
                <a:latin typeface="Lato"/>
              </a:rPr>
              <a:t>partitifs</a:t>
            </a:r>
            <a:r>
              <a:rPr lang="el-GR" sz="2000" b="1" dirty="0">
                <a:solidFill>
                  <a:srgbClr val="1F1A22"/>
                </a:solidFill>
                <a:latin typeface="Lato"/>
              </a:rPr>
              <a:t> – Μεριστικά </a:t>
            </a:r>
            <a:r>
              <a:rPr lang="el-GR" sz="2000" b="1" dirty="0" smtClean="0">
                <a:solidFill>
                  <a:srgbClr val="1F1A22"/>
                </a:solidFill>
                <a:latin typeface="Lato"/>
              </a:rPr>
              <a:t>άρθρα</a:t>
            </a:r>
            <a:endParaRPr lang="el-GR" sz="2000" b="1" dirty="0">
              <a:solidFill>
                <a:srgbClr val="1F1A22"/>
              </a:solidFill>
              <a:latin typeface="Lato"/>
            </a:endParaRPr>
          </a:p>
          <a:p>
            <a:pPr>
              <a:lnSpc>
                <a:spcPct val="150000"/>
              </a:lnSpc>
            </a:pPr>
            <a:r>
              <a:rPr lang="el-GR" sz="1600" dirty="0">
                <a:solidFill>
                  <a:srgbClr val="4A474B"/>
                </a:solidFill>
                <a:latin typeface="Lato"/>
              </a:rPr>
              <a:t>Στα ελληνικά θα πούμε:</a:t>
            </a:r>
          </a:p>
          <a:p>
            <a:pPr algn="ctr">
              <a:lnSpc>
                <a:spcPct val="150000"/>
              </a:lnSpc>
            </a:pPr>
            <a:r>
              <a:rPr lang="el-GR" sz="1600" i="1" dirty="0">
                <a:solidFill>
                  <a:srgbClr val="4A474B"/>
                </a:solidFill>
                <a:latin typeface="Lato"/>
              </a:rPr>
              <a:t>“Για πρωινό, τρώμε, ψωμί με βούτυρο και μαρμελάδα </a:t>
            </a:r>
            <a:endParaRPr lang="el-GR" sz="1600" dirty="0">
              <a:solidFill>
                <a:srgbClr val="4A474B"/>
              </a:solidFill>
              <a:latin typeface="Lato"/>
            </a:endParaRPr>
          </a:p>
          <a:p>
            <a:pPr algn="ctr">
              <a:lnSpc>
                <a:spcPct val="150000"/>
              </a:lnSpc>
            </a:pPr>
            <a:r>
              <a:rPr lang="el-GR" sz="1600" i="1" dirty="0">
                <a:solidFill>
                  <a:srgbClr val="4A474B"/>
                </a:solidFill>
                <a:latin typeface="Lato"/>
              </a:rPr>
              <a:t>και πίνουμε, τσάι ή </a:t>
            </a:r>
            <a:r>
              <a:rPr lang="el-GR" sz="1600" i="1" dirty="0">
                <a:solidFill>
                  <a:srgbClr val="4A474B"/>
                </a:solidFill>
                <a:latin typeface="inherit"/>
              </a:rPr>
              <a:t>καφέ.”</a:t>
            </a:r>
            <a:endParaRPr lang="el-GR" sz="1600" dirty="0">
              <a:solidFill>
                <a:srgbClr val="4A474B"/>
              </a:solidFill>
              <a:latin typeface="Lato"/>
            </a:endParaRPr>
          </a:p>
          <a:p>
            <a:pPr algn="just">
              <a:lnSpc>
                <a:spcPct val="150000"/>
              </a:lnSpc>
            </a:pPr>
            <a:r>
              <a:rPr lang="el-GR" sz="1600" dirty="0">
                <a:solidFill>
                  <a:srgbClr val="4A474B"/>
                </a:solidFill>
                <a:latin typeface="Lato"/>
              </a:rPr>
              <a:t>Όπως θα παρατηρήσατε οι λέξεις μέσα στην πρόταση δεν συνοδεύονται από άρθρο. Λέγοντας</a:t>
            </a:r>
            <a:r>
              <a:rPr lang="el-GR" sz="1600" i="1" dirty="0">
                <a:solidFill>
                  <a:srgbClr val="4A474B"/>
                </a:solidFill>
                <a:latin typeface="Lato"/>
              </a:rPr>
              <a:t> ψωμί με βούτυρο και μαρμελάδα, τσάι ή καφέ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αναφερόμαστε σε κάποια ποσότητα την οποία όμως δεν καθορίζουμε ακριβώς. Ίσως, ένα-δύο φλυτζάνια καφέ, δυο-τρεις φέτες ψωμί, και τόσο βούτυρο και μαρμελάδα, όσο για </a:t>
            </a:r>
            <a:r>
              <a:rPr lang="el-GR" sz="1600" dirty="0" err="1">
                <a:solidFill>
                  <a:srgbClr val="4A474B"/>
                </a:solidFill>
                <a:latin typeface="Lato"/>
              </a:rPr>
              <a:t>ν’αλείψουμε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 πάνω στις φέτες του ψωμιού μας.</a:t>
            </a:r>
          </a:p>
          <a:p>
            <a:pPr>
              <a:lnSpc>
                <a:spcPct val="150000"/>
              </a:lnSpc>
            </a:pPr>
            <a:r>
              <a:rPr lang="el-GR" sz="1600" dirty="0">
                <a:solidFill>
                  <a:srgbClr val="4A474B"/>
                </a:solidFill>
                <a:latin typeface="Lato"/>
              </a:rPr>
              <a:t>Οι Γάλλοι, θα πουν:</a:t>
            </a:r>
          </a:p>
          <a:p>
            <a:pPr algn="ctr">
              <a:lnSpc>
                <a:spcPct val="150000"/>
              </a:lnSpc>
            </a:pPr>
            <a:r>
              <a:rPr lang="el-GR" sz="1600" b="1" dirty="0">
                <a:solidFill>
                  <a:srgbClr val="4A474B"/>
                </a:solidFill>
                <a:latin typeface="Lato"/>
              </a:rPr>
              <a:t>“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Comme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petit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déjeuner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,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nous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mangeons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, </a:t>
            </a:r>
            <a:r>
              <a:rPr lang="el-GR" sz="1600" b="1" u="sng" dirty="0" err="1">
                <a:solidFill>
                  <a:srgbClr val="4A474B"/>
                </a:solidFill>
                <a:latin typeface="Lato"/>
              </a:rPr>
              <a:t>du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pain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avec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u="sng" dirty="0" err="1">
                <a:solidFill>
                  <a:srgbClr val="4A474B"/>
                </a:solidFill>
                <a:latin typeface="Lato"/>
              </a:rPr>
              <a:t>du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beurre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et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u="sng" dirty="0">
                <a:solidFill>
                  <a:srgbClr val="4A474B"/>
                </a:solidFill>
                <a:latin typeface="Lato"/>
              </a:rPr>
              <a:t>de </a:t>
            </a:r>
            <a:r>
              <a:rPr lang="el-GR" sz="1600" b="1" u="sng" dirty="0" err="1">
                <a:solidFill>
                  <a:srgbClr val="4A474B"/>
                </a:solidFill>
                <a:latin typeface="Lato"/>
              </a:rPr>
              <a:t>la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marmelade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.</a:t>
            </a:r>
            <a:endParaRPr lang="el-GR" sz="1600" dirty="0">
              <a:solidFill>
                <a:srgbClr val="4A474B"/>
              </a:solidFill>
              <a:latin typeface="Lato"/>
            </a:endParaRPr>
          </a:p>
          <a:p>
            <a:pPr algn="ctr">
              <a:lnSpc>
                <a:spcPct val="150000"/>
              </a:lnSpc>
            </a:pP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et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nous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buvons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, </a:t>
            </a:r>
            <a:r>
              <a:rPr lang="el-GR" sz="1600" b="1" u="sng" dirty="0" err="1">
                <a:solidFill>
                  <a:srgbClr val="4A474B"/>
                </a:solidFill>
                <a:latin typeface="Lato"/>
              </a:rPr>
              <a:t>du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thé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ou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u="sng" dirty="0" err="1">
                <a:solidFill>
                  <a:srgbClr val="4A474B"/>
                </a:solidFill>
                <a:latin typeface="inherit"/>
              </a:rPr>
              <a:t>du</a:t>
            </a:r>
            <a:r>
              <a:rPr lang="el-GR" sz="1600" b="1" dirty="0">
                <a:solidFill>
                  <a:srgbClr val="4A474B"/>
                </a:solidFill>
                <a:latin typeface="inherit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inherit"/>
              </a:rPr>
              <a:t>café</a:t>
            </a:r>
            <a:r>
              <a:rPr lang="el-GR" sz="1600" b="1" dirty="0">
                <a:solidFill>
                  <a:srgbClr val="4A474B"/>
                </a:solidFill>
                <a:latin typeface="inherit"/>
              </a:rPr>
              <a:t>.” </a:t>
            </a:r>
            <a:endParaRPr lang="el-GR" sz="1600" dirty="0">
              <a:solidFill>
                <a:srgbClr val="4A474B"/>
              </a:solidFill>
              <a:latin typeface="Lato"/>
            </a:endParaRPr>
          </a:p>
          <a:p>
            <a:pPr algn="just">
              <a:lnSpc>
                <a:spcPct val="150000"/>
              </a:lnSpc>
            </a:pPr>
            <a:r>
              <a:rPr lang="el-GR" sz="1600" dirty="0">
                <a:solidFill>
                  <a:srgbClr val="4A474B"/>
                </a:solidFill>
                <a:latin typeface="Lato"/>
              </a:rPr>
              <a:t>Αναφέρονται κι αυτοί σε </a:t>
            </a:r>
            <a:r>
              <a:rPr lang="el-GR" sz="1600" i="1" dirty="0">
                <a:solidFill>
                  <a:srgbClr val="4A474B"/>
                </a:solidFill>
                <a:latin typeface="Lato"/>
              </a:rPr>
              <a:t>μη καθορισμένες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ή μη </a:t>
            </a:r>
            <a:r>
              <a:rPr lang="el-GR" sz="1600" i="1" dirty="0">
                <a:solidFill>
                  <a:srgbClr val="4A474B"/>
                </a:solidFill>
                <a:latin typeface="Lato"/>
              </a:rPr>
              <a:t>μετρήσιμες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i="1" dirty="0">
                <a:solidFill>
                  <a:srgbClr val="4A474B"/>
                </a:solidFill>
                <a:latin typeface="Lato"/>
              </a:rPr>
              <a:t>ποσότητες 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χρησιμοποιούν όμως για να τις εκφράσουν, μια κατηγορία άρθρων που δεν υπάρχει στα ελληνικά: τα μεριστικά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les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articles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partitifs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. 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Έτσι δείχνουν ότι από μια ποσότητα παίρνουν μόνο ένα μέρος της.</a:t>
            </a:r>
          </a:p>
          <a:p>
            <a:pPr>
              <a:lnSpc>
                <a:spcPct val="150000"/>
              </a:lnSpc>
            </a:pPr>
            <a:r>
              <a:rPr lang="el-GR" sz="1600" dirty="0">
                <a:solidFill>
                  <a:srgbClr val="4A474B"/>
                </a:solidFill>
                <a:latin typeface="Lato"/>
              </a:rPr>
              <a:t>Για παράδειγμα: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Je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bois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du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café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.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i="1" dirty="0">
                <a:solidFill>
                  <a:srgbClr val="4A474B"/>
                </a:solidFill>
                <a:latin typeface="Lato"/>
              </a:rPr>
              <a:t>Πίνω καφέ.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(δηλ. ένα-δύο φλιτζάνια, όχι όλο τον καφέ της καφετιέρας.)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Je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mange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de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la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soupe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.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i="1" dirty="0">
                <a:solidFill>
                  <a:srgbClr val="4A474B"/>
                </a:solidFill>
                <a:latin typeface="Lato"/>
              </a:rPr>
              <a:t>Τρώω σούπα.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(ένα -δύο πιάτα, όχι όλη την κατσαρόλα)</a:t>
            </a:r>
            <a:endParaRPr lang="el-GR" sz="1600" b="0" i="0" dirty="0">
              <a:solidFill>
                <a:srgbClr val="4A474B"/>
              </a:solidFill>
              <a:effectLst/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256515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209" t="35178" r="26250" b="21097"/>
          <a:stretch/>
        </p:blipFill>
        <p:spPr>
          <a:xfrm>
            <a:off x="525759" y="584200"/>
            <a:ext cx="11334856" cy="57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9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84200" y="263525"/>
            <a:ext cx="10515600" cy="1325563"/>
          </a:xfrm>
        </p:spPr>
        <p:txBody>
          <a:bodyPr/>
          <a:lstStyle/>
          <a:p>
            <a:r>
              <a:rPr lang="fr-FR" b="1" dirty="0" smtClean="0"/>
              <a:t>Les partitifs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84200" y="1117600"/>
            <a:ext cx="11087100" cy="5562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 smtClean="0">
                <a:effectLst/>
              </a:rPr>
              <a:t/>
            </a:r>
            <a:br>
              <a:rPr lang="fr-FR" dirty="0" smtClean="0">
                <a:effectLst/>
              </a:rPr>
            </a:br>
            <a:r>
              <a:rPr lang="fr-FR" dirty="0" smtClean="0">
                <a:effectLst/>
              </a:rPr>
              <a:t/>
            </a:r>
            <a:br>
              <a:rPr lang="fr-FR" dirty="0" smtClean="0">
                <a:effectLst/>
              </a:rPr>
            </a:br>
            <a:r>
              <a:rPr lang="fr-FR" dirty="0" smtClean="0">
                <a:effectLst/>
              </a:rPr>
              <a:t>Les articles partitifs sont :</a:t>
            </a:r>
          </a:p>
          <a:p>
            <a:pPr marL="0" indent="0">
              <a:buNone/>
            </a:pPr>
            <a:r>
              <a:rPr lang="fr-FR" b="0" dirty="0" smtClean="0">
                <a:effectLst/>
              </a:rPr>
              <a:t/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>au masculin = </a:t>
            </a:r>
            <a:r>
              <a:rPr lang="fr-FR" b="1" dirty="0" smtClean="0">
                <a:effectLst/>
              </a:rPr>
              <a:t>du</a:t>
            </a:r>
            <a:r>
              <a:rPr lang="fr-FR" b="0" dirty="0" smtClean="0">
                <a:effectLst/>
              </a:rPr>
              <a:t> </a:t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>au féminin = </a:t>
            </a:r>
            <a:r>
              <a:rPr lang="fr-FR" b="1" dirty="0" smtClean="0">
                <a:effectLst/>
              </a:rPr>
              <a:t>de la</a:t>
            </a:r>
            <a:r>
              <a:rPr lang="fr-FR" b="0" dirty="0" smtClean="0">
                <a:effectLst/>
              </a:rPr>
              <a:t> </a:t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>devant un nom commençant par une voyelle ou un « h » muet = </a:t>
            </a:r>
            <a:r>
              <a:rPr lang="fr-FR" b="1" dirty="0" smtClean="0">
                <a:effectLst/>
              </a:rPr>
              <a:t>de l'</a:t>
            </a:r>
            <a:r>
              <a:rPr lang="fr-FR" b="0" dirty="0" smtClean="0">
                <a:effectLst/>
              </a:rPr>
              <a:t> </a:t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>au pluriel = </a:t>
            </a:r>
            <a:r>
              <a:rPr lang="fr-FR" b="1" dirty="0" smtClean="0">
                <a:effectLst/>
              </a:rPr>
              <a:t>des</a:t>
            </a:r>
            <a:r>
              <a:rPr lang="fr-FR" b="0" dirty="0" smtClean="0">
                <a:effectLst/>
              </a:rPr>
              <a:t> </a:t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/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>Les articles partitifs s'utilisent devant les </a:t>
            </a:r>
            <a:r>
              <a:rPr lang="fr-FR" b="1" dirty="0" smtClean="0">
                <a:effectLst/>
              </a:rPr>
              <a:t>quantités non exprimées</a:t>
            </a:r>
            <a:r>
              <a:rPr lang="fr-FR" b="0" dirty="0" smtClean="0">
                <a:effectLst/>
              </a:rPr>
              <a:t> ou </a:t>
            </a:r>
            <a:r>
              <a:rPr lang="fr-FR" b="1" dirty="0" smtClean="0">
                <a:effectLst/>
              </a:rPr>
              <a:t>non comptables</a:t>
            </a:r>
            <a:r>
              <a:rPr lang="fr-FR" b="0" dirty="0" smtClean="0">
                <a:effectLst/>
              </a:rPr>
              <a:t>.</a:t>
            </a:r>
          </a:p>
          <a:p>
            <a:pPr marL="0" indent="0">
              <a:buNone/>
            </a:pPr>
            <a:r>
              <a:rPr lang="fr-FR" b="0" dirty="0" smtClean="0">
                <a:effectLst/>
              </a:rPr>
              <a:t/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/>
            </a:r>
            <a:br>
              <a:rPr lang="fr-FR" b="0" dirty="0" smtClean="0">
                <a:effectLst/>
              </a:rPr>
            </a:br>
            <a:r>
              <a:rPr lang="fr-FR" b="1" u="sng" dirty="0" smtClean="0">
                <a:effectLst/>
              </a:rPr>
              <a:t>Exemples :</a:t>
            </a:r>
            <a:r>
              <a:rPr lang="fr-FR" b="0" i="1" dirty="0" smtClean="0">
                <a:effectLst/>
              </a:rPr>
              <a:t> </a:t>
            </a:r>
            <a:r>
              <a:rPr lang="fr-FR" b="0" dirty="0" smtClean="0">
                <a:effectLst/>
              </a:rPr>
              <a:t/>
            </a:r>
            <a:br>
              <a:rPr lang="fr-FR" b="0" dirty="0" smtClean="0">
                <a:effectLst/>
              </a:rPr>
            </a:br>
            <a:endParaRPr lang="fr-FR" b="0" dirty="0" smtClean="0">
              <a:effectLst/>
            </a:endParaRPr>
          </a:p>
          <a:p>
            <a:r>
              <a:rPr lang="fr-FR" b="0" i="1" dirty="0" smtClean="0">
                <a:effectLst/>
              </a:rPr>
              <a:t>Je mange </a:t>
            </a:r>
            <a:r>
              <a:rPr lang="fr-FR" b="1" i="1" dirty="0" smtClean="0">
                <a:effectLst/>
              </a:rPr>
              <a:t>des</a:t>
            </a:r>
            <a:r>
              <a:rPr lang="fr-FR" b="0" i="1" dirty="0" smtClean="0">
                <a:effectLst/>
              </a:rPr>
              <a:t> croissants et je bois </a:t>
            </a:r>
            <a:r>
              <a:rPr lang="fr-FR" b="1" i="1" dirty="0" smtClean="0">
                <a:effectLst/>
              </a:rPr>
              <a:t>du</a:t>
            </a:r>
            <a:r>
              <a:rPr lang="fr-FR" b="0" i="1" dirty="0" smtClean="0">
                <a:effectLst/>
              </a:rPr>
              <a:t> café.</a:t>
            </a:r>
            <a:endParaRPr lang="fr-FR" b="0" dirty="0" smtClean="0">
              <a:effectLst/>
            </a:endParaRPr>
          </a:p>
          <a:p>
            <a:r>
              <a:rPr lang="fr-FR" b="0" i="1" dirty="0" smtClean="0">
                <a:effectLst/>
              </a:rPr>
              <a:t>Tu achètes </a:t>
            </a:r>
            <a:r>
              <a:rPr lang="fr-FR" b="1" i="1" dirty="0" smtClean="0">
                <a:effectLst/>
              </a:rPr>
              <a:t>de la</a:t>
            </a:r>
            <a:r>
              <a:rPr lang="fr-FR" b="0" i="1" dirty="0" smtClean="0">
                <a:effectLst/>
              </a:rPr>
              <a:t> viande.</a:t>
            </a:r>
            <a:endParaRPr lang="fr-FR" b="0" dirty="0" smtClean="0">
              <a:effectLst/>
            </a:endParaRPr>
          </a:p>
          <a:p>
            <a:r>
              <a:rPr lang="fr-FR" b="0" i="1" dirty="0" smtClean="0">
                <a:effectLst/>
              </a:rPr>
              <a:t>Il y a </a:t>
            </a:r>
            <a:r>
              <a:rPr lang="fr-FR" b="1" i="1" dirty="0" smtClean="0">
                <a:effectLst/>
              </a:rPr>
              <a:t>du</a:t>
            </a:r>
            <a:r>
              <a:rPr lang="fr-FR" b="0" i="1" dirty="0" smtClean="0">
                <a:effectLst/>
              </a:rPr>
              <a:t> soleil.</a:t>
            </a:r>
            <a:endParaRPr lang="fr-FR" b="0" dirty="0" smtClean="0">
              <a:effectLst/>
            </a:endParaRPr>
          </a:p>
          <a:p>
            <a:r>
              <a:rPr lang="fr-FR" b="0" i="1" dirty="0" smtClean="0">
                <a:effectLst/>
              </a:rPr>
              <a:t>Elle boit </a:t>
            </a:r>
            <a:r>
              <a:rPr lang="fr-FR" b="1" i="1" dirty="0" smtClean="0">
                <a:effectLst/>
              </a:rPr>
              <a:t>de l'</a:t>
            </a:r>
            <a:r>
              <a:rPr lang="fr-FR" b="0" i="1" dirty="0" smtClean="0">
                <a:effectLst/>
              </a:rPr>
              <a:t>eau.</a:t>
            </a:r>
            <a:endParaRPr lang="fr-FR" b="0" dirty="0" smtClean="0">
              <a:effectLst/>
            </a:endParaRPr>
          </a:p>
          <a:p>
            <a:r>
              <a:rPr lang="fr-FR" b="0" i="1" dirty="0" smtClean="0">
                <a:effectLst/>
              </a:rPr>
              <a:t>Ils ont </a:t>
            </a:r>
            <a:r>
              <a:rPr lang="fr-FR" b="1" i="1" dirty="0" smtClean="0">
                <a:effectLst/>
              </a:rPr>
              <a:t>de la</a:t>
            </a:r>
            <a:r>
              <a:rPr lang="fr-FR" b="0" i="1" dirty="0" smtClean="0">
                <a:effectLst/>
              </a:rPr>
              <a:t> patience.</a:t>
            </a:r>
            <a:r>
              <a:rPr lang="fr-FR" b="0" dirty="0" smtClean="0">
                <a:effectLst/>
              </a:rPr>
              <a:t> </a:t>
            </a:r>
            <a:br>
              <a:rPr lang="fr-FR" b="0" dirty="0" smtClean="0">
                <a:effectLst/>
              </a:rPr>
            </a:br>
            <a:endParaRPr lang="fr-FR" b="0" dirty="0">
              <a:effectLst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47709" t="52224" r="28333" b="22949"/>
          <a:stretch/>
        </p:blipFill>
        <p:spPr>
          <a:xfrm>
            <a:off x="6108700" y="3939871"/>
            <a:ext cx="3962400" cy="230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51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975726"/>
              </p:ext>
            </p:extLst>
          </p:nvPr>
        </p:nvGraphicFramePr>
        <p:xfrm>
          <a:off x="630009" y="2335781"/>
          <a:ext cx="9990093" cy="2834640"/>
        </p:xfrm>
        <a:graphic>
          <a:graphicData uri="http://schemas.openxmlformats.org/drawingml/2006/table">
            <a:tbl>
              <a:tblPr/>
              <a:tblGrid>
                <a:gridCol w="3837488"/>
                <a:gridCol w="6152605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  <a:latin typeface="Lato"/>
                        </a:rPr>
                        <a:t>Le </a:t>
                      </a:r>
                      <a:r>
                        <a:rPr lang="en-US" b="1" dirty="0" err="1">
                          <a:effectLst/>
                          <a:latin typeface="Lato"/>
                        </a:rPr>
                        <a:t>Singulier</a:t>
                      </a:r>
                      <a:endParaRPr lang="en-US" b="1" dirty="0">
                        <a:effectLst/>
                        <a:latin typeface="Lato"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l-GR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  <a:r>
                        <a:rPr lang="en-US" b="1">
                          <a:effectLst/>
                        </a:rPr>
                        <a:t>masculin:</a:t>
                      </a:r>
                      <a:endParaRPr lang="en-US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du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 </a:t>
                      </a:r>
                      <a:r>
                        <a:rPr lang="en-US" b="1" dirty="0" err="1">
                          <a:effectLst/>
                        </a:rPr>
                        <a:t>féminin</a:t>
                      </a:r>
                      <a:r>
                        <a:rPr lang="en-US" b="1" dirty="0">
                          <a:effectLst/>
                        </a:rPr>
                        <a:t>: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b="1">
                          <a:effectLst/>
                        </a:rPr>
                        <a:t>de la</a:t>
                      </a:r>
                      <a:endParaRPr lang="en-US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l-GR" dirty="0">
                          <a:effectLst/>
                        </a:rPr>
                        <a:t>για τις λέξεις που αρχίζουν από </a:t>
                      </a:r>
                      <a:r>
                        <a:rPr lang="el-GR" b="1" dirty="0">
                          <a:effectLst/>
                        </a:rPr>
                        <a:t>φωνήεν</a:t>
                      </a:r>
                      <a:r>
                        <a:rPr lang="el-GR" dirty="0">
                          <a:effectLst/>
                        </a:rPr>
                        <a:t> ή </a:t>
                      </a:r>
                      <a:r>
                        <a:rPr lang="el-GR" b="1" dirty="0">
                          <a:effectLst/>
                        </a:rPr>
                        <a:t>h: </a:t>
                      </a:r>
                      <a:endParaRPr lang="el-GR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de l’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>
                          <a:effectLst/>
                          <a:latin typeface="Lato"/>
                        </a:rPr>
                        <a:t>Le Pluriel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l-GR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endParaRPr lang="el-GR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des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83895" y="1186002"/>
            <a:ext cx="9936207" cy="74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793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4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Όπως και τα άλλα είδη των άρθρων (οριστικά, αόριστα, συνηρημένα) έχουν και αυτά δύο γένη (αρσενικό και θηλυκό) και κοινό πληθυντικό και για τα δύο: </a:t>
            </a:r>
            <a:r>
              <a:rPr kumimoji="0" lang="el-GR" altLang="el-GR" sz="19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2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      </a:t>
            </a:r>
            <a:r>
              <a:rPr kumimoji="0" lang="el-GR" altLang="el-GR" sz="19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2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     </a:t>
            </a:r>
            <a:endParaRPr kumimoji="0" lang="el-GR" altLang="el-G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AutoShape 2" descr="♂"/>
          <p:cNvSpPr>
            <a:spLocks noChangeAspect="1" noChangeArrowheads="1"/>
          </p:cNvSpPr>
          <p:nvPr/>
        </p:nvSpPr>
        <p:spPr bwMode="auto">
          <a:xfrm>
            <a:off x="11203304" y="1407705"/>
            <a:ext cx="258896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3" descr="♀"/>
          <p:cNvSpPr>
            <a:spLocks noChangeAspect="1" noChangeArrowheads="1"/>
          </p:cNvSpPr>
          <p:nvPr/>
        </p:nvSpPr>
        <p:spPr bwMode="auto">
          <a:xfrm>
            <a:off x="11570017" y="1407705"/>
            <a:ext cx="258896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5107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558800" y="606336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4A474B"/>
                </a:solidFill>
                <a:latin typeface="Lato"/>
              </a:rPr>
              <a:t>L</a:t>
            </a:r>
            <a:r>
              <a:rPr lang="el-GR" b="1" dirty="0" smtClean="0">
                <a:solidFill>
                  <a:srgbClr val="4A474B"/>
                </a:solidFill>
                <a:latin typeface="Lato"/>
              </a:rPr>
              <a:t>’</a:t>
            </a:r>
            <a:r>
              <a:rPr lang="el-GR" b="1" dirty="0" err="1" smtClean="0">
                <a:solidFill>
                  <a:srgbClr val="4A474B"/>
                </a:solidFill>
                <a:latin typeface="Lato"/>
              </a:rPr>
              <a:t>emploi</a:t>
            </a:r>
            <a:r>
              <a:rPr lang="el-GR" b="1" dirty="0" smtClean="0">
                <a:solidFill>
                  <a:srgbClr val="4A474B"/>
                </a:solidFill>
                <a:latin typeface="Lato"/>
              </a:rPr>
              <a:t> </a:t>
            </a:r>
            <a:r>
              <a:rPr lang="el-GR" b="1" dirty="0">
                <a:solidFill>
                  <a:srgbClr val="4A474B"/>
                </a:solidFill>
                <a:latin typeface="Lato"/>
              </a:rPr>
              <a:t>de </a:t>
            </a:r>
            <a:r>
              <a:rPr lang="el-GR" b="1" dirty="0" err="1">
                <a:solidFill>
                  <a:srgbClr val="4A474B"/>
                </a:solidFill>
                <a:latin typeface="Lato"/>
              </a:rPr>
              <a:t>l’article</a:t>
            </a:r>
            <a:r>
              <a:rPr lang="el-GR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b="1" dirty="0" err="1">
                <a:solidFill>
                  <a:srgbClr val="4A474B"/>
                </a:solidFill>
                <a:latin typeface="Lato"/>
              </a:rPr>
              <a:t>partitif</a:t>
            </a:r>
            <a:r>
              <a:rPr lang="el-GR" b="1" dirty="0" smtClean="0">
                <a:solidFill>
                  <a:srgbClr val="4A474B"/>
                </a:solidFill>
                <a:latin typeface="Lato"/>
              </a:rPr>
              <a:t>:</a:t>
            </a:r>
            <a:endParaRPr lang="fr-FR" b="1" dirty="0" smtClean="0">
              <a:solidFill>
                <a:srgbClr val="4A474B"/>
              </a:solidFill>
              <a:latin typeface="Lato"/>
            </a:endParaRPr>
          </a:p>
          <a:p>
            <a:endParaRPr lang="el-GR" b="1" dirty="0">
              <a:solidFill>
                <a:srgbClr val="4A474B"/>
              </a:solidFill>
              <a:latin typeface="Lato"/>
            </a:endParaRPr>
          </a:p>
          <a:p>
            <a:r>
              <a:rPr lang="el-GR" dirty="0">
                <a:solidFill>
                  <a:srgbClr val="4A474B"/>
                </a:solidFill>
                <a:latin typeface="Lato"/>
              </a:rPr>
              <a:t>Πότε θα χρησιμοποιείς το μεριστικό άρθρο;</a:t>
            </a:r>
          </a:p>
          <a:p>
            <a:r>
              <a:rPr lang="el-GR" b="1" dirty="0">
                <a:solidFill>
                  <a:srgbClr val="4A474B"/>
                </a:solidFill>
                <a:latin typeface="Lato"/>
              </a:rPr>
              <a:t>1.</a:t>
            </a:r>
            <a:r>
              <a:rPr lang="el-GR" dirty="0">
                <a:solidFill>
                  <a:srgbClr val="4A474B"/>
                </a:solidFill>
                <a:latin typeface="Lato"/>
              </a:rPr>
              <a:t> Για να συνοδεύσεις κυρίως ό,τι έχει σχέση με τα </a:t>
            </a:r>
            <a:r>
              <a:rPr lang="el-GR" i="1" dirty="0">
                <a:solidFill>
                  <a:srgbClr val="4A474B"/>
                </a:solidFill>
                <a:latin typeface="Lato"/>
              </a:rPr>
              <a:t>φαγητά</a:t>
            </a:r>
            <a:r>
              <a:rPr lang="el-GR" dirty="0">
                <a:solidFill>
                  <a:srgbClr val="4A474B"/>
                </a:solidFill>
                <a:latin typeface="Lato"/>
              </a:rPr>
              <a:t> και τα </a:t>
            </a:r>
            <a:r>
              <a:rPr lang="el-GR" i="1" dirty="0">
                <a:solidFill>
                  <a:srgbClr val="4A474B"/>
                </a:solidFill>
                <a:latin typeface="Lato"/>
              </a:rPr>
              <a:t>ποτά</a:t>
            </a:r>
            <a:r>
              <a:rPr lang="el-GR" dirty="0">
                <a:solidFill>
                  <a:srgbClr val="4A474B"/>
                </a:solidFill>
                <a:latin typeface="Lato"/>
              </a:rPr>
              <a:t>.</a:t>
            </a:r>
            <a:endParaRPr lang="el-GR" b="0" i="0" dirty="0">
              <a:solidFill>
                <a:srgbClr val="4A474B"/>
              </a:solidFill>
              <a:effectLst/>
              <a:latin typeface="Lato"/>
            </a:endParaRP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2"/>
          <a:srcRect l="21875" t="37400" r="42292" b="14057"/>
          <a:stretch/>
        </p:blipFill>
        <p:spPr>
          <a:xfrm>
            <a:off x="558800" y="1745566"/>
            <a:ext cx="6388100" cy="486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88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1979" t="23135" r="22396" b="12389"/>
          <a:stretch/>
        </p:blipFill>
        <p:spPr>
          <a:xfrm>
            <a:off x="863600" y="578349"/>
            <a:ext cx="9499600" cy="61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68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4793" r="15104" b="4422"/>
          <a:stretch/>
        </p:blipFill>
        <p:spPr>
          <a:xfrm>
            <a:off x="657031" y="177800"/>
            <a:ext cx="1077296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7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0416" t="22024" r="23021" b="9054"/>
          <a:stretch/>
        </p:blipFill>
        <p:spPr>
          <a:xfrm>
            <a:off x="1041400" y="209375"/>
            <a:ext cx="9436100" cy="646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2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917" t="32213" r="23750" b="9796"/>
          <a:stretch/>
        </p:blipFill>
        <p:spPr>
          <a:xfrm>
            <a:off x="1219200" y="876300"/>
            <a:ext cx="8851900" cy="5411416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219200" y="272534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http://photodentro.edu.gr/v/item/ds/8521/3929</a:t>
            </a:r>
          </a:p>
        </p:txBody>
      </p:sp>
    </p:spTree>
    <p:extLst>
      <p:ext uri="{BB962C8B-B14F-4D97-AF65-F5344CB8AC3E}">
        <p14:creationId xmlns:p14="http://schemas.microsoft.com/office/powerpoint/2010/main" val="396323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8" t="37902" r="27402" b="12955"/>
          <a:stretch/>
        </p:blipFill>
        <p:spPr bwMode="auto">
          <a:xfrm>
            <a:off x="1498600" y="1028700"/>
            <a:ext cx="9690100" cy="5232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6878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066800" y="279400"/>
            <a:ext cx="4902200" cy="6189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prends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bois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mange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prends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bois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mange</a:t>
            </a:r>
            <a:endParaRPr lang="el-GR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573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4480" t="33326" r="25520" b="10165"/>
          <a:stretch/>
        </p:blipFill>
        <p:spPr>
          <a:xfrm>
            <a:off x="1777999" y="762000"/>
            <a:ext cx="8949871" cy="568683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777999" y="196334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http://photodentro.edu.gr/v/item/ds/8521/3996</a:t>
            </a:r>
          </a:p>
        </p:txBody>
      </p:sp>
    </p:spTree>
    <p:extLst>
      <p:ext uri="{BB962C8B-B14F-4D97-AF65-F5344CB8AC3E}">
        <p14:creationId xmlns:p14="http://schemas.microsoft.com/office/powerpoint/2010/main" val="1304148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4896" t="36659" r="41562" b="15540"/>
          <a:stretch/>
        </p:blipFill>
        <p:spPr>
          <a:xfrm>
            <a:off x="952499" y="990600"/>
            <a:ext cx="5753691" cy="46101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25313" t="46665" r="59791" b="23320"/>
          <a:stretch/>
        </p:blipFill>
        <p:spPr>
          <a:xfrm>
            <a:off x="7200900" y="2593731"/>
            <a:ext cx="2654300" cy="30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2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49300" y="2274838"/>
            <a:ext cx="10591800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4A474B"/>
                </a:solidFill>
                <a:latin typeface="Lato"/>
              </a:rPr>
              <a:t>Attention!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4A474B"/>
                </a:solidFill>
                <a:latin typeface="Lato"/>
              </a:rPr>
              <a:t>a) </a:t>
            </a:r>
            <a:r>
              <a:rPr lang="el-GR" dirty="0">
                <a:solidFill>
                  <a:srgbClr val="4A474B"/>
                </a:solidFill>
                <a:latin typeface="Lato"/>
              </a:rPr>
              <a:t>Μην ξεχνάς ότι μετά από τα ρήματα </a:t>
            </a:r>
            <a:r>
              <a:rPr lang="el-GR" i="1" dirty="0">
                <a:solidFill>
                  <a:srgbClr val="4A474B"/>
                </a:solidFill>
                <a:latin typeface="Lato"/>
              </a:rPr>
              <a:t>προτίμησης</a:t>
            </a:r>
            <a:r>
              <a:rPr lang="el-GR" dirty="0">
                <a:solidFill>
                  <a:srgbClr val="4A474B"/>
                </a:solidFill>
                <a:latin typeface="Lato"/>
              </a:rPr>
              <a:t> ή </a:t>
            </a:r>
            <a:r>
              <a:rPr lang="el-GR" i="1" dirty="0">
                <a:solidFill>
                  <a:srgbClr val="4A474B"/>
                </a:solidFill>
                <a:latin typeface="Lato"/>
              </a:rPr>
              <a:t>απέχθειας</a:t>
            </a:r>
            <a:r>
              <a:rPr lang="el-GR" dirty="0">
                <a:solidFill>
                  <a:srgbClr val="4A474B"/>
                </a:solidFill>
                <a:latin typeface="Lato"/>
              </a:rPr>
              <a:t> το άρθρο είναι μόνο </a:t>
            </a:r>
            <a:r>
              <a:rPr lang="el-GR" i="1" dirty="0">
                <a:solidFill>
                  <a:srgbClr val="4A474B"/>
                </a:solidFill>
                <a:latin typeface="Lato"/>
              </a:rPr>
              <a:t>οριστικό</a:t>
            </a:r>
            <a:r>
              <a:rPr lang="el-GR" dirty="0">
                <a:solidFill>
                  <a:srgbClr val="4A474B"/>
                </a:solidFill>
                <a:latin typeface="Lato"/>
              </a:rPr>
              <a:t>:</a:t>
            </a:r>
            <a:r>
              <a:rPr lang="el-GR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n-US" b="1" dirty="0">
                <a:solidFill>
                  <a:srgbClr val="4A474B"/>
                </a:solidFill>
                <a:latin typeface="Lato"/>
              </a:rPr>
              <a:t>le, la, l’, les</a:t>
            </a:r>
            <a:r>
              <a:rPr lang="en-US" dirty="0">
                <a:solidFill>
                  <a:srgbClr val="4A474B"/>
                </a:solidFill>
                <a:latin typeface="Lato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l-GR" dirty="0">
                <a:solidFill>
                  <a:srgbClr val="4A474B"/>
                </a:solidFill>
                <a:latin typeface="Lato"/>
              </a:rPr>
              <a:t>Για παράδειγμα: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A474B"/>
                </a:solidFill>
                <a:latin typeface="Lato"/>
              </a:rPr>
              <a:t>J’</a:t>
            </a:r>
            <a:r>
              <a:rPr lang="en-US" u="sng" dirty="0" err="1">
                <a:solidFill>
                  <a:srgbClr val="4A474B"/>
                </a:solidFill>
                <a:latin typeface="Lato"/>
              </a:rPr>
              <a:t>aime</a:t>
            </a:r>
            <a:r>
              <a:rPr lang="en-US" dirty="0">
                <a:solidFill>
                  <a:srgbClr val="4A474B"/>
                </a:solidFill>
                <a:latin typeface="Lato"/>
              </a:rPr>
              <a:t> </a:t>
            </a:r>
            <a:r>
              <a:rPr lang="en-US" b="1" dirty="0">
                <a:solidFill>
                  <a:srgbClr val="4A474B"/>
                </a:solidFill>
                <a:latin typeface="Lato"/>
              </a:rPr>
              <a:t>le</a:t>
            </a:r>
            <a:r>
              <a:rPr lang="en-US" dirty="0">
                <a:solidFill>
                  <a:srgbClr val="4A474B"/>
                </a:solidFill>
                <a:latin typeface="Lato"/>
              </a:rPr>
              <a:t> </a:t>
            </a:r>
            <a:r>
              <a:rPr lang="en-US" dirty="0" err="1">
                <a:solidFill>
                  <a:srgbClr val="4A474B"/>
                </a:solidFill>
                <a:latin typeface="Lato"/>
              </a:rPr>
              <a:t>poulet</a:t>
            </a:r>
            <a:r>
              <a:rPr lang="en-US" dirty="0">
                <a:solidFill>
                  <a:srgbClr val="4A474B"/>
                </a:solidFill>
                <a:latin typeface="Lato"/>
              </a:rPr>
              <a:t>.  </a:t>
            </a:r>
            <a:r>
              <a:rPr lang="en-US" b="1" dirty="0">
                <a:solidFill>
                  <a:srgbClr val="4A474B"/>
                </a:solidFill>
                <a:latin typeface="Lato"/>
              </a:rPr>
              <a:t>MAIS:</a:t>
            </a:r>
            <a:r>
              <a:rPr lang="en-US" dirty="0">
                <a:solidFill>
                  <a:srgbClr val="4A474B"/>
                </a:solidFill>
                <a:latin typeface="Lato"/>
              </a:rPr>
              <a:t>  Je mange </a:t>
            </a:r>
            <a:r>
              <a:rPr lang="en-US" b="1" dirty="0">
                <a:solidFill>
                  <a:srgbClr val="4A474B"/>
                </a:solidFill>
                <a:latin typeface="Lato"/>
              </a:rPr>
              <a:t>du</a:t>
            </a:r>
            <a:r>
              <a:rPr lang="en-US" dirty="0">
                <a:solidFill>
                  <a:srgbClr val="4A474B"/>
                </a:solidFill>
                <a:latin typeface="Lato"/>
              </a:rPr>
              <a:t> </a:t>
            </a:r>
            <a:r>
              <a:rPr lang="en-US" dirty="0" err="1">
                <a:solidFill>
                  <a:srgbClr val="4A474B"/>
                </a:solidFill>
                <a:latin typeface="Lato"/>
              </a:rPr>
              <a:t>poulet</a:t>
            </a:r>
            <a:r>
              <a:rPr lang="en-US" dirty="0">
                <a:solidFill>
                  <a:srgbClr val="4A474B"/>
                </a:solidFill>
                <a:latin typeface="Lato"/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A474B"/>
                </a:solidFill>
                <a:latin typeface="Lato"/>
              </a:rPr>
              <a:t>Elle </a:t>
            </a:r>
            <a:r>
              <a:rPr lang="en-US" u="sng" dirty="0" err="1">
                <a:solidFill>
                  <a:srgbClr val="4A474B"/>
                </a:solidFill>
                <a:latin typeface="Lato"/>
              </a:rPr>
              <a:t>préfère</a:t>
            </a:r>
            <a:r>
              <a:rPr lang="en-US" dirty="0">
                <a:solidFill>
                  <a:srgbClr val="4A474B"/>
                </a:solidFill>
                <a:latin typeface="Lato"/>
              </a:rPr>
              <a:t> </a:t>
            </a:r>
            <a:r>
              <a:rPr lang="en-US" b="1" dirty="0" err="1">
                <a:solidFill>
                  <a:srgbClr val="4A474B"/>
                </a:solidFill>
                <a:latin typeface="Lato"/>
              </a:rPr>
              <a:t>l’</a:t>
            </a:r>
            <a:r>
              <a:rPr lang="en-US" dirty="0" err="1">
                <a:solidFill>
                  <a:srgbClr val="4A474B"/>
                </a:solidFill>
                <a:latin typeface="Lato"/>
              </a:rPr>
              <a:t>orangeade</a:t>
            </a:r>
            <a:r>
              <a:rPr lang="en-US" dirty="0">
                <a:solidFill>
                  <a:srgbClr val="4A474B"/>
                </a:solidFill>
                <a:latin typeface="Lato"/>
              </a:rPr>
              <a:t>.  </a:t>
            </a:r>
            <a:r>
              <a:rPr lang="en-US" b="1" dirty="0">
                <a:solidFill>
                  <a:srgbClr val="4A474B"/>
                </a:solidFill>
                <a:latin typeface="Lato"/>
              </a:rPr>
              <a:t>MAIS:  </a:t>
            </a:r>
            <a:r>
              <a:rPr lang="en-US" dirty="0">
                <a:solidFill>
                  <a:srgbClr val="4A474B"/>
                </a:solidFill>
                <a:latin typeface="Lato"/>
              </a:rPr>
              <a:t>Elle </a:t>
            </a:r>
            <a:r>
              <a:rPr lang="en-US" dirty="0" err="1">
                <a:solidFill>
                  <a:srgbClr val="4A474B"/>
                </a:solidFill>
                <a:latin typeface="Lato"/>
              </a:rPr>
              <a:t>boit</a:t>
            </a:r>
            <a:r>
              <a:rPr lang="en-US" dirty="0">
                <a:solidFill>
                  <a:srgbClr val="4A474B"/>
                </a:solidFill>
                <a:latin typeface="Lato"/>
              </a:rPr>
              <a:t> </a:t>
            </a:r>
            <a:r>
              <a:rPr lang="en-US" b="1" dirty="0">
                <a:solidFill>
                  <a:srgbClr val="4A474B"/>
                </a:solidFill>
                <a:latin typeface="Lato"/>
              </a:rPr>
              <a:t>de </a:t>
            </a:r>
            <a:r>
              <a:rPr lang="en-US" b="1" dirty="0" err="1">
                <a:solidFill>
                  <a:srgbClr val="4A474B"/>
                </a:solidFill>
                <a:latin typeface="Lato"/>
              </a:rPr>
              <a:t>l’</a:t>
            </a:r>
            <a:r>
              <a:rPr lang="en-US" dirty="0" err="1">
                <a:solidFill>
                  <a:srgbClr val="4A474B"/>
                </a:solidFill>
                <a:latin typeface="Lato"/>
              </a:rPr>
              <a:t>orangeade</a:t>
            </a:r>
            <a:r>
              <a:rPr lang="en-US" dirty="0">
                <a:solidFill>
                  <a:srgbClr val="4A474B"/>
                </a:solidFill>
                <a:latin typeface="Lato"/>
              </a:rPr>
              <a:t>.</a:t>
            </a:r>
            <a:endParaRPr lang="en-US" b="0" i="0" dirty="0">
              <a:solidFill>
                <a:srgbClr val="4A474B"/>
              </a:solidFill>
              <a:effectLst/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245001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958" t="36475" r="37604" b="8894"/>
          <a:stretch/>
        </p:blipFill>
        <p:spPr>
          <a:xfrm>
            <a:off x="1384300" y="546100"/>
            <a:ext cx="7454900" cy="59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0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effectLst/>
              </a:rPr>
              <a:t>Les articles partitifs à la forme négative deviennent</a:t>
            </a:r>
            <a:r>
              <a:rPr lang="fr-FR" sz="2800" b="1" i="1" dirty="0" smtClean="0">
                <a:effectLst/>
              </a:rPr>
              <a:t> « de »</a:t>
            </a:r>
            <a:r>
              <a:rPr lang="fr-FR" sz="2800" b="1" dirty="0" smtClean="0">
                <a:effectLst/>
              </a:rPr>
              <a:t> ou </a:t>
            </a:r>
            <a:r>
              <a:rPr lang="fr-FR" sz="2800" b="1" i="1" dirty="0" smtClean="0">
                <a:effectLst/>
              </a:rPr>
              <a:t>« d' »</a:t>
            </a:r>
            <a:r>
              <a:rPr lang="fr-FR" sz="2800" b="1" dirty="0" smtClean="0">
                <a:effectLst/>
              </a:rPr>
              <a:t> :</a:t>
            </a:r>
            <a:endParaRPr lang="el-GR" sz="2800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i="1" dirty="0" smtClean="0">
                <a:effectLst/>
              </a:rPr>
              <a:t>Je </a:t>
            </a:r>
            <a:r>
              <a:rPr lang="fr-FR" sz="2400" b="1" i="1" dirty="0" smtClean="0">
                <a:effectLst/>
              </a:rPr>
              <a:t>ne</a:t>
            </a:r>
            <a:r>
              <a:rPr lang="fr-FR" sz="2400" i="1" dirty="0" smtClean="0">
                <a:effectLst/>
              </a:rPr>
              <a:t> mange </a:t>
            </a:r>
            <a:r>
              <a:rPr lang="fr-FR" sz="2400" b="1" i="1" dirty="0" smtClean="0">
                <a:effectLst/>
              </a:rPr>
              <a:t>pas de</a:t>
            </a:r>
            <a:r>
              <a:rPr lang="fr-FR" sz="2400" i="1" dirty="0" smtClean="0">
                <a:effectLst/>
              </a:rPr>
              <a:t> croissants et je </a:t>
            </a:r>
            <a:r>
              <a:rPr lang="fr-FR" sz="2400" b="1" i="1" dirty="0" smtClean="0">
                <a:effectLst/>
              </a:rPr>
              <a:t>ne</a:t>
            </a:r>
            <a:r>
              <a:rPr lang="fr-FR" sz="2400" i="1" dirty="0" smtClean="0">
                <a:effectLst/>
              </a:rPr>
              <a:t> bois </a:t>
            </a:r>
            <a:r>
              <a:rPr lang="fr-FR" sz="2400" b="1" i="1" dirty="0" smtClean="0">
                <a:effectLst/>
              </a:rPr>
              <a:t>pas de </a:t>
            </a:r>
            <a:r>
              <a:rPr lang="fr-FR" sz="2400" i="1" dirty="0" smtClean="0">
                <a:effectLst/>
              </a:rPr>
              <a:t>café.</a:t>
            </a:r>
            <a:endParaRPr lang="fr-FR" sz="2400" dirty="0" smtClean="0">
              <a:effectLst/>
            </a:endParaRPr>
          </a:p>
          <a:p>
            <a:r>
              <a:rPr lang="fr-FR" sz="2400" i="1" dirty="0" smtClean="0">
                <a:effectLst/>
              </a:rPr>
              <a:t>Tu </a:t>
            </a:r>
            <a:r>
              <a:rPr lang="fr-FR" sz="2400" b="1" i="1" dirty="0" smtClean="0">
                <a:effectLst/>
              </a:rPr>
              <a:t>n'</a:t>
            </a:r>
            <a:r>
              <a:rPr lang="fr-FR" sz="2400" i="1" dirty="0" smtClean="0">
                <a:effectLst/>
              </a:rPr>
              <a:t>achètes</a:t>
            </a:r>
            <a:r>
              <a:rPr lang="fr-FR" sz="2400" b="1" i="1" dirty="0" smtClean="0">
                <a:effectLst/>
              </a:rPr>
              <a:t> pas de</a:t>
            </a:r>
            <a:r>
              <a:rPr lang="fr-FR" sz="2400" i="1" dirty="0" smtClean="0">
                <a:effectLst/>
              </a:rPr>
              <a:t> viande.</a:t>
            </a:r>
            <a:endParaRPr lang="fr-FR" sz="2400" dirty="0" smtClean="0">
              <a:effectLst/>
            </a:endParaRPr>
          </a:p>
          <a:p>
            <a:r>
              <a:rPr lang="fr-FR" sz="2400" i="1" dirty="0" smtClean="0">
                <a:effectLst/>
              </a:rPr>
              <a:t>Il </a:t>
            </a:r>
            <a:r>
              <a:rPr lang="fr-FR" sz="2400" b="1" i="1" dirty="0" smtClean="0">
                <a:effectLst/>
              </a:rPr>
              <a:t>n'</a:t>
            </a:r>
            <a:r>
              <a:rPr lang="fr-FR" sz="2400" i="1" dirty="0" smtClean="0">
                <a:effectLst/>
              </a:rPr>
              <a:t>y a </a:t>
            </a:r>
            <a:r>
              <a:rPr lang="fr-FR" sz="2400" b="1" i="1" dirty="0" smtClean="0">
                <a:effectLst/>
              </a:rPr>
              <a:t>pas de</a:t>
            </a:r>
            <a:r>
              <a:rPr lang="fr-FR" sz="2400" i="1" dirty="0" smtClean="0">
                <a:effectLst/>
              </a:rPr>
              <a:t> soleil.</a:t>
            </a:r>
            <a:endParaRPr lang="fr-FR" sz="2400" dirty="0" smtClean="0">
              <a:effectLst/>
            </a:endParaRPr>
          </a:p>
          <a:p>
            <a:r>
              <a:rPr lang="fr-FR" sz="2400" i="1" dirty="0" smtClean="0">
                <a:effectLst/>
              </a:rPr>
              <a:t>Elle </a:t>
            </a:r>
            <a:r>
              <a:rPr lang="fr-FR" sz="2400" b="1" i="1" dirty="0" smtClean="0">
                <a:effectLst/>
              </a:rPr>
              <a:t>ne </a:t>
            </a:r>
            <a:r>
              <a:rPr lang="fr-FR" sz="2400" i="1" dirty="0" smtClean="0">
                <a:effectLst/>
              </a:rPr>
              <a:t>boit </a:t>
            </a:r>
            <a:r>
              <a:rPr lang="fr-FR" sz="2400" b="1" i="1" dirty="0" smtClean="0">
                <a:effectLst/>
              </a:rPr>
              <a:t>pas d'</a:t>
            </a:r>
            <a:r>
              <a:rPr lang="fr-FR" sz="2400" i="1" dirty="0" smtClean="0">
                <a:effectLst/>
              </a:rPr>
              <a:t>eau.</a:t>
            </a:r>
            <a:endParaRPr lang="fr-FR" sz="2400" dirty="0" smtClean="0">
              <a:effectLst/>
            </a:endParaRPr>
          </a:p>
          <a:p>
            <a:r>
              <a:rPr lang="fr-FR" sz="2400" i="1" dirty="0" smtClean="0">
                <a:effectLst/>
              </a:rPr>
              <a:t>Ils</a:t>
            </a:r>
            <a:r>
              <a:rPr lang="fr-FR" sz="2400" b="1" i="1" dirty="0" smtClean="0">
                <a:effectLst/>
              </a:rPr>
              <a:t> n'</a:t>
            </a:r>
            <a:r>
              <a:rPr lang="fr-FR" sz="2400" i="1" dirty="0" smtClean="0">
                <a:effectLst/>
              </a:rPr>
              <a:t>ont </a:t>
            </a:r>
            <a:r>
              <a:rPr lang="fr-FR" sz="2400" b="1" i="1" dirty="0" smtClean="0">
                <a:effectLst/>
              </a:rPr>
              <a:t>pas de</a:t>
            </a:r>
            <a:r>
              <a:rPr lang="fr-FR" sz="2400" i="1" dirty="0" smtClean="0">
                <a:effectLst/>
              </a:rPr>
              <a:t> patience.</a:t>
            </a:r>
            <a:r>
              <a:rPr lang="fr-FR" dirty="0" smtClean="0">
                <a:effectLst/>
              </a:rPr>
              <a:t> </a:t>
            </a:r>
          </a:p>
          <a:p>
            <a:pPr marL="0" indent="0">
              <a:buNone/>
            </a:pPr>
            <a:r>
              <a:rPr lang="fr-FR" dirty="0" smtClean="0"/>
              <a:t/>
            </a:r>
            <a:br>
              <a:rPr lang="fr-FR" dirty="0" smtClean="0"/>
            </a:b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25104" t="35363" r="44792" b="28508"/>
          <a:stretch/>
        </p:blipFill>
        <p:spPr>
          <a:xfrm>
            <a:off x="5737054" y="2436363"/>
            <a:ext cx="5743746" cy="387553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43541" t="62784" r="28229" b="13130"/>
          <a:stretch/>
        </p:blipFill>
        <p:spPr>
          <a:xfrm>
            <a:off x="600981" y="4127500"/>
            <a:ext cx="5136073" cy="24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21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01700" y="659756"/>
            <a:ext cx="10617200" cy="53860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200" b="1" i="0" u="none" strike="noStrike" cap="none" normalizeH="0" baseline="0" dirty="0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Τα άρθρα στην άρνηση – </a:t>
            </a:r>
            <a:r>
              <a:rPr kumimoji="0" lang="el-GR" altLang="el-GR" sz="2200" b="1" i="0" u="none" strike="noStrike" cap="none" normalizeH="0" baseline="0" dirty="0" err="1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Les</a:t>
            </a:r>
            <a:r>
              <a:rPr kumimoji="0" lang="el-GR" altLang="el-GR" sz="2200" b="1" i="0" u="none" strike="noStrike" cap="none" normalizeH="0" baseline="0" dirty="0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 </a:t>
            </a:r>
            <a:r>
              <a:rPr kumimoji="0" lang="el-GR" altLang="el-GR" sz="2200" b="1" i="0" u="none" strike="noStrike" cap="none" normalizeH="0" baseline="0" dirty="0" err="1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articles</a:t>
            </a:r>
            <a:r>
              <a:rPr kumimoji="0" lang="el-GR" altLang="el-GR" sz="2200" b="1" i="0" u="none" strike="noStrike" cap="none" normalizeH="0" baseline="0" dirty="0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 à </a:t>
            </a:r>
            <a:r>
              <a:rPr kumimoji="0" lang="el-GR" altLang="el-GR" sz="2200" b="1" i="0" u="none" strike="noStrike" cap="none" normalizeH="0" baseline="0" dirty="0" err="1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la</a:t>
            </a:r>
            <a:r>
              <a:rPr kumimoji="0" lang="el-GR" altLang="el-GR" sz="2200" b="1" i="0" u="none" strike="noStrike" cap="none" normalizeH="0" baseline="0" dirty="0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 </a:t>
            </a:r>
            <a:r>
              <a:rPr kumimoji="0" lang="el-GR" altLang="el-GR" sz="2200" b="1" i="0" u="none" strike="noStrike" cap="none" normalizeH="0" baseline="0" dirty="0" err="1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négation</a:t>
            </a:r>
            <a:endParaRPr kumimoji="0" lang="fr-FR" altLang="el-GR" sz="2200" b="1" i="0" u="none" strike="noStrike" cap="none" normalizeH="0" baseline="0" dirty="0" smtClean="0">
              <a:ln>
                <a:noFill/>
              </a:ln>
              <a:solidFill>
                <a:srgbClr val="1F1A22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2200" b="1" i="0" u="none" strike="noStrike" cap="none" normalizeH="0" baseline="0" dirty="0" smtClean="0">
              <a:ln>
                <a:noFill/>
              </a:ln>
              <a:solidFill>
                <a:srgbClr val="1F1A22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Αόριστα και μεριστικά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άρθρα (</a:t>
            </a:r>
            <a:r>
              <a:rPr kumimoji="0" lang="el-GR" altLang="el-GR" sz="1600" b="0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indéfinis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0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et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0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partitifs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), 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όταν το ρήμα είναι στην άρνηση,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αλλάζουν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και γίνονται: 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de/d’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(όταν η λέξη αρχίζει από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φωνήεν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ή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h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Articles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indéfinis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:</a:t>
            </a:r>
            <a:endParaRPr kumimoji="0" lang="el-GR" altLang="el-GR" sz="1600" b="1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un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,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une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, des ► 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ne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 …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 de/d’</a:t>
            </a:r>
            <a:b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</a:br>
            <a:endParaRPr kumimoji="0" lang="el-GR" altLang="el-GR" sz="1600" b="1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Για παράδειγμα: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un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stylo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stylo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Έχω ένα στυλό. Δεν έχω στυλό.</a:t>
            </a:r>
            <a:r>
              <a:rPr kumimoji="0" lang="el-GR" altLang="el-GR" sz="1600" b="1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/>
            </a:r>
            <a:br>
              <a:rPr kumimoji="0" lang="el-GR" altLang="el-GR" sz="1600" b="1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</a:b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une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gomme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gomme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Έχω μια γόμα. Δεν έχω γόμα.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/>
            </a:r>
            <a:b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</a:b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des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livres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livres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Έχω βιβλία. Δεν έχω  βιβλία.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des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animaux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d’animaux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Έχω ζώα. Δεν έχω ζώα.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4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6216" t="26655" r="17880" b="14426"/>
          <a:stretch/>
        </p:blipFill>
        <p:spPr>
          <a:xfrm>
            <a:off x="495300" y="663485"/>
            <a:ext cx="11362586" cy="56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8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09600" y="379361"/>
            <a:ext cx="10502900" cy="40164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Articles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partitifs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:</a:t>
            </a:r>
            <a:endParaRPr kumimoji="0" lang="fr-FR" altLang="el-GR" sz="2000" b="1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du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, de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la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, de l’, des ► 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ne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…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de/d’</a:t>
            </a:r>
            <a:endParaRPr kumimoji="0" lang="fr-FR" altLang="el-G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Για παράδειγμα:</a:t>
            </a:r>
            <a:endParaRPr kumimoji="0" lang="el-GR" alt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mange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du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beurre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 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mange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beurre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Τρώω βούτυρο. Δεν τρώω βούτυρο.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mange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la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soupe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mange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soupe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Τρώω σούπα. Δεν τρώω σούπα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Tu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achètes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l’huile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Tu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n’achètes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d’huile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Αγοράζεις λάδι. Δεν αγοράζεις λάδι.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Tu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achètes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des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fruits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 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Tu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n’achètes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de</a:t>
            </a:r>
            <a:r>
              <a:rPr kumimoji="0" lang="el-GR" altLang="el-GR" sz="1600" b="0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fruits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Αγοράζεις φρούτα. Δεν αγοράζεις  φρούτα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132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082" t="24988" r="24585" b="4978"/>
          <a:stretch/>
        </p:blipFill>
        <p:spPr>
          <a:xfrm>
            <a:off x="1307027" y="228600"/>
            <a:ext cx="8738674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69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effectLst/>
              </a:rPr>
              <a:t>Avec le verbe « être », le partitif ne change pas à la forme négative :</a:t>
            </a:r>
            <a:endParaRPr lang="el-GR" sz="2800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 smtClean="0">
                <a:effectLst/>
              </a:rPr>
              <a:t>C'est </a:t>
            </a:r>
            <a:r>
              <a:rPr lang="fr-FR" b="1" i="1" dirty="0" smtClean="0">
                <a:effectLst/>
              </a:rPr>
              <a:t>de la</a:t>
            </a:r>
            <a:r>
              <a:rPr lang="fr-FR" i="1" dirty="0" smtClean="0">
                <a:effectLst/>
              </a:rPr>
              <a:t> mayonnaise. → Ce n'est pas </a:t>
            </a:r>
            <a:r>
              <a:rPr lang="fr-FR" b="1" i="1" dirty="0" smtClean="0">
                <a:effectLst/>
              </a:rPr>
              <a:t>de la</a:t>
            </a:r>
            <a:r>
              <a:rPr lang="fr-FR" i="1" dirty="0" smtClean="0">
                <a:effectLst/>
              </a:rPr>
              <a:t> mayonnaise.</a:t>
            </a:r>
            <a:endParaRPr lang="fr-FR" dirty="0" smtClean="0">
              <a:effectLst/>
            </a:endParaRPr>
          </a:p>
          <a:p>
            <a:r>
              <a:rPr lang="fr-FR" i="1" dirty="0" smtClean="0">
                <a:effectLst/>
              </a:rPr>
              <a:t>C'est </a:t>
            </a:r>
            <a:r>
              <a:rPr lang="fr-FR" b="1" i="1" dirty="0" smtClean="0">
                <a:effectLst/>
              </a:rPr>
              <a:t>du</a:t>
            </a:r>
            <a:r>
              <a:rPr lang="fr-FR" i="1" dirty="0" smtClean="0">
                <a:effectLst/>
              </a:rPr>
              <a:t> thon. → Ce n'est pas </a:t>
            </a:r>
            <a:r>
              <a:rPr lang="fr-FR" b="1" i="1" dirty="0" smtClean="0">
                <a:effectLst/>
              </a:rPr>
              <a:t>du</a:t>
            </a:r>
            <a:r>
              <a:rPr lang="fr-FR" i="1" dirty="0" smtClean="0">
                <a:effectLst/>
              </a:rPr>
              <a:t> thon.</a:t>
            </a:r>
            <a:endParaRPr lang="fr-FR" dirty="0" smtClean="0">
              <a:effectLst/>
            </a:endParaRPr>
          </a:p>
          <a:p>
            <a:r>
              <a:rPr lang="fr-FR" i="1" dirty="0" smtClean="0">
                <a:effectLst/>
              </a:rPr>
              <a:t>C'est </a:t>
            </a:r>
            <a:r>
              <a:rPr lang="fr-FR" b="1" i="1" dirty="0" smtClean="0">
                <a:effectLst/>
              </a:rPr>
              <a:t>de l'</a:t>
            </a:r>
            <a:r>
              <a:rPr lang="fr-FR" i="1" dirty="0" smtClean="0">
                <a:effectLst/>
              </a:rPr>
              <a:t>huile d'olive. → Ce n'est pas </a:t>
            </a:r>
            <a:r>
              <a:rPr lang="fr-FR" b="1" i="1" dirty="0" smtClean="0">
                <a:effectLst/>
              </a:rPr>
              <a:t>de l'</a:t>
            </a:r>
            <a:r>
              <a:rPr lang="fr-FR" i="1" dirty="0" smtClean="0">
                <a:effectLst/>
              </a:rPr>
              <a:t>huile d'olive.</a:t>
            </a:r>
            <a:endParaRPr lang="fr-FR" dirty="0" smtClean="0">
              <a:effectLst/>
            </a:endParaRPr>
          </a:p>
          <a:p>
            <a:r>
              <a:rPr lang="fr-FR" i="1" dirty="0" smtClean="0">
                <a:effectLst/>
              </a:rPr>
              <a:t>Ce sont </a:t>
            </a:r>
            <a:r>
              <a:rPr lang="fr-FR" b="1" i="1" dirty="0" smtClean="0">
                <a:effectLst/>
              </a:rPr>
              <a:t>des</a:t>
            </a:r>
            <a:r>
              <a:rPr lang="fr-FR" i="1" dirty="0" smtClean="0">
                <a:effectLst/>
              </a:rPr>
              <a:t> oignons. → Ce ne sont pas </a:t>
            </a:r>
            <a:r>
              <a:rPr lang="fr-FR" b="1" i="1" dirty="0" smtClean="0">
                <a:effectLst/>
              </a:rPr>
              <a:t>des </a:t>
            </a:r>
            <a:r>
              <a:rPr lang="fr-FR" i="1" dirty="0" smtClean="0">
                <a:effectLst/>
              </a:rPr>
              <a:t>oignons.</a:t>
            </a:r>
            <a:endParaRPr lang="fr-FR" dirty="0" smtClean="0">
              <a:effectLst/>
            </a:endParaRPr>
          </a:p>
          <a:p>
            <a:endParaRPr lang="el-G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38200" y="3934327"/>
            <a:ext cx="10388600" cy="24929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Προσέξτε όμως:</a:t>
            </a:r>
            <a:endParaRPr kumimoji="0" lang="el-GR" altLang="el-G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Τα: 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un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,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une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, des, δεν αλλάζουν, όταν το αρνητικό ρήμα είναι το 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être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.</a:t>
            </a:r>
            <a:endParaRPr kumimoji="0" lang="el-GR" altLang="el-G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Για παράδειγμα:</a:t>
            </a:r>
            <a:endParaRPr kumimoji="0" lang="el-GR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Tu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es</a:t>
            </a:r>
            <a:r>
              <a:rPr kumimoji="0" lang="el-GR" altLang="el-GR" sz="20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une</a:t>
            </a:r>
            <a:r>
              <a:rPr kumimoji="0" lang="el-GR" altLang="el-GR" sz="20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fille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Tu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</a:t>
            </a: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’es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une</a:t>
            </a:r>
            <a:r>
              <a:rPr kumimoji="0" lang="el-GR" altLang="el-GR" sz="20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fille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endParaRPr kumimoji="0" lang="el-GR" altLang="el-GR" sz="20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Vous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êtes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un</a:t>
            </a:r>
            <a:r>
              <a:rPr kumimoji="0" lang="el-GR" altLang="el-GR" sz="20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professeur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Vous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</a:t>
            </a: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’êtes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un</a:t>
            </a:r>
            <a:r>
              <a:rPr kumimoji="0" lang="el-GR" altLang="el-GR" sz="20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professeur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endParaRPr kumimoji="0" lang="el-GR" altLang="el-GR" sz="14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39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44500" y="747101"/>
            <a:ext cx="7645400" cy="5575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VOCABULAIRE</a:t>
            </a: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l-G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://www.languageguide.org/french/vocabulary/fruit</a:t>
            </a:r>
            <a:r>
              <a:rPr lang="el-GR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endParaRPr lang="en-US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https://www.languageguide.org/french/vocabulary/vegetables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https://www.languageguide.org/french/vocabulary/sweets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https://www.languageguide.org/french/vocabulary/drinks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DICTIONNAIRE VISUEL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http://www.ikonet.com/fr/ledictionnairevisuel/alimentation-et-cuisine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/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4500" y="747101"/>
            <a:ext cx="457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GRAMMAIRE</a:t>
            </a:r>
          </a:p>
          <a:p>
            <a:endParaRPr lang="en-US" dirty="0" smtClean="0"/>
          </a:p>
          <a:p>
            <a:r>
              <a:rPr lang="el-GR" dirty="0" smtClean="0">
                <a:hlinkClick r:id="rId7"/>
              </a:rPr>
              <a:t>https</a:t>
            </a:r>
            <a:r>
              <a:rPr lang="el-GR" dirty="0">
                <a:hlinkClick r:id="rId7"/>
              </a:rPr>
              <a:t>://</a:t>
            </a:r>
            <a:r>
              <a:rPr lang="el-GR" dirty="0" smtClean="0">
                <a:hlinkClick r:id="rId7"/>
              </a:rPr>
              <a:t>www.youtube.com/watch?v=CkpMTO-DUgw&amp;t=38s</a:t>
            </a:r>
            <a:endParaRPr lang="en-US" dirty="0" smtClean="0"/>
          </a:p>
          <a:p>
            <a:endParaRPr lang="el-GR" dirty="0"/>
          </a:p>
          <a:p>
            <a:r>
              <a:rPr lang="el-GR" dirty="0">
                <a:hlinkClick r:id="rId8"/>
              </a:rPr>
              <a:t>http://</a:t>
            </a:r>
            <a:r>
              <a:rPr lang="el-GR" dirty="0" smtClean="0">
                <a:hlinkClick r:id="rId8"/>
              </a:rPr>
              <a:t>photodentro.edu.gr/v/item/ds/8521/3929</a:t>
            </a:r>
            <a:endParaRPr lang="en-US" dirty="0" smtClean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6883400" y="3644900"/>
            <a:ext cx="4483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ACTIVITE JEU</a:t>
            </a:r>
            <a:endParaRPr lang="en-US" b="1" dirty="0" smtClean="0">
              <a:hlinkClick r:id="rId9"/>
            </a:endParaRPr>
          </a:p>
          <a:p>
            <a:endParaRPr lang="en-US" u="sng" dirty="0" smtClean="0">
              <a:hlinkClick r:id="rId9"/>
            </a:endParaRPr>
          </a:p>
          <a:p>
            <a:r>
              <a:rPr lang="el-GR" u="sng" dirty="0" smtClean="0">
                <a:hlinkClick r:id="rId9"/>
              </a:rPr>
              <a:t>http</a:t>
            </a:r>
            <a:r>
              <a:rPr lang="el-GR" u="sng" dirty="0">
                <a:hlinkClick r:id="rId9"/>
              </a:rPr>
              <a:t>://photodentro.edu.gr/v/item/ds/8521/4165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43660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Devoirs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p. 19: 2</a:t>
            </a:r>
          </a:p>
          <a:p>
            <a:r>
              <a:rPr lang="fr-FR" dirty="0" smtClean="0"/>
              <a:t>p. 87: 1, 2, 3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p. 124: 2</a:t>
            </a:r>
          </a:p>
          <a:p>
            <a:r>
              <a:rPr lang="fr-FR" dirty="0" smtClean="0"/>
              <a:t>p. 126: 1, 2</a:t>
            </a:r>
          </a:p>
          <a:p>
            <a:r>
              <a:rPr lang="fr-FR" dirty="0" smtClean="0"/>
              <a:t>p. 127: 3, 4</a:t>
            </a:r>
          </a:p>
          <a:p>
            <a:r>
              <a:rPr lang="fr-FR" dirty="0"/>
              <a:t>p</a:t>
            </a:r>
            <a:r>
              <a:rPr lang="fr-FR" dirty="0" smtClean="0"/>
              <a:t>. 128: 5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42509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4063" t="31287" r="25207" b="4979"/>
          <a:stretch/>
        </p:blipFill>
        <p:spPr>
          <a:xfrm>
            <a:off x="1615521" y="355600"/>
            <a:ext cx="8468279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88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58900" y="1016000"/>
            <a:ext cx="9563100" cy="360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 smtClean="0"/>
              <a:t>1/ Trouve la bonne réponse</a:t>
            </a:r>
          </a:p>
          <a:p>
            <a:endParaRPr lang="fr-FR" sz="2800" dirty="0"/>
          </a:p>
          <a:p>
            <a:r>
              <a:rPr lang="fr-FR" sz="2800" dirty="0" smtClean="0"/>
              <a:t>c</a:t>
            </a:r>
          </a:p>
          <a:p>
            <a:r>
              <a:rPr lang="fr-FR" sz="2800" dirty="0" smtClean="0"/>
              <a:t>a</a:t>
            </a:r>
            <a:r>
              <a:rPr lang="en-US" sz="2800" dirty="0" smtClean="0"/>
              <a:t>,</a:t>
            </a:r>
            <a:r>
              <a:rPr lang="fr-FR" sz="2800" dirty="0" smtClean="0"/>
              <a:t> c</a:t>
            </a:r>
          </a:p>
          <a:p>
            <a:r>
              <a:rPr lang="fr-FR" sz="2800" dirty="0" smtClean="0"/>
              <a:t>c</a:t>
            </a:r>
          </a:p>
          <a:p>
            <a:r>
              <a:rPr lang="fr-FR" sz="2800" dirty="0" smtClean="0"/>
              <a:t>a</a:t>
            </a:r>
          </a:p>
          <a:p>
            <a:r>
              <a:rPr lang="fr-FR" sz="2800" dirty="0" smtClean="0"/>
              <a:t>c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625143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959" t="29620" r="25521" b="8128"/>
          <a:stretch/>
        </p:blipFill>
        <p:spPr>
          <a:xfrm>
            <a:off x="1625600" y="450757"/>
            <a:ext cx="8712200" cy="60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521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58900" y="1016000"/>
            <a:ext cx="9563100" cy="360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/>
              <a:t>3</a:t>
            </a:r>
            <a:r>
              <a:rPr lang="fr-FR" sz="2800" dirty="0" smtClean="0"/>
              <a:t>/ Choisis</a:t>
            </a:r>
          </a:p>
          <a:p>
            <a:endParaRPr lang="fr-FR" sz="2800" dirty="0"/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de la</a:t>
            </a:r>
          </a:p>
          <a:p>
            <a:r>
              <a:rPr lang="fr-FR" sz="2800" dirty="0" smtClean="0"/>
              <a:t>de de</a:t>
            </a:r>
          </a:p>
          <a:p>
            <a:r>
              <a:rPr lang="fr-FR" sz="2800" dirty="0" smtClean="0"/>
              <a:t>des</a:t>
            </a:r>
          </a:p>
          <a:p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3718943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4896" t="38328" r="26354" b="33696"/>
          <a:stretch/>
        </p:blipFill>
        <p:spPr>
          <a:xfrm>
            <a:off x="811034" y="2095500"/>
            <a:ext cx="9564866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96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5730" t="25729" r="16458" b="4978"/>
          <a:stretch/>
        </p:blipFill>
        <p:spPr>
          <a:xfrm>
            <a:off x="800100" y="293681"/>
            <a:ext cx="10807157" cy="62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004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58900" y="1016000"/>
            <a:ext cx="9563100" cy="360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/>
              <a:t>5</a:t>
            </a:r>
            <a:r>
              <a:rPr lang="fr-FR" sz="2800" dirty="0" smtClean="0"/>
              <a:t>/ Quelle est la bonne réponse?</a:t>
            </a:r>
          </a:p>
          <a:p>
            <a:endParaRPr lang="fr-FR" sz="2800" dirty="0"/>
          </a:p>
          <a:p>
            <a:r>
              <a:rPr lang="fr-FR" sz="2800" dirty="0" smtClean="0"/>
              <a:t>les</a:t>
            </a:r>
          </a:p>
          <a:p>
            <a:r>
              <a:rPr lang="fr-FR" sz="2800" dirty="0" smtClean="0"/>
              <a:t>la</a:t>
            </a:r>
          </a:p>
          <a:p>
            <a:r>
              <a:rPr lang="fr-FR" sz="2800" dirty="0" smtClean="0"/>
              <a:t>du</a:t>
            </a:r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2034047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6979" t="20355" r="28021" b="5535"/>
          <a:stretch/>
        </p:blipFill>
        <p:spPr>
          <a:xfrm>
            <a:off x="622300" y="663693"/>
            <a:ext cx="6045200" cy="559740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26979" t="45923" r="42586" b="19245"/>
          <a:stretch/>
        </p:blipFill>
        <p:spPr>
          <a:xfrm>
            <a:off x="7010400" y="2108199"/>
            <a:ext cx="4292600" cy="27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578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58900" y="1016000"/>
            <a:ext cx="9563100" cy="360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/>
              <a:t>2</a:t>
            </a:r>
            <a:r>
              <a:rPr lang="fr-FR" sz="2800" dirty="0" smtClean="0"/>
              <a:t>/ Qu’est-ce que c’est?</a:t>
            </a:r>
          </a:p>
          <a:p>
            <a:endParaRPr lang="fr-FR" sz="2800" dirty="0"/>
          </a:p>
          <a:p>
            <a:r>
              <a:rPr lang="fr-FR" sz="2800" dirty="0" smtClean="0"/>
              <a:t>Des baguettes - des pâtes - du lait</a:t>
            </a:r>
          </a:p>
          <a:p>
            <a:r>
              <a:rPr lang="fr-FR" sz="2800" dirty="0" smtClean="0"/>
              <a:t>Des poissons – une fraise – du beurre</a:t>
            </a:r>
          </a:p>
          <a:p>
            <a:r>
              <a:rPr lang="fr-FR" sz="2800" dirty="0" smtClean="0"/>
              <a:t>Du jus d’orange – de l’eau minérale</a:t>
            </a:r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8239183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646" t="41156" r="43125" b="37740"/>
          <a:stretch/>
        </p:blipFill>
        <p:spPr>
          <a:xfrm>
            <a:off x="698499" y="2032001"/>
            <a:ext cx="10998306" cy="46228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4"/>
          <a:srcRect l="29464" t="22301" r="43779" b="59201"/>
          <a:stretch/>
        </p:blipFill>
        <p:spPr>
          <a:xfrm>
            <a:off x="5064635" y="106316"/>
            <a:ext cx="6771765" cy="243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171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8646" t="62587" r="43125" b="8757"/>
          <a:stretch/>
        </p:blipFill>
        <p:spPr>
          <a:xfrm>
            <a:off x="736601" y="520699"/>
            <a:ext cx="10352220" cy="5908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577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9479" t="20591" r="43515" b="57935"/>
          <a:stretch/>
        </p:blipFill>
        <p:spPr>
          <a:xfrm>
            <a:off x="546099" y="800101"/>
            <a:ext cx="11262745" cy="50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482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854" t="17577" r="42188" b="12389"/>
          <a:stretch/>
        </p:blipFill>
        <p:spPr>
          <a:xfrm>
            <a:off x="3184004" y="241300"/>
            <a:ext cx="5629795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276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7188" t="28508" r="28125" b="27396"/>
          <a:stretch/>
        </p:blipFill>
        <p:spPr>
          <a:xfrm>
            <a:off x="1400415" y="762000"/>
            <a:ext cx="8904995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524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58900" y="1016000"/>
            <a:ext cx="9563100" cy="360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/>
              <a:t>1</a:t>
            </a:r>
            <a:r>
              <a:rPr lang="fr-FR" sz="2800" dirty="0" smtClean="0"/>
              <a:t>/ </a:t>
            </a:r>
            <a:r>
              <a:rPr lang="el-GR" sz="2800" dirty="0" smtClean="0"/>
              <a:t>Συμπλήρωσε τα κενά</a:t>
            </a:r>
            <a:r>
              <a:rPr lang="fr-FR" sz="2800" dirty="0" smtClean="0"/>
              <a:t> </a:t>
            </a:r>
          </a:p>
          <a:p>
            <a:endParaRPr lang="fr-FR" sz="2800" dirty="0" smtClean="0"/>
          </a:p>
          <a:p>
            <a:endParaRPr lang="fr-FR" sz="2800" dirty="0"/>
          </a:p>
          <a:p>
            <a:r>
              <a:rPr lang="fr-FR" sz="2800" dirty="0" smtClean="0"/>
              <a:t>bois</a:t>
            </a:r>
          </a:p>
          <a:p>
            <a:r>
              <a:rPr lang="fr-FR" sz="2800" dirty="0" smtClean="0"/>
              <a:t>mangeons</a:t>
            </a:r>
          </a:p>
          <a:p>
            <a:r>
              <a:rPr lang="fr-FR" sz="2800" dirty="0" smtClean="0"/>
              <a:t>prenons</a:t>
            </a:r>
          </a:p>
          <a:p>
            <a:r>
              <a:rPr lang="fr-FR" sz="2800" dirty="0" smtClean="0"/>
              <a:t>prenons</a:t>
            </a:r>
          </a:p>
          <a:p>
            <a:endParaRPr lang="fr-FR" sz="2800" dirty="0" smtClean="0"/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40479746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7188" t="21468" r="28333" b="16836"/>
          <a:stretch/>
        </p:blipFill>
        <p:spPr>
          <a:xfrm>
            <a:off x="1943100" y="403545"/>
            <a:ext cx="7912100" cy="61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88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Questions de compréhension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/>
          </p:cNvPicPr>
          <p:nvPr>
            <p:ph idx="1"/>
          </p:nvPr>
        </p:nvPicPr>
        <p:blipFill rotWithShape="1">
          <a:blip r:embed="rId2"/>
          <a:srcRect l="9029" t="14775" r="8801" b="5889"/>
          <a:stretch/>
        </p:blipFill>
        <p:spPr bwMode="auto">
          <a:xfrm>
            <a:off x="2088022" y="1825625"/>
            <a:ext cx="8015955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4552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82700" y="457200"/>
            <a:ext cx="9563100" cy="546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/>
              <a:t>2</a:t>
            </a:r>
            <a:r>
              <a:rPr lang="fr-FR" sz="2800" dirty="0" smtClean="0"/>
              <a:t>/ Ingrédients</a:t>
            </a:r>
          </a:p>
          <a:p>
            <a:endParaRPr lang="fr-FR" sz="2800" dirty="0" smtClean="0"/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De la</a:t>
            </a:r>
          </a:p>
          <a:p>
            <a:endParaRPr lang="fr-FR" sz="2800" dirty="0"/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Des</a:t>
            </a:r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Du</a:t>
            </a:r>
          </a:p>
          <a:p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21576727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6771" t="22950" r="27917" b="28693"/>
          <a:stretch/>
        </p:blipFill>
        <p:spPr>
          <a:xfrm>
            <a:off x="1447800" y="698500"/>
            <a:ext cx="8966200" cy="53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57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82700" y="457200"/>
            <a:ext cx="9563100" cy="546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 smtClean="0"/>
              <a:t>3/ </a:t>
            </a:r>
          </a:p>
          <a:p>
            <a:r>
              <a:rPr lang="fr-FR" sz="2800" dirty="0" smtClean="0"/>
              <a:t>Je mange</a:t>
            </a:r>
          </a:p>
          <a:p>
            <a:r>
              <a:rPr lang="fr-FR" sz="2800" dirty="0" smtClean="0"/>
              <a:t>Du poisson</a:t>
            </a:r>
          </a:p>
          <a:p>
            <a:r>
              <a:rPr lang="fr-FR" sz="2800" dirty="0" smtClean="0"/>
              <a:t>Des fruits</a:t>
            </a:r>
          </a:p>
          <a:p>
            <a:r>
              <a:rPr lang="fr-FR" sz="2800" dirty="0" smtClean="0"/>
              <a:t>De la viande</a:t>
            </a:r>
          </a:p>
          <a:p>
            <a:r>
              <a:rPr lang="fr-FR" sz="2800" dirty="0" smtClean="0"/>
              <a:t>Une tarte</a:t>
            </a:r>
          </a:p>
          <a:p>
            <a:endParaRPr lang="fr-FR" sz="2800" dirty="0" smtClean="0"/>
          </a:p>
          <a:p>
            <a:r>
              <a:rPr lang="fr-FR" sz="2800" dirty="0" smtClean="0"/>
              <a:t>Je bois</a:t>
            </a:r>
            <a:endParaRPr lang="fr-FR" sz="2800" dirty="0"/>
          </a:p>
          <a:p>
            <a:r>
              <a:rPr lang="fr-FR" sz="2800" dirty="0" smtClean="0"/>
              <a:t>Du jus de fruits</a:t>
            </a:r>
          </a:p>
          <a:p>
            <a:r>
              <a:rPr lang="fr-FR" sz="2800" dirty="0" smtClean="0"/>
              <a:t>De l’Orangina</a:t>
            </a:r>
          </a:p>
          <a:p>
            <a:r>
              <a:rPr lang="fr-FR" sz="2800" dirty="0" smtClean="0"/>
              <a:t>Du lait</a:t>
            </a:r>
          </a:p>
        </p:txBody>
      </p:sp>
    </p:spTree>
    <p:extLst>
      <p:ext uri="{BB962C8B-B14F-4D97-AF65-F5344CB8AC3E}">
        <p14:creationId xmlns:p14="http://schemas.microsoft.com/office/powerpoint/2010/main" val="6555381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6979" t="27952" r="28317" b="21282"/>
          <a:stretch/>
        </p:blipFill>
        <p:spPr>
          <a:xfrm>
            <a:off x="1409700" y="495299"/>
            <a:ext cx="9347200" cy="59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68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82700" y="457200"/>
            <a:ext cx="9563100" cy="546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fr-FR" sz="2800" dirty="0"/>
              <a:t>4</a:t>
            </a:r>
            <a:r>
              <a:rPr lang="fr-FR" sz="2800" dirty="0" smtClean="0"/>
              <a:t>/ 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Prends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Prenons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Mange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Mangent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mangeons</a:t>
            </a:r>
          </a:p>
        </p:txBody>
      </p:sp>
    </p:spTree>
    <p:extLst>
      <p:ext uri="{BB962C8B-B14F-4D97-AF65-F5344CB8AC3E}">
        <p14:creationId xmlns:p14="http://schemas.microsoft.com/office/powerpoint/2010/main" val="19119611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7084" t="34643" r="28020" b="8498"/>
          <a:stretch/>
        </p:blipFill>
        <p:spPr>
          <a:xfrm>
            <a:off x="1612900" y="613953"/>
            <a:ext cx="7861300" cy="559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159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7292" t="26655" r="28021" b="27026"/>
          <a:stretch/>
        </p:blipFill>
        <p:spPr>
          <a:xfrm>
            <a:off x="647700" y="657706"/>
            <a:ext cx="10185400" cy="593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772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7172" t="24247" r="28229" b="28322"/>
          <a:stretch/>
        </p:blipFill>
        <p:spPr>
          <a:xfrm>
            <a:off x="1267097" y="711200"/>
            <a:ext cx="9086825" cy="5433272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282700" y="457200"/>
            <a:ext cx="9563100" cy="546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fr-FR" sz="2800" dirty="0" smtClean="0"/>
              <a:t>6/ Non,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n’</a:t>
            </a:r>
            <a:r>
              <a:rPr lang="fr-FR" sz="2800" b="1" dirty="0" smtClean="0"/>
              <a:t>aime</a:t>
            </a:r>
            <a:r>
              <a:rPr lang="fr-FR" sz="2800" dirty="0" smtClean="0"/>
              <a:t> pas la glace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ne mange pas de saucisses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ne bois pas d’Orangina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n’</a:t>
            </a:r>
            <a:r>
              <a:rPr lang="fr-FR" sz="2800" b="1" dirty="0" smtClean="0"/>
              <a:t>adore</a:t>
            </a:r>
            <a:r>
              <a:rPr lang="fr-FR" sz="2800" dirty="0" smtClean="0"/>
              <a:t> pas les frites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ne prends pas de fromage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ne bois pas de Coca cola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n’</a:t>
            </a:r>
            <a:r>
              <a:rPr lang="fr-FR" sz="2800" b="1" dirty="0" smtClean="0"/>
              <a:t>adore</a:t>
            </a:r>
            <a:r>
              <a:rPr lang="fr-FR" sz="2800" dirty="0" smtClean="0"/>
              <a:t> pas les tartes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839508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9479" t="22346" r="31458" b="13516"/>
          <a:stretch/>
        </p:blipFill>
        <p:spPr>
          <a:xfrm>
            <a:off x="2412999" y="124918"/>
            <a:ext cx="7183707" cy="66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870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700" y="4165600"/>
            <a:ext cx="21971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5/</a:t>
            </a:r>
          </a:p>
          <a:p>
            <a:r>
              <a:rPr lang="fr-FR" sz="3200" dirty="0" smtClean="0"/>
              <a:t>Le</a:t>
            </a:r>
          </a:p>
          <a:p>
            <a:r>
              <a:rPr lang="fr-FR" sz="3200" dirty="0" smtClean="0"/>
              <a:t>La</a:t>
            </a:r>
          </a:p>
          <a:p>
            <a:r>
              <a:rPr lang="fr-FR" sz="3200" dirty="0" smtClean="0"/>
              <a:t>Du</a:t>
            </a:r>
          </a:p>
          <a:p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1079500" y="1092200"/>
            <a:ext cx="8712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4/</a:t>
            </a:r>
          </a:p>
          <a:p>
            <a:r>
              <a:rPr lang="fr-FR" sz="2800" dirty="0" smtClean="0"/>
              <a:t>Elle prend son petit-déjeuner à 8 heures du matin</a:t>
            </a:r>
          </a:p>
          <a:p>
            <a:r>
              <a:rPr lang="fr-FR" sz="2800" dirty="0" smtClean="0"/>
              <a:t>Tu bois de l’eau minérale?</a:t>
            </a:r>
          </a:p>
          <a:p>
            <a:r>
              <a:rPr lang="fr-FR" sz="2800" dirty="0" smtClean="0"/>
              <a:t>Ils mangent des sandwichs à la mozzarella à la cantine</a:t>
            </a:r>
          </a:p>
          <a:p>
            <a:endParaRPr lang="fr-F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763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Réponses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Faux, ils sont chez Lucas</a:t>
            </a:r>
          </a:p>
          <a:p>
            <a:pPr marL="0" indent="0">
              <a:buNone/>
            </a:pPr>
            <a:r>
              <a:rPr lang="fr-FR" dirty="0" smtClean="0"/>
              <a:t>   Vrai, elle prend ça: La tarte flambée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Faux, la tortilla est un plat espagnol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Vrai, Sabine prend de la moussaka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Faux, le </a:t>
            </a:r>
            <a:r>
              <a:rPr lang="fr-FR" dirty="0" err="1" smtClean="0"/>
              <a:t>bratwurst</a:t>
            </a:r>
            <a:r>
              <a:rPr lang="fr-FR" dirty="0" smtClean="0"/>
              <a:t> est le plat national d’Allemagne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Vrai, Nikos goûte toutes les spécialités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66466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22564" r="40833" b="6460"/>
          <a:stretch/>
        </p:blipFill>
        <p:spPr>
          <a:xfrm>
            <a:off x="1181100" y="942852"/>
            <a:ext cx="8242300" cy="5558949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181100" y="247134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http://photodentro.edu.gr/v/item/ds/8521/4164</a:t>
            </a:r>
          </a:p>
        </p:txBody>
      </p:sp>
    </p:spTree>
    <p:extLst>
      <p:ext uri="{BB962C8B-B14F-4D97-AF65-F5344CB8AC3E}">
        <p14:creationId xmlns:p14="http://schemas.microsoft.com/office/powerpoint/2010/main" val="1008068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34792" t="16836" r="35521" b="38161"/>
          <a:stretch/>
        </p:blipFill>
        <p:spPr>
          <a:xfrm>
            <a:off x="1866899" y="0"/>
            <a:ext cx="7899401" cy="67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160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4792" t="60659" r="35521" b="9425"/>
          <a:stretch/>
        </p:blipFill>
        <p:spPr>
          <a:xfrm>
            <a:off x="944853" y="490555"/>
            <a:ext cx="10274912" cy="58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462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334" t="25415" r="29966" b="10006"/>
          <a:stretch/>
        </p:blipFill>
        <p:spPr>
          <a:xfrm>
            <a:off x="1549401" y="119562"/>
            <a:ext cx="8666876" cy="67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341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812" t="25173" r="29979" b="9534"/>
          <a:stretch/>
        </p:blipFill>
        <p:spPr>
          <a:xfrm>
            <a:off x="1587500" y="117259"/>
            <a:ext cx="8509000" cy="6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52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168" t="25807" r="30006" b="10808"/>
          <a:stretch/>
        </p:blipFill>
        <p:spPr>
          <a:xfrm>
            <a:off x="1778000" y="133939"/>
            <a:ext cx="8534399" cy="656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58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521" t="32921" r="37832" b="11833"/>
          <a:stretch/>
        </p:blipFill>
        <p:spPr>
          <a:xfrm>
            <a:off x="2227984" y="215900"/>
            <a:ext cx="7703416" cy="652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913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551" t="25544" r="30219" b="10907"/>
          <a:stretch/>
        </p:blipFill>
        <p:spPr>
          <a:xfrm>
            <a:off x="1552666" y="158003"/>
            <a:ext cx="8581934" cy="66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133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442" t="25729" r="32781" b="31805"/>
          <a:stretch/>
        </p:blipFill>
        <p:spPr>
          <a:xfrm>
            <a:off x="660400" y="469899"/>
            <a:ext cx="10807699" cy="589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688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132" t="26210" r="31669" b="13000"/>
          <a:stretch/>
        </p:blipFill>
        <p:spPr>
          <a:xfrm>
            <a:off x="1676400" y="217146"/>
            <a:ext cx="8445500" cy="638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35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Vocabulaire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9792" t="4051" r="26146" b="8869"/>
          <a:stretch/>
        </p:blipFill>
        <p:spPr>
          <a:xfrm>
            <a:off x="1041400" y="1379136"/>
            <a:ext cx="6388100" cy="4881963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5305357" y="658574"/>
            <a:ext cx="5413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http://photodentro.edu.gr/v/item/ds/8521/4054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873121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9688" t="16835" r="37000" b="5905"/>
          <a:stretch/>
        </p:blipFill>
        <p:spPr>
          <a:xfrm>
            <a:off x="2808514" y="32610"/>
            <a:ext cx="6805749" cy="68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906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8646" t="16836" r="36979" b="5653"/>
          <a:stretch/>
        </p:blipFill>
        <p:spPr>
          <a:xfrm>
            <a:off x="2222500" y="1"/>
            <a:ext cx="7073900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146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7501" t="14983" r="26770" b="10907"/>
          <a:stretch/>
        </p:blipFill>
        <p:spPr>
          <a:xfrm>
            <a:off x="2730500" y="218677"/>
            <a:ext cx="7086600" cy="64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136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207" t="14611" r="25418" b="27582"/>
          <a:stretch/>
        </p:blipFill>
        <p:spPr>
          <a:xfrm>
            <a:off x="1003301" y="368300"/>
            <a:ext cx="9328638" cy="61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313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104" t="21522" r="25000" b="14613"/>
          <a:stretch/>
        </p:blipFill>
        <p:spPr>
          <a:xfrm>
            <a:off x="1689099" y="291011"/>
            <a:ext cx="8810115" cy="63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886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604" t="32770" r="23958" b="17762"/>
          <a:stretch/>
        </p:blipFill>
        <p:spPr>
          <a:xfrm>
            <a:off x="717907" y="800100"/>
            <a:ext cx="10468082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035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812800"/>
            <a:ext cx="820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1</a:t>
            </a:r>
            <a:r>
              <a:rPr lang="fr-FR" sz="2400" dirty="0" smtClean="0"/>
              <a:t>/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Jean: -Je voudrais le menu s’il vous plaît.</a:t>
            </a:r>
          </a:p>
          <a:p>
            <a:pPr>
              <a:lnSpc>
                <a:spcPct val="150000"/>
              </a:lnSpc>
            </a:pPr>
            <a:endParaRPr lang="fr-FR" sz="2400" dirty="0" smtClean="0"/>
          </a:p>
          <a:p>
            <a:pPr>
              <a:lnSpc>
                <a:spcPct val="150000"/>
              </a:lnSpc>
            </a:pPr>
            <a:r>
              <a:rPr lang="fr-FR" sz="2400" dirty="0" smtClean="0"/>
              <a:t>Jean: -Je voudrais un sandwich au fromage et un jus de fruits.</a:t>
            </a:r>
          </a:p>
          <a:p>
            <a:pPr>
              <a:lnSpc>
                <a:spcPct val="150000"/>
              </a:lnSpc>
            </a:pPr>
            <a:endParaRPr lang="fr-FR" sz="2400" dirty="0" smtClean="0"/>
          </a:p>
          <a:p>
            <a:pPr>
              <a:lnSpc>
                <a:spcPct val="150000"/>
              </a:lnSpc>
            </a:pPr>
            <a:r>
              <a:rPr lang="fr-FR" sz="2400" dirty="0"/>
              <a:t>Jean: - C’est moi qui remercie Monsieur</a:t>
            </a:r>
            <a:r>
              <a:rPr lang="fr-FR" sz="2400" dirty="0" smtClean="0"/>
              <a:t>.</a:t>
            </a:r>
          </a:p>
          <a:p>
            <a:pPr>
              <a:lnSpc>
                <a:spcPct val="150000"/>
              </a:lnSpc>
            </a:pPr>
            <a:endParaRPr lang="fr-FR" sz="2400" dirty="0"/>
          </a:p>
          <a:p>
            <a:pPr>
              <a:lnSpc>
                <a:spcPct val="150000"/>
              </a:lnSpc>
            </a:pPr>
            <a:r>
              <a:rPr lang="fr-FR" sz="2400" dirty="0" smtClean="0"/>
              <a:t>Jean: -Oui Monsieur, merci beaucoup.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9684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1979" t="17947" r="23438" b="15353"/>
          <a:stretch/>
        </p:blipFill>
        <p:spPr>
          <a:xfrm>
            <a:off x="1460500" y="215899"/>
            <a:ext cx="9067800" cy="622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561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68400"/>
            <a:ext cx="32893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 b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2 g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3 d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4 c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5 f</a:t>
            </a:r>
          </a:p>
          <a:p>
            <a:endParaRPr lang="fr-FR" sz="2400" b="1" dirty="0"/>
          </a:p>
          <a:p>
            <a:r>
              <a:rPr lang="fr-FR" sz="2400" b="1" dirty="0" smtClean="0"/>
              <a:t>6 e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7 a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53163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1875" t="24988" r="24375" b="4978"/>
          <a:stretch/>
        </p:blipFill>
        <p:spPr>
          <a:xfrm>
            <a:off x="1745343" y="358701"/>
            <a:ext cx="8681357" cy="635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53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4791" t="7387" r="34896" b="11833"/>
          <a:stretch/>
        </p:blipFill>
        <p:spPr>
          <a:xfrm>
            <a:off x="2273300" y="621506"/>
            <a:ext cx="73533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545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291" t="25358" r="24583" b="4608"/>
          <a:stretch/>
        </p:blipFill>
        <p:spPr>
          <a:xfrm>
            <a:off x="1748971" y="307788"/>
            <a:ext cx="8563429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054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292" t="25913" r="24478" b="5905"/>
          <a:stretch/>
        </p:blipFill>
        <p:spPr>
          <a:xfrm>
            <a:off x="1769855" y="413931"/>
            <a:ext cx="8542545" cy="61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622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708" t="25518" r="24791" b="5373"/>
          <a:stretch/>
        </p:blipFill>
        <p:spPr>
          <a:xfrm>
            <a:off x="1739900" y="365857"/>
            <a:ext cx="8394700" cy="62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054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396" t="26124" r="24687" b="5694"/>
          <a:stretch/>
        </p:blipFill>
        <p:spPr>
          <a:xfrm>
            <a:off x="1892713" y="411000"/>
            <a:ext cx="8356187" cy="60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755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396" t="26841" r="25000" b="4978"/>
          <a:stretch/>
        </p:blipFill>
        <p:spPr>
          <a:xfrm>
            <a:off x="1689100" y="330629"/>
            <a:ext cx="8521699" cy="62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899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396" t="25914" r="24583" b="5164"/>
          <a:stretch/>
        </p:blipFill>
        <p:spPr>
          <a:xfrm>
            <a:off x="1841500" y="262136"/>
            <a:ext cx="8712200" cy="63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044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187" t="26101" r="24792" b="6459"/>
          <a:stretch/>
        </p:blipFill>
        <p:spPr>
          <a:xfrm>
            <a:off x="1627693" y="251555"/>
            <a:ext cx="8989507" cy="64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087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187" t="25914" r="24896" b="5534"/>
          <a:stretch/>
        </p:blipFill>
        <p:spPr>
          <a:xfrm>
            <a:off x="1778000" y="448051"/>
            <a:ext cx="8521700" cy="62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849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187" t="25729" r="24896" b="4978"/>
          <a:stretch/>
        </p:blipFill>
        <p:spPr>
          <a:xfrm>
            <a:off x="1727200" y="202600"/>
            <a:ext cx="8712200" cy="641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184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1874" t="55558" r="30105" b="15724"/>
          <a:stretch/>
        </p:blipFill>
        <p:spPr>
          <a:xfrm>
            <a:off x="872203" y="711200"/>
            <a:ext cx="1076632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6702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768</Words>
  <Application>Microsoft Office PowerPoint</Application>
  <PresentationFormat>Ευρεία οθόνη</PresentationFormat>
  <Paragraphs>298</Paragraphs>
  <Slides>122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122</vt:i4>
      </vt:variant>
    </vt:vector>
  </HeadingPairs>
  <TitlesOfParts>
    <vt:vector size="131" baseType="lpstr">
      <vt:lpstr>Arial</vt:lpstr>
      <vt:lpstr>Calibri</vt:lpstr>
      <vt:lpstr>Calibri Light</vt:lpstr>
      <vt:lpstr>inherit</vt:lpstr>
      <vt:lpstr>Lato</vt:lpstr>
      <vt:lpstr>Raleway</vt:lpstr>
      <vt:lpstr>Roboto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Questions de compréhension</vt:lpstr>
      <vt:lpstr>Réponses</vt:lpstr>
      <vt:lpstr>Vocabulaire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Les partitifs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Les articles partitifs à la forme négative deviennent « de » ou « d' » :</vt:lpstr>
      <vt:lpstr>Παρουσίαση του PowerPoint</vt:lpstr>
      <vt:lpstr>Παρουσίαση του PowerPoint</vt:lpstr>
      <vt:lpstr>Παρουσίαση του PowerPoint</vt:lpstr>
      <vt:lpstr>Avec le verbe « être », le partitif ne change pas à la forme négative :</vt:lpstr>
      <vt:lpstr>Παρουσίαση του PowerPoint</vt:lpstr>
      <vt:lpstr>Devoirs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Action.fr-2</dc:title>
  <dc:creator>Dimitris Triantafillidis</dc:creator>
  <cp:lastModifiedBy>Dimitris Triantafillidis</cp:lastModifiedBy>
  <cp:revision>154</cp:revision>
  <dcterms:created xsi:type="dcterms:W3CDTF">2020-11-23T02:43:10Z</dcterms:created>
  <dcterms:modified xsi:type="dcterms:W3CDTF">2020-12-22T08:12:45Z</dcterms:modified>
</cp:coreProperties>
</file>