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2" r:id="rId2"/>
    <p:sldId id="262" r:id="rId3"/>
    <p:sldId id="265" r:id="rId4"/>
    <p:sldId id="263" r:id="rId5"/>
    <p:sldId id="264" r:id="rId6"/>
    <p:sldId id="260" r:id="rId7"/>
    <p:sldId id="261" r:id="rId8"/>
    <p:sldId id="266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353" r:id="rId18"/>
    <p:sldId id="280" r:id="rId19"/>
    <p:sldId id="281" r:id="rId20"/>
    <p:sldId id="267" r:id="rId21"/>
    <p:sldId id="355" r:id="rId22"/>
    <p:sldId id="354" r:id="rId23"/>
    <p:sldId id="282" r:id="rId24"/>
    <p:sldId id="356" r:id="rId25"/>
    <p:sldId id="283" r:id="rId26"/>
    <p:sldId id="257" r:id="rId27"/>
    <p:sldId id="357" r:id="rId28"/>
    <p:sldId id="358" r:id="rId29"/>
    <p:sldId id="359" r:id="rId30"/>
    <p:sldId id="284" r:id="rId31"/>
    <p:sldId id="366" r:id="rId32"/>
    <p:sldId id="278" r:id="rId33"/>
    <p:sldId id="279" r:id="rId34"/>
    <p:sldId id="309" r:id="rId35"/>
    <p:sldId id="285" r:id="rId36"/>
    <p:sldId id="360" r:id="rId37"/>
    <p:sldId id="286" r:id="rId38"/>
    <p:sldId id="258" r:id="rId39"/>
    <p:sldId id="361" r:id="rId40"/>
    <p:sldId id="362" r:id="rId41"/>
    <p:sldId id="288" r:id="rId42"/>
    <p:sldId id="259" r:id="rId43"/>
    <p:sldId id="289" r:id="rId44"/>
    <p:sldId id="277" r:id="rId45"/>
    <p:sldId id="290" r:id="rId46"/>
    <p:sldId id="300" r:id="rId47"/>
    <p:sldId id="291" r:id="rId48"/>
    <p:sldId id="301" r:id="rId49"/>
    <p:sldId id="292" r:id="rId50"/>
    <p:sldId id="302" r:id="rId51"/>
    <p:sldId id="293" r:id="rId52"/>
    <p:sldId id="303" r:id="rId53"/>
    <p:sldId id="340" r:id="rId54"/>
    <p:sldId id="341" r:id="rId55"/>
    <p:sldId id="343" r:id="rId56"/>
    <p:sldId id="339" r:id="rId57"/>
    <p:sldId id="294" r:id="rId58"/>
    <p:sldId id="304" r:id="rId59"/>
    <p:sldId id="295" r:id="rId60"/>
    <p:sldId id="305" r:id="rId61"/>
    <p:sldId id="296" r:id="rId62"/>
    <p:sldId id="307" r:id="rId63"/>
    <p:sldId id="297" r:id="rId64"/>
    <p:sldId id="308" r:id="rId65"/>
    <p:sldId id="298" r:id="rId66"/>
    <p:sldId id="334" r:id="rId67"/>
    <p:sldId id="299" r:id="rId68"/>
    <p:sldId id="335" r:id="rId69"/>
    <p:sldId id="351" r:id="rId70"/>
    <p:sldId id="331" r:id="rId71"/>
    <p:sldId id="337" r:id="rId72"/>
    <p:sldId id="363" r:id="rId73"/>
    <p:sldId id="311" r:id="rId74"/>
    <p:sldId id="312" r:id="rId75"/>
    <p:sldId id="313" r:id="rId76"/>
    <p:sldId id="314" r:id="rId77"/>
    <p:sldId id="315" r:id="rId78"/>
    <p:sldId id="316" r:id="rId79"/>
    <p:sldId id="317" r:id="rId80"/>
    <p:sldId id="338" r:id="rId81"/>
    <p:sldId id="336" r:id="rId82"/>
    <p:sldId id="310" r:id="rId83"/>
    <p:sldId id="318" r:id="rId84"/>
    <p:sldId id="319" r:id="rId85"/>
    <p:sldId id="347" r:id="rId86"/>
    <p:sldId id="364" r:id="rId87"/>
    <p:sldId id="348" r:id="rId88"/>
    <p:sldId id="349" r:id="rId89"/>
    <p:sldId id="320" r:id="rId90"/>
    <p:sldId id="321" r:id="rId91"/>
    <p:sldId id="322" r:id="rId92"/>
    <p:sldId id="323" r:id="rId93"/>
    <p:sldId id="324" r:id="rId94"/>
    <p:sldId id="325" r:id="rId95"/>
    <p:sldId id="326" r:id="rId96"/>
    <p:sldId id="327" r:id="rId97"/>
    <p:sldId id="328" r:id="rId98"/>
    <p:sldId id="329" r:id="rId99"/>
    <p:sldId id="330" r:id="rId100"/>
    <p:sldId id="332" r:id="rId101"/>
    <p:sldId id="350" r:id="rId102"/>
    <p:sldId id="365" r:id="rId103"/>
    <p:sldId id="367" r:id="rId104"/>
    <p:sldId id="368" r:id="rId105"/>
    <p:sldId id="373" r:id="rId106"/>
    <p:sldId id="387" r:id="rId107"/>
    <p:sldId id="374" r:id="rId108"/>
    <p:sldId id="375" r:id="rId109"/>
    <p:sldId id="388" r:id="rId110"/>
    <p:sldId id="376" r:id="rId111"/>
    <p:sldId id="377" r:id="rId112"/>
    <p:sldId id="378" r:id="rId113"/>
    <p:sldId id="379" r:id="rId114"/>
    <p:sldId id="380" r:id="rId115"/>
    <p:sldId id="369" r:id="rId116"/>
    <p:sldId id="346" r:id="rId117"/>
    <p:sldId id="344" r:id="rId118"/>
    <p:sldId id="345" r:id="rId119"/>
    <p:sldId id="333" r:id="rId120"/>
    <p:sldId id="370" r:id="rId121"/>
    <p:sldId id="371" r:id="rId122"/>
    <p:sldId id="372" r:id="rId123"/>
    <p:sldId id="381" r:id="rId124"/>
    <p:sldId id="382" r:id="rId125"/>
    <p:sldId id="384" r:id="rId126"/>
    <p:sldId id="385" r:id="rId127"/>
    <p:sldId id="386" r:id="rId128"/>
    <p:sldId id="392" r:id="rId129"/>
    <p:sldId id="393" r:id="rId130"/>
    <p:sldId id="394" r:id="rId131"/>
    <p:sldId id="389" r:id="rId132"/>
    <p:sldId id="390" r:id="rId133"/>
    <p:sldId id="391" r:id="rId134"/>
    <p:sldId id="396" r:id="rId135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32" autoAdjust="0"/>
    <p:restoredTop sz="94660"/>
  </p:normalViewPr>
  <p:slideViewPr>
    <p:cSldViewPr snapToGrid="0">
      <p:cViewPr varScale="1">
        <p:scale>
          <a:sx n="75" d="100"/>
          <a:sy n="75" d="100"/>
        </p:scale>
        <p:origin x="4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2E2F-8F37-4B5C-A199-41EEB426C9DC}" type="datetimeFigureOut">
              <a:rPr lang="el-GR" smtClean="0"/>
              <a:t>27/1/2021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B2DD-EF8C-4112-A0A0-E8A157B192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4969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2E2F-8F37-4B5C-A199-41EEB426C9DC}" type="datetimeFigureOut">
              <a:rPr lang="el-GR" smtClean="0"/>
              <a:t>27/1/2021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B2DD-EF8C-4112-A0A0-E8A157B192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5269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2E2F-8F37-4B5C-A199-41EEB426C9DC}" type="datetimeFigureOut">
              <a:rPr lang="el-GR" smtClean="0"/>
              <a:t>27/1/2021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B2DD-EF8C-4112-A0A0-E8A157B192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7632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2E2F-8F37-4B5C-A199-41EEB426C9DC}" type="datetimeFigureOut">
              <a:rPr lang="el-GR" smtClean="0"/>
              <a:t>27/1/2021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B2DD-EF8C-4112-A0A0-E8A157B192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84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2E2F-8F37-4B5C-A199-41EEB426C9DC}" type="datetimeFigureOut">
              <a:rPr lang="el-GR" smtClean="0"/>
              <a:t>27/1/2021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B2DD-EF8C-4112-A0A0-E8A157B192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0118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2E2F-8F37-4B5C-A199-41EEB426C9DC}" type="datetimeFigureOut">
              <a:rPr lang="el-GR" smtClean="0"/>
              <a:t>27/1/2021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B2DD-EF8C-4112-A0A0-E8A157B192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3380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2E2F-8F37-4B5C-A199-41EEB426C9DC}" type="datetimeFigureOut">
              <a:rPr lang="el-GR" smtClean="0"/>
              <a:t>27/1/2021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B2DD-EF8C-4112-A0A0-E8A157B192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5723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2E2F-8F37-4B5C-A199-41EEB426C9DC}" type="datetimeFigureOut">
              <a:rPr lang="el-GR" smtClean="0"/>
              <a:t>27/1/2021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B2DD-EF8C-4112-A0A0-E8A157B192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94367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2E2F-8F37-4B5C-A199-41EEB426C9DC}" type="datetimeFigureOut">
              <a:rPr lang="el-GR" smtClean="0"/>
              <a:t>27/1/2021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B2DD-EF8C-4112-A0A0-E8A157B192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8007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2E2F-8F37-4B5C-A199-41EEB426C9DC}" type="datetimeFigureOut">
              <a:rPr lang="el-GR" smtClean="0"/>
              <a:t>27/1/2021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B2DD-EF8C-4112-A0A0-E8A157B192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0656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52E2F-8F37-4B5C-A199-41EEB426C9DC}" type="datetimeFigureOut">
              <a:rPr lang="el-GR" smtClean="0"/>
              <a:t>27/1/2021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B2DD-EF8C-4112-A0A0-E8A157B192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732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52E2F-8F37-4B5C-A199-41EEB426C9DC}" type="datetimeFigureOut">
              <a:rPr lang="el-GR" smtClean="0"/>
              <a:t>27/1/2021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CB2DD-EF8C-4112-A0A0-E8A157B192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2435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s://www.youtube.com/watch?v=xafOw1PuSBk&amp;feature=emb_logo" TargetMode="Externa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KLkAKQocjE" TargetMode="External"/><Relationship Id="rId7" Type="http://schemas.openxmlformats.org/officeDocument/2006/relationships/hyperlink" Target="https://www.francaisavecpierre.com/commander-au-restaurant/" TargetMode="External"/><Relationship Id="rId2" Type="http://schemas.openxmlformats.org/officeDocument/2006/relationships/hyperlink" Target="https://www.bonjourdefrance.com/exercices/au-restaurant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b7yEUEw3UOo" TargetMode="External"/><Relationship Id="rId5" Type="http://schemas.openxmlformats.org/officeDocument/2006/relationships/hyperlink" Target="https://www.youtube.com/watch?v=1cYZvjcmoCY&amp;t=101s" TargetMode="External"/><Relationship Id="rId4" Type="http://schemas.openxmlformats.org/officeDocument/2006/relationships/hyperlink" Target="https://www.youtube.com/watch?v=wfmVpzPqg20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ZxGavfdRjQ" TargetMode="External"/><Relationship Id="rId2" Type="http://schemas.openxmlformats.org/officeDocument/2006/relationships/hyperlink" Target="https://www.youtube.com/watch?v=-JAL69i6dzw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hyperlink" Target="https://www.youtube.com/watch?v=TkW5tBsGJpI" TargetMode="Externa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hyperlink" Target="https://www.youtube.com/watch?v=lckuX1aaslg" TargetMode="External"/><Relationship Id="rId7" Type="http://schemas.openxmlformats.org/officeDocument/2006/relationships/image" Target="../media/image121.png"/><Relationship Id="rId2" Type="http://schemas.openxmlformats.org/officeDocument/2006/relationships/hyperlink" Target="https://www.youtube.com/watch?v=LQi2vLlpor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hyperlink" Target="https://www.youtube.com/watch?v=Skza0AoH71U" TargetMode="External"/><Relationship Id="rId4" Type="http://schemas.openxmlformats.org/officeDocument/2006/relationships/hyperlink" Target="https://www.youtube.com/watch?v=HGFLyfJlxp4" TargetMode="Externa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fmVpzPqg20&amp;t=10s" TargetMode="External"/><Relationship Id="rId2" Type="http://schemas.openxmlformats.org/officeDocument/2006/relationships/hyperlink" Target="https://www.youtube.com/watch?v=btZaae_dSX8&amp;list=PL8aS91uAe39cjGqujmCtzwnK9RMgp-_3a&amp;index=5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seigner.tv5monde.com/fiches-pedagogiques-fle/table-1016" TargetMode="Externa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hyperlink" Target="https://www.youtube.com/watch?v=5TJGOAByeYY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photodentro.edu.gr/v/item/ds/8521/3988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photodentro.edu.gr/v/item/ds/8521/4047" TargetMode="Externa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nguageguide.org/french/vocabulary/vegetables/" TargetMode="External"/><Relationship Id="rId2" Type="http://schemas.openxmlformats.org/officeDocument/2006/relationships/hyperlink" Target="https://www.languageguide.org/french/vocabulary/fruit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anguageguide.org/french/vocabulary/" TargetMode="External"/><Relationship Id="rId5" Type="http://schemas.openxmlformats.org/officeDocument/2006/relationships/hyperlink" Target="https://www.languageguide.org/" TargetMode="External"/><Relationship Id="rId4" Type="http://schemas.openxmlformats.org/officeDocument/2006/relationships/hyperlink" Target="https://www.languageguide.org/french/vocabulary/drinks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photodentro.edu.gr/v/item/ds/8521/3929" TargetMode="External"/><Relationship Id="rId3" Type="http://schemas.openxmlformats.org/officeDocument/2006/relationships/hyperlink" Target="https://www.languageguide.org/french/vocabulary/vegetables/" TargetMode="External"/><Relationship Id="rId7" Type="http://schemas.openxmlformats.org/officeDocument/2006/relationships/hyperlink" Target="https://www.youtube.com/watch?v=CkpMTO-DUgw&amp;t=38s" TargetMode="External"/><Relationship Id="rId2" Type="http://schemas.openxmlformats.org/officeDocument/2006/relationships/hyperlink" Target="https://www.languageguide.org/french/vocabulary/fruit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ikonet.com/fr/ledictionnairevisuel/alimentation-et-cuisine/" TargetMode="External"/><Relationship Id="rId5" Type="http://schemas.openxmlformats.org/officeDocument/2006/relationships/hyperlink" Target="https://www.languageguide.org/french/vocabulary/drinks/" TargetMode="External"/><Relationship Id="rId4" Type="http://schemas.openxmlformats.org/officeDocument/2006/relationships/hyperlink" Target="https://www.languageguide.org/french/vocabulary/sweets/" TargetMode="External"/><Relationship Id="rId9" Type="http://schemas.openxmlformats.org/officeDocument/2006/relationships/hyperlink" Target="http://photodentro.edu.gr/v/item/ds/8521/4165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t="47963" b="13333"/>
          <a:stretch/>
        </p:blipFill>
        <p:spPr>
          <a:xfrm>
            <a:off x="495300" y="656642"/>
            <a:ext cx="11408095" cy="587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00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1250" t="9954" r="26042" b="14613"/>
          <a:stretch/>
        </p:blipFill>
        <p:spPr>
          <a:xfrm>
            <a:off x="766734" y="258270"/>
            <a:ext cx="10574366" cy="61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7759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5833" t="21282" r="27084" b="13501"/>
          <a:stretch/>
        </p:blipFill>
        <p:spPr>
          <a:xfrm>
            <a:off x="1574800" y="94744"/>
            <a:ext cx="8407400" cy="654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9620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2396" t="18689" r="23750" b="27952"/>
          <a:stretch/>
        </p:blipFill>
        <p:spPr>
          <a:xfrm>
            <a:off x="952500" y="504487"/>
            <a:ext cx="9740900" cy="542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3726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5100" y="1346200"/>
            <a:ext cx="3606800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dirty="0" smtClean="0"/>
              <a:t>3/</a:t>
            </a:r>
          </a:p>
          <a:p>
            <a:pPr>
              <a:lnSpc>
                <a:spcPct val="150000"/>
              </a:lnSpc>
            </a:pPr>
            <a:endParaRPr lang="fr-FR" sz="2800" dirty="0" smtClean="0"/>
          </a:p>
          <a:p>
            <a:pPr>
              <a:lnSpc>
                <a:spcPct val="150000"/>
              </a:lnSpc>
            </a:pPr>
            <a:r>
              <a:rPr lang="fr-FR" sz="2800" dirty="0" smtClean="0"/>
              <a:t>1B</a:t>
            </a:r>
          </a:p>
          <a:p>
            <a:pPr>
              <a:lnSpc>
                <a:spcPct val="150000"/>
              </a:lnSpc>
            </a:pPr>
            <a:r>
              <a:rPr lang="fr-FR" sz="2800" dirty="0" smtClean="0"/>
              <a:t>2D</a:t>
            </a:r>
          </a:p>
          <a:p>
            <a:pPr>
              <a:lnSpc>
                <a:spcPct val="150000"/>
              </a:lnSpc>
            </a:pPr>
            <a:r>
              <a:rPr lang="fr-FR" sz="2800" dirty="0" smtClean="0"/>
              <a:t>3A</a:t>
            </a:r>
          </a:p>
          <a:p>
            <a:pPr>
              <a:lnSpc>
                <a:spcPct val="150000"/>
              </a:lnSpc>
            </a:pPr>
            <a:r>
              <a:rPr lang="fr-FR" sz="2800" dirty="0" smtClean="0"/>
              <a:t>4C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59632522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5000" t="37956" r="24583" b="4979"/>
          <a:stretch/>
        </p:blipFill>
        <p:spPr>
          <a:xfrm>
            <a:off x="1333500" y="368299"/>
            <a:ext cx="9093200" cy="578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5810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5417" t="20541" r="25312" b="13130"/>
          <a:stretch/>
        </p:blipFill>
        <p:spPr>
          <a:xfrm>
            <a:off x="1676400" y="317339"/>
            <a:ext cx="8407400" cy="636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3569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/>
          <a:srcRect l="24479" t="19244" r="25729" b="38513"/>
          <a:stretch/>
        </p:blipFill>
        <p:spPr>
          <a:xfrm>
            <a:off x="774699" y="901698"/>
            <a:ext cx="10623554" cy="506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6379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8751" t="16928" r="37656" b="36383"/>
          <a:stretch/>
        </p:blipFill>
        <p:spPr>
          <a:xfrm>
            <a:off x="1066799" y="1200150"/>
            <a:ext cx="10073481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3964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1800" y="1511300"/>
            <a:ext cx="7772400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b="1" dirty="0" smtClean="0"/>
              <a:t>Lucie prend </a:t>
            </a:r>
            <a:r>
              <a:rPr lang="fr-FR" sz="2400" dirty="0" smtClean="0"/>
              <a:t>de l’eau minérale et une tarte flambée.</a:t>
            </a:r>
          </a:p>
          <a:p>
            <a:pPr>
              <a:lnSpc>
                <a:spcPct val="150000"/>
              </a:lnSpc>
            </a:pPr>
            <a:r>
              <a:rPr lang="fr-FR" sz="2400" b="1" dirty="0" smtClean="0"/>
              <a:t>Manuel prend </a:t>
            </a:r>
            <a:r>
              <a:rPr lang="fr-FR" sz="2400" dirty="0" smtClean="0"/>
              <a:t>un jus de fruits et un sandwich au formage.</a:t>
            </a:r>
          </a:p>
          <a:p>
            <a:pPr>
              <a:lnSpc>
                <a:spcPct val="150000"/>
              </a:lnSpc>
            </a:pPr>
            <a:r>
              <a:rPr lang="fr-FR" sz="2400" b="1" dirty="0" smtClean="0"/>
              <a:t>Claire prend </a:t>
            </a:r>
            <a:r>
              <a:rPr lang="fr-FR" sz="2400" dirty="0" smtClean="0"/>
              <a:t>une Orangina et du poulet avec du riz.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401758955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4687" t="22208" r="25881" b="44442"/>
          <a:stretch/>
        </p:blipFill>
        <p:spPr>
          <a:xfrm>
            <a:off x="1003300" y="1333500"/>
            <a:ext cx="10178506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1485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7657" t="20264" r="38282" b="14705"/>
          <a:stretch/>
        </p:blipFill>
        <p:spPr>
          <a:xfrm>
            <a:off x="1200150" y="248751"/>
            <a:ext cx="9772650" cy="660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41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1043" t="7658" r="26874" b="10543"/>
          <a:stretch/>
        </p:blipFill>
        <p:spPr>
          <a:xfrm>
            <a:off x="1460499" y="190500"/>
            <a:ext cx="9893217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8279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8600" y="1625600"/>
            <a:ext cx="5715000" cy="1974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pPr>
              <a:lnSpc>
                <a:spcPct val="150000"/>
              </a:lnSpc>
            </a:pPr>
            <a:r>
              <a:rPr lang="fr-FR" sz="2400" dirty="0" smtClean="0"/>
              <a:t>Les crêpes aux légumes.</a:t>
            </a:r>
          </a:p>
          <a:p>
            <a:pPr>
              <a:lnSpc>
                <a:spcPct val="150000"/>
              </a:lnSpc>
            </a:pPr>
            <a:r>
              <a:rPr lang="fr-FR" sz="2400" dirty="0" smtClean="0"/>
              <a:t>Le poulet aux pommes de terre.</a:t>
            </a:r>
          </a:p>
          <a:p>
            <a:pPr>
              <a:lnSpc>
                <a:spcPct val="150000"/>
              </a:lnSpc>
            </a:pPr>
            <a:r>
              <a:rPr lang="fr-FR" sz="2400" dirty="0" smtClean="0"/>
              <a:t>La tarte au camembert de Normandie.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7700434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4479" t="29063" r="25729" b="27397"/>
          <a:stretch/>
        </p:blipFill>
        <p:spPr>
          <a:xfrm>
            <a:off x="1104899" y="825499"/>
            <a:ext cx="10185401" cy="500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3505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1409700"/>
            <a:ext cx="42799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dirty="0" smtClean="0"/>
              <a:t>…deux… jambon, … fromage</a:t>
            </a:r>
          </a:p>
          <a:p>
            <a:pPr>
              <a:lnSpc>
                <a:spcPct val="150000"/>
              </a:lnSpc>
            </a:pPr>
            <a:r>
              <a:rPr lang="fr-FR" sz="2400" dirty="0" smtClean="0"/>
              <a:t>… boisson</a:t>
            </a:r>
          </a:p>
          <a:p>
            <a:pPr>
              <a:lnSpc>
                <a:spcPct val="150000"/>
              </a:lnSpc>
            </a:pPr>
            <a:r>
              <a:rPr lang="fr-FR" sz="2400" dirty="0" smtClean="0"/>
              <a:t>… </a:t>
            </a:r>
            <a:r>
              <a:rPr lang="fr-FR" sz="2400" dirty="0" err="1" smtClean="0"/>
              <a:t>Oranginas</a:t>
            </a:r>
            <a:r>
              <a:rPr lang="fr-FR" sz="2400" dirty="0" smtClean="0"/>
              <a:t>…</a:t>
            </a:r>
          </a:p>
          <a:p>
            <a:pPr>
              <a:lnSpc>
                <a:spcPct val="150000"/>
              </a:lnSpc>
            </a:pPr>
            <a:r>
              <a:rPr lang="fr-FR" sz="2400" dirty="0" smtClean="0"/>
              <a:t>… 7… de la Petite France</a:t>
            </a:r>
          </a:p>
          <a:p>
            <a:pPr>
              <a:lnSpc>
                <a:spcPct val="150000"/>
              </a:lnSpc>
            </a:pPr>
            <a:r>
              <a:rPr lang="fr-FR" sz="2400" dirty="0" smtClean="0"/>
              <a:t>… 35 - 52 - … - 15 - …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56825205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4480" t="43330" r="25937" b="18504"/>
          <a:stretch/>
        </p:blipFill>
        <p:spPr>
          <a:xfrm>
            <a:off x="1219200" y="1320800"/>
            <a:ext cx="9889478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8526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56875" t="24988" r="3854" b="23135"/>
          <a:stretch/>
        </p:blipFill>
        <p:spPr>
          <a:xfrm>
            <a:off x="357904" y="282735"/>
            <a:ext cx="5245100" cy="3895565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/>
          <a:srcRect l="52083" t="22024" r="3438" b="32028"/>
          <a:stretch/>
        </p:blipFill>
        <p:spPr>
          <a:xfrm>
            <a:off x="5603004" y="2921000"/>
            <a:ext cx="6144496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2707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5729" t="22394" r="24583" b="17576"/>
          <a:stretch/>
        </p:blipFill>
        <p:spPr>
          <a:xfrm>
            <a:off x="495300" y="266700"/>
            <a:ext cx="6057900" cy="41148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/>
          <a:srcRect l="28279" t="41662" r="29935" b="12945"/>
          <a:stretch/>
        </p:blipFill>
        <p:spPr>
          <a:xfrm>
            <a:off x="6541862" y="3352800"/>
            <a:ext cx="5416821" cy="330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6871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2349500" y="565835"/>
            <a:ext cx="7175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hlinkClick r:id="rId2"/>
              </a:rPr>
              <a:t>https://</a:t>
            </a:r>
            <a:r>
              <a:rPr lang="el-GR" dirty="0" smtClean="0">
                <a:hlinkClick r:id="rId2"/>
              </a:rPr>
              <a:t>www.youtube.com/watch?v=xafOw1PuSBk&amp;feature=emb_logo</a:t>
            </a:r>
            <a:endParaRPr lang="fr-FR" dirty="0" smtClean="0"/>
          </a:p>
          <a:p>
            <a:endParaRPr lang="en-US" dirty="0" smtClean="0"/>
          </a:p>
          <a:p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/>
          <a:srcRect l="9375" t="24247" r="41875" b="21097"/>
          <a:stretch/>
        </p:blipFill>
        <p:spPr>
          <a:xfrm>
            <a:off x="1612900" y="1402665"/>
            <a:ext cx="8229600" cy="518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2789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9792" t="17207" r="28438" b="5533"/>
          <a:stretch/>
        </p:blipFill>
        <p:spPr>
          <a:xfrm>
            <a:off x="1308100" y="101299"/>
            <a:ext cx="9550400" cy="671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0141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eszexpertsfle.com/wp-content/uploads/2018/12/48386523_2165257803725154_8993172905164537856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" r="590" b="24963"/>
          <a:stretch/>
        </p:blipFill>
        <p:spPr bwMode="auto">
          <a:xfrm>
            <a:off x="952501" y="688619"/>
            <a:ext cx="10523718" cy="57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38736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663700" y="2667000"/>
            <a:ext cx="84328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Activit</a:t>
            </a:r>
            <a:r>
              <a:rPr lang="fr-FR" sz="2400" dirty="0" err="1" smtClean="0"/>
              <a:t>és</a:t>
            </a:r>
            <a:endParaRPr lang="fr-FR" sz="2400" dirty="0" smtClean="0"/>
          </a:p>
          <a:p>
            <a:r>
              <a:rPr lang="el-GR" sz="2000" dirty="0" smtClean="0">
                <a:hlinkClick r:id="rId2"/>
              </a:rPr>
              <a:t>https</a:t>
            </a:r>
            <a:r>
              <a:rPr lang="el-GR" sz="2000" dirty="0">
                <a:hlinkClick r:id="rId2"/>
              </a:rPr>
              <a:t>://</a:t>
            </a:r>
            <a:r>
              <a:rPr lang="el-GR" sz="2000" dirty="0" smtClean="0">
                <a:hlinkClick r:id="rId2"/>
              </a:rPr>
              <a:t>www.bonjourdefrance.com/exercices/au-restaurant.html</a:t>
            </a:r>
            <a:endParaRPr lang="en-US" sz="2000" dirty="0"/>
          </a:p>
          <a:p>
            <a:r>
              <a:rPr lang="en-US" sz="2000" b="1" dirty="0"/>
              <a:t>Au restaurant (A1-A2</a:t>
            </a:r>
            <a:r>
              <a:rPr lang="en-US" sz="2000" b="1" dirty="0" smtClean="0"/>
              <a:t>)</a:t>
            </a:r>
          </a:p>
          <a:p>
            <a:r>
              <a:rPr lang="en-US" sz="2000" dirty="0">
                <a:hlinkClick r:id="rId3"/>
              </a:rPr>
              <a:t>https://</a:t>
            </a:r>
            <a:r>
              <a:rPr lang="en-US" sz="2000" dirty="0" smtClean="0">
                <a:hlinkClick r:id="rId3"/>
              </a:rPr>
              <a:t>www.youtube.com/watch?v=VKLkAKQocjE</a:t>
            </a:r>
            <a:endParaRPr lang="en-US" sz="2000" dirty="0" smtClean="0"/>
          </a:p>
          <a:p>
            <a:r>
              <a:rPr lang="en-US" sz="2000" b="1" dirty="0"/>
              <a:t>AU RESTAURANT </a:t>
            </a:r>
            <a:r>
              <a:rPr lang="en-US" sz="2000" dirty="0" smtClean="0"/>
              <a:t>YTB</a:t>
            </a:r>
          </a:p>
          <a:p>
            <a:r>
              <a:rPr lang="en-US" sz="2000" dirty="0">
                <a:hlinkClick r:id="rId4"/>
              </a:rPr>
              <a:t>https://</a:t>
            </a:r>
            <a:r>
              <a:rPr lang="en-US" sz="2000" dirty="0" smtClean="0">
                <a:hlinkClick r:id="rId4"/>
              </a:rPr>
              <a:t>www.youtube.com/watch?v=wfmVpzPqg20</a:t>
            </a:r>
            <a:endParaRPr lang="en-US" sz="2000" dirty="0"/>
          </a:p>
          <a:p>
            <a:r>
              <a:rPr lang="fr-FR" sz="2000" b="1" dirty="0" smtClean="0"/>
              <a:t>Les </a:t>
            </a:r>
            <a:r>
              <a:rPr lang="fr-FR" sz="2000" b="1" dirty="0"/>
              <a:t>expressions en français pour aller au </a:t>
            </a:r>
            <a:r>
              <a:rPr lang="fr-FR" sz="2000" b="1" dirty="0" smtClean="0"/>
              <a:t>restaurant</a:t>
            </a:r>
            <a:endParaRPr lang="en-US" sz="2000" b="1" dirty="0" smtClean="0"/>
          </a:p>
          <a:p>
            <a:r>
              <a:rPr lang="en-US" sz="2000" dirty="0">
                <a:hlinkClick r:id="rId5"/>
              </a:rPr>
              <a:t>https://</a:t>
            </a:r>
            <a:r>
              <a:rPr lang="en-US" sz="2000" dirty="0" smtClean="0">
                <a:hlinkClick r:id="rId5"/>
              </a:rPr>
              <a:t>www.youtube.com/watch?v=1cYZvjcmoCY&amp;t=101s</a:t>
            </a:r>
            <a:endParaRPr lang="en-US" sz="2000" dirty="0" smtClean="0"/>
          </a:p>
          <a:p>
            <a:r>
              <a:rPr lang="fr-FR" sz="2000" b="1" dirty="0"/>
              <a:t>Situation Pratique en Français : Commander Au </a:t>
            </a:r>
            <a:r>
              <a:rPr lang="fr-FR" sz="2000" b="1" dirty="0" smtClean="0"/>
              <a:t>Restaurant</a:t>
            </a:r>
            <a:endParaRPr lang="en-US" sz="2000" b="1" dirty="0" smtClean="0"/>
          </a:p>
          <a:p>
            <a:r>
              <a:rPr lang="en-US" sz="2000" dirty="0" smtClean="0">
                <a:hlinkClick r:id="rId6"/>
              </a:rPr>
              <a:t>https</a:t>
            </a:r>
            <a:r>
              <a:rPr lang="en-US" sz="2000" dirty="0">
                <a:hlinkClick r:id="rId6"/>
              </a:rPr>
              <a:t>://</a:t>
            </a:r>
            <a:r>
              <a:rPr lang="en-US" sz="2000" dirty="0" smtClean="0">
                <a:hlinkClick r:id="rId6"/>
              </a:rPr>
              <a:t>www.youtube.com/watch?v=b7yEUEw3UOo</a:t>
            </a:r>
            <a:endParaRPr lang="en-US" sz="2000" dirty="0" smtClean="0"/>
          </a:p>
          <a:p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</a:rPr>
              <a:t>Exercice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et transcription </a:t>
            </a:r>
            <a:r>
              <a:rPr lang="el-GR" sz="2000" b="1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suite</a:t>
            </a:r>
            <a:r>
              <a:rPr lang="el-GR" sz="20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dirty="0">
                <a:hlinkClick r:id="rId7"/>
              </a:rPr>
              <a:t>https://www.francaisavecpierre.com/commander-au-restaurant</a:t>
            </a:r>
            <a:r>
              <a:rPr lang="en-US" sz="2000" dirty="0" smtClean="0">
                <a:hlinkClick r:id="rId7"/>
              </a:rPr>
              <a:t>/</a:t>
            </a:r>
            <a:endParaRPr lang="en-US" sz="2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663700" y="609600"/>
            <a:ext cx="474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Devoirs</a:t>
            </a:r>
          </a:p>
          <a:p>
            <a:r>
              <a:rPr lang="fr-FR" sz="2400" dirty="0" smtClean="0"/>
              <a:t>p.89: B</a:t>
            </a:r>
            <a:endParaRPr lang="fr-FR" sz="2400" dirty="0"/>
          </a:p>
          <a:p>
            <a:r>
              <a:rPr lang="fr-FR" sz="2400" dirty="0" smtClean="0"/>
              <a:t>p.125: 3,4</a:t>
            </a:r>
          </a:p>
          <a:p>
            <a:r>
              <a:rPr lang="fr-FR" sz="2400" dirty="0" smtClean="0"/>
              <a:t>p.129: 1,2</a:t>
            </a:r>
          </a:p>
          <a:p>
            <a:r>
              <a:rPr lang="fr-FR" sz="2400" dirty="0" smtClean="0"/>
              <a:t>p.130: 3,1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846305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1041" t="10064" r="26043" b="14982"/>
          <a:stretch/>
        </p:blipFill>
        <p:spPr>
          <a:xfrm>
            <a:off x="876300" y="283766"/>
            <a:ext cx="10541000" cy="609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7179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838703" y="341809"/>
            <a:ext cx="553542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/>
              <a:t>La tradition de la galette des Rois et de </a:t>
            </a:r>
            <a:r>
              <a:rPr lang="fr-FR" sz="2000" b="1" dirty="0" smtClean="0"/>
              <a:t>l'Épiphanie</a:t>
            </a:r>
          </a:p>
          <a:p>
            <a:r>
              <a:rPr lang="el-GR" dirty="0" smtClean="0">
                <a:hlinkClick r:id="rId2"/>
              </a:rPr>
              <a:t>https://www.youtube.com/watch?v=-JAL69i6dzw</a:t>
            </a:r>
            <a:endParaRPr lang="fr-FR" dirty="0" smtClean="0"/>
          </a:p>
          <a:p>
            <a:endParaRPr lang="el-GR" dirty="0"/>
          </a:p>
        </p:txBody>
      </p:sp>
      <p:sp>
        <p:nvSpPr>
          <p:cNvPr id="3" name="Ορθογώνιο 2"/>
          <p:cNvSpPr/>
          <p:nvPr/>
        </p:nvSpPr>
        <p:spPr>
          <a:xfrm>
            <a:off x="819660" y="6059951"/>
            <a:ext cx="48646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hlinkClick r:id="rId3"/>
              </a:rPr>
              <a:t>https://</a:t>
            </a:r>
            <a:r>
              <a:rPr lang="el-GR" dirty="0" smtClean="0">
                <a:hlinkClick r:id="rId3"/>
              </a:rPr>
              <a:t>www.youtube.com/watch?v=9ZxGavfdRjQ</a:t>
            </a:r>
            <a:endParaRPr lang="fr-FR" dirty="0" smtClean="0"/>
          </a:p>
          <a:p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838703" y="5601252"/>
            <a:ext cx="5301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Roboto"/>
              </a:rPr>
              <a:t>Histoire : La galette des rois - Les carnets de Julie</a:t>
            </a:r>
            <a:endParaRPr lang="fr-FR" b="0" i="0" dirty="0">
              <a:effectLst/>
              <a:latin typeface="Roboto"/>
            </a:endParaRPr>
          </a:p>
        </p:txBody>
      </p:sp>
      <p:sp>
        <p:nvSpPr>
          <p:cNvPr id="8" name="AutoShape 6" descr="Recette de la galette des Rois à la frangipa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 rotWithShape="1">
          <a:blip r:embed="rId4"/>
          <a:srcRect l="6563" t="21468" r="36771" b="10907"/>
          <a:stretch/>
        </p:blipFill>
        <p:spPr>
          <a:xfrm>
            <a:off x="819660" y="1295916"/>
            <a:ext cx="6160009" cy="4133094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 rotWithShape="1">
          <a:blip r:embed="rId5"/>
          <a:srcRect l="10937" t="33510" r="50417" b="21654"/>
          <a:stretch/>
        </p:blipFill>
        <p:spPr>
          <a:xfrm>
            <a:off x="7195569" y="160338"/>
            <a:ext cx="4996431" cy="3259127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 rotWithShape="1">
          <a:blip r:embed="rId6"/>
          <a:srcRect l="62916" t="31102" r="9063" b="28878"/>
          <a:stretch/>
        </p:blipFill>
        <p:spPr>
          <a:xfrm>
            <a:off x="7823200" y="3609140"/>
            <a:ext cx="34163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2818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8125" t="23134" r="36458" b="22765"/>
          <a:stretch/>
        </p:blipFill>
        <p:spPr>
          <a:xfrm>
            <a:off x="1352550" y="263739"/>
            <a:ext cx="4991100" cy="2739476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800100" y="3124180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srgbClr val="4475BF"/>
                </a:solidFill>
                <a:latin typeface="PT Sans Narrow"/>
              </a:rPr>
              <a:t>L' </a:t>
            </a:r>
            <a:r>
              <a:rPr lang="el-GR" sz="1600" dirty="0" err="1">
                <a:solidFill>
                  <a:srgbClr val="4475BF"/>
                </a:solidFill>
                <a:latin typeface="PT Sans Narrow"/>
              </a:rPr>
              <a:t>Épiphanie</a:t>
            </a:r>
            <a:r>
              <a:rPr lang="el-GR" sz="1600" dirty="0">
                <a:solidFill>
                  <a:srgbClr val="4475BF"/>
                </a:solidFill>
                <a:latin typeface="PT Sans Narrow"/>
              </a:rPr>
              <a:t> </a:t>
            </a:r>
            <a:r>
              <a:rPr lang="el-GR" sz="1600" dirty="0" err="1">
                <a:solidFill>
                  <a:srgbClr val="4475BF"/>
                </a:solidFill>
                <a:latin typeface="PT Sans Narrow"/>
              </a:rPr>
              <a:t>et</a:t>
            </a:r>
            <a:r>
              <a:rPr lang="el-GR" sz="1600" dirty="0">
                <a:solidFill>
                  <a:srgbClr val="4475BF"/>
                </a:solidFill>
                <a:latin typeface="PT Sans Narrow"/>
              </a:rPr>
              <a:t> </a:t>
            </a:r>
            <a:r>
              <a:rPr lang="el-GR" sz="1600" dirty="0" err="1">
                <a:solidFill>
                  <a:srgbClr val="4475BF"/>
                </a:solidFill>
                <a:latin typeface="PT Sans Narrow"/>
              </a:rPr>
              <a:t>la</a:t>
            </a:r>
            <a:r>
              <a:rPr lang="el-GR" sz="1600" dirty="0">
                <a:solidFill>
                  <a:srgbClr val="4475BF"/>
                </a:solidFill>
                <a:latin typeface="PT Sans Narrow"/>
              </a:rPr>
              <a:t> </a:t>
            </a:r>
            <a:r>
              <a:rPr lang="el-GR" sz="1600" dirty="0" err="1">
                <a:solidFill>
                  <a:srgbClr val="4475BF"/>
                </a:solidFill>
                <a:latin typeface="PT Sans Narrow"/>
              </a:rPr>
              <a:t>Galette</a:t>
            </a:r>
            <a:r>
              <a:rPr lang="el-GR" sz="1600" dirty="0">
                <a:solidFill>
                  <a:srgbClr val="4475BF"/>
                </a:solidFill>
                <a:latin typeface="PT Sans Narrow"/>
              </a:rPr>
              <a:t> des </a:t>
            </a:r>
            <a:r>
              <a:rPr lang="el-GR" sz="1600" dirty="0" err="1">
                <a:solidFill>
                  <a:srgbClr val="4475BF"/>
                </a:solidFill>
                <a:latin typeface="PT Sans Narrow"/>
              </a:rPr>
              <a:t>Rois</a:t>
            </a:r>
            <a:endParaRPr lang="el-GR" sz="1600" dirty="0">
              <a:solidFill>
                <a:srgbClr val="4475BF"/>
              </a:solidFill>
              <a:latin typeface="PT Sans Narrow"/>
            </a:endParaRPr>
          </a:p>
          <a:p>
            <a:pPr algn="just"/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/>
            </a:r>
            <a:b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</a:br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>Τα </a:t>
            </a:r>
            <a:r>
              <a:rPr lang="el-GR" sz="1600" dirty="0" err="1">
                <a:solidFill>
                  <a:srgbClr val="2A2A2A"/>
                </a:solidFill>
                <a:latin typeface="Arial" panose="020B0604020202020204" pitchFamily="34" charset="0"/>
              </a:rPr>
              <a:t>Θεοφάνεια</a:t>
            </a:r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> στη Γαλλία (</a:t>
            </a:r>
            <a:r>
              <a:rPr lang="el-GR" sz="1600" dirty="0" err="1">
                <a:solidFill>
                  <a:srgbClr val="2A2A2A"/>
                </a:solidFill>
                <a:latin typeface="Arial" panose="020B0604020202020204" pitchFamily="34" charset="0"/>
              </a:rPr>
              <a:t>l'Épiphanie</a:t>
            </a:r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>) γιορτάζονται στις 6 Ιανουαρίου (ή, αν είναι καθημερινή μεταφέρεται την πρώτη Κυριακή της νέας χρονιάς) μαζί με την παραδοσιακή γιορτή «Η γαλέτα των Βασιλιάδων» (</a:t>
            </a:r>
            <a:r>
              <a:rPr lang="el-GR" sz="1600" dirty="0" err="1">
                <a:solidFill>
                  <a:srgbClr val="2A2A2A"/>
                </a:solidFill>
                <a:latin typeface="Arial" panose="020B0604020202020204" pitchFamily="34" charset="0"/>
              </a:rPr>
              <a:t>la</a:t>
            </a:r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> </a:t>
            </a:r>
            <a:r>
              <a:rPr lang="el-GR" sz="1600" dirty="0" err="1">
                <a:solidFill>
                  <a:srgbClr val="2A2A2A"/>
                </a:solidFill>
                <a:latin typeface="Arial" panose="020B0604020202020204" pitchFamily="34" charset="0"/>
              </a:rPr>
              <a:t>Galette</a:t>
            </a:r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> des </a:t>
            </a:r>
            <a:r>
              <a:rPr lang="el-GR" sz="1600" dirty="0" err="1">
                <a:solidFill>
                  <a:srgbClr val="2A2A2A"/>
                </a:solidFill>
                <a:latin typeface="Arial" panose="020B0604020202020204" pitchFamily="34" charset="0"/>
              </a:rPr>
              <a:t>Rois</a:t>
            </a:r>
            <a:r>
              <a:rPr lang="el-GR" sz="1600" dirty="0" smtClean="0">
                <a:solidFill>
                  <a:srgbClr val="2A2A2A"/>
                </a:solidFill>
                <a:latin typeface="Arial" panose="020B0604020202020204" pitchFamily="34" charset="0"/>
              </a:rPr>
              <a:t>).</a:t>
            </a:r>
            <a:endParaRPr lang="fr-FR" sz="1600" dirty="0" smtClean="0">
              <a:solidFill>
                <a:srgbClr val="2A2A2A"/>
              </a:solidFill>
              <a:latin typeface="Arial" panose="020B0604020202020204" pitchFamily="34" charset="0"/>
            </a:endParaRPr>
          </a:p>
          <a:p>
            <a:pPr algn="just"/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/>
            </a:r>
            <a:b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</a:br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>Οι βιτρίνες των φούρνων και των ζαχαροπλαστείων γεμίζουν με νόστιμες πίτες με χρυσά στέμματα από πάνω!</a:t>
            </a:r>
            <a:b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</a:br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>Είναι σαν τη δική μας βασιλόπιτα αλλά εντελώς διαφορετική σε γεύση, αφού έχει τραγανό φύλλο και γέμιση από κρέμα με αμύγδαλα ή μαρμελάδα, μήλο, μείγμα φρούτων ή σοκολάτα.</a:t>
            </a:r>
            <a:endParaRPr lang="el-GR" sz="1600" b="0" i="0" dirty="0">
              <a:solidFill>
                <a:srgbClr val="2A2A2A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7073900" y="263739"/>
            <a:ext cx="46990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Η παράδοσή της επέζησε από την πτώση της Ρωμαϊκής Αυτοκρατορίας, το Μεσαίωνα και τη Γαλλική Επανάσταση</a:t>
            </a:r>
            <a:r>
              <a:rPr lang="el-GR" sz="1400" dirty="0" smtClean="0">
                <a:solidFill>
                  <a:srgbClr val="2A2A2A"/>
                </a:solidFill>
                <a:latin typeface="Arial" panose="020B0604020202020204" pitchFamily="34" charset="0"/>
              </a:rPr>
              <a:t>.</a:t>
            </a:r>
            <a:endParaRPr lang="fr-FR" sz="1400" dirty="0" smtClean="0">
              <a:solidFill>
                <a:srgbClr val="2A2A2A"/>
              </a:solidFill>
              <a:latin typeface="Arial" panose="020B0604020202020204" pitchFamily="34" charset="0"/>
            </a:endParaRPr>
          </a:p>
          <a:p>
            <a:pPr algn="just"/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/>
            </a:r>
            <a:b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</a:b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Προέρχεται από τη ρωμαϊκή γιορτή </a:t>
            </a:r>
            <a:r>
              <a:rPr lang="el-GR" sz="1400" dirty="0" err="1">
                <a:solidFill>
                  <a:srgbClr val="2A2A2A"/>
                </a:solidFill>
                <a:latin typeface="Arial" panose="020B0604020202020204" pitchFamily="34" charset="0"/>
              </a:rPr>
              <a:t>Σατουρνάλια</a:t>
            </a: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, που κατά τη διάρκεια της ρωμαϊκή αυτοκρατορίας γιορτάζονταν τέλος Δεκεμβρίου προς αρχές Ιανουαρίου. Κατά τη διάρκεια των </a:t>
            </a:r>
            <a:r>
              <a:rPr lang="el-GR" sz="1400" dirty="0" err="1">
                <a:solidFill>
                  <a:srgbClr val="2A2A2A"/>
                </a:solidFill>
                <a:latin typeface="Arial" panose="020B0604020202020204" pitchFamily="34" charset="0"/>
              </a:rPr>
              <a:t>Σατουρνάλιων</a:t>
            </a: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 μοίραζαν στους σκλάβους ένα γλυκό με ένα κουκί μέσα. Όποιος το έβρισκε γινόταν για μια μέρα "βασιλιάς" και όλες του οι επιθυμίες πραγματοποιούνταν (για μια μέρα).</a:t>
            </a:r>
            <a:b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</a:b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​Κατά το 14ο αιώνα η εκκλησία αποδέχθηκε αυτή τη γιορτή και προοδευτικά την συνδύασε με τα </a:t>
            </a:r>
            <a:r>
              <a:rPr lang="el-GR" sz="1400" dirty="0" err="1">
                <a:solidFill>
                  <a:srgbClr val="2A2A2A"/>
                </a:solidFill>
                <a:latin typeface="Arial" panose="020B0604020202020204" pitchFamily="34" charset="0"/>
              </a:rPr>
              <a:t>Θεοφάνεια</a:t>
            </a: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.</a:t>
            </a:r>
          </a:p>
          <a:p>
            <a:pPr algn="just"/>
            <a:r>
              <a:rPr lang="el-GR" dirty="0">
                <a:solidFill>
                  <a:srgbClr val="686767"/>
                </a:solidFill>
                <a:latin typeface="Tahoma" panose="020B0604030504040204" pitchFamily="34" charset="0"/>
              </a:rPr>
              <a:t/>
            </a:r>
            <a:br>
              <a:rPr lang="el-GR" dirty="0">
                <a:solidFill>
                  <a:srgbClr val="686767"/>
                </a:solidFill>
                <a:latin typeface="Tahoma" panose="020B0604030504040204" pitchFamily="34" charset="0"/>
              </a:rPr>
            </a:br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7073900" y="3495393"/>
            <a:ext cx="48641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Η </a:t>
            </a:r>
            <a:r>
              <a:rPr lang="el-GR" sz="1400" dirty="0" err="1">
                <a:solidFill>
                  <a:srgbClr val="2A2A2A"/>
                </a:solidFill>
                <a:latin typeface="Arial" panose="020B0604020202020204" pitchFamily="34" charset="0"/>
              </a:rPr>
              <a:t>Galette</a:t>
            </a: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 des </a:t>
            </a:r>
            <a:r>
              <a:rPr lang="el-GR" sz="1400" dirty="0" err="1">
                <a:solidFill>
                  <a:srgbClr val="2A2A2A"/>
                </a:solidFill>
                <a:latin typeface="Arial" panose="020B0604020202020204" pitchFamily="34" charset="0"/>
              </a:rPr>
              <a:t>Rois</a:t>
            </a: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 κόβεται σε όσα κομμάτια είναι και οι παρευρισκόμενοι, με επιπλέον ένα, το κομμάτι του φτωχού (</a:t>
            </a:r>
            <a:r>
              <a:rPr lang="el-GR" sz="1400" dirty="0" err="1">
                <a:solidFill>
                  <a:srgbClr val="333333"/>
                </a:solidFill>
                <a:latin typeface="Arial" panose="020B0604020202020204" pitchFamily="34" charset="0"/>
              </a:rPr>
              <a:t>part</a:t>
            </a:r>
            <a:r>
              <a:rPr lang="el-GR" sz="1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l-GR" sz="1400" dirty="0" err="1">
                <a:solidFill>
                  <a:srgbClr val="333333"/>
                </a:solidFill>
                <a:latin typeface="Arial" panose="020B0604020202020204" pitchFamily="34" charset="0"/>
              </a:rPr>
              <a:t>du</a:t>
            </a:r>
            <a:r>
              <a:rPr lang="el-GR" sz="1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l-GR" sz="1400" dirty="0" err="1">
                <a:solidFill>
                  <a:srgbClr val="333333"/>
                </a:solidFill>
                <a:latin typeface="Arial" panose="020B0604020202020204" pitchFamily="34" charset="0"/>
              </a:rPr>
              <a:t>Bon</a:t>
            </a:r>
            <a:r>
              <a:rPr lang="el-GR" sz="1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l-GR" sz="1400" dirty="0" err="1">
                <a:solidFill>
                  <a:srgbClr val="333333"/>
                </a:solidFill>
                <a:latin typeface="Arial" panose="020B0604020202020204" pitchFamily="34" charset="0"/>
              </a:rPr>
              <a:t>Dieu</a:t>
            </a:r>
            <a:r>
              <a:rPr lang="el-GR" sz="1400" dirty="0">
                <a:solidFill>
                  <a:srgbClr val="333333"/>
                </a:solidFill>
                <a:latin typeface="Arial" panose="020B0604020202020204" pitchFamily="34" charset="0"/>
              </a:rPr>
              <a:t>),</a:t>
            </a: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 για τον πρώτο φτωχό που θα περάσει ή βρίσκεται εκεί κοντά. </a:t>
            </a:r>
            <a:endParaRPr lang="fr-FR" sz="1400" dirty="0" smtClean="0">
              <a:solidFill>
                <a:srgbClr val="2A2A2A"/>
              </a:solidFill>
              <a:latin typeface="Arial" panose="020B0604020202020204" pitchFamily="34" charset="0"/>
            </a:endParaRPr>
          </a:p>
          <a:p>
            <a:pPr algn="just"/>
            <a:r>
              <a:rPr lang="el-GR" sz="1400" dirty="0" smtClean="0">
                <a:solidFill>
                  <a:srgbClr val="2A2A2A"/>
                </a:solidFill>
                <a:latin typeface="Arial" panose="020B0604020202020204" pitchFamily="34" charset="0"/>
              </a:rPr>
              <a:t>Ο </a:t>
            </a: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μικρότερος στο τραπέζι, κρυμμένος κάτω από το τραπέζι για να μη βλέπει, υποδεικνύει ποιος θα πάρει κάθε κομμάτι που κόβεται. </a:t>
            </a:r>
            <a:endParaRPr lang="fr-FR" sz="1400" dirty="0" smtClean="0">
              <a:solidFill>
                <a:srgbClr val="2A2A2A"/>
              </a:solidFill>
              <a:latin typeface="Arial" panose="020B0604020202020204" pitchFamily="34" charset="0"/>
            </a:endParaRPr>
          </a:p>
          <a:p>
            <a:pPr algn="just"/>
            <a:r>
              <a:rPr lang="el-GR" sz="1400" dirty="0" smtClean="0">
                <a:solidFill>
                  <a:srgbClr val="2A2A2A"/>
                </a:solidFill>
                <a:latin typeface="Arial" panose="020B0604020202020204" pitchFamily="34" charset="0"/>
              </a:rPr>
              <a:t>Ένα </a:t>
            </a: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τυχερό γούρι, </a:t>
            </a:r>
            <a:r>
              <a:rPr lang="el-GR" sz="1400" dirty="0" err="1">
                <a:solidFill>
                  <a:srgbClr val="2A2A2A"/>
                </a:solidFill>
                <a:latin typeface="Arial" panose="020B0604020202020204" pitchFamily="34" charset="0"/>
              </a:rPr>
              <a:t>une</a:t>
            </a: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 </a:t>
            </a:r>
            <a:r>
              <a:rPr lang="el-GR" sz="1400" dirty="0" err="1">
                <a:solidFill>
                  <a:srgbClr val="2A2A2A"/>
                </a:solidFill>
                <a:latin typeface="Arial" panose="020B0604020202020204" pitchFamily="34" charset="0"/>
              </a:rPr>
              <a:t>fève</a:t>
            </a: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 όπως το λένε οι Γάλλοι, που θα πει κουκί, βρίσκεται κρυμμένο μέσα στην πίτα όπως το δικό μας φλουρί. Αρχικά ήταν ένα κουκί ή ένα φασόλι, αλλά από το τέλος του 14ου αιώνα αντικαταστάθηκε με ένα πορσελάνινο ή πλαστικό ανθρωπάκι ή ζώο.</a:t>
            </a:r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> 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332263076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338580" y="766693"/>
            <a:ext cx="98247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>Η ποικιλία των τυχερών γουριών σήμερα είναι τόσο μεγάλη που πολλοί το έχουν κάνει χόμπι και τα συλλέγουν. Είναι το λεγόμενο “</a:t>
            </a:r>
            <a:r>
              <a:rPr lang="el-GR" sz="1600" dirty="0" err="1">
                <a:solidFill>
                  <a:srgbClr val="2A2A2A"/>
                </a:solidFill>
                <a:latin typeface="Arial" panose="020B0604020202020204" pitchFamily="34" charset="0"/>
              </a:rPr>
              <a:t>favophilie</a:t>
            </a:r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>”. Όποιος βρει το γούρι είναι το τυχερό άτομο, ο βασιλιάς ή η βασίλισσα. Και όποιος το βρει πρέπει να διαλέξει τον Βασιλιά ή τη Βασίλισσά του ρίχνοντας το τυχερό γούρι στο ποτήρι του κρασιού του!</a:t>
            </a:r>
            <a:endParaRPr lang="el-GR" sz="1600" dirty="0"/>
          </a:p>
        </p:txBody>
      </p:sp>
      <p:pic>
        <p:nvPicPr>
          <p:cNvPr id="3074" name="Picture 2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580" y="2344551"/>
            <a:ext cx="4729699" cy="354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3"/>
          <a:srcRect l="36204" t="14305" r="19814" b="19326"/>
          <a:stretch/>
        </p:blipFill>
        <p:spPr>
          <a:xfrm>
            <a:off x="6771922" y="2344551"/>
            <a:ext cx="4391378" cy="372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6964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7996" t="39715" r="27152" b="19245"/>
          <a:stretch/>
        </p:blipFill>
        <p:spPr>
          <a:xfrm>
            <a:off x="0" y="0"/>
            <a:ext cx="8369137" cy="430530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/>
          <a:srcRect l="29270" t="46109" r="27500" b="29805"/>
          <a:stretch/>
        </p:blipFill>
        <p:spPr>
          <a:xfrm>
            <a:off x="4038600" y="4444540"/>
            <a:ext cx="7704506" cy="241346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4"/>
          <a:srcRect l="35104" t="47962" r="35938" b="28137"/>
          <a:stretch/>
        </p:blipFill>
        <p:spPr>
          <a:xfrm rot="1252033">
            <a:off x="7776229" y="541144"/>
            <a:ext cx="4224911" cy="1960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6065607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34175" t="25569" r="33954" b="17573"/>
          <a:stretch/>
        </p:blipFill>
        <p:spPr>
          <a:xfrm>
            <a:off x="387530" y="443540"/>
            <a:ext cx="5937070" cy="595473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/>
          <a:srcRect l="52707" t="23505" r="4167" b="34437"/>
          <a:stretch/>
        </p:blipFill>
        <p:spPr>
          <a:xfrm>
            <a:off x="5880100" y="1801888"/>
            <a:ext cx="6032500" cy="330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4539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54743" t="32203" r="13781" b="29842"/>
          <a:stretch/>
        </p:blipFill>
        <p:spPr>
          <a:xfrm>
            <a:off x="247346" y="228600"/>
            <a:ext cx="6200847" cy="42037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/>
          <a:srcRect l="35652" t="37365" r="29543" b="21104"/>
          <a:stretch/>
        </p:blipFill>
        <p:spPr>
          <a:xfrm>
            <a:off x="5549900" y="2382668"/>
            <a:ext cx="6426200" cy="431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4527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5313" t="38327" r="25625" b="24313"/>
          <a:stretch/>
        </p:blipFill>
        <p:spPr>
          <a:xfrm>
            <a:off x="1930399" y="1219200"/>
            <a:ext cx="9196165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8910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2400" y="1397000"/>
            <a:ext cx="8039100" cy="36933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arlito" panose="020F0502020204030204" pitchFamily="34" charset="0"/>
                <a:cs typeface="Carlito" panose="020F0502020204030204" pitchFamily="34" charset="0"/>
              </a:rPr>
              <a:t>INVITATION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rlito" panose="020F0502020204030204" pitchFamily="34" charset="0"/>
                <a:cs typeface="Carlito" panose="020F0502020204030204" pitchFamily="34" charset="0"/>
              </a:rPr>
              <a:t> 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  <a:latin typeface="Carlito" panose="020F0502020204030204" pitchFamily="34" charset="0"/>
                <a:cs typeface="Carlito" panose="020F0502020204030204" pitchFamily="34" charset="0"/>
              </a:rPr>
              <a:t>à mon anniversaire</a:t>
            </a:r>
          </a:p>
          <a:p>
            <a:endParaRPr lang="fr-FR" dirty="0"/>
          </a:p>
          <a:p>
            <a:pPr algn="ctr"/>
            <a:r>
              <a:rPr lang="fr-FR" dirty="0" smtClean="0">
                <a:latin typeface="Carlito" panose="020F0502020204030204" pitchFamily="34" charset="0"/>
                <a:cs typeface="Carlito" panose="020F0502020204030204" pitchFamily="34" charset="0"/>
              </a:rPr>
              <a:t>Je t’invite samedi après-midi chez moi pour fêter!</a:t>
            </a:r>
          </a:p>
          <a:p>
            <a:pPr algn="ctr"/>
            <a:endParaRPr lang="fr-FR" dirty="0" smtClean="0">
              <a:latin typeface="Carlito" panose="020F0502020204030204" pitchFamily="34" charset="0"/>
              <a:cs typeface="Carlito" panose="020F0502020204030204" pitchFamily="34" charset="0"/>
            </a:endParaRPr>
          </a:p>
          <a:p>
            <a:pPr algn="ctr"/>
            <a:r>
              <a:rPr lang="fr-FR" dirty="0" smtClean="0">
                <a:latin typeface="Carlito" panose="020F0502020204030204" pitchFamily="34" charset="0"/>
                <a:cs typeface="Carlito" panose="020F0502020204030204" pitchFamily="34" charset="0"/>
              </a:rPr>
              <a:t>L’occasion? C’est mon anniversaire!</a:t>
            </a:r>
          </a:p>
          <a:p>
            <a:pPr algn="ctr"/>
            <a:endParaRPr lang="fr-FR" dirty="0" smtClean="0">
              <a:latin typeface="Carlito" panose="020F0502020204030204" pitchFamily="34" charset="0"/>
              <a:cs typeface="Carlito" panose="020F0502020204030204" pitchFamily="34" charset="0"/>
            </a:endParaRPr>
          </a:p>
          <a:p>
            <a:pPr algn="ctr"/>
            <a:r>
              <a:rPr lang="fr-FR" dirty="0" smtClean="0">
                <a:latin typeface="Carlito" panose="020F0502020204030204" pitchFamily="34" charset="0"/>
                <a:cs typeface="Carlito" panose="020F0502020204030204" pitchFamily="34" charset="0"/>
              </a:rPr>
              <a:t>Alors, je t’attends samedi </a:t>
            </a:r>
            <a:r>
              <a:rPr lang="el-GR" dirty="0" smtClean="0">
                <a:latin typeface="Carlito" panose="020F0502020204030204" pitchFamily="34" charset="0"/>
                <a:cs typeface="Carlito" panose="020F0502020204030204" pitchFamily="34" charset="0"/>
              </a:rPr>
              <a:t>(18</a:t>
            </a:r>
            <a:r>
              <a:rPr lang="fr-FR" dirty="0" smtClean="0">
                <a:latin typeface="Carlito" panose="020F0502020204030204" pitchFamily="34" charset="0"/>
                <a:cs typeface="Carlito" panose="020F0502020204030204" pitchFamily="34" charset="0"/>
              </a:rPr>
              <a:t>, rue de Rome</a:t>
            </a:r>
            <a:r>
              <a:rPr lang="el-GR" dirty="0" smtClean="0">
                <a:latin typeface="Carlito" panose="020F0502020204030204" pitchFamily="34" charset="0"/>
                <a:cs typeface="Carlito" panose="020F0502020204030204" pitchFamily="34" charset="0"/>
              </a:rPr>
              <a:t>)</a:t>
            </a:r>
            <a:r>
              <a:rPr lang="fr-FR" dirty="0" smtClean="0">
                <a:latin typeface="Carlito" panose="020F0502020204030204" pitchFamily="34" charset="0"/>
                <a:cs typeface="Carlito" panose="020F0502020204030204" pitchFamily="34" charset="0"/>
              </a:rPr>
              <a:t>, à 18 h 30! </a:t>
            </a:r>
          </a:p>
          <a:p>
            <a:pPr algn="ctr"/>
            <a:endParaRPr lang="fr-FR" dirty="0">
              <a:latin typeface="Carlito" panose="020F0502020204030204" pitchFamily="34" charset="0"/>
              <a:cs typeface="Carlito" panose="020F0502020204030204" pitchFamily="34" charset="0"/>
            </a:endParaRPr>
          </a:p>
          <a:p>
            <a:pPr algn="ctr"/>
            <a:r>
              <a:rPr lang="fr-FR" dirty="0" smtClean="0">
                <a:latin typeface="Carlito" panose="020F0502020204030204" pitchFamily="34" charset="0"/>
                <a:cs typeface="Carlito" panose="020F0502020204030204" pitchFamily="34" charset="0"/>
              </a:rPr>
              <a:t>A très bientôt,</a:t>
            </a:r>
          </a:p>
          <a:p>
            <a:pPr algn="ctr"/>
            <a:r>
              <a:rPr lang="fr-FR" dirty="0" smtClean="0">
                <a:latin typeface="Carlito" panose="020F0502020204030204" pitchFamily="34" charset="0"/>
                <a:cs typeface="Carlito" panose="020F0502020204030204" pitchFamily="34" charset="0"/>
              </a:rPr>
              <a:t>Sophie</a:t>
            </a:r>
          </a:p>
          <a:p>
            <a:endParaRPr lang="fr-FR" dirty="0">
              <a:latin typeface="Carlito" panose="020F0502020204030204" pitchFamily="34" charset="0"/>
              <a:cs typeface="Carlito" panose="020F0502020204030204" pitchFamily="34" charset="0"/>
            </a:endParaRPr>
          </a:p>
          <a:p>
            <a:pPr algn="ctr"/>
            <a:r>
              <a:rPr lang="fr-FR" sz="1600" dirty="0" smtClean="0">
                <a:latin typeface="Carlito" panose="020F0502020204030204" pitchFamily="34" charset="0"/>
                <a:cs typeface="Carlito" panose="020F0502020204030204" pitchFamily="34" charset="0"/>
              </a:rPr>
              <a:t>PS. Pour plus de détails, donne-moi un coup de fil! Tél</a:t>
            </a:r>
            <a:r>
              <a:rPr lang="en-US" sz="1600" dirty="0" smtClean="0">
                <a:latin typeface="Carlito" panose="020F0502020204030204" pitchFamily="34" charset="0"/>
                <a:cs typeface="Carlito" panose="020F0502020204030204" pitchFamily="34" charset="0"/>
              </a:rPr>
              <a:t>: 03-45-37-33-29</a:t>
            </a:r>
          </a:p>
          <a:p>
            <a:endParaRPr lang="el-GR" dirty="0">
              <a:latin typeface="Carlito" panose="020F0502020204030204" pitchFamily="34" charset="0"/>
              <a:cs typeface="Carlito" panose="020F0502020204030204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/>
          <a:srcRect l="60035" t="50929" r="27700" b="27130"/>
          <a:stretch/>
        </p:blipFill>
        <p:spPr>
          <a:xfrm>
            <a:off x="7881990" y="2895600"/>
            <a:ext cx="1725379" cy="173518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6292050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t="20912" b="4422"/>
          <a:stretch/>
        </p:blipFill>
        <p:spPr>
          <a:xfrm>
            <a:off x="0" y="1435100"/>
            <a:ext cx="121920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1274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t="16095" b="8498"/>
          <a:stretch/>
        </p:blipFill>
        <p:spPr>
          <a:xfrm>
            <a:off x="-596900" y="1181100"/>
            <a:ext cx="12192000" cy="516890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2520130" y="361434"/>
            <a:ext cx="4916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https://www.youtube.com/watch?v=lzLNlb_NaNw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7955585" y="272534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Roboto"/>
              </a:rPr>
              <a:t>Les </a:t>
            </a:r>
            <a:r>
              <a:rPr lang="en-US" dirty="0" err="1">
                <a:latin typeface="Roboto"/>
              </a:rPr>
              <a:t>repas</a:t>
            </a:r>
            <a:r>
              <a:rPr lang="en-US" dirty="0">
                <a:latin typeface="Roboto"/>
              </a:rPr>
              <a:t> </a:t>
            </a:r>
            <a:r>
              <a:rPr lang="en-US" dirty="0" err="1">
                <a:latin typeface="Roboto"/>
              </a:rPr>
              <a:t>en</a:t>
            </a:r>
            <a:r>
              <a:rPr lang="en-US" dirty="0">
                <a:latin typeface="Roboto"/>
              </a:rPr>
              <a:t> France</a:t>
            </a:r>
            <a:endParaRPr lang="en-US" b="0" i="0" dirty="0">
              <a:effectLst/>
              <a:latin typeface="Roboto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2520130" y="726817"/>
            <a:ext cx="4921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https://www.youtube.com/watch?v=Otsluw20LOo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7955585" y="641866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Roboto"/>
              </a:rPr>
              <a:t>Le </a:t>
            </a:r>
            <a:r>
              <a:rPr lang="en-US" dirty="0" err="1">
                <a:latin typeface="Roboto"/>
              </a:rPr>
              <a:t>repas</a:t>
            </a:r>
            <a:r>
              <a:rPr lang="en-US" dirty="0">
                <a:latin typeface="Roboto"/>
              </a:rPr>
              <a:t> </a:t>
            </a:r>
            <a:r>
              <a:rPr lang="en-US" dirty="0" err="1">
                <a:latin typeface="Roboto"/>
              </a:rPr>
              <a:t>français</a:t>
            </a:r>
            <a:endParaRPr lang="en-US" b="0" i="0" dirty="0"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426589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1771" t="10200" r="26042" b="19244"/>
          <a:stretch/>
        </p:blipFill>
        <p:spPr>
          <a:xfrm>
            <a:off x="698499" y="457200"/>
            <a:ext cx="10916881" cy="599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0894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t="18503" b="15539"/>
          <a:stretch/>
        </p:blipFill>
        <p:spPr>
          <a:xfrm>
            <a:off x="0" y="1270000"/>
            <a:ext cx="121920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304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117152" y="927616"/>
            <a:ext cx="48908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>
                <a:hlinkClick r:id="rId2"/>
              </a:rPr>
              <a:t>https://www.youtube.com/watch?v=TkW5tBsGJpI</a:t>
            </a:r>
            <a:endParaRPr lang="en-US" dirty="0" smtClean="0"/>
          </a:p>
          <a:p>
            <a:endParaRPr lang="el-GR" dirty="0"/>
          </a:p>
        </p:txBody>
      </p:sp>
      <p:sp>
        <p:nvSpPr>
          <p:cNvPr id="3" name="Ορθογώνιο 2"/>
          <p:cNvSpPr/>
          <p:nvPr/>
        </p:nvSpPr>
        <p:spPr>
          <a:xfrm>
            <a:off x="4078983" y="5618202"/>
            <a:ext cx="315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660099"/>
                </a:solidFill>
                <a:latin typeface="arial" panose="020B0604020202020204" pitchFamily="34" charset="0"/>
                <a:hlinkClick r:id="rId2"/>
              </a:rPr>
              <a:t>Les Cornichons - Nino Ferrer</a:t>
            </a:r>
            <a:endParaRPr lang="en-US" b="0" i="0" u="sng" dirty="0">
              <a:solidFill>
                <a:srgbClr val="660099"/>
              </a:solidFill>
              <a:effectLst/>
              <a:latin typeface="arial" panose="020B0604020202020204" pitchFamily="34" charset="0"/>
              <a:hlinkClick r:id="rId2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/>
          <a:srcRect l="18438" t="24155" r="50625" b="13315"/>
          <a:stretch/>
        </p:blipFill>
        <p:spPr>
          <a:xfrm>
            <a:off x="4078983" y="1771650"/>
            <a:ext cx="2967228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3619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641122" y="4773136"/>
            <a:ext cx="4791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Les </a:t>
            </a:r>
            <a:r>
              <a:rPr lang="en-US" b="1" dirty="0" err="1" smtClean="0"/>
              <a:t>grandes</a:t>
            </a:r>
            <a:r>
              <a:rPr lang="en-US" b="1" dirty="0" smtClean="0"/>
              <a:t> </a:t>
            </a:r>
            <a:r>
              <a:rPr lang="en-US" b="1" dirty="0" err="1" smtClean="0"/>
              <a:t>vacances</a:t>
            </a:r>
            <a:r>
              <a:rPr lang="en-US" b="1" dirty="0" smtClean="0"/>
              <a:t> cuisine </a:t>
            </a:r>
            <a:r>
              <a:rPr lang="en-US" b="1" dirty="0" err="1" smtClean="0"/>
              <a:t>anglaise</a:t>
            </a:r>
            <a:endParaRPr lang="en-US" b="1" dirty="0" smtClean="0">
              <a:hlinkClick r:id="rId2"/>
            </a:endParaRPr>
          </a:p>
          <a:p>
            <a:r>
              <a:rPr lang="el-GR" dirty="0" smtClean="0">
                <a:hlinkClick r:id="rId2"/>
              </a:rPr>
              <a:t>https</a:t>
            </a:r>
            <a:r>
              <a:rPr lang="el-GR" dirty="0">
                <a:hlinkClick r:id="rId2"/>
              </a:rPr>
              <a:t>://</a:t>
            </a:r>
            <a:r>
              <a:rPr lang="el-GR" dirty="0" smtClean="0">
                <a:hlinkClick r:id="rId2"/>
              </a:rPr>
              <a:t>www.youtube.com/watch?v=LQi2vLlporA</a:t>
            </a:r>
            <a:endParaRPr lang="en-US" dirty="0" smtClean="0"/>
          </a:p>
        </p:txBody>
      </p:sp>
      <p:sp>
        <p:nvSpPr>
          <p:cNvPr id="3" name="Ορθογώνιο 2"/>
          <p:cNvSpPr/>
          <p:nvPr/>
        </p:nvSpPr>
        <p:spPr>
          <a:xfrm>
            <a:off x="1553149" y="703897"/>
            <a:ext cx="53997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Le cake d'amour du film "Peau d'Âne" (Jacques Demy) </a:t>
            </a:r>
            <a:endParaRPr lang="en-US" b="1" dirty="0" smtClean="0">
              <a:hlinkClick r:id="rId3"/>
            </a:endParaRPr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www.youtube.com/watch?v=HGFLyfJlxp4</a:t>
            </a:r>
            <a:endParaRPr lang="en-US" dirty="0" smtClean="0"/>
          </a:p>
          <a:p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1553149" y="2793728"/>
            <a:ext cx="49671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L'entrecôte</a:t>
            </a:r>
            <a:r>
              <a:rPr lang="en-US" b="1" dirty="0" smtClean="0"/>
              <a:t> </a:t>
            </a:r>
            <a:r>
              <a:rPr lang="en-US" b="1" dirty="0" err="1"/>
              <a:t>selon</a:t>
            </a:r>
            <a:r>
              <a:rPr lang="en-US" b="1" dirty="0"/>
              <a:t> </a:t>
            </a:r>
            <a:r>
              <a:rPr lang="en-US" b="1" dirty="0" err="1" smtClean="0"/>
              <a:t>Galabru</a:t>
            </a:r>
            <a:endParaRPr lang="en-US" b="1" dirty="0" smtClean="0">
              <a:hlinkClick r:id="rId5"/>
            </a:endParaRPr>
          </a:p>
          <a:p>
            <a:r>
              <a:rPr lang="el-GR" dirty="0" smtClean="0">
                <a:hlinkClick r:id="rId5"/>
              </a:rPr>
              <a:t>https://www.youtube.com/watch?v=Skza0AoH71U</a:t>
            </a:r>
            <a:endParaRPr lang="en-US" dirty="0" smtClean="0"/>
          </a:p>
          <a:p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6"/>
          <a:srcRect l="5938" t="25915" r="39582" b="14427"/>
          <a:stretch/>
        </p:blipFill>
        <p:spPr>
          <a:xfrm>
            <a:off x="7874000" y="459949"/>
            <a:ext cx="2578100" cy="1587281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7"/>
          <a:srcRect l="10834" t="27953" r="42916" b="18132"/>
          <a:stretch/>
        </p:blipFill>
        <p:spPr>
          <a:xfrm>
            <a:off x="7874000" y="2387599"/>
            <a:ext cx="2648115" cy="1735589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8"/>
          <a:srcRect l="2605" t="24432" r="35313" b="19244"/>
          <a:stretch/>
        </p:blipFill>
        <p:spPr>
          <a:xfrm>
            <a:off x="7457491" y="4464567"/>
            <a:ext cx="3411118" cy="17398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53148" y="1425723"/>
            <a:ext cx="442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accent2">
                    <a:lumMod val="75000"/>
                  </a:schemeClr>
                </a:solidFill>
              </a:rPr>
              <a:t>Quels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accent2">
                    <a:lumMod val="75000"/>
                  </a:schemeClr>
                </a:solidFill>
              </a:rPr>
              <a:t>sont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 les </a:t>
            </a:r>
            <a:r>
              <a:rPr lang="fr-FR" i="1" dirty="0" smtClean="0">
                <a:solidFill>
                  <a:schemeClr val="accent2">
                    <a:lumMod val="75000"/>
                  </a:schemeClr>
                </a:solidFill>
              </a:rPr>
              <a:t>ingrédients du cake d’amour?</a:t>
            </a:r>
          </a:p>
          <a:p>
            <a:r>
              <a:rPr lang="fr-FR" i="1" dirty="0" smtClean="0">
                <a:solidFill>
                  <a:schemeClr val="accent2">
                    <a:lumMod val="75000"/>
                  </a:schemeClr>
                </a:solidFill>
              </a:rPr>
              <a:t>Pouvez-vous </a:t>
            </a:r>
            <a:r>
              <a:rPr lang="fr-FR" i="1" dirty="0">
                <a:solidFill>
                  <a:schemeClr val="accent2">
                    <a:lumMod val="75000"/>
                  </a:schemeClr>
                </a:solidFill>
              </a:rPr>
              <a:t>é</a:t>
            </a:r>
            <a:r>
              <a:rPr lang="fr-FR" i="1" dirty="0" smtClean="0">
                <a:solidFill>
                  <a:schemeClr val="accent2">
                    <a:lumMod val="75000"/>
                  </a:schemeClr>
                </a:solidFill>
              </a:rPr>
              <a:t>crire la recette?</a:t>
            </a:r>
            <a:endParaRPr lang="el-GR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53148" y="3532392"/>
            <a:ext cx="4428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accent2">
                    <a:lumMod val="75000"/>
                  </a:schemeClr>
                </a:solidFill>
              </a:rPr>
              <a:t>Quels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accent2">
                    <a:lumMod val="75000"/>
                  </a:schemeClr>
                </a:solidFill>
              </a:rPr>
              <a:t>sont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 les </a:t>
            </a:r>
            <a:r>
              <a:rPr lang="fr-FR" i="1" dirty="0" smtClean="0">
                <a:solidFill>
                  <a:schemeClr val="accent2">
                    <a:lumMod val="75000"/>
                  </a:schemeClr>
                </a:solidFill>
              </a:rPr>
              <a:t>ingrédients de l’entrecôte?</a:t>
            </a:r>
            <a:endParaRPr lang="el-GR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53148" y="5483228"/>
            <a:ext cx="5101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accent2">
                    <a:lumMod val="75000"/>
                  </a:schemeClr>
                </a:solidFill>
              </a:rPr>
              <a:t>Quels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accent2">
                    <a:lumMod val="75000"/>
                  </a:schemeClr>
                </a:solidFill>
              </a:rPr>
              <a:t>sont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 les </a:t>
            </a:r>
            <a:r>
              <a:rPr lang="en-US" i="1" dirty="0" err="1" smtClean="0">
                <a:solidFill>
                  <a:schemeClr val="accent2">
                    <a:lumMod val="75000"/>
                  </a:schemeClr>
                </a:solidFill>
              </a:rPr>
              <a:t>différents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i="1" dirty="0" smtClean="0">
                <a:solidFill>
                  <a:schemeClr val="accent2">
                    <a:lumMod val="75000"/>
                  </a:schemeClr>
                </a:solidFill>
              </a:rPr>
              <a:t>plats de ce repas?</a:t>
            </a:r>
          </a:p>
          <a:p>
            <a:r>
              <a:rPr lang="fr-FR" i="1" dirty="0" smtClean="0">
                <a:solidFill>
                  <a:schemeClr val="accent2">
                    <a:lumMod val="75000"/>
                  </a:schemeClr>
                </a:solidFill>
              </a:rPr>
              <a:t>Qu’est-ce que Louis de Funès dit de ce qu’il goûte?</a:t>
            </a:r>
            <a:endParaRPr lang="el-GR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70600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927098" y="1352719"/>
            <a:ext cx="107124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hlinkClick r:id="rId2"/>
              </a:rPr>
              <a:t>https://www.youtube.com/watch?v=btZaae_dSX8&amp;list=PL8aS91uAe39cjGqujmCtzwnK9RMgp-_</a:t>
            </a:r>
            <a:r>
              <a:rPr lang="el-GR" dirty="0" smtClean="0">
                <a:hlinkClick r:id="rId2"/>
              </a:rPr>
              <a:t>3a&amp;index=5</a:t>
            </a:r>
            <a:endParaRPr lang="en-US" dirty="0" smtClean="0"/>
          </a:p>
          <a:p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927098" y="913885"/>
            <a:ext cx="9036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Roboto"/>
              </a:rPr>
              <a:t>FRENCH LESSON ( speechless ) - learn easy vocabulary : </a:t>
            </a:r>
            <a:r>
              <a:rPr lang="en-US" dirty="0" smtClean="0">
                <a:latin typeface="Roboto"/>
              </a:rPr>
              <a:t>Ratatouille</a:t>
            </a:r>
            <a:endParaRPr lang="en-US" b="0" i="0" dirty="0">
              <a:effectLst/>
              <a:latin typeface="Roboto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927098" y="3363437"/>
            <a:ext cx="56720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>
                <a:hlinkClick r:id="rId3"/>
              </a:rPr>
              <a:t>https://www.youtube.com/watch?v=wfmVpzPqg20&amp;t=10s</a:t>
            </a:r>
            <a:endParaRPr lang="en-US" dirty="0" smtClean="0"/>
          </a:p>
          <a:p>
            <a:endParaRPr lang="el-GR" dirty="0"/>
          </a:p>
        </p:txBody>
      </p:sp>
      <p:sp>
        <p:nvSpPr>
          <p:cNvPr id="8" name="Ορθογώνιο 7"/>
          <p:cNvSpPr/>
          <p:nvPr/>
        </p:nvSpPr>
        <p:spPr>
          <a:xfrm>
            <a:off x="927098" y="2819743"/>
            <a:ext cx="2621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Roboto"/>
              </a:rPr>
              <a:t>AU RESTAURANT YTB</a:t>
            </a:r>
            <a:endParaRPr lang="en-US" b="0" i="0" dirty="0">
              <a:effectLst/>
              <a:latin typeface="Roboto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927098" y="4689217"/>
            <a:ext cx="7378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À </a:t>
            </a:r>
            <a:r>
              <a:rPr lang="en-US" b="1" dirty="0" smtClean="0"/>
              <a:t>table</a:t>
            </a:r>
            <a:endParaRPr lang="fr-FR" dirty="0" smtClean="0">
              <a:hlinkClick r:id="rId4"/>
            </a:endParaRPr>
          </a:p>
          <a:p>
            <a:r>
              <a:rPr lang="el-GR" dirty="0" smtClean="0">
                <a:hlinkClick r:id="rId4"/>
              </a:rPr>
              <a:t>https://enseigner.tv5monde.com/fiches-pedagogiques-fle/table-1016</a:t>
            </a:r>
            <a:endParaRPr lang="fr-F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2837219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170056" y="696952"/>
            <a:ext cx="4292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Roboto"/>
              </a:rPr>
              <a:t>Le Piano au </a:t>
            </a:r>
            <a:r>
              <a:rPr lang="en-US" b="1" dirty="0" err="1">
                <a:latin typeface="Roboto"/>
              </a:rPr>
              <a:t>cinéma</a:t>
            </a:r>
            <a:r>
              <a:rPr lang="en-US" b="1" dirty="0">
                <a:latin typeface="Roboto"/>
              </a:rPr>
              <a:t> - Blow Up - ARTE</a:t>
            </a:r>
            <a:endParaRPr lang="en-US" b="1" i="0" dirty="0">
              <a:effectLst/>
              <a:latin typeface="Roboto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6370706" y="743118"/>
            <a:ext cx="49496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hlinkClick r:id="rId2"/>
              </a:rPr>
              <a:t>https://</a:t>
            </a:r>
            <a:r>
              <a:rPr lang="el-GR" dirty="0" smtClean="0">
                <a:hlinkClick r:id="rId2"/>
              </a:rPr>
              <a:t>www.youtube.com/watch?v=5TJGOAByeYY</a:t>
            </a:r>
            <a:endParaRPr lang="en-US" dirty="0" smtClean="0"/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/>
          <a:srcRect l="1094" t="23320" r="33750" b="7480"/>
          <a:stretch/>
        </p:blipFill>
        <p:spPr>
          <a:xfrm>
            <a:off x="2173348" y="1389449"/>
            <a:ext cx="794385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42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1354" t="14627" r="26042" b="9796"/>
          <a:stretch/>
        </p:blipFill>
        <p:spPr>
          <a:xfrm>
            <a:off x="796834" y="227050"/>
            <a:ext cx="10802984" cy="632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04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1979" t="14555" r="26250" b="22209"/>
          <a:stretch/>
        </p:blipFill>
        <p:spPr>
          <a:xfrm>
            <a:off x="609600" y="624442"/>
            <a:ext cx="11224874" cy="55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2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1352" t="14242" r="26327" b="18133"/>
          <a:stretch/>
        </p:blipFill>
        <p:spPr>
          <a:xfrm>
            <a:off x="887547" y="482386"/>
            <a:ext cx="10803709" cy="567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37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/>
          <a:srcRect l="28438" t="29804" r="28438" b="7757"/>
          <a:stretch/>
        </p:blipFill>
        <p:spPr>
          <a:xfrm>
            <a:off x="147681" y="1244600"/>
            <a:ext cx="6240712" cy="5080000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1165157" y="640834"/>
            <a:ext cx="4807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http://photodentro.edu.gr/v/item/ds/8521/3927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3"/>
          <a:srcRect l="1772" t="24988" r="50618" b="15353"/>
          <a:stretch/>
        </p:blipFill>
        <p:spPr>
          <a:xfrm>
            <a:off x="6239692" y="1739900"/>
            <a:ext cx="5804626" cy="4089400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6812813" y="875268"/>
            <a:ext cx="4807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http://photodentro.edu.gr/v/item/ds/8521/4165</a:t>
            </a:r>
          </a:p>
        </p:txBody>
      </p:sp>
    </p:spTree>
    <p:extLst>
      <p:ext uri="{BB962C8B-B14F-4D97-AF65-F5344CB8AC3E}">
        <p14:creationId xmlns:p14="http://schemas.microsoft.com/office/powerpoint/2010/main" val="2565410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5625" t="37031" r="28229" b="4422"/>
          <a:stretch/>
        </p:blipFill>
        <p:spPr>
          <a:xfrm>
            <a:off x="2082799" y="258156"/>
            <a:ext cx="8735995" cy="623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31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0100" y="685800"/>
            <a:ext cx="8648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HORIZONTALEMENT</a:t>
            </a:r>
            <a:endParaRPr lang="el-GR" sz="2400" dirty="0" smtClean="0"/>
          </a:p>
          <a:p>
            <a:pPr marL="342900" indent="-342900">
              <a:buAutoNum type="arabicPeriod"/>
            </a:pPr>
            <a:r>
              <a:rPr lang="en-US" sz="2400" dirty="0" smtClean="0"/>
              <a:t>OEUFS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POISSON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BEURRE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LAIT</a:t>
            </a:r>
          </a:p>
          <a:p>
            <a:pPr marL="342900" indent="-342900">
              <a:buAutoNum type="arabicPeriod"/>
            </a:pPr>
            <a:endParaRPr lang="el-GR" dirty="0"/>
          </a:p>
        </p:txBody>
      </p:sp>
      <p:sp>
        <p:nvSpPr>
          <p:cNvPr id="3" name="TextBox 2"/>
          <p:cNvSpPr txBox="1"/>
          <p:nvPr/>
        </p:nvSpPr>
        <p:spPr>
          <a:xfrm>
            <a:off x="7505700" y="685800"/>
            <a:ext cx="2603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VERTICALEMENT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PATES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FROMAGE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RIZ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VIANDE</a:t>
            </a:r>
            <a:endParaRPr lang="el-GR" sz="24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/>
          <a:srcRect l="2293" t="25173" r="45103" b="23320"/>
          <a:stretch/>
        </p:blipFill>
        <p:spPr>
          <a:xfrm>
            <a:off x="495368" y="3075483"/>
            <a:ext cx="6413500" cy="3530600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495368" y="2612881"/>
            <a:ext cx="48070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hlinkClick r:id="rId3"/>
              </a:rPr>
              <a:t>http://</a:t>
            </a:r>
            <a:r>
              <a:rPr lang="el-GR" dirty="0" smtClean="0">
                <a:hlinkClick r:id="rId3"/>
              </a:rPr>
              <a:t>photodentro.edu.gr/v/item/ds/8521/3988</a:t>
            </a:r>
            <a:endParaRPr lang="en-US" dirty="0" smtClean="0"/>
          </a:p>
          <a:p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4"/>
          <a:srcRect l="1666" t="24802" r="42396" b="4608"/>
          <a:stretch/>
        </p:blipFill>
        <p:spPr>
          <a:xfrm>
            <a:off x="7010400" y="3087394"/>
            <a:ext cx="4908550" cy="3482602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7010400" y="2670959"/>
            <a:ext cx="48070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hlinkClick r:id="rId5"/>
              </a:rPr>
              <a:t>http://</a:t>
            </a:r>
            <a:r>
              <a:rPr lang="el-GR" dirty="0" smtClean="0">
                <a:hlinkClick r:id="rId5"/>
              </a:rPr>
              <a:t>photodentro.edu.gr/v/item/ds/8521/4047</a:t>
            </a:r>
            <a:endParaRPr lang="el-G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37843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14896" t="25782" r="16458" b="13685"/>
          <a:stretch/>
        </p:blipFill>
        <p:spPr>
          <a:xfrm>
            <a:off x="486917" y="977901"/>
            <a:ext cx="11209783" cy="555755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6778557" y="310634"/>
            <a:ext cx="4807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http://photodentro.edu.gr/v/item/ds/8521/3902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27894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210216" y="1639500"/>
            <a:ext cx="736195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 smtClean="0">
                <a:hlinkClick r:id="rId2"/>
              </a:rPr>
              <a:t>https://www.languageguide.org/french/vocabulary/fruit/</a:t>
            </a:r>
            <a:endParaRPr lang="en-US" sz="2400" dirty="0" smtClean="0"/>
          </a:p>
          <a:p>
            <a:endParaRPr lang="el-GR" dirty="0"/>
          </a:p>
        </p:txBody>
      </p:sp>
      <p:sp>
        <p:nvSpPr>
          <p:cNvPr id="3" name="Ορθογώνιο 2"/>
          <p:cNvSpPr/>
          <p:nvPr/>
        </p:nvSpPr>
        <p:spPr>
          <a:xfrm>
            <a:off x="1210216" y="2410598"/>
            <a:ext cx="81242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 smtClean="0">
                <a:hlinkClick r:id="rId3"/>
              </a:rPr>
              <a:t>https://www.languageguide.org/french/vocabulary/vegetables</a:t>
            </a:r>
            <a:r>
              <a:rPr lang="el-GR" dirty="0" smtClean="0">
                <a:hlinkClick r:id="rId3"/>
              </a:rPr>
              <a:t>/</a:t>
            </a:r>
            <a:endParaRPr lang="en-US" dirty="0" smtClean="0"/>
          </a:p>
          <a:p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1210216" y="3181696"/>
            <a:ext cx="758348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hlinkClick r:id="rId4"/>
              </a:rPr>
              <a:t>https://www.languageguide.org/french/vocabulary/drinks/</a:t>
            </a:r>
            <a:endParaRPr lang="en-US" sz="2400" dirty="0" smtClean="0"/>
          </a:p>
          <a:p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1055558" y="1023118"/>
            <a:ext cx="52006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Roboto"/>
                <a:hlinkClick r:id="rId5"/>
              </a:rPr>
              <a:t>LanguageGuide.org</a:t>
            </a:r>
            <a:r>
              <a:rPr lang="en-US" sz="2000" b="1" dirty="0">
                <a:solidFill>
                  <a:srgbClr val="FFFFFF"/>
                </a:solidFill>
                <a:latin typeface="Roboto"/>
              </a:rPr>
              <a:t> • </a:t>
            </a:r>
            <a:r>
              <a:rPr lang="en-US" sz="2000" b="1" dirty="0">
                <a:solidFill>
                  <a:srgbClr val="FFFFFF"/>
                </a:solidFill>
                <a:latin typeface="Roboto"/>
                <a:hlinkClick r:id="rId6"/>
              </a:rPr>
              <a:t>French </a:t>
            </a:r>
            <a:r>
              <a:rPr lang="en-US" sz="2000" b="1" dirty="0" smtClean="0">
                <a:solidFill>
                  <a:srgbClr val="FFFFFF"/>
                </a:solidFill>
                <a:latin typeface="Roboto"/>
                <a:hlinkClick r:id="rId6"/>
              </a:rPr>
              <a:t>Vocabulary</a:t>
            </a:r>
            <a:r>
              <a:rPr lang="en-US" sz="2000" b="1" dirty="0" smtClean="0">
                <a:solidFill>
                  <a:srgbClr val="FFFFFF"/>
                </a:solidFill>
                <a:latin typeface="Roboto"/>
              </a:rPr>
              <a:t> </a:t>
            </a:r>
            <a:endParaRPr lang="en-US" sz="2000" b="1" i="0" dirty="0">
              <a:solidFill>
                <a:srgbClr val="FFFFFF"/>
              </a:solidFill>
              <a:effectLst/>
              <a:latin typeface="Robot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7352" y="990684"/>
            <a:ext cx="50927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Ακούστε τις ονομασίες με την σωστή προφορά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99922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9687" t="16465" r="25833" b="14427"/>
          <a:stretch/>
        </p:blipFill>
        <p:spPr>
          <a:xfrm>
            <a:off x="2336800" y="139699"/>
            <a:ext cx="7226300" cy="631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92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282642" y="367268"/>
            <a:ext cx="4807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http://photodentro.edu.gr/v/item/ds/8521/4002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/>
          <a:srcRect l="26771" t="32584" r="27812" b="19801"/>
          <a:stretch/>
        </p:blipFill>
        <p:spPr>
          <a:xfrm>
            <a:off x="282642" y="796226"/>
            <a:ext cx="5349942" cy="3153521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/>
          <a:srcRect l="26828" t="35731" r="27708" b="15695"/>
          <a:stretch/>
        </p:blipFill>
        <p:spPr>
          <a:xfrm>
            <a:off x="6191794" y="796226"/>
            <a:ext cx="5249912" cy="3153521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6191794" y="360402"/>
            <a:ext cx="4807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http://photodentro.edu.gr/v/item/ds/8521/3901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4"/>
          <a:srcRect l="27604" t="38252" r="28125" b="19933"/>
          <a:stretch/>
        </p:blipFill>
        <p:spPr>
          <a:xfrm>
            <a:off x="5089726" y="3771899"/>
            <a:ext cx="5549900" cy="2947185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282641" y="4323834"/>
            <a:ext cx="4807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http://photodentro.edu.gr/v/item/ds/8521/4046</a:t>
            </a:r>
          </a:p>
        </p:txBody>
      </p:sp>
    </p:spTree>
    <p:extLst>
      <p:ext uri="{BB962C8B-B14F-4D97-AF65-F5344CB8AC3E}">
        <p14:creationId xmlns:p14="http://schemas.microsoft.com/office/powerpoint/2010/main" val="3644075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6250" t="15205" r="25208" b="9055"/>
          <a:stretch/>
        </p:blipFill>
        <p:spPr>
          <a:xfrm>
            <a:off x="1638300" y="143691"/>
            <a:ext cx="7493000" cy="6573192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/>
          <a:srcRect l="25104" t="42217" r="38334" b="23878"/>
          <a:stretch/>
        </p:blipFill>
        <p:spPr>
          <a:xfrm>
            <a:off x="7734300" y="2299436"/>
            <a:ext cx="44577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57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444500" y="188248"/>
            <a:ext cx="113919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 err="1">
                <a:solidFill>
                  <a:srgbClr val="1F1A22"/>
                </a:solidFill>
                <a:latin typeface="Lato"/>
              </a:rPr>
              <a:t>Les</a:t>
            </a:r>
            <a:r>
              <a:rPr lang="el-GR" sz="2000" b="1" dirty="0">
                <a:solidFill>
                  <a:srgbClr val="1F1A22"/>
                </a:solidFill>
                <a:latin typeface="Lato"/>
              </a:rPr>
              <a:t> </a:t>
            </a:r>
            <a:r>
              <a:rPr lang="el-GR" sz="2000" b="1" dirty="0" err="1">
                <a:solidFill>
                  <a:srgbClr val="1F1A22"/>
                </a:solidFill>
                <a:latin typeface="Lato"/>
              </a:rPr>
              <a:t>articles</a:t>
            </a:r>
            <a:r>
              <a:rPr lang="el-GR" sz="2000" b="1" dirty="0">
                <a:solidFill>
                  <a:srgbClr val="1F1A22"/>
                </a:solidFill>
                <a:latin typeface="Lato"/>
              </a:rPr>
              <a:t> </a:t>
            </a:r>
            <a:r>
              <a:rPr lang="el-GR" sz="2000" b="1" dirty="0" err="1">
                <a:solidFill>
                  <a:srgbClr val="1F1A22"/>
                </a:solidFill>
                <a:latin typeface="Lato"/>
              </a:rPr>
              <a:t>partitifs</a:t>
            </a:r>
            <a:r>
              <a:rPr lang="el-GR" sz="2000" b="1" dirty="0">
                <a:solidFill>
                  <a:srgbClr val="1F1A22"/>
                </a:solidFill>
                <a:latin typeface="Lato"/>
              </a:rPr>
              <a:t> – Μεριστικά </a:t>
            </a:r>
            <a:r>
              <a:rPr lang="el-GR" sz="2000" b="1" dirty="0" smtClean="0">
                <a:solidFill>
                  <a:srgbClr val="1F1A22"/>
                </a:solidFill>
                <a:latin typeface="Lato"/>
              </a:rPr>
              <a:t>άρθρα</a:t>
            </a:r>
            <a:endParaRPr lang="el-GR" sz="2000" b="1" dirty="0">
              <a:solidFill>
                <a:srgbClr val="1F1A22"/>
              </a:solidFill>
              <a:latin typeface="Lato"/>
            </a:endParaRPr>
          </a:p>
          <a:p>
            <a:pPr>
              <a:lnSpc>
                <a:spcPct val="150000"/>
              </a:lnSpc>
            </a:pPr>
            <a:r>
              <a:rPr lang="el-GR" sz="1600" dirty="0">
                <a:solidFill>
                  <a:srgbClr val="4A474B"/>
                </a:solidFill>
                <a:latin typeface="Lato"/>
              </a:rPr>
              <a:t>Στα ελληνικά θα πούμε:</a:t>
            </a:r>
          </a:p>
          <a:p>
            <a:pPr algn="ctr">
              <a:lnSpc>
                <a:spcPct val="150000"/>
              </a:lnSpc>
            </a:pPr>
            <a:r>
              <a:rPr lang="el-GR" sz="1600" i="1" dirty="0">
                <a:solidFill>
                  <a:srgbClr val="4A474B"/>
                </a:solidFill>
                <a:latin typeface="Lato"/>
              </a:rPr>
              <a:t>“Για πρωινό, τρώμε, ψωμί με βούτυρο και μαρμελάδα </a:t>
            </a:r>
            <a:endParaRPr lang="el-GR" sz="1600" dirty="0">
              <a:solidFill>
                <a:srgbClr val="4A474B"/>
              </a:solidFill>
              <a:latin typeface="Lato"/>
            </a:endParaRPr>
          </a:p>
          <a:p>
            <a:pPr algn="ctr">
              <a:lnSpc>
                <a:spcPct val="150000"/>
              </a:lnSpc>
            </a:pPr>
            <a:r>
              <a:rPr lang="el-GR" sz="1600" i="1" dirty="0">
                <a:solidFill>
                  <a:srgbClr val="4A474B"/>
                </a:solidFill>
                <a:latin typeface="Lato"/>
              </a:rPr>
              <a:t>και πίνουμε, τσάι ή </a:t>
            </a:r>
            <a:r>
              <a:rPr lang="el-GR" sz="1600" i="1" dirty="0">
                <a:solidFill>
                  <a:srgbClr val="4A474B"/>
                </a:solidFill>
                <a:latin typeface="inherit"/>
              </a:rPr>
              <a:t>καφέ.”</a:t>
            </a:r>
            <a:endParaRPr lang="el-GR" sz="1600" dirty="0">
              <a:solidFill>
                <a:srgbClr val="4A474B"/>
              </a:solidFill>
              <a:latin typeface="Lato"/>
            </a:endParaRPr>
          </a:p>
          <a:p>
            <a:pPr algn="just">
              <a:lnSpc>
                <a:spcPct val="150000"/>
              </a:lnSpc>
            </a:pPr>
            <a:r>
              <a:rPr lang="el-GR" sz="1600" dirty="0">
                <a:solidFill>
                  <a:srgbClr val="4A474B"/>
                </a:solidFill>
                <a:latin typeface="Lato"/>
              </a:rPr>
              <a:t>Όπως θα παρατηρήσατε οι λέξεις μέσα στην πρόταση δεν συνοδεύονται από άρθρο. Λέγοντας</a:t>
            </a:r>
            <a:r>
              <a:rPr lang="el-GR" sz="1600" i="1" dirty="0">
                <a:solidFill>
                  <a:srgbClr val="4A474B"/>
                </a:solidFill>
                <a:latin typeface="Lato"/>
              </a:rPr>
              <a:t> ψωμί με βούτυρο και μαρμελάδα, τσάι ή καφέ</a:t>
            </a:r>
            <a:r>
              <a:rPr lang="el-GR" sz="1600" dirty="0">
                <a:solidFill>
                  <a:srgbClr val="4A474B"/>
                </a:solidFill>
                <a:latin typeface="Lato"/>
              </a:rPr>
              <a:t> αναφερόμαστε σε κάποια ποσότητα την οποία όμως δεν καθορίζουμε ακριβώς. Ίσως, ένα-δύο φλυτζάνια καφέ, δυο-τρεις φέτες ψωμί, και τόσο βούτυρο και μαρμελάδα, όσο για </a:t>
            </a:r>
            <a:r>
              <a:rPr lang="el-GR" sz="1600" dirty="0" err="1">
                <a:solidFill>
                  <a:srgbClr val="4A474B"/>
                </a:solidFill>
                <a:latin typeface="Lato"/>
              </a:rPr>
              <a:t>ν’αλείψουμε</a:t>
            </a:r>
            <a:r>
              <a:rPr lang="el-GR" sz="1600" dirty="0">
                <a:solidFill>
                  <a:srgbClr val="4A474B"/>
                </a:solidFill>
                <a:latin typeface="Lato"/>
              </a:rPr>
              <a:t> πάνω στις φέτες του ψωμιού μας.</a:t>
            </a:r>
          </a:p>
          <a:p>
            <a:pPr>
              <a:lnSpc>
                <a:spcPct val="150000"/>
              </a:lnSpc>
            </a:pPr>
            <a:r>
              <a:rPr lang="el-GR" sz="1600" dirty="0">
                <a:solidFill>
                  <a:srgbClr val="4A474B"/>
                </a:solidFill>
                <a:latin typeface="Lato"/>
              </a:rPr>
              <a:t>Οι Γάλλοι, θα πουν:</a:t>
            </a:r>
          </a:p>
          <a:p>
            <a:pPr algn="ctr">
              <a:lnSpc>
                <a:spcPct val="150000"/>
              </a:lnSpc>
            </a:pPr>
            <a:r>
              <a:rPr lang="el-GR" sz="1600" b="1" dirty="0">
                <a:solidFill>
                  <a:srgbClr val="4A474B"/>
                </a:solidFill>
                <a:latin typeface="Lato"/>
              </a:rPr>
              <a:t>“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Comme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 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petit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 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déjeuner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, 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nous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 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mangeons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, </a:t>
            </a:r>
            <a:r>
              <a:rPr lang="el-GR" sz="1600" b="1" u="sng" dirty="0" err="1">
                <a:solidFill>
                  <a:srgbClr val="4A474B"/>
                </a:solidFill>
                <a:latin typeface="Lato"/>
              </a:rPr>
              <a:t>du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 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pain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 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avec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 </a:t>
            </a:r>
            <a:r>
              <a:rPr lang="el-GR" sz="1600" b="1" u="sng" dirty="0" err="1">
                <a:solidFill>
                  <a:srgbClr val="4A474B"/>
                </a:solidFill>
                <a:latin typeface="Lato"/>
              </a:rPr>
              <a:t>du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 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beurre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 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et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 </a:t>
            </a:r>
            <a:r>
              <a:rPr lang="el-GR" sz="1600" b="1" u="sng" dirty="0">
                <a:solidFill>
                  <a:srgbClr val="4A474B"/>
                </a:solidFill>
                <a:latin typeface="Lato"/>
              </a:rPr>
              <a:t>de </a:t>
            </a:r>
            <a:r>
              <a:rPr lang="el-GR" sz="1600" b="1" u="sng" dirty="0" err="1">
                <a:solidFill>
                  <a:srgbClr val="4A474B"/>
                </a:solidFill>
                <a:latin typeface="Lato"/>
              </a:rPr>
              <a:t>la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 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marmelade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.</a:t>
            </a:r>
            <a:endParaRPr lang="el-GR" sz="1600" dirty="0">
              <a:solidFill>
                <a:srgbClr val="4A474B"/>
              </a:solidFill>
              <a:latin typeface="Lato"/>
            </a:endParaRPr>
          </a:p>
          <a:p>
            <a:pPr algn="ctr">
              <a:lnSpc>
                <a:spcPct val="150000"/>
              </a:lnSpc>
            </a:pP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et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 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nous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 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buvons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, </a:t>
            </a:r>
            <a:r>
              <a:rPr lang="el-GR" sz="1600" b="1" u="sng" dirty="0" err="1">
                <a:solidFill>
                  <a:srgbClr val="4A474B"/>
                </a:solidFill>
                <a:latin typeface="Lato"/>
              </a:rPr>
              <a:t>du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 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thé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 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ou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 </a:t>
            </a:r>
            <a:r>
              <a:rPr lang="el-GR" sz="1600" b="1" u="sng" dirty="0" err="1">
                <a:solidFill>
                  <a:srgbClr val="4A474B"/>
                </a:solidFill>
                <a:latin typeface="inherit"/>
              </a:rPr>
              <a:t>du</a:t>
            </a:r>
            <a:r>
              <a:rPr lang="el-GR" sz="1600" b="1" dirty="0">
                <a:solidFill>
                  <a:srgbClr val="4A474B"/>
                </a:solidFill>
                <a:latin typeface="inherit"/>
              </a:rPr>
              <a:t> </a:t>
            </a:r>
            <a:r>
              <a:rPr lang="el-GR" sz="1600" b="1" dirty="0" err="1">
                <a:solidFill>
                  <a:srgbClr val="4A474B"/>
                </a:solidFill>
                <a:latin typeface="inherit"/>
              </a:rPr>
              <a:t>café</a:t>
            </a:r>
            <a:r>
              <a:rPr lang="el-GR" sz="1600" b="1" dirty="0">
                <a:solidFill>
                  <a:srgbClr val="4A474B"/>
                </a:solidFill>
                <a:latin typeface="inherit"/>
              </a:rPr>
              <a:t>.” </a:t>
            </a:r>
            <a:endParaRPr lang="el-GR" sz="1600" dirty="0">
              <a:solidFill>
                <a:srgbClr val="4A474B"/>
              </a:solidFill>
              <a:latin typeface="Lato"/>
            </a:endParaRPr>
          </a:p>
          <a:p>
            <a:pPr algn="just">
              <a:lnSpc>
                <a:spcPct val="150000"/>
              </a:lnSpc>
            </a:pPr>
            <a:r>
              <a:rPr lang="el-GR" sz="1600" dirty="0">
                <a:solidFill>
                  <a:srgbClr val="4A474B"/>
                </a:solidFill>
                <a:latin typeface="Lato"/>
              </a:rPr>
              <a:t>Αναφέρονται κι αυτοί σε </a:t>
            </a:r>
            <a:r>
              <a:rPr lang="el-GR" sz="1600" i="1" dirty="0">
                <a:solidFill>
                  <a:srgbClr val="4A474B"/>
                </a:solidFill>
                <a:latin typeface="Lato"/>
              </a:rPr>
              <a:t>μη καθορισμένες</a:t>
            </a:r>
            <a:r>
              <a:rPr lang="el-GR" sz="1600" dirty="0">
                <a:solidFill>
                  <a:srgbClr val="4A474B"/>
                </a:solidFill>
                <a:latin typeface="Lato"/>
              </a:rPr>
              <a:t> ή μη </a:t>
            </a:r>
            <a:r>
              <a:rPr lang="el-GR" sz="1600" i="1" dirty="0">
                <a:solidFill>
                  <a:srgbClr val="4A474B"/>
                </a:solidFill>
                <a:latin typeface="Lato"/>
              </a:rPr>
              <a:t>μετρήσιμες</a:t>
            </a:r>
            <a:r>
              <a:rPr lang="el-GR" sz="1600" dirty="0">
                <a:solidFill>
                  <a:srgbClr val="4A474B"/>
                </a:solidFill>
                <a:latin typeface="Lato"/>
              </a:rPr>
              <a:t> </a:t>
            </a:r>
            <a:r>
              <a:rPr lang="el-GR" sz="1600" i="1" dirty="0">
                <a:solidFill>
                  <a:srgbClr val="4A474B"/>
                </a:solidFill>
                <a:latin typeface="Lato"/>
              </a:rPr>
              <a:t>ποσότητες </a:t>
            </a:r>
            <a:r>
              <a:rPr lang="el-GR" sz="1600" dirty="0">
                <a:solidFill>
                  <a:srgbClr val="4A474B"/>
                </a:solidFill>
                <a:latin typeface="Lato"/>
              </a:rPr>
              <a:t>χρησιμοποιούν όμως για να τις εκφράσουν, μια κατηγορία άρθρων που δεν υπάρχει στα ελληνικά: τα μεριστικά 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les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 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articles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 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partitifs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. </a:t>
            </a:r>
            <a:r>
              <a:rPr lang="el-GR" sz="1600" dirty="0">
                <a:solidFill>
                  <a:srgbClr val="4A474B"/>
                </a:solidFill>
                <a:latin typeface="Lato"/>
              </a:rPr>
              <a:t>Έτσι δείχνουν ότι από μια ποσότητα παίρνουν μόνο ένα μέρος της.</a:t>
            </a:r>
          </a:p>
          <a:p>
            <a:pPr>
              <a:lnSpc>
                <a:spcPct val="150000"/>
              </a:lnSpc>
            </a:pPr>
            <a:r>
              <a:rPr lang="el-GR" sz="1600" dirty="0">
                <a:solidFill>
                  <a:srgbClr val="4A474B"/>
                </a:solidFill>
                <a:latin typeface="Lato"/>
              </a:rPr>
              <a:t>Για παράδειγμα: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Je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 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bois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 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du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 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café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.</a:t>
            </a:r>
            <a:r>
              <a:rPr lang="el-GR" sz="1600" dirty="0">
                <a:solidFill>
                  <a:srgbClr val="4A474B"/>
                </a:solidFill>
                <a:latin typeface="Lato"/>
              </a:rPr>
              <a:t> </a:t>
            </a:r>
            <a:r>
              <a:rPr lang="el-GR" sz="1600" i="1" dirty="0">
                <a:solidFill>
                  <a:srgbClr val="4A474B"/>
                </a:solidFill>
                <a:latin typeface="Lato"/>
              </a:rPr>
              <a:t>Πίνω καφέ.</a:t>
            </a:r>
            <a:r>
              <a:rPr lang="el-GR" sz="1600" dirty="0">
                <a:solidFill>
                  <a:srgbClr val="4A474B"/>
                </a:solidFill>
                <a:latin typeface="Lato"/>
              </a:rPr>
              <a:t> (δηλ. ένα-δύο φλιτζάνια, όχι όλο τον καφέ της καφετιέρας.)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Je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 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mange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 de 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la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 </a:t>
            </a:r>
            <a:r>
              <a:rPr lang="el-GR" sz="1600" b="1" dirty="0" err="1">
                <a:solidFill>
                  <a:srgbClr val="4A474B"/>
                </a:solidFill>
                <a:latin typeface="Lato"/>
              </a:rPr>
              <a:t>soupe</a:t>
            </a:r>
            <a:r>
              <a:rPr lang="el-GR" sz="1600" b="1" dirty="0">
                <a:solidFill>
                  <a:srgbClr val="4A474B"/>
                </a:solidFill>
                <a:latin typeface="Lato"/>
              </a:rPr>
              <a:t>.</a:t>
            </a:r>
            <a:r>
              <a:rPr lang="el-GR" sz="1600" dirty="0">
                <a:solidFill>
                  <a:srgbClr val="4A474B"/>
                </a:solidFill>
                <a:latin typeface="Lato"/>
              </a:rPr>
              <a:t> </a:t>
            </a:r>
            <a:r>
              <a:rPr lang="el-GR" sz="1600" i="1" dirty="0">
                <a:solidFill>
                  <a:srgbClr val="4A474B"/>
                </a:solidFill>
                <a:latin typeface="Lato"/>
              </a:rPr>
              <a:t>Τρώω σούπα.</a:t>
            </a:r>
            <a:r>
              <a:rPr lang="el-GR" sz="1600" dirty="0">
                <a:solidFill>
                  <a:srgbClr val="4A474B"/>
                </a:solidFill>
                <a:latin typeface="Lato"/>
              </a:rPr>
              <a:t> (ένα -δύο πιάτα, όχι όλη την κατσαρόλα)</a:t>
            </a:r>
            <a:endParaRPr lang="el-GR" sz="1600" b="0" i="0" dirty="0">
              <a:solidFill>
                <a:srgbClr val="4A474B"/>
              </a:solidFill>
              <a:effectLst/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256515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5209" t="35178" r="26250" b="21097"/>
          <a:stretch/>
        </p:blipFill>
        <p:spPr>
          <a:xfrm>
            <a:off x="525759" y="584200"/>
            <a:ext cx="11334856" cy="57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9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84200" y="263525"/>
            <a:ext cx="10515600" cy="1325563"/>
          </a:xfrm>
        </p:spPr>
        <p:txBody>
          <a:bodyPr/>
          <a:lstStyle/>
          <a:p>
            <a:r>
              <a:rPr lang="fr-FR" b="1" dirty="0" smtClean="0"/>
              <a:t>Les partitifs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84200" y="1117600"/>
            <a:ext cx="11087100" cy="55626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FR" dirty="0" smtClean="0">
                <a:effectLst/>
              </a:rPr>
              <a:t/>
            </a:r>
            <a:br>
              <a:rPr lang="fr-FR" dirty="0" smtClean="0">
                <a:effectLst/>
              </a:rPr>
            </a:br>
            <a:r>
              <a:rPr lang="fr-FR" dirty="0" smtClean="0">
                <a:effectLst/>
              </a:rPr>
              <a:t/>
            </a:r>
            <a:br>
              <a:rPr lang="fr-FR" dirty="0" smtClean="0">
                <a:effectLst/>
              </a:rPr>
            </a:br>
            <a:r>
              <a:rPr lang="fr-FR" dirty="0" smtClean="0">
                <a:effectLst/>
              </a:rPr>
              <a:t>Les articles partitifs sont :</a:t>
            </a:r>
          </a:p>
          <a:p>
            <a:pPr marL="0" indent="0">
              <a:buNone/>
            </a:pPr>
            <a:r>
              <a:rPr lang="fr-FR" b="0" dirty="0" smtClean="0">
                <a:effectLst/>
              </a:rPr>
              <a:t/>
            </a:r>
            <a:br>
              <a:rPr lang="fr-FR" b="0" dirty="0" smtClean="0">
                <a:effectLst/>
              </a:rPr>
            </a:br>
            <a:r>
              <a:rPr lang="fr-FR" b="0" dirty="0" smtClean="0">
                <a:effectLst/>
              </a:rPr>
              <a:t>au masculin = </a:t>
            </a:r>
            <a:r>
              <a:rPr lang="fr-FR" b="1" dirty="0" smtClean="0">
                <a:effectLst/>
              </a:rPr>
              <a:t>du</a:t>
            </a:r>
            <a:r>
              <a:rPr lang="fr-FR" b="0" dirty="0" smtClean="0">
                <a:effectLst/>
              </a:rPr>
              <a:t> </a:t>
            </a:r>
            <a:br>
              <a:rPr lang="fr-FR" b="0" dirty="0" smtClean="0">
                <a:effectLst/>
              </a:rPr>
            </a:br>
            <a:r>
              <a:rPr lang="fr-FR" b="0" dirty="0" smtClean="0">
                <a:effectLst/>
              </a:rPr>
              <a:t>au féminin = </a:t>
            </a:r>
            <a:r>
              <a:rPr lang="fr-FR" b="1" dirty="0" smtClean="0">
                <a:effectLst/>
              </a:rPr>
              <a:t>de la</a:t>
            </a:r>
            <a:r>
              <a:rPr lang="fr-FR" b="0" dirty="0" smtClean="0">
                <a:effectLst/>
              </a:rPr>
              <a:t> </a:t>
            </a:r>
            <a:br>
              <a:rPr lang="fr-FR" b="0" dirty="0" smtClean="0">
                <a:effectLst/>
              </a:rPr>
            </a:br>
            <a:r>
              <a:rPr lang="fr-FR" b="0" dirty="0" smtClean="0">
                <a:effectLst/>
              </a:rPr>
              <a:t>devant un nom commençant par une voyelle ou un « h » muet = </a:t>
            </a:r>
            <a:r>
              <a:rPr lang="fr-FR" b="1" dirty="0" smtClean="0">
                <a:effectLst/>
              </a:rPr>
              <a:t>de l'</a:t>
            </a:r>
            <a:r>
              <a:rPr lang="fr-FR" b="0" dirty="0" smtClean="0">
                <a:effectLst/>
              </a:rPr>
              <a:t> </a:t>
            </a:r>
            <a:br>
              <a:rPr lang="fr-FR" b="0" dirty="0" smtClean="0">
                <a:effectLst/>
              </a:rPr>
            </a:br>
            <a:r>
              <a:rPr lang="fr-FR" b="0" dirty="0" smtClean="0">
                <a:effectLst/>
              </a:rPr>
              <a:t>au pluriel = </a:t>
            </a:r>
            <a:r>
              <a:rPr lang="fr-FR" b="1" dirty="0" smtClean="0">
                <a:effectLst/>
              </a:rPr>
              <a:t>des</a:t>
            </a:r>
            <a:r>
              <a:rPr lang="fr-FR" b="0" dirty="0" smtClean="0">
                <a:effectLst/>
              </a:rPr>
              <a:t> </a:t>
            </a:r>
            <a:br>
              <a:rPr lang="fr-FR" b="0" dirty="0" smtClean="0">
                <a:effectLst/>
              </a:rPr>
            </a:br>
            <a:r>
              <a:rPr lang="fr-FR" b="0" dirty="0" smtClean="0">
                <a:effectLst/>
              </a:rPr>
              <a:t/>
            </a:r>
            <a:br>
              <a:rPr lang="fr-FR" b="0" dirty="0" smtClean="0">
                <a:effectLst/>
              </a:rPr>
            </a:br>
            <a:r>
              <a:rPr lang="fr-FR" b="0" dirty="0" smtClean="0">
                <a:effectLst/>
              </a:rPr>
              <a:t>Les articles partitifs s'utilisent devant les </a:t>
            </a:r>
            <a:r>
              <a:rPr lang="fr-FR" b="1" dirty="0" smtClean="0">
                <a:effectLst/>
              </a:rPr>
              <a:t>quantités non exprimées</a:t>
            </a:r>
            <a:r>
              <a:rPr lang="fr-FR" b="0" dirty="0" smtClean="0">
                <a:effectLst/>
              </a:rPr>
              <a:t> ou </a:t>
            </a:r>
            <a:r>
              <a:rPr lang="fr-FR" b="1" dirty="0" smtClean="0">
                <a:effectLst/>
              </a:rPr>
              <a:t>non comptables</a:t>
            </a:r>
            <a:r>
              <a:rPr lang="fr-FR" b="0" dirty="0" smtClean="0">
                <a:effectLst/>
              </a:rPr>
              <a:t>.</a:t>
            </a:r>
          </a:p>
          <a:p>
            <a:pPr marL="0" indent="0">
              <a:buNone/>
            </a:pPr>
            <a:r>
              <a:rPr lang="fr-FR" b="0" dirty="0" smtClean="0">
                <a:effectLst/>
              </a:rPr>
              <a:t/>
            </a:r>
            <a:br>
              <a:rPr lang="fr-FR" b="0" dirty="0" smtClean="0">
                <a:effectLst/>
              </a:rPr>
            </a:br>
            <a:r>
              <a:rPr lang="fr-FR" b="0" dirty="0" smtClean="0">
                <a:effectLst/>
              </a:rPr>
              <a:t/>
            </a:r>
            <a:br>
              <a:rPr lang="fr-FR" b="0" dirty="0" smtClean="0">
                <a:effectLst/>
              </a:rPr>
            </a:br>
            <a:r>
              <a:rPr lang="fr-FR" b="1" u="sng" dirty="0" smtClean="0">
                <a:effectLst/>
              </a:rPr>
              <a:t>Exemples :</a:t>
            </a:r>
            <a:r>
              <a:rPr lang="fr-FR" b="0" i="1" dirty="0" smtClean="0">
                <a:effectLst/>
              </a:rPr>
              <a:t> </a:t>
            </a:r>
            <a:r>
              <a:rPr lang="fr-FR" b="0" dirty="0" smtClean="0">
                <a:effectLst/>
              </a:rPr>
              <a:t/>
            </a:r>
            <a:br>
              <a:rPr lang="fr-FR" b="0" dirty="0" smtClean="0">
                <a:effectLst/>
              </a:rPr>
            </a:br>
            <a:endParaRPr lang="fr-FR" b="0" dirty="0" smtClean="0">
              <a:effectLst/>
            </a:endParaRPr>
          </a:p>
          <a:p>
            <a:r>
              <a:rPr lang="fr-FR" b="0" i="1" dirty="0" smtClean="0">
                <a:effectLst/>
              </a:rPr>
              <a:t>Je mange </a:t>
            </a:r>
            <a:r>
              <a:rPr lang="fr-FR" b="1" i="1" dirty="0" smtClean="0">
                <a:effectLst/>
              </a:rPr>
              <a:t>des</a:t>
            </a:r>
            <a:r>
              <a:rPr lang="fr-FR" b="0" i="1" dirty="0" smtClean="0">
                <a:effectLst/>
              </a:rPr>
              <a:t> croissants et je bois </a:t>
            </a:r>
            <a:r>
              <a:rPr lang="fr-FR" b="1" i="1" dirty="0" smtClean="0">
                <a:effectLst/>
              </a:rPr>
              <a:t>du</a:t>
            </a:r>
            <a:r>
              <a:rPr lang="fr-FR" b="0" i="1" dirty="0" smtClean="0">
                <a:effectLst/>
              </a:rPr>
              <a:t> café.</a:t>
            </a:r>
            <a:endParaRPr lang="fr-FR" b="0" dirty="0" smtClean="0">
              <a:effectLst/>
            </a:endParaRPr>
          </a:p>
          <a:p>
            <a:r>
              <a:rPr lang="fr-FR" b="0" i="1" dirty="0" smtClean="0">
                <a:effectLst/>
              </a:rPr>
              <a:t>Tu achètes </a:t>
            </a:r>
            <a:r>
              <a:rPr lang="fr-FR" b="1" i="1" dirty="0" smtClean="0">
                <a:effectLst/>
              </a:rPr>
              <a:t>de la</a:t>
            </a:r>
            <a:r>
              <a:rPr lang="fr-FR" b="0" i="1" dirty="0" smtClean="0">
                <a:effectLst/>
              </a:rPr>
              <a:t> viande.</a:t>
            </a:r>
            <a:endParaRPr lang="fr-FR" b="0" dirty="0" smtClean="0">
              <a:effectLst/>
            </a:endParaRPr>
          </a:p>
          <a:p>
            <a:r>
              <a:rPr lang="fr-FR" b="0" i="1" dirty="0" smtClean="0">
                <a:effectLst/>
              </a:rPr>
              <a:t>Il y a </a:t>
            </a:r>
            <a:r>
              <a:rPr lang="fr-FR" b="1" i="1" dirty="0" smtClean="0">
                <a:effectLst/>
              </a:rPr>
              <a:t>du</a:t>
            </a:r>
            <a:r>
              <a:rPr lang="fr-FR" b="0" i="1" dirty="0" smtClean="0">
                <a:effectLst/>
              </a:rPr>
              <a:t> soleil.</a:t>
            </a:r>
            <a:endParaRPr lang="fr-FR" b="0" dirty="0" smtClean="0">
              <a:effectLst/>
            </a:endParaRPr>
          </a:p>
          <a:p>
            <a:r>
              <a:rPr lang="fr-FR" b="0" i="1" dirty="0" smtClean="0">
                <a:effectLst/>
              </a:rPr>
              <a:t>Elle boit </a:t>
            </a:r>
            <a:r>
              <a:rPr lang="fr-FR" b="1" i="1" dirty="0" smtClean="0">
                <a:effectLst/>
              </a:rPr>
              <a:t>de l'</a:t>
            </a:r>
            <a:r>
              <a:rPr lang="fr-FR" b="0" i="1" dirty="0" smtClean="0">
                <a:effectLst/>
              </a:rPr>
              <a:t>eau.</a:t>
            </a:r>
            <a:endParaRPr lang="fr-FR" b="0" dirty="0" smtClean="0">
              <a:effectLst/>
            </a:endParaRPr>
          </a:p>
          <a:p>
            <a:r>
              <a:rPr lang="fr-FR" b="0" i="1" dirty="0" smtClean="0">
                <a:effectLst/>
              </a:rPr>
              <a:t>Ils ont </a:t>
            </a:r>
            <a:r>
              <a:rPr lang="fr-FR" b="1" i="1" dirty="0" smtClean="0">
                <a:effectLst/>
              </a:rPr>
              <a:t>de la</a:t>
            </a:r>
            <a:r>
              <a:rPr lang="fr-FR" b="0" i="1" dirty="0" smtClean="0">
                <a:effectLst/>
              </a:rPr>
              <a:t> patience.</a:t>
            </a:r>
            <a:r>
              <a:rPr lang="fr-FR" b="0" dirty="0" smtClean="0">
                <a:effectLst/>
              </a:rPr>
              <a:t> </a:t>
            </a:r>
            <a:br>
              <a:rPr lang="fr-FR" b="0" dirty="0" smtClean="0">
                <a:effectLst/>
              </a:rPr>
            </a:br>
            <a:endParaRPr lang="fr-FR" b="0" dirty="0">
              <a:effectLst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/>
          <a:srcRect l="47709" t="52224" r="28333" b="22949"/>
          <a:stretch/>
        </p:blipFill>
        <p:spPr>
          <a:xfrm>
            <a:off x="6127750" y="3898900"/>
            <a:ext cx="3962400" cy="230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518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Πίνακα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975726"/>
              </p:ext>
            </p:extLst>
          </p:nvPr>
        </p:nvGraphicFramePr>
        <p:xfrm>
          <a:off x="630009" y="2335781"/>
          <a:ext cx="9990093" cy="2834640"/>
        </p:xfrm>
        <a:graphic>
          <a:graphicData uri="http://schemas.openxmlformats.org/drawingml/2006/table">
            <a:tbl>
              <a:tblPr/>
              <a:tblGrid>
                <a:gridCol w="3837488"/>
                <a:gridCol w="6152605"/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  <a:latin typeface="Lato"/>
                        </a:rPr>
                        <a:t>Le </a:t>
                      </a:r>
                      <a:r>
                        <a:rPr lang="en-US" b="1" dirty="0" err="1">
                          <a:effectLst/>
                          <a:latin typeface="Lato"/>
                        </a:rPr>
                        <a:t>Singulier</a:t>
                      </a:r>
                      <a:endParaRPr lang="en-US" b="1" dirty="0">
                        <a:effectLst/>
                        <a:latin typeface="Lato"/>
                      </a:endParaRP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l-GR">
                        <a:effectLst/>
                      </a:endParaRP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 </a:t>
                      </a:r>
                      <a:r>
                        <a:rPr lang="en-US" b="1">
                          <a:effectLst/>
                        </a:rPr>
                        <a:t>masculin:</a:t>
                      </a:r>
                      <a:endParaRPr lang="en-US">
                        <a:effectLst/>
                      </a:endParaRP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</a:rPr>
                        <a:t>du</a:t>
                      </a:r>
                      <a:endParaRPr lang="en-US" dirty="0">
                        <a:effectLst/>
                      </a:endParaRP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</a:rPr>
                        <a:t> </a:t>
                      </a:r>
                      <a:r>
                        <a:rPr lang="en-US" b="1" dirty="0" err="1">
                          <a:effectLst/>
                        </a:rPr>
                        <a:t>féminin</a:t>
                      </a:r>
                      <a:r>
                        <a:rPr lang="en-US" b="1" dirty="0">
                          <a:effectLst/>
                        </a:rPr>
                        <a:t>:</a:t>
                      </a:r>
                      <a:endParaRPr lang="en-US" dirty="0">
                        <a:effectLst/>
                      </a:endParaRP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b="1">
                          <a:effectLst/>
                        </a:rPr>
                        <a:t>de la</a:t>
                      </a:r>
                      <a:endParaRPr lang="en-US">
                        <a:effectLst/>
                      </a:endParaRP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l-GR" dirty="0">
                          <a:effectLst/>
                        </a:rPr>
                        <a:t>για τις λέξεις που αρχίζουν από </a:t>
                      </a:r>
                      <a:r>
                        <a:rPr lang="el-GR" b="1" dirty="0">
                          <a:effectLst/>
                        </a:rPr>
                        <a:t>φωνήεν</a:t>
                      </a:r>
                      <a:r>
                        <a:rPr lang="el-GR" dirty="0">
                          <a:effectLst/>
                        </a:rPr>
                        <a:t> ή </a:t>
                      </a:r>
                      <a:r>
                        <a:rPr lang="el-GR" b="1" dirty="0">
                          <a:effectLst/>
                        </a:rPr>
                        <a:t>h: </a:t>
                      </a:r>
                      <a:endParaRPr lang="el-GR" dirty="0">
                        <a:effectLst/>
                      </a:endParaRP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</a:rPr>
                        <a:t>de l’</a:t>
                      </a:r>
                      <a:endParaRPr lang="en-US" dirty="0">
                        <a:effectLst/>
                      </a:endParaRP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b="1">
                          <a:effectLst/>
                          <a:latin typeface="Lato"/>
                        </a:rPr>
                        <a:t>Le Pluriel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l-GR">
                        <a:effectLst/>
                      </a:endParaRP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endParaRPr lang="el-GR">
                        <a:effectLst/>
                      </a:endParaRP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</a:rPr>
                        <a:t>des</a:t>
                      </a:r>
                      <a:endParaRPr lang="en-US" dirty="0">
                        <a:effectLst/>
                      </a:endParaRP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83895" y="1186002"/>
            <a:ext cx="9936207" cy="748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700" rIns="0" bIns="7935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4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Όπως και τα άλλα είδη των άρθρων (οριστικά, αόριστα, συνηρημένα) έχουν και αυτά δύο γένη (αρσενικό και θηλυκό) και κοινό πληθυντικό και για τα δύο: </a:t>
            </a:r>
            <a:r>
              <a:rPr kumimoji="0" lang="el-GR" altLang="el-GR" sz="19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2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      </a:t>
            </a:r>
            <a:r>
              <a:rPr kumimoji="0" lang="el-GR" altLang="el-GR" sz="19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2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     </a:t>
            </a:r>
            <a:endParaRPr kumimoji="0" lang="el-GR" altLang="el-G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AutoShape 2" descr="♂"/>
          <p:cNvSpPr>
            <a:spLocks noChangeAspect="1" noChangeArrowheads="1"/>
          </p:cNvSpPr>
          <p:nvPr/>
        </p:nvSpPr>
        <p:spPr bwMode="auto">
          <a:xfrm>
            <a:off x="11203304" y="1407705"/>
            <a:ext cx="258896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" name="AutoShape 3" descr="♀"/>
          <p:cNvSpPr>
            <a:spLocks noChangeAspect="1" noChangeArrowheads="1"/>
          </p:cNvSpPr>
          <p:nvPr/>
        </p:nvSpPr>
        <p:spPr bwMode="auto">
          <a:xfrm>
            <a:off x="11570017" y="1407705"/>
            <a:ext cx="258896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5107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/>
          <p:cNvSpPr/>
          <p:nvPr/>
        </p:nvSpPr>
        <p:spPr>
          <a:xfrm>
            <a:off x="558800" y="606336"/>
            <a:ext cx="883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4A474B"/>
                </a:solidFill>
                <a:latin typeface="Lato"/>
              </a:rPr>
              <a:t>L</a:t>
            </a:r>
            <a:r>
              <a:rPr lang="el-GR" b="1" dirty="0" smtClean="0">
                <a:solidFill>
                  <a:srgbClr val="4A474B"/>
                </a:solidFill>
                <a:latin typeface="Lato"/>
              </a:rPr>
              <a:t>’</a:t>
            </a:r>
            <a:r>
              <a:rPr lang="el-GR" b="1" dirty="0" err="1" smtClean="0">
                <a:solidFill>
                  <a:srgbClr val="4A474B"/>
                </a:solidFill>
                <a:latin typeface="Lato"/>
              </a:rPr>
              <a:t>emploi</a:t>
            </a:r>
            <a:r>
              <a:rPr lang="el-GR" b="1" dirty="0" smtClean="0">
                <a:solidFill>
                  <a:srgbClr val="4A474B"/>
                </a:solidFill>
                <a:latin typeface="Lato"/>
              </a:rPr>
              <a:t> </a:t>
            </a:r>
            <a:r>
              <a:rPr lang="el-GR" b="1" dirty="0">
                <a:solidFill>
                  <a:srgbClr val="4A474B"/>
                </a:solidFill>
                <a:latin typeface="Lato"/>
              </a:rPr>
              <a:t>de </a:t>
            </a:r>
            <a:r>
              <a:rPr lang="el-GR" b="1" dirty="0" err="1">
                <a:solidFill>
                  <a:srgbClr val="4A474B"/>
                </a:solidFill>
                <a:latin typeface="Lato"/>
              </a:rPr>
              <a:t>l’article</a:t>
            </a:r>
            <a:r>
              <a:rPr lang="el-GR" b="1" dirty="0">
                <a:solidFill>
                  <a:srgbClr val="4A474B"/>
                </a:solidFill>
                <a:latin typeface="Lato"/>
              </a:rPr>
              <a:t> </a:t>
            </a:r>
            <a:r>
              <a:rPr lang="el-GR" b="1" dirty="0" err="1">
                <a:solidFill>
                  <a:srgbClr val="4A474B"/>
                </a:solidFill>
                <a:latin typeface="Lato"/>
              </a:rPr>
              <a:t>partitif</a:t>
            </a:r>
            <a:r>
              <a:rPr lang="el-GR" b="1" dirty="0" smtClean="0">
                <a:solidFill>
                  <a:srgbClr val="4A474B"/>
                </a:solidFill>
                <a:latin typeface="Lato"/>
              </a:rPr>
              <a:t>:</a:t>
            </a:r>
            <a:endParaRPr lang="fr-FR" b="1" dirty="0" smtClean="0">
              <a:solidFill>
                <a:srgbClr val="4A474B"/>
              </a:solidFill>
              <a:latin typeface="Lato"/>
            </a:endParaRPr>
          </a:p>
          <a:p>
            <a:endParaRPr lang="el-GR" b="1" dirty="0">
              <a:solidFill>
                <a:srgbClr val="4A474B"/>
              </a:solidFill>
              <a:latin typeface="Lato"/>
            </a:endParaRPr>
          </a:p>
          <a:p>
            <a:r>
              <a:rPr lang="el-GR" dirty="0">
                <a:solidFill>
                  <a:srgbClr val="4A474B"/>
                </a:solidFill>
                <a:latin typeface="Lato"/>
              </a:rPr>
              <a:t>Πότε θα χρησιμοποιείς το μεριστικό άρθρο;</a:t>
            </a:r>
          </a:p>
          <a:p>
            <a:r>
              <a:rPr lang="el-GR" b="1" dirty="0">
                <a:solidFill>
                  <a:srgbClr val="4A474B"/>
                </a:solidFill>
                <a:latin typeface="Lato"/>
              </a:rPr>
              <a:t>1.</a:t>
            </a:r>
            <a:r>
              <a:rPr lang="el-GR" dirty="0">
                <a:solidFill>
                  <a:srgbClr val="4A474B"/>
                </a:solidFill>
                <a:latin typeface="Lato"/>
              </a:rPr>
              <a:t> Για να συνοδεύσεις κυρίως ό,τι έχει σχέση με τα </a:t>
            </a:r>
            <a:r>
              <a:rPr lang="el-GR" i="1" dirty="0">
                <a:solidFill>
                  <a:srgbClr val="4A474B"/>
                </a:solidFill>
                <a:latin typeface="Lato"/>
              </a:rPr>
              <a:t>φαγητά</a:t>
            </a:r>
            <a:r>
              <a:rPr lang="el-GR" dirty="0">
                <a:solidFill>
                  <a:srgbClr val="4A474B"/>
                </a:solidFill>
                <a:latin typeface="Lato"/>
              </a:rPr>
              <a:t> και τα </a:t>
            </a:r>
            <a:r>
              <a:rPr lang="el-GR" i="1" dirty="0">
                <a:solidFill>
                  <a:srgbClr val="4A474B"/>
                </a:solidFill>
                <a:latin typeface="Lato"/>
              </a:rPr>
              <a:t>ποτά</a:t>
            </a:r>
            <a:r>
              <a:rPr lang="el-GR" dirty="0">
                <a:solidFill>
                  <a:srgbClr val="4A474B"/>
                </a:solidFill>
                <a:latin typeface="Lato"/>
              </a:rPr>
              <a:t>.</a:t>
            </a:r>
            <a:endParaRPr lang="el-GR" b="0" i="0" dirty="0">
              <a:solidFill>
                <a:srgbClr val="4A474B"/>
              </a:solidFill>
              <a:effectLst/>
              <a:latin typeface="Lato"/>
            </a:endParaRPr>
          </a:p>
        </p:txBody>
      </p:sp>
      <p:pic>
        <p:nvPicPr>
          <p:cNvPr id="12" name="Εικόνα 11"/>
          <p:cNvPicPr>
            <a:picLocks noChangeAspect="1"/>
          </p:cNvPicPr>
          <p:nvPr/>
        </p:nvPicPr>
        <p:blipFill rotWithShape="1">
          <a:blip r:embed="rId2"/>
          <a:srcRect l="21875" t="37400" r="42292" b="14057"/>
          <a:stretch/>
        </p:blipFill>
        <p:spPr>
          <a:xfrm>
            <a:off x="558800" y="1745566"/>
            <a:ext cx="6388100" cy="486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88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1979" t="23135" r="22396" b="12389"/>
          <a:stretch/>
        </p:blipFill>
        <p:spPr>
          <a:xfrm>
            <a:off x="863600" y="578349"/>
            <a:ext cx="9499600" cy="619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68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t="4793" r="15104" b="4422"/>
          <a:stretch/>
        </p:blipFill>
        <p:spPr>
          <a:xfrm>
            <a:off x="657031" y="177800"/>
            <a:ext cx="10772969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7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0416" t="22024" r="23021" b="9054"/>
          <a:stretch/>
        </p:blipFill>
        <p:spPr>
          <a:xfrm>
            <a:off x="1041400" y="209375"/>
            <a:ext cx="9436100" cy="646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21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2917" t="32213" r="23750" b="9796"/>
          <a:stretch/>
        </p:blipFill>
        <p:spPr>
          <a:xfrm>
            <a:off x="1219200" y="876300"/>
            <a:ext cx="8851900" cy="5411416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1219200" y="272534"/>
            <a:ext cx="4807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http://photodentro.edu.gr/v/item/ds/8521/3929</a:t>
            </a:r>
          </a:p>
        </p:txBody>
      </p:sp>
    </p:spTree>
    <p:extLst>
      <p:ext uri="{BB962C8B-B14F-4D97-AF65-F5344CB8AC3E}">
        <p14:creationId xmlns:p14="http://schemas.microsoft.com/office/powerpoint/2010/main" val="3963231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8" t="37902" r="27402" b="12955"/>
          <a:stretch/>
        </p:blipFill>
        <p:spPr bwMode="auto">
          <a:xfrm>
            <a:off x="1498600" y="1028700"/>
            <a:ext cx="9690100" cy="5232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6878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066800" y="279400"/>
            <a:ext cx="4902200" cy="6189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prends</a:t>
            </a:r>
            <a:endParaRPr lang="el-GR" sz="28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l-GR" sz="28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bois</a:t>
            </a:r>
            <a:endParaRPr lang="el-GR" sz="28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l-GR" sz="28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mange</a:t>
            </a:r>
            <a:endParaRPr lang="el-GR" sz="28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l-GR" sz="28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prends</a:t>
            </a:r>
            <a:endParaRPr lang="el-GR" sz="28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l-GR" sz="28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bois</a:t>
            </a:r>
            <a:endParaRPr lang="el-GR" sz="28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l-GR" sz="28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mange</a:t>
            </a:r>
            <a:endParaRPr lang="el-GR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5737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4480" t="33326" r="25520" b="10165"/>
          <a:stretch/>
        </p:blipFill>
        <p:spPr>
          <a:xfrm>
            <a:off x="1777999" y="762000"/>
            <a:ext cx="8949871" cy="568683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1777999" y="196334"/>
            <a:ext cx="4807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http://photodentro.edu.gr/v/item/ds/8521/3996</a:t>
            </a:r>
          </a:p>
        </p:txBody>
      </p:sp>
    </p:spTree>
    <p:extLst>
      <p:ext uri="{BB962C8B-B14F-4D97-AF65-F5344CB8AC3E}">
        <p14:creationId xmlns:p14="http://schemas.microsoft.com/office/powerpoint/2010/main" val="13041481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4896" t="36659" r="41562" b="15540"/>
          <a:stretch/>
        </p:blipFill>
        <p:spPr>
          <a:xfrm>
            <a:off x="952499" y="990600"/>
            <a:ext cx="5753691" cy="46101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/>
          <a:srcRect l="25313" t="46665" r="59791" b="23320"/>
          <a:stretch/>
        </p:blipFill>
        <p:spPr>
          <a:xfrm>
            <a:off x="7200900" y="2593731"/>
            <a:ext cx="2654300" cy="300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21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749300" y="2274838"/>
            <a:ext cx="10591800" cy="2534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4A474B"/>
                </a:solidFill>
                <a:latin typeface="Lato"/>
              </a:rPr>
              <a:t>Attention!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4A474B"/>
                </a:solidFill>
                <a:latin typeface="Lato"/>
              </a:rPr>
              <a:t>a) </a:t>
            </a:r>
            <a:r>
              <a:rPr lang="el-GR" dirty="0">
                <a:solidFill>
                  <a:srgbClr val="4A474B"/>
                </a:solidFill>
                <a:latin typeface="Lato"/>
              </a:rPr>
              <a:t>Μην ξεχνάς ότι μετά από τα ρήματα </a:t>
            </a:r>
            <a:r>
              <a:rPr lang="el-GR" i="1" dirty="0">
                <a:solidFill>
                  <a:srgbClr val="4A474B"/>
                </a:solidFill>
                <a:latin typeface="Lato"/>
              </a:rPr>
              <a:t>προτίμησης</a:t>
            </a:r>
            <a:r>
              <a:rPr lang="el-GR" dirty="0">
                <a:solidFill>
                  <a:srgbClr val="4A474B"/>
                </a:solidFill>
                <a:latin typeface="Lato"/>
              </a:rPr>
              <a:t> ή </a:t>
            </a:r>
            <a:r>
              <a:rPr lang="el-GR" i="1" dirty="0">
                <a:solidFill>
                  <a:srgbClr val="4A474B"/>
                </a:solidFill>
                <a:latin typeface="Lato"/>
              </a:rPr>
              <a:t>απέχθειας</a:t>
            </a:r>
            <a:r>
              <a:rPr lang="el-GR" dirty="0">
                <a:solidFill>
                  <a:srgbClr val="4A474B"/>
                </a:solidFill>
                <a:latin typeface="Lato"/>
              </a:rPr>
              <a:t> το άρθρο είναι μόνο </a:t>
            </a:r>
            <a:r>
              <a:rPr lang="el-GR" i="1" dirty="0">
                <a:solidFill>
                  <a:srgbClr val="4A474B"/>
                </a:solidFill>
                <a:latin typeface="Lato"/>
              </a:rPr>
              <a:t>οριστικό</a:t>
            </a:r>
            <a:r>
              <a:rPr lang="el-GR" dirty="0">
                <a:solidFill>
                  <a:srgbClr val="4A474B"/>
                </a:solidFill>
                <a:latin typeface="Lato"/>
              </a:rPr>
              <a:t>:</a:t>
            </a:r>
            <a:r>
              <a:rPr lang="el-GR" b="1" dirty="0">
                <a:solidFill>
                  <a:srgbClr val="4A474B"/>
                </a:solidFill>
                <a:latin typeface="Lato"/>
              </a:rPr>
              <a:t> </a:t>
            </a:r>
            <a:r>
              <a:rPr lang="en-US" b="1" dirty="0">
                <a:solidFill>
                  <a:srgbClr val="4A474B"/>
                </a:solidFill>
                <a:latin typeface="Lato"/>
              </a:rPr>
              <a:t>le, la, l’, les</a:t>
            </a:r>
            <a:r>
              <a:rPr lang="en-US" dirty="0">
                <a:solidFill>
                  <a:srgbClr val="4A474B"/>
                </a:solidFill>
                <a:latin typeface="Lato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l-GR" dirty="0">
                <a:solidFill>
                  <a:srgbClr val="4A474B"/>
                </a:solidFill>
                <a:latin typeface="Lato"/>
              </a:rPr>
              <a:t>Για παράδειγμα: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A474B"/>
                </a:solidFill>
                <a:latin typeface="Lato"/>
              </a:rPr>
              <a:t>J’</a:t>
            </a:r>
            <a:r>
              <a:rPr lang="en-US" u="sng" dirty="0" err="1">
                <a:solidFill>
                  <a:srgbClr val="4A474B"/>
                </a:solidFill>
                <a:latin typeface="Lato"/>
              </a:rPr>
              <a:t>aime</a:t>
            </a:r>
            <a:r>
              <a:rPr lang="en-US" dirty="0">
                <a:solidFill>
                  <a:srgbClr val="4A474B"/>
                </a:solidFill>
                <a:latin typeface="Lato"/>
              </a:rPr>
              <a:t> </a:t>
            </a:r>
            <a:r>
              <a:rPr lang="en-US" b="1" dirty="0">
                <a:solidFill>
                  <a:srgbClr val="4A474B"/>
                </a:solidFill>
                <a:latin typeface="Lato"/>
              </a:rPr>
              <a:t>le</a:t>
            </a:r>
            <a:r>
              <a:rPr lang="en-US" dirty="0">
                <a:solidFill>
                  <a:srgbClr val="4A474B"/>
                </a:solidFill>
                <a:latin typeface="Lato"/>
              </a:rPr>
              <a:t> </a:t>
            </a:r>
            <a:r>
              <a:rPr lang="en-US" dirty="0" err="1">
                <a:solidFill>
                  <a:srgbClr val="4A474B"/>
                </a:solidFill>
                <a:latin typeface="Lato"/>
              </a:rPr>
              <a:t>poulet</a:t>
            </a:r>
            <a:r>
              <a:rPr lang="en-US" dirty="0">
                <a:solidFill>
                  <a:srgbClr val="4A474B"/>
                </a:solidFill>
                <a:latin typeface="Lato"/>
              </a:rPr>
              <a:t>.  </a:t>
            </a:r>
            <a:r>
              <a:rPr lang="en-US" b="1" dirty="0">
                <a:solidFill>
                  <a:srgbClr val="4A474B"/>
                </a:solidFill>
                <a:latin typeface="Lato"/>
              </a:rPr>
              <a:t>MAIS:</a:t>
            </a:r>
            <a:r>
              <a:rPr lang="en-US" dirty="0">
                <a:solidFill>
                  <a:srgbClr val="4A474B"/>
                </a:solidFill>
                <a:latin typeface="Lato"/>
              </a:rPr>
              <a:t>  Je mange </a:t>
            </a:r>
            <a:r>
              <a:rPr lang="en-US" b="1" dirty="0">
                <a:solidFill>
                  <a:srgbClr val="4A474B"/>
                </a:solidFill>
                <a:latin typeface="Lato"/>
              </a:rPr>
              <a:t>du</a:t>
            </a:r>
            <a:r>
              <a:rPr lang="en-US" dirty="0">
                <a:solidFill>
                  <a:srgbClr val="4A474B"/>
                </a:solidFill>
                <a:latin typeface="Lato"/>
              </a:rPr>
              <a:t> </a:t>
            </a:r>
            <a:r>
              <a:rPr lang="en-US" dirty="0" err="1">
                <a:solidFill>
                  <a:srgbClr val="4A474B"/>
                </a:solidFill>
                <a:latin typeface="Lato"/>
              </a:rPr>
              <a:t>poulet</a:t>
            </a:r>
            <a:r>
              <a:rPr lang="en-US" dirty="0">
                <a:solidFill>
                  <a:srgbClr val="4A474B"/>
                </a:solidFill>
                <a:latin typeface="Lato"/>
              </a:rPr>
              <a:t>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A474B"/>
                </a:solidFill>
                <a:latin typeface="Lato"/>
              </a:rPr>
              <a:t>Elle </a:t>
            </a:r>
            <a:r>
              <a:rPr lang="en-US" u="sng" dirty="0" err="1">
                <a:solidFill>
                  <a:srgbClr val="4A474B"/>
                </a:solidFill>
                <a:latin typeface="Lato"/>
              </a:rPr>
              <a:t>préfère</a:t>
            </a:r>
            <a:r>
              <a:rPr lang="en-US" dirty="0">
                <a:solidFill>
                  <a:srgbClr val="4A474B"/>
                </a:solidFill>
                <a:latin typeface="Lato"/>
              </a:rPr>
              <a:t> </a:t>
            </a:r>
            <a:r>
              <a:rPr lang="en-US" b="1" dirty="0" err="1">
                <a:solidFill>
                  <a:srgbClr val="4A474B"/>
                </a:solidFill>
                <a:latin typeface="Lato"/>
              </a:rPr>
              <a:t>l’</a:t>
            </a:r>
            <a:r>
              <a:rPr lang="en-US" dirty="0" err="1">
                <a:solidFill>
                  <a:srgbClr val="4A474B"/>
                </a:solidFill>
                <a:latin typeface="Lato"/>
              </a:rPr>
              <a:t>orangeade</a:t>
            </a:r>
            <a:r>
              <a:rPr lang="en-US" dirty="0">
                <a:solidFill>
                  <a:srgbClr val="4A474B"/>
                </a:solidFill>
                <a:latin typeface="Lato"/>
              </a:rPr>
              <a:t>.  </a:t>
            </a:r>
            <a:r>
              <a:rPr lang="en-US" b="1" dirty="0">
                <a:solidFill>
                  <a:srgbClr val="4A474B"/>
                </a:solidFill>
                <a:latin typeface="Lato"/>
              </a:rPr>
              <a:t>MAIS:  </a:t>
            </a:r>
            <a:r>
              <a:rPr lang="en-US" dirty="0">
                <a:solidFill>
                  <a:srgbClr val="4A474B"/>
                </a:solidFill>
                <a:latin typeface="Lato"/>
              </a:rPr>
              <a:t>Elle </a:t>
            </a:r>
            <a:r>
              <a:rPr lang="en-US" dirty="0" err="1">
                <a:solidFill>
                  <a:srgbClr val="4A474B"/>
                </a:solidFill>
                <a:latin typeface="Lato"/>
              </a:rPr>
              <a:t>boit</a:t>
            </a:r>
            <a:r>
              <a:rPr lang="en-US" dirty="0">
                <a:solidFill>
                  <a:srgbClr val="4A474B"/>
                </a:solidFill>
                <a:latin typeface="Lato"/>
              </a:rPr>
              <a:t> </a:t>
            </a:r>
            <a:r>
              <a:rPr lang="en-US" b="1" dirty="0">
                <a:solidFill>
                  <a:srgbClr val="4A474B"/>
                </a:solidFill>
                <a:latin typeface="Lato"/>
              </a:rPr>
              <a:t>de </a:t>
            </a:r>
            <a:r>
              <a:rPr lang="en-US" b="1" dirty="0" err="1">
                <a:solidFill>
                  <a:srgbClr val="4A474B"/>
                </a:solidFill>
                <a:latin typeface="Lato"/>
              </a:rPr>
              <a:t>l’</a:t>
            </a:r>
            <a:r>
              <a:rPr lang="en-US" dirty="0" err="1">
                <a:solidFill>
                  <a:srgbClr val="4A474B"/>
                </a:solidFill>
                <a:latin typeface="Lato"/>
              </a:rPr>
              <a:t>orangeade</a:t>
            </a:r>
            <a:r>
              <a:rPr lang="en-US" dirty="0">
                <a:solidFill>
                  <a:srgbClr val="4A474B"/>
                </a:solidFill>
                <a:latin typeface="Lato"/>
              </a:rPr>
              <a:t>.</a:t>
            </a:r>
            <a:endParaRPr lang="en-US" b="0" i="0" dirty="0">
              <a:solidFill>
                <a:srgbClr val="4A474B"/>
              </a:solidFill>
              <a:effectLst/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2450017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3958" t="36475" r="37604" b="8894"/>
          <a:stretch/>
        </p:blipFill>
        <p:spPr>
          <a:xfrm>
            <a:off x="1384300" y="546100"/>
            <a:ext cx="7454900" cy="595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300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 smtClean="0">
                <a:effectLst/>
              </a:rPr>
              <a:t>Les articles partitifs à la forme négative deviennent</a:t>
            </a:r>
            <a:r>
              <a:rPr lang="fr-FR" sz="2800" b="1" i="1" dirty="0" smtClean="0">
                <a:effectLst/>
              </a:rPr>
              <a:t> « de »</a:t>
            </a:r>
            <a:r>
              <a:rPr lang="fr-FR" sz="2800" b="1" dirty="0" smtClean="0">
                <a:effectLst/>
              </a:rPr>
              <a:t> ou </a:t>
            </a:r>
            <a:r>
              <a:rPr lang="fr-FR" sz="2800" b="1" i="1" dirty="0" smtClean="0">
                <a:effectLst/>
              </a:rPr>
              <a:t>« d' »</a:t>
            </a:r>
            <a:r>
              <a:rPr lang="fr-FR" sz="2800" b="1" dirty="0" smtClean="0">
                <a:effectLst/>
              </a:rPr>
              <a:t> :</a:t>
            </a:r>
            <a:endParaRPr lang="el-GR" sz="2800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i="1" dirty="0" smtClean="0">
                <a:effectLst/>
              </a:rPr>
              <a:t>Je </a:t>
            </a:r>
            <a:r>
              <a:rPr lang="fr-FR" sz="2400" b="1" i="1" dirty="0" smtClean="0">
                <a:effectLst/>
              </a:rPr>
              <a:t>ne</a:t>
            </a:r>
            <a:r>
              <a:rPr lang="fr-FR" sz="2400" i="1" dirty="0" smtClean="0">
                <a:effectLst/>
              </a:rPr>
              <a:t> mange </a:t>
            </a:r>
            <a:r>
              <a:rPr lang="fr-FR" sz="2400" b="1" i="1" dirty="0" smtClean="0">
                <a:effectLst/>
              </a:rPr>
              <a:t>pas de</a:t>
            </a:r>
            <a:r>
              <a:rPr lang="fr-FR" sz="2400" i="1" dirty="0" smtClean="0">
                <a:effectLst/>
              </a:rPr>
              <a:t> croissants et je </a:t>
            </a:r>
            <a:r>
              <a:rPr lang="fr-FR" sz="2400" b="1" i="1" dirty="0" smtClean="0">
                <a:effectLst/>
              </a:rPr>
              <a:t>ne</a:t>
            </a:r>
            <a:r>
              <a:rPr lang="fr-FR" sz="2400" i="1" dirty="0" smtClean="0">
                <a:effectLst/>
              </a:rPr>
              <a:t> bois </a:t>
            </a:r>
            <a:r>
              <a:rPr lang="fr-FR" sz="2400" b="1" i="1" dirty="0" smtClean="0">
                <a:effectLst/>
              </a:rPr>
              <a:t>pas de </a:t>
            </a:r>
            <a:r>
              <a:rPr lang="fr-FR" sz="2400" i="1" dirty="0" smtClean="0">
                <a:effectLst/>
              </a:rPr>
              <a:t>café.</a:t>
            </a:r>
            <a:endParaRPr lang="fr-FR" sz="2400" dirty="0" smtClean="0">
              <a:effectLst/>
            </a:endParaRPr>
          </a:p>
          <a:p>
            <a:r>
              <a:rPr lang="fr-FR" sz="2400" i="1" dirty="0" smtClean="0">
                <a:effectLst/>
              </a:rPr>
              <a:t>Tu </a:t>
            </a:r>
            <a:r>
              <a:rPr lang="fr-FR" sz="2400" b="1" i="1" dirty="0" smtClean="0">
                <a:effectLst/>
              </a:rPr>
              <a:t>n'</a:t>
            </a:r>
            <a:r>
              <a:rPr lang="fr-FR" sz="2400" i="1" dirty="0" smtClean="0">
                <a:effectLst/>
              </a:rPr>
              <a:t>achètes</a:t>
            </a:r>
            <a:r>
              <a:rPr lang="fr-FR" sz="2400" b="1" i="1" dirty="0" smtClean="0">
                <a:effectLst/>
              </a:rPr>
              <a:t> pas de</a:t>
            </a:r>
            <a:r>
              <a:rPr lang="fr-FR" sz="2400" i="1" dirty="0" smtClean="0">
                <a:effectLst/>
              </a:rPr>
              <a:t> viande.</a:t>
            </a:r>
            <a:endParaRPr lang="fr-FR" sz="2400" dirty="0" smtClean="0">
              <a:effectLst/>
            </a:endParaRPr>
          </a:p>
          <a:p>
            <a:r>
              <a:rPr lang="fr-FR" sz="2400" i="1" dirty="0" smtClean="0">
                <a:effectLst/>
              </a:rPr>
              <a:t>Il </a:t>
            </a:r>
            <a:r>
              <a:rPr lang="fr-FR" sz="2400" b="1" i="1" dirty="0" smtClean="0">
                <a:effectLst/>
              </a:rPr>
              <a:t>n'</a:t>
            </a:r>
            <a:r>
              <a:rPr lang="fr-FR" sz="2400" i="1" dirty="0" smtClean="0">
                <a:effectLst/>
              </a:rPr>
              <a:t>y a </a:t>
            </a:r>
            <a:r>
              <a:rPr lang="fr-FR" sz="2400" b="1" i="1" dirty="0" smtClean="0">
                <a:effectLst/>
              </a:rPr>
              <a:t>pas de</a:t>
            </a:r>
            <a:r>
              <a:rPr lang="fr-FR" sz="2400" i="1" dirty="0" smtClean="0">
                <a:effectLst/>
              </a:rPr>
              <a:t> soleil.</a:t>
            </a:r>
            <a:endParaRPr lang="fr-FR" sz="2400" dirty="0" smtClean="0">
              <a:effectLst/>
            </a:endParaRPr>
          </a:p>
          <a:p>
            <a:r>
              <a:rPr lang="fr-FR" sz="2400" i="1" dirty="0" smtClean="0">
                <a:effectLst/>
              </a:rPr>
              <a:t>Elle </a:t>
            </a:r>
            <a:r>
              <a:rPr lang="fr-FR" sz="2400" b="1" i="1" dirty="0" smtClean="0">
                <a:effectLst/>
              </a:rPr>
              <a:t>ne </a:t>
            </a:r>
            <a:r>
              <a:rPr lang="fr-FR" sz="2400" i="1" dirty="0" smtClean="0">
                <a:effectLst/>
              </a:rPr>
              <a:t>boit </a:t>
            </a:r>
            <a:r>
              <a:rPr lang="fr-FR" sz="2400" b="1" i="1" dirty="0" smtClean="0">
                <a:effectLst/>
              </a:rPr>
              <a:t>pas d'</a:t>
            </a:r>
            <a:r>
              <a:rPr lang="fr-FR" sz="2400" i="1" dirty="0" smtClean="0">
                <a:effectLst/>
              </a:rPr>
              <a:t>eau.</a:t>
            </a:r>
            <a:endParaRPr lang="fr-FR" sz="2400" dirty="0" smtClean="0">
              <a:effectLst/>
            </a:endParaRPr>
          </a:p>
          <a:p>
            <a:r>
              <a:rPr lang="fr-FR" sz="2400" i="1" dirty="0" smtClean="0">
                <a:effectLst/>
              </a:rPr>
              <a:t>Ils</a:t>
            </a:r>
            <a:r>
              <a:rPr lang="fr-FR" sz="2400" b="1" i="1" dirty="0" smtClean="0">
                <a:effectLst/>
              </a:rPr>
              <a:t> n'</a:t>
            </a:r>
            <a:r>
              <a:rPr lang="fr-FR" sz="2400" i="1" dirty="0" smtClean="0">
                <a:effectLst/>
              </a:rPr>
              <a:t>ont </a:t>
            </a:r>
            <a:r>
              <a:rPr lang="fr-FR" sz="2400" b="1" i="1" dirty="0" smtClean="0">
                <a:effectLst/>
              </a:rPr>
              <a:t>pas de</a:t>
            </a:r>
            <a:r>
              <a:rPr lang="fr-FR" sz="2400" i="1" dirty="0" smtClean="0">
                <a:effectLst/>
              </a:rPr>
              <a:t> patience.</a:t>
            </a:r>
            <a:r>
              <a:rPr lang="fr-FR" dirty="0" smtClean="0">
                <a:effectLst/>
              </a:rPr>
              <a:t> </a:t>
            </a:r>
          </a:p>
          <a:p>
            <a:pPr marL="0" indent="0">
              <a:buNone/>
            </a:pPr>
            <a:r>
              <a:rPr lang="fr-FR" dirty="0" smtClean="0"/>
              <a:t/>
            </a:r>
            <a:br>
              <a:rPr lang="fr-FR" dirty="0" smtClean="0"/>
            </a:b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/>
          <a:srcRect l="25104" t="35363" r="44792" b="28508"/>
          <a:stretch/>
        </p:blipFill>
        <p:spPr>
          <a:xfrm>
            <a:off x="5737054" y="2436363"/>
            <a:ext cx="5743746" cy="387553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3"/>
          <a:srcRect l="43541" t="62784" r="28229" b="13130"/>
          <a:stretch/>
        </p:blipFill>
        <p:spPr>
          <a:xfrm>
            <a:off x="600981" y="4127500"/>
            <a:ext cx="5136073" cy="246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216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01700" y="659756"/>
            <a:ext cx="10617200" cy="538609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2200" b="1" i="0" u="none" strike="noStrike" cap="none" normalizeH="0" baseline="0" dirty="0" smtClean="0">
                <a:ln>
                  <a:noFill/>
                </a:ln>
                <a:solidFill>
                  <a:srgbClr val="1F1A22"/>
                </a:solidFill>
                <a:effectLst/>
                <a:latin typeface="Lato"/>
              </a:rPr>
              <a:t>Τα άρθρα στην άρνηση – </a:t>
            </a:r>
            <a:r>
              <a:rPr kumimoji="0" lang="el-GR" altLang="el-GR" sz="2200" b="1" i="0" u="none" strike="noStrike" cap="none" normalizeH="0" baseline="0" dirty="0" err="1" smtClean="0">
                <a:ln>
                  <a:noFill/>
                </a:ln>
                <a:solidFill>
                  <a:srgbClr val="1F1A22"/>
                </a:solidFill>
                <a:effectLst/>
                <a:latin typeface="Lato"/>
              </a:rPr>
              <a:t>Les</a:t>
            </a:r>
            <a:r>
              <a:rPr kumimoji="0" lang="el-GR" altLang="el-GR" sz="2200" b="1" i="0" u="none" strike="noStrike" cap="none" normalizeH="0" baseline="0" dirty="0" smtClean="0">
                <a:ln>
                  <a:noFill/>
                </a:ln>
                <a:solidFill>
                  <a:srgbClr val="1F1A22"/>
                </a:solidFill>
                <a:effectLst/>
                <a:latin typeface="Lato"/>
              </a:rPr>
              <a:t> </a:t>
            </a:r>
            <a:r>
              <a:rPr kumimoji="0" lang="el-GR" altLang="el-GR" sz="2200" b="1" i="0" u="none" strike="noStrike" cap="none" normalizeH="0" baseline="0" dirty="0" err="1" smtClean="0">
                <a:ln>
                  <a:noFill/>
                </a:ln>
                <a:solidFill>
                  <a:srgbClr val="1F1A22"/>
                </a:solidFill>
                <a:effectLst/>
                <a:latin typeface="Lato"/>
              </a:rPr>
              <a:t>articles</a:t>
            </a:r>
            <a:r>
              <a:rPr kumimoji="0" lang="el-GR" altLang="el-GR" sz="2200" b="1" i="0" u="none" strike="noStrike" cap="none" normalizeH="0" baseline="0" dirty="0" smtClean="0">
                <a:ln>
                  <a:noFill/>
                </a:ln>
                <a:solidFill>
                  <a:srgbClr val="1F1A22"/>
                </a:solidFill>
                <a:effectLst/>
                <a:latin typeface="Lato"/>
              </a:rPr>
              <a:t> à </a:t>
            </a:r>
            <a:r>
              <a:rPr kumimoji="0" lang="el-GR" altLang="el-GR" sz="2200" b="1" i="0" u="none" strike="noStrike" cap="none" normalizeH="0" baseline="0" dirty="0" err="1" smtClean="0">
                <a:ln>
                  <a:noFill/>
                </a:ln>
                <a:solidFill>
                  <a:srgbClr val="1F1A22"/>
                </a:solidFill>
                <a:effectLst/>
                <a:latin typeface="Lato"/>
              </a:rPr>
              <a:t>la</a:t>
            </a:r>
            <a:r>
              <a:rPr kumimoji="0" lang="el-GR" altLang="el-GR" sz="2200" b="1" i="0" u="none" strike="noStrike" cap="none" normalizeH="0" baseline="0" dirty="0" smtClean="0">
                <a:ln>
                  <a:noFill/>
                </a:ln>
                <a:solidFill>
                  <a:srgbClr val="1F1A22"/>
                </a:solidFill>
                <a:effectLst/>
                <a:latin typeface="Lato"/>
              </a:rPr>
              <a:t> </a:t>
            </a:r>
            <a:r>
              <a:rPr kumimoji="0" lang="el-GR" altLang="el-GR" sz="2200" b="1" i="0" u="none" strike="noStrike" cap="none" normalizeH="0" baseline="0" dirty="0" err="1" smtClean="0">
                <a:ln>
                  <a:noFill/>
                </a:ln>
                <a:solidFill>
                  <a:srgbClr val="1F1A22"/>
                </a:solidFill>
                <a:effectLst/>
                <a:latin typeface="Lato"/>
              </a:rPr>
              <a:t>négation</a:t>
            </a:r>
            <a:endParaRPr kumimoji="0" lang="fr-FR" altLang="el-GR" sz="2200" b="1" i="0" u="none" strike="noStrike" cap="none" normalizeH="0" baseline="0" dirty="0" smtClean="0">
              <a:ln>
                <a:noFill/>
              </a:ln>
              <a:solidFill>
                <a:srgbClr val="1F1A22"/>
              </a:solidFill>
              <a:effectLst/>
              <a:latin typeface="La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2200" b="1" i="0" u="none" strike="noStrike" cap="none" normalizeH="0" baseline="0" dirty="0" smtClean="0">
              <a:ln>
                <a:noFill/>
              </a:ln>
              <a:solidFill>
                <a:srgbClr val="1F1A22"/>
              </a:solidFill>
              <a:effectLst/>
              <a:latin typeface="Lato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Αόριστα και μεριστικά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άρθρα (</a:t>
            </a:r>
            <a:r>
              <a:rPr kumimoji="0" lang="el-GR" altLang="el-GR" sz="1600" b="0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indéfinis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0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et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0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partitifs</a:t>
            </a:r>
            <a:r>
              <a:rPr kumimoji="0" lang="el-GR" altLang="el-GR" sz="1600" b="0" i="1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), 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όταν το ρήμα είναι στην άρνηση, </a:t>
            </a:r>
            <a:r>
              <a:rPr kumimoji="0" lang="el-GR" altLang="el-GR" sz="1600" b="0" i="1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αλλάζουν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και γίνονται: 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de/d’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(όταν η λέξη αρχίζει από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φωνήεν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ή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h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Articles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indéfinis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:</a:t>
            </a:r>
            <a:endParaRPr kumimoji="0" lang="el-GR" altLang="el-GR" sz="1600" b="1" i="0" u="none" strike="noStrike" cap="none" normalizeH="0" baseline="0" dirty="0" smtClean="0">
              <a:ln>
                <a:noFill/>
              </a:ln>
              <a:solidFill>
                <a:srgbClr val="4A474B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inherit"/>
              </a:rPr>
              <a:t>un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inherit"/>
              </a:rPr>
              <a:t>,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inherit"/>
              </a:rPr>
              <a:t>une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inherit"/>
              </a:rPr>
              <a:t>, des ► 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inherit"/>
              </a:rPr>
              <a:t>ne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inherit"/>
              </a:rPr>
              <a:t> …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inherit"/>
              </a:rPr>
              <a:t>pas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inherit"/>
              </a:rPr>
              <a:t> de/d’</a:t>
            </a:r>
            <a:b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inherit"/>
              </a:rPr>
            </a:br>
            <a:endParaRPr kumimoji="0" lang="el-GR" altLang="el-GR" sz="1600" b="1" i="0" u="none" strike="noStrike" cap="none" normalizeH="0" baseline="0" dirty="0" smtClean="0">
              <a:ln>
                <a:noFill/>
              </a:ln>
              <a:solidFill>
                <a:srgbClr val="4A474B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Για παράδειγμα: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J’ai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un</a:t>
            </a:r>
            <a:r>
              <a:rPr kumimoji="0" lang="el-GR" altLang="el-GR" sz="16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stylo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Je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n’ai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pas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de 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stylo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0" i="1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Έχω ένα στυλό. Δεν έχω στυλό.</a:t>
            </a:r>
            <a:r>
              <a:rPr kumimoji="0" lang="el-GR" altLang="el-GR" sz="1600" b="1" i="1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/>
            </a:r>
            <a:br>
              <a:rPr kumimoji="0" lang="el-GR" altLang="el-GR" sz="1600" b="1" i="1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</a:br>
            <a:endParaRPr kumimoji="0" lang="el-GR" altLang="el-GR" sz="1600" b="0" i="0" u="none" strike="noStrike" cap="none" normalizeH="0" baseline="0" dirty="0" smtClean="0">
              <a:ln>
                <a:noFill/>
              </a:ln>
              <a:solidFill>
                <a:srgbClr val="4A474B"/>
              </a:solidFill>
              <a:effectLst/>
              <a:latin typeface="Lato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J’ai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une</a:t>
            </a:r>
            <a:r>
              <a:rPr kumimoji="0" lang="el-GR" altLang="el-GR" sz="16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gomme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Je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n’ai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pas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de 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gomme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</a:t>
            </a:r>
            <a:r>
              <a:rPr kumimoji="0" lang="el-GR" altLang="el-GR" sz="1600" b="0" i="1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Έχω μια γόμα. Δεν έχω γόμα.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/>
            </a:r>
            <a:b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</a:br>
            <a:endParaRPr kumimoji="0" lang="el-GR" altLang="el-GR" sz="1600" b="0" i="0" u="none" strike="noStrike" cap="none" normalizeH="0" baseline="0" dirty="0" smtClean="0">
              <a:ln>
                <a:noFill/>
              </a:ln>
              <a:solidFill>
                <a:srgbClr val="4A474B"/>
              </a:solidFill>
              <a:effectLst/>
              <a:latin typeface="Lato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J’ai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des 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livres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Je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n’ai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pas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de 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livres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</a:t>
            </a:r>
            <a:r>
              <a:rPr kumimoji="0" lang="el-GR" altLang="el-GR" sz="1600" b="0" i="1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Έχω βιβλία. Δεν έχω  βιβλία.</a:t>
            </a:r>
            <a:endParaRPr kumimoji="0" lang="el-GR" altLang="el-GR" sz="1600" b="0" i="0" u="none" strike="noStrike" cap="none" normalizeH="0" baseline="0" dirty="0" smtClean="0">
              <a:ln>
                <a:noFill/>
              </a:ln>
              <a:solidFill>
                <a:srgbClr val="4A474B"/>
              </a:solidFill>
              <a:effectLst/>
              <a:latin typeface="Lato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J’ai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des 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animaux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Je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n’ai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pas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d’animaux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 </a:t>
            </a:r>
            <a:r>
              <a:rPr kumimoji="0" lang="el-GR" altLang="el-GR" sz="1600" b="0" i="1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Έχω ζώα. Δεν έχω ζώα.</a:t>
            </a:r>
            <a:endParaRPr kumimoji="0" lang="el-GR" altLang="el-GR" sz="1600" b="0" i="0" u="none" strike="noStrike" cap="none" normalizeH="0" baseline="0" dirty="0" smtClean="0">
              <a:ln>
                <a:noFill/>
              </a:ln>
              <a:solidFill>
                <a:srgbClr val="4A474B"/>
              </a:solidFill>
              <a:effectLst/>
              <a:latin typeface="La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543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16216" t="26655" r="17880" b="14426"/>
          <a:stretch/>
        </p:blipFill>
        <p:spPr>
          <a:xfrm>
            <a:off x="495300" y="663485"/>
            <a:ext cx="11362586" cy="569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85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09600" y="379361"/>
            <a:ext cx="10502900" cy="401648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20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Articles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20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partitifs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:</a:t>
            </a:r>
            <a:endParaRPr kumimoji="0" lang="fr-FR" altLang="el-GR" sz="2000" b="1" i="0" u="none" strike="noStrike" cap="none" normalizeH="0" baseline="0" dirty="0" smtClean="0">
              <a:ln>
                <a:noFill/>
              </a:ln>
              <a:solidFill>
                <a:srgbClr val="4A474B"/>
              </a:solidFill>
              <a:effectLst/>
              <a:latin typeface="Lato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du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, de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la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, de l’, des ► 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ne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…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pas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de/d’</a:t>
            </a:r>
            <a:endParaRPr kumimoji="0" lang="fr-FR" altLang="el-G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Για παράδειγμα:</a:t>
            </a:r>
            <a:endParaRPr kumimoji="0" lang="el-GR" altLang="el-G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Je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mange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du</a:t>
            </a:r>
            <a:r>
              <a:rPr kumimoji="0" lang="el-GR" altLang="el-GR" sz="16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beurre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 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Je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ne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mange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pas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de 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beurre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 </a:t>
            </a:r>
            <a:r>
              <a:rPr kumimoji="0" lang="el-GR" altLang="el-GR" sz="1600" b="0" i="1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Τρώω βούτυρο. Δεν τρώω βούτυρο.</a:t>
            </a:r>
            <a:endParaRPr kumimoji="0" lang="el-GR" altLang="el-GR" sz="1600" b="0" i="0" u="none" strike="noStrike" cap="none" normalizeH="0" baseline="0" dirty="0" smtClean="0">
              <a:ln>
                <a:noFill/>
              </a:ln>
              <a:solidFill>
                <a:srgbClr val="4A474B"/>
              </a:solidFill>
              <a:effectLst/>
              <a:latin typeface="Lato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Je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mange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de 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la</a:t>
            </a:r>
            <a:r>
              <a:rPr kumimoji="0" lang="el-GR" altLang="el-GR" sz="16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soupe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Je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ne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mange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pas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de 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soupe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 </a:t>
            </a:r>
            <a:r>
              <a:rPr kumimoji="0" lang="el-GR" altLang="el-GR" sz="1600" b="0" i="1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Τρώω σούπα. Δεν τρώω σούπα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0" i="1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</a:t>
            </a:r>
            <a:endParaRPr kumimoji="0" lang="el-GR" altLang="el-GR" sz="1600" b="0" i="0" u="none" strike="noStrike" cap="none" normalizeH="0" baseline="0" dirty="0" smtClean="0">
              <a:ln>
                <a:noFill/>
              </a:ln>
              <a:solidFill>
                <a:srgbClr val="4A474B"/>
              </a:solidFill>
              <a:effectLst/>
              <a:latin typeface="Lato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Tu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achètes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de 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l’huile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Tu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n’achètes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pas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d’huile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 </a:t>
            </a:r>
            <a:r>
              <a:rPr kumimoji="0" lang="el-GR" altLang="el-GR" sz="1600" b="0" i="1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Αγοράζεις λάδι. Δεν αγοράζεις λάδι.</a:t>
            </a:r>
            <a:endParaRPr kumimoji="0" lang="el-GR" altLang="el-GR" sz="1600" b="0" i="0" u="none" strike="noStrike" cap="none" normalizeH="0" baseline="0" dirty="0" smtClean="0">
              <a:ln>
                <a:noFill/>
              </a:ln>
              <a:solidFill>
                <a:srgbClr val="4A474B"/>
              </a:solidFill>
              <a:effectLst/>
              <a:latin typeface="Lato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Tu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achètes</a:t>
            </a:r>
            <a:r>
              <a:rPr kumimoji="0" lang="el-GR" altLang="el-GR" sz="16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des 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fruits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 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Tu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n’achètes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pas</a:t>
            </a:r>
            <a:r>
              <a:rPr kumimoji="0" lang="el-GR" altLang="el-GR" sz="16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de</a:t>
            </a:r>
            <a:r>
              <a:rPr kumimoji="0" lang="el-GR" altLang="el-GR" sz="1600" b="0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16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fruits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</a:t>
            </a:r>
            <a:r>
              <a:rPr kumimoji="0" lang="el-GR" altLang="el-GR" sz="1600" b="0" i="1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Αγοράζεις φρούτα. Δεν αγοράζεις  φρούτα</a:t>
            </a:r>
            <a:endParaRPr kumimoji="0" lang="el-GR" altLang="el-GR" sz="1600" b="0" i="0" u="none" strike="noStrike" cap="none" normalizeH="0" baseline="0" dirty="0" smtClean="0">
              <a:ln>
                <a:noFill/>
              </a:ln>
              <a:solidFill>
                <a:srgbClr val="4A474B"/>
              </a:solidFill>
              <a:effectLst/>
              <a:latin typeface="Lato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1326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2082" t="24988" r="24585" b="4978"/>
          <a:stretch/>
        </p:blipFill>
        <p:spPr>
          <a:xfrm>
            <a:off x="1307027" y="228600"/>
            <a:ext cx="8738674" cy="64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697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 smtClean="0">
                <a:effectLst/>
              </a:rPr>
              <a:t>Avec le verbe « être », le partitif ne change pas à la forme négative :</a:t>
            </a:r>
            <a:endParaRPr lang="el-GR" sz="2800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i="1" dirty="0" smtClean="0">
                <a:effectLst/>
              </a:rPr>
              <a:t>C'est </a:t>
            </a:r>
            <a:r>
              <a:rPr lang="fr-FR" b="1" i="1" dirty="0" smtClean="0">
                <a:effectLst/>
              </a:rPr>
              <a:t>de la</a:t>
            </a:r>
            <a:r>
              <a:rPr lang="fr-FR" i="1" dirty="0" smtClean="0">
                <a:effectLst/>
              </a:rPr>
              <a:t> mayonnaise. → Ce n'est pas </a:t>
            </a:r>
            <a:r>
              <a:rPr lang="fr-FR" b="1" i="1" dirty="0" smtClean="0">
                <a:effectLst/>
              </a:rPr>
              <a:t>de la</a:t>
            </a:r>
            <a:r>
              <a:rPr lang="fr-FR" i="1" dirty="0" smtClean="0">
                <a:effectLst/>
              </a:rPr>
              <a:t> mayonnaise.</a:t>
            </a:r>
            <a:endParaRPr lang="fr-FR" dirty="0" smtClean="0">
              <a:effectLst/>
            </a:endParaRPr>
          </a:p>
          <a:p>
            <a:r>
              <a:rPr lang="fr-FR" i="1" dirty="0" smtClean="0">
                <a:effectLst/>
              </a:rPr>
              <a:t>C'est </a:t>
            </a:r>
            <a:r>
              <a:rPr lang="fr-FR" b="1" i="1" dirty="0" smtClean="0">
                <a:effectLst/>
              </a:rPr>
              <a:t>du</a:t>
            </a:r>
            <a:r>
              <a:rPr lang="fr-FR" i="1" dirty="0" smtClean="0">
                <a:effectLst/>
              </a:rPr>
              <a:t> thon. → Ce n'est pas </a:t>
            </a:r>
            <a:r>
              <a:rPr lang="fr-FR" b="1" i="1" dirty="0" smtClean="0">
                <a:effectLst/>
              </a:rPr>
              <a:t>du</a:t>
            </a:r>
            <a:r>
              <a:rPr lang="fr-FR" i="1" dirty="0" smtClean="0">
                <a:effectLst/>
              </a:rPr>
              <a:t> thon.</a:t>
            </a:r>
            <a:endParaRPr lang="fr-FR" dirty="0" smtClean="0">
              <a:effectLst/>
            </a:endParaRPr>
          </a:p>
          <a:p>
            <a:r>
              <a:rPr lang="fr-FR" i="1" dirty="0" smtClean="0">
                <a:effectLst/>
              </a:rPr>
              <a:t>C'est </a:t>
            </a:r>
            <a:r>
              <a:rPr lang="fr-FR" b="1" i="1" dirty="0" smtClean="0">
                <a:effectLst/>
              </a:rPr>
              <a:t>de l'</a:t>
            </a:r>
            <a:r>
              <a:rPr lang="fr-FR" i="1" dirty="0" smtClean="0">
                <a:effectLst/>
              </a:rPr>
              <a:t>huile d'olive. → Ce n'est pas </a:t>
            </a:r>
            <a:r>
              <a:rPr lang="fr-FR" b="1" i="1" dirty="0" smtClean="0">
                <a:effectLst/>
              </a:rPr>
              <a:t>de l'</a:t>
            </a:r>
            <a:r>
              <a:rPr lang="fr-FR" i="1" dirty="0" smtClean="0">
                <a:effectLst/>
              </a:rPr>
              <a:t>huile d'olive.</a:t>
            </a:r>
            <a:endParaRPr lang="fr-FR" dirty="0" smtClean="0">
              <a:effectLst/>
            </a:endParaRPr>
          </a:p>
          <a:p>
            <a:r>
              <a:rPr lang="fr-FR" i="1" dirty="0" smtClean="0">
                <a:effectLst/>
              </a:rPr>
              <a:t>Ce sont </a:t>
            </a:r>
            <a:r>
              <a:rPr lang="fr-FR" b="1" i="1" dirty="0" smtClean="0">
                <a:effectLst/>
              </a:rPr>
              <a:t>des</a:t>
            </a:r>
            <a:r>
              <a:rPr lang="fr-FR" i="1" dirty="0" smtClean="0">
                <a:effectLst/>
              </a:rPr>
              <a:t> oignons. → Ce ne sont pas </a:t>
            </a:r>
            <a:r>
              <a:rPr lang="fr-FR" b="1" i="1" dirty="0" smtClean="0">
                <a:effectLst/>
              </a:rPr>
              <a:t>des </a:t>
            </a:r>
            <a:r>
              <a:rPr lang="fr-FR" i="1" dirty="0" smtClean="0">
                <a:effectLst/>
              </a:rPr>
              <a:t>oignons.</a:t>
            </a:r>
            <a:endParaRPr lang="fr-FR" dirty="0" smtClean="0">
              <a:effectLst/>
            </a:endParaRPr>
          </a:p>
          <a:p>
            <a:endParaRPr lang="el-G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38200" y="3934327"/>
            <a:ext cx="10388600" cy="249299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Προσέξτε όμως:</a:t>
            </a:r>
            <a:endParaRPr kumimoji="0" lang="el-GR" altLang="el-G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Τα: 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un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, 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une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, des, δεν αλλάζουν, όταν το αρνητικό ρήμα είναι το </a:t>
            </a:r>
            <a:r>
              <a:rPr kumimoji="0" lang="el-GR" altLang="el-G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être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.</a:t>
            </a:r>
            <a:endParaRPr kumimoji="0" lang="el-GR" altLang="el-G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Για παράδειγμα:</a:t>
            </a:r>
            <a:endParaRPr kumimoji="0" lang="el-GR" alt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0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Tu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es</a:t>
            </a:r>
            <a:r>
              <a:rPr kumimoji="0" lang="el-GR" altLang="el-GR" sz="20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20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une</a:t>
            </a:r>
            <a:r>
              <a:rPr kumimoji="0" lang="el-GR" altLang="el-GR" sz="20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20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fille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 </a:t>
            </a:r>
            <a:r>
              <a:rPr kumimoji="0" lang="el-GR" altLang="el-GR" sz="20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Tu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20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n</a:t>
            </a:r>
            <a:r>
              <a:rPr kumimoji="0" lang="el-GR" altLang="el-GR" sz="20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’es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20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pas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20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une</a:t>
            </a:r>
            <a:r>
              <a:rPr kumimoji="0" lang="el-GR" altLang="el-GR" sz="20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20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fille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</a:t>
            </a:r>
            <a:endParaRPr kumimoji="0" lang="el-GR" altLang="el-GR" sz="2000" b="0" i="0" u="none" strike="noStrike" cap="none" normalizeH="0" baseline="0" dirty="0" smtClean="0">
              <a:ln>
                <a:noFill/>
              </a:ln>
              <a:solidFill>
                <a:srgbClr val="4A474B"/>
              </a:solidFill>
              <a:effectLst/>
              <a:latin typeface="Lato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0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Vous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20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êtes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20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un</a:t>
            </a:r>
            <a:r>
              <a:rPr kumimoji="0" lang="el-GR" altLang="el-GR" sz="20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20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professeur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 </a:t>
            </a:r>
            <a:r>
              <a:rPr kumimoji="0" lang="el-GR" altLang="el-GR" sz="20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Vous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20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n</a:t>
            </a:r>
            <a:r>
              <a:rPr kumimoji="0" lang="el-GR" altLang="el-GR" sz="2000" b="1" i="0" u="none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’êtes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20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pas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 </a:t>
            </a:r>
            <a:r>
              <a:rPr kumimoji="0" lang="el-GR" altLang="el-GR" sz="20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un</a:t>
            </a:r>
            <a:r>
              <a:rPr kumimoji="0" lang="el-GR" altLang="el-GR" sz="2000" b="1" i="0" u="sng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 </a:t>
            </a:r>
            <a:r>
              <a:rPr kumimoji="0" lang="el-GR" altLang="el-GR" sz="2000" b="1" i="0" u="sng" strike="noStrike" cap="none" normalizeH="0" baseline="0" dirty="0" err="1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professeur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rgbClr val="4A474B"/>
                </a:solidFill>
                <a:effectLst/>
                <a:latin typeface="Lato"/>
              </a:rPr>
              <a:t>.</a:t>
            </a:r>
            <a:endParaRPr kumimoji="0" lang="el-GR" altLang="el-GR" sz="1400" b="0" i="0" u="none" strike="noStrike" cap="none" normalizeH="0" baseline="0" dirty="0" smtClean="0">
              <a:ln>
                <a:noFill/>
              </a:ln>
              <a:solidFill>
                <a:srgbClr val="4A474B"/>
              </a:solidFill>
              <a:effectLst/>
              <a:latin typeface="La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4391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444500" y="747101"/>
            <a:ext cx="7645400" cy="5575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VOCABULAIRE</a:t>
            </a:r>
            <a:endParaRPr lang="en-US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l-GR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://www.languageguide.org/french/vocabulary/fruit</a:t>
            </a:r>
            <a:r>
              <a:rPr lang="el-GR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</a:t>
            </a:r>
            <a:endParaRPr lang="en-US" u="sng" dirty="0" smtClean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https://www.languageguide.org/french/vocabulary/vegetables</a:t>
            </a:r>
            <a:r>
              <a:rPr lang="el-G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https://www.languageguide.org/french/vocabulary/sweets</a:t>
            </a:r>
            <a:r>
              <a:rPr lang="el-G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/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https://www.languageguide.org/french/vocabulary/drinks</a:t>
            </a:r>
            <a:r>
              <a:rPr lang="el-G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/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DICTIONNAIRE VISUEL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http://www.ikonet.com/fr/ledictionnairevisuel/alimentation-et-cuisine</a:t>
            </a:r>
            <a:r>
              <a:rPr lang="el-G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/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94500" y="747101"/>
            <a:ext cx="457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GRAMMAIRE</a:t>
            </a:r>
          </a:p>
          <a:p>
            <a:endParaRPr lang="en-US" dirty="0" smtClean="0"/>
          </a:p>
          <a:p>
            <a:r>
              <a:rPr lang="el-GR" dirty="0" smtClean="0">
                <a:hlinkClick r:id="rId7"/>
              </a:rPr>
              <a:t>https</a:t>
            </a:r>
            <a:r>
              <a:rPr lang="el-GR" dirty="0">
                <a:hlinkClick r:id="rId7"/>
              </a:rPr>
              <a:t>://</a:t>
            </a:r>
            <a:r>
              <a:rPr lang="el-GR" dirty="0" smtClean="0">
                <a:hlinkClick r:id="rId7"/>
              </a:rPr>
              <a:t>www.youtube.com/watch?v=CkpMTO-DUgw&amp;t=38s</a:t>
            </a:r>
            <a:endParaRPr lang="en-US" dirty="0" smtClean="0"/>
          </a:p>
          <a:p>
            <a:endParaRPr lang="el-GR" dirty="0"/>
          </a:p>
          <a:p>
            <a:r>
              <a:rPr lang="el-GR" dirty="0">
                <a:hlinkClick r:id="rId8"/>
              </a:rPr>
              <a:t>http://</a:t>
            </a:r>
            <a:r>
              <a:rPr lang="el-GR" dirty="0" smtClean="0">
                <a:hlinkClick r:id="rId8"/>
              </a:rPr>
              <a:t>photodentro.edu.gr/v/item/ds/8521/3929</a:t>
            </a:r>
            <a:endParaRPr lang="en-US" dirty="0" smtClean="0"/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6883400" y="3644900"/>
            <a:ext cx="4483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ACTIVITE JEU</a:t>
            </a:r>
            <a:endParaRPr lang="en-US" b="1" dirty="0" smtClean="0">
              <a:hlinkClick r:id="rId9"/>
            </a:endParaRPr>
          </a:p>
          <a:p>
            <a:endParaRPr lang="en-US" u="sng" dirty="0" smtClean="0">
              <a:hlinkClick r:id="rId9"/>
            </a:endParaRPr>
          </a:p>
          <a:p>
            <a:r>
              <a:rPr lang="el-GR" u="sng" dirty="0" smtClean="0">
                <a:hlinkClick r:id="rId9"/>
              </a:rPr>
              <a:t>http</a:t>
            </a:r>
            <a:r>
              <a:rPr lang="el-GR" u="sng" dirty="0">
                <a:hlinkClick r:id="rId9"/>
              </a:rPr>
              <a:t>://photodentro.edu.gr/v/item/ds/8521/4165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436602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Devoirs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p. 19: 2</a:t>
            </a:r>
          </a:p>
          <a:p>
            <a:r>
              <a:rPr lang="fr-FR" dirty="0" smtClean="0"/>
              <a:t>p. 87: 1, 2, 3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p. 124: 2</a:t>
            </a:r>
          </a:p>
          <a:p>
            <a:r>
              <a:rPr lang="fr-FR" dirty="0" smtClean="0"/>
              <a:t>p. 126: 1, 2</a:t>
            </a:r>
          </a:p>
          <a:p>
            <a:r>
              <a:rPr lang="fr-FR" dirty="0" smtClean="0"/>
              <a:t>p. 127: 3, 4</a:t>
            </a:r>
          </a:p>
          <a:p>
            <a:r>
              <a:rPr lang="fr-FR" dirty="0"/>
              <a:t>p</a:t>
            </a:r>
            <a:r>
              <a:rPr lang="fr-FR" dirty="0" smtClean="0"/>
              <a:t>. 128: 5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425099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4063" t="31287" r="25207" b="4979"/>
          <a:stretch/>
        </p:blipFill>
        <p:spPr>
          <a:xfrm>
            <a:off x="1615521" y="355600"/>
            <a:ext cx="8468279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888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358900" y="1016000"/>
            <a:ext cx="9563100" cy="3606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2800" dirty="0" smtClean="0"/>
              <a:t>1/ Trouve la bonne réponse</a:t>
            </a:r>
          </a:p>
          <a:p>
            <a:endParaRPr lang="fr-FR" sz="2800" dirty="0"/>
          </a:p>
          <a:p>
            <a:r>
              <a:rPr lang="fr-FR" sz="2800" dirty="0" smtClean="0"/>
              <a:t>c</a:t>
            </a:r>
          </a:p>
          <a:p>
            <a:r>
              <a:rPr lang="fr-FR" sz="2800" dirty="0" smtClean="0"/>
              <a:t>a</a:t>
            </a:r>
            <a:r>
              <a:rPr lang="en-US" sz="2800" dirty="0" smtClean="0"/>
              <a:t>,</a:t>
            </a:r>
            <a:r>
              <a:rPr lang="fr-FR" sz="2800" dirty="0" smtClean="0"/>
              <a:t> c</a:t>
            </a:r>
          </a:p>
          <a:p>
            <a:r>
              <a:rPr lang="fr-FR" sz="2800" dirty="0" smtClean="0"/>
              <a:t>c</a:t>
            </a:r>
          </a:p>
          <a:p>
            <a:r>
              <a:rPr lang="fr-FR" sz="2800" dirty="0" smtClean="0"/>
              <a:t>a</a:t>
            </a:r>
          </a:p>
          <a:p>
            <a:r>
              <a:rPr lang="fr-FR" sz="2800" dirty="0" smtClean="0"/>
              <a:t>c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6251434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3959" t="29620" r="25521" b="8128"/>
          <a:stretch/>
        </p:blipFill>
        <p:spPr>
          <a:xfrm>
            <a:off x="1625600" y="450757"/>
            <a:ext cx="8712200" cy="603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521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358900" y="1016000"/>
            <a:ext cx="9563100" cy="3606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2800" dirty="0"/>
              <a:t>3</a:t>
            </a:r>
            <a:r>
              <a:rPr lang="fr-FR" sz="2800" dirty="0" smtClean="0"/>
              <a:t>/ Choisis</a:t>
            </a:r>
          </a:p>
          <a:p>
            <a:endParaRPr lang="fr-FR" sz="2800" dirty="0"/>
          </a:p>
          <a:p>
            <a:r>
              <a:rPr lang="fr-FR" sz="2800" dirty="0" smtClean="0"/>
              <a:t>du</a:t>
            </a:r>
          </a:p>
          <a:p>
            <a:r>
              <a:rPr lang="fr-FR" sz="2800" dirty="0" smtClean="0"/>
              <a:t>de la</a:t>
            </a:r>
          </a:p>
          <a:p>
            <a:r>
              <a:rPr lang="fr-FR" sz="2800" dirty="0" smtClean="0"/>
              <a:t>de de</a:t>
            </a:r>
          </a:p>
          <a:p>
            <a:r>
              <a:rPr lang="fr-FR" sz="2800" dirty="0" smtClean="0"/>
              <a:t>des</a:t>
            </a:r>
          </a:p>
          <a:p>
            <a:endParaRPr lang="fr-FR" sz="2800" dirty="0" smtClean="0"/>
          </a:p>
        </p:txBody>
      </p:sp>
    </p:spTree>
    <p:extLst>
      <p:ext uri="{BB962C8B-B14F-4D97-AF65-F5344CB8AC3E}">
        <p14:creationId xmlns:p14="http://schemas.microsoft.com/office/powerpoint/2010/main" val="37189430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4896" t="38328" r="26354" b="33696"/>
          <a:stretch/>
        </p:blipFill>
        <p:spPr>
          <a:xfrm>
            <a:off x="811034" y="2095500"/>
            <a:ext cx="9564866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96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15730" t="25729" r="16458" b="4978"/>
          <a:stretch/>
        </p:blipFill>
        <p:spPr>
          <a:xfrm>
            <a:off x="800100" y="293681"/>
            <a:ext cx="10807157" cy="62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004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358900" y="1016000"/>
            <a:ext cx="9563100" cy="3606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2800" dirty="0"/>
              <a:t>5</a:t>
            </a:r>
            <a:r>
              <a:rPr lang="fr-FR" sz="2800" dirty="0" smtClean="0"/>
              <a:t>/ Quelle est la bonne réponse?</a:t>
            </a:r>
          </a:p>
          <a:p>
            <a:endParaRPr lang="fr-FR" sz="2800" dirty="0"/>
          </a:p>
          <a:p>
            <a:r>
              <a:rPr lang="fr-FR" sz="2800" dirty="0" smtClean="0"/>
              <a:t>les</a:t>
            </a:r>
          </a:p>
          <a:p>
            <a:r>
              <a:rPr lang="fr-FR" sz="2800" dirty="0" smtClean="0"/>
              <a:t>la</a:t>
            </a:r>
          </a:p>
          <a:p>
            <a:r>
              <a:rPr lang="fr-FR" sz="2800" dirty="0" smtClean="0"/>
              <a:t>du</a:t>
            </a:r>
          </a:p>
          <a:p>
            <a:endParaRPr lang="fr-FR" sz="2800" dirty="0" smtClean="0"/>
          </a:p>
          <a:p>
            <a:endParaRPr lang="fr-FR" sz="2800" dirty="0"/>
          </a:p>
          <a:p>
            <a:endParaRPr lang="fr-FR" sz="2800" dirty="0" smtClean="0"/>
          </a:p>
          <a:p>
            <a:endParaRPr lang="fr-FR" sz="2800" dirty="0" smtClean="0"/>
          </a:p>
        </p:txBody>
      </p:sp>
    </p:spTree>
    <p:extLst>
      <p:ext uri="{BB962C8B-B14F-4D97-AF65-F5344CB8AC3E}">
        <p14:creationId xmlns:p14="http://schemas.microsoft.com/office/powerpoint/2010/main" val="20340473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6979" t="20355" r="28021" b="5535"/>
          <a:stretch/>
        </p:blipFill>
        <p:spPr>
          <a:xfrm>
            <a:off x="622300" y="663693"/>
            <a:ext cx="6045200" cy="5597407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/>
          <a:srcRect l="26979" t="45923" r="42586" b="19245"/>
          <a:stretch/>
        </p:blipFill>
        <p:spPr>
          <a:xfrm>
            <a:off x="7010400" y="2108199"/>
            <a:ext cx="4292600" cy="276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578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358900" y="1016000"/>
            <a:ext cx="9563100" cy="3606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2800" dirty="0"/>
              <a:t>2</a:t>
            </a:r>
            <a:r>
              <a:rPr lang="fr-FR" sz="2800" dirty="0" smtClean="0"/>
              <a:t>/ Qu’est-ce que c’est?</a:t>
            </a:r>
          </a:p>
          <a:p>
            <a:endParaRPr lang="fr-FR" sz="2800" dirty="0"/>
          </a:p>
          <a:p>
            <a:r>
              <a:rPr lang="fr-FR" sz="2800" dirty="0" smtClean="0"/>
              <a:t>Des baguettes - des pâtes - du lait</a:t>
            </a:r>
          </a:p>
          <a:p>
            <a:r>
              <a:rPr lang="fr-FR" sz="2800" dirty="0" smtClean="0"/>
              <a:t>Des poissons – une fraise – du beurre</a:t>
            </a:r>
          </a:p>
          <a:p>
            <a:r>
              <a:rPr lang="fr-FR" sz="2800" dirty="0" smtClean="0"/>
              <a:t>Du jus d’orange – de l’eau minérale</a:t>
            </a:r>
          </a:p>
          <a:p>
            <a:endParaRPr lang="fr-FR" sz="2800" dirty="0" smtClean="0"/>
          </a:p>
          <a:p>
            <a:endParaRPr lang="fr-FR" sz="2800" dirty="0"/>
          </a:p>
          <a:p>
            <a:endParaRPr lang="fr-FR" sz="2800" dirty="0" smtClean="0"/>
          </a:p>
          <a:p>
            <a:endParaRPr lang="fr-FR" sz="2800" dirty="0" smtClean="0"/>
          </a:p>
        </p:txBody>
      </p:sp>
    </p:spTree>
    <p:extLst>
      <p:ext uri="{BB962C8B-B14F-4D97-AF65-F5344CB8AC3E}">
        <p14:creationId xmlns:p14="http://schemas.microsoft.com/office/powerpoint/2010/main" val="8239183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646" t="41156" r="43125" b="37740"/>
          <a:stretch/>
        </p:blipFill>
        <p:spPr>
          <a:xfrm>
            <a:off x="698499" y="2032001"/>
            <a:ext cx="10998306" cy="4622800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4"/>
          <a:srcRect l="29464" t="22301" r="43779" b="59201"/>
          <a:stretch/>
        </p:blipFill>
        <p:spPr>
          <a:xfrm>
            <a:off x="5064635" y="106316"/>
            <a:ext cx="6771765" cy="243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171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8646" t="62587" r="43125" b="8757"/>
          <a:stretch/>
        </p:blipFill>
        <p:spPr>
          <a:xfrm>
            <a:off x="736601" y="520699"/>
            <a:ext cx="10352220" cy="59083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15776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/>
          <a:srcRect l="29479" t="20591" r="43515" b="57935"/>
          <a:stretch/>
        </p:blipFill>
        <p:spPr>
          <a:xfrm>
            <a:off x="546099" y="800101"/>
            <a:ext cx="11262745" cy="503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482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3854" t="17577" r="42188" b="12389"/>
          <a:stretch/>
        </p:blipFill>
        <p:spPr>
          <a:xfrm>
            <a:off x="3184004" y="241300"/>
            <a:ext cx="5629795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276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7188" t="28508" r="28125" b="27396"/>
          <a:stretch/>
        </p:blipFill>
        <p:spPr>
          <a:xfrm>
            <a:off x="1400415" y="762000"/>
            <a:ext cx="8904995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524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358900" y="1016000"/>
            <a:ext cx="9563100" cy="3606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2800" dirty="0"/>
              <a:t>1</a:t>
            </a:r>
            <a:r>
              <a:rPr lang="fr-FR" sz="2800" dirty="0" smtClean="0"/>
              <a:t>/ </a:t>
            </a:r>
            <a:r>
              <a:rPr lang="el-GR" sz="2800" dirty="0" smtClean="0"/>
              <a:t>Συμπλήρωσε τα κενά</a:t>
            </a:r>
            <a:r>
              <a:rPr lang="fr-FR" sz="2800" dirty="0" smtClean="0"/>
              <a:t> </a:t>
            </a:r>
          </a:p>
          <a:p>
            <a:endParaRPr lang="fr-FR" sz="2800" dirty="0" smtClean="0"/>
          </a:p>
          <a:p>
            <a:endParaRPr lang="fr-FR" sz="2800" dirty="0"/>
          </a:p>
          <a:p>
            <a:r>
              <a:rPr lang="fr-FR" sz="2800" dirty="0" smtClean="0"/>
              <a:t>bois</a:t>
            </a:r>
          </a:p>
          <a:p>
            <a:r>
              <a:rPr lang="fr-FR" sz="2800" dirty="0" smtClean="0"/>
              <a:t>mangeons</a:t>
            </a:r>
          </a:p>
          <a:p>
            <a:r>
              <a:rPr lang="fr-FR" sz="2800" dirty="0" smtClean="0"/>
              <a:t>prenons</a:t>
            </a:r>
          </a:p>
          <a:p>
            <a:r>
              <a:rPr lang="fr-FR" sz="2800" dirty="0" smtClean="0"/>
              <a:t>prenons</a:t>
            </a:r>
          </a:p>
          <a:p>
            <a:endParaRPr lang="fr-FR" sz="2800" dirty="0" smtClean="0"/>
          </a:p>
          <a:p>
            <a:endParaRPr lang="fr-FR" sz="2800" dirty="0" smtClean="0"/>
          </a:p>
          <a:p>
            <a:endParaRPr lang="fr-FR" sz="2800" dirty="0"/>
          </a:p>
          <a:p>
            <a:endParaRPr lang="fr-FR" sz="2800" dirty="0" smtClean="0"/>
          </a:p>
          <a:p>
            <a:endParaRPr lang="fr-FR" sz="2800" dirty="0" smtClean="0"/>
          </a:p>
        </p:txBody>
      </p:sp>
    </p:spTree>
    <p:extLst>
      <p:ext uri="{BB962C8B-B14F-4D97-AF65-F5344CB8AC3E}">
        <p14:creationId xmlns:p14="http://schemas.microsoft.com/office/powerpoint/2010/main" val="40479746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7188" t="21468" r="28333" b="16836"/>
          <a:stretch/>
        </p:blipFill>
        <p:spPr>
          <a:xfrm>
            <a:off x="1943100" y="403545"/>
            <a:ext cx="7912100" cy="617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88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Questions de compréhension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/>
          </p:cNvPicPr>
          <p:nvPr>
            <p:ph idx="1"/>
          </p:nvPr>
        </p:nvPicPr>
        <p:blipFill rotWithShape="1">
          <a:blip r:embed="rId2"/>
          <a:srcRect l="9029" t="14775" r="8801" b="5889"/>
          <a:stretch/>
        </p:blipFill>
        <p:spPr bwMode="auto">
          <a:xfrm>
            <a:off x="2088022" y="1825625"/>
            <a:ext cx="8015955" cy="4351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64552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282700" y="457200"/>
            <a:ext cx="9563100" cy="546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2800" dirty="0"/>
              <a:t>2</a:t>
            </a:r>
            <a:r>
              <a:rPr lang="fr-FR" sz="2800" dirty="0" smtClean="0"/>
              <a:t>/ Ingrédients</a:t>
            </a:r>
          </a:p>
          <a:p>
            <a:endParaRPr lang="fr-FR" sz="2800" dirty="0" smtClean="0"/>
          </a:p>
          <a:p>
            <a:r>
              <a:rPr lang="fr-FR" sz="2800" dirty="0" smtClean="0"/>
              <a:t>Du</a:t>
            </a:r>
          </a:p>
          <a:p>
            <a:r>
              <a:rPr lang="fr-FR" sz="2800" dirty="0" smtClean="0"/>
              <a:t>Du</a:t>
            </a:r>
          </a:p>
          <a:p>
            <a:r>
              <a:rPr lang="fr-FR" sz="2800" dirty="0" smtClean="0"/>
              <a:t>Du</a:t>
            </a:r>
          </a:p>
          <a:p>
            <a:r>
              <a:rPr lang="fr-FR" sz="2800" dirty="0" smtClean="0"/>
              <a:t>De la</a:t>
            </a:r>
          </a:p>
          <a:p>
            <a:endParaRPr lang="fr-FR" sz="2800" dirty="0"/>
          </a:p>
          <a:p>
            <a:r>
              <a:rPr lang="fr-FR" sz="2800" dirty="0" smtClean="0"/>
              <a:t>Du</a:t>
            </a:r>
          </a:p>
          <a:p>
            <a:r>
              <a:rPr lang="fr-FR" sz="2800" dirty="0" smtClean="0"/>
              <a:t>Des</a:t>
            </a:r>
          </a:p>
          <a:p>
            <a:r>
              <a:rPr lang="fr-FR" sz="2800" dirty="0" smtClean="0"/>
              <a:t>Du</a:t>
            </a:r>
          </a:p>
          <a:p>
            <a:r>
              <a:rPr lang="fr-FR" sz="2800" dirty="0" smtClean="0"/>
              <a:t>Du</a:t>
            </a:r>
          </a:p>
          <a:p>
            <a:r>
              <a:rPr lang="fr-FR" sz="2800" dirty="0" smtClean="0"/>
              <a:t>Du</a:t>
            </a:r>
          </a:p>
          <a:p>
            <a:endParaRPr lang="fr-FR" sz="2800" dirty="0" smtClean="0"/>
          </a:p>
        </p:txBody>
      </p:sp>
    </p:spTree>
    <p:extLst>
      <p:ext uri="{BB962C8B-B14F-4D97-AF65-F5344CB8AC3E}">
        <p14:creationId xmlns:p14="http://schemas.microsoft.com/office/powerpoint/2010/main" val="21576727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6771" t="22950" r="27917" b="28693"/>
          <a:stretch/>
        </p:blipFill>
        <p:spPr>
          <a:xfrm>
            <a:off x="1447800" y="698500"/>
            <a:ext cx="8966200" cy="537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57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282700" y="457200"/>
            <a:ext cx="9563100" cy="546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2800" dirty="0" smtClean="0"/>
              <a:t>3/ </a:t>
            </a:r>
          </a:p>
          <a:p>
            <a:r>
              <a:rPr lang="fr-FR" sz="2800" dirty="0" smtClean="0"/>
              <a:t>Je mange</a:t>
            </a:r>
          </a:p>
          <a:p>
            <a:r>
              <a:rPr lang="fr-FR" sz="2800" dirty="0" smtClean="0"/>
              <a:t>Du poisson</a:t>
            </a:r>
          </a:p>
          <a:p>
            <a:r>
              <a:rPr lang="fr-FR" sz="2800" dirty="0" smtClean="0"/>
              <a:t>Des fruits</a:t>
            </a:r>
          </a:p>
          <a:p>
            <a:r>
              <a:rPr lang="fr-FR" sz="2800" dirty="0" smtClean="0"/>
              <a:t>De la viande</a:t>
            </a:r>
          </a:p>
          <a:p>
            <a:r>
              <a:rPr lang="fr-FR" sz="2800" dirty="0" smtClean="0"/>
              <a:t>Une tarte</a:t>
            </a:r>
          </a:p>
          <a:p>
            <a:endParaRPr lang="fr-FR" sz="2800" dirty="0" smtClean="0"/>
          </a:p>
          <a:p>
            <a:r>
              <a:rPr lang="fr-FR" sz="2800" dirty="0" smtClean="0"/>
              <a:t>Je bois</a:t>
            </a:r>
            <a:endParaRPr lang="fr-FR" sz="2800" dirty="0"/>
          </a:p>
          <a:p>
            <a:r>
              <a:rPr lang="fr-FR" sz="2800" dirty="0" smtClean="0"/>
              <a:t>Du jus de fruits</a:t>
            </a:r>
          </a:p>
          <a:p>
            <a:r>
              <a:rPr lang="fr-FR" sz="2800" dirty="0" smtClean="0"/>
              <a:t>De l’Orangina</a:t>
            </a:r>
          </a:p>
          <a:p>
            <a:r>
              <a:rPr lang="fr-FR" sz="2800" dirty="0" smtClean="0"/>
              <a:t>Du lait</a:t>
            </a:r>
          </a:p>
        </p:txBody>
      </p:sp>
    </p:spTree>
    <p:extLst>
      <p:ext uri="{BB962C8B-B14F-4D97-AF65-F5344CB8AC3E}">
        <p14:creationId xmlns:p14="http://schemas.microsoft.com/office/powerpoint/2010/main" val="6555381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6979" t="27952" r="28317" b="21282"/>
          <a:stretch/>
        </p:blipFill>
        <p:spPr>
          <a:xfrm>
            <a:off x="1409700" y="495299"/>
            <a:ext cx="9347200" cy="59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68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282700" y="457200"/>
            <a:ext cx="9563100" cy="546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fr-FR" sz="2800" dirty="0"/>
              <a:t>4</a:t>
            </a:r>
            <a:r>
              <a:rPr lang="fr-FR" sz="2800" dirty="0" smtClean="0"/>
              <a:t>/ </a:t>
            </a:r>
          </a:p>
          <a:p>
            <a:pPr>
              <a:lnSpc>
                <a:spcPct val="150000"/>
              </a:lnSpc>
            </a:pPr>
            <a:r>
              <a:rPr lang="fr-FR" sz="2800" dirty="0" smtClean="0"/>
              <a:t>Prends</a:t>
            </a:r>
          </a:p>
          <a:p>
            <a:pPr>
              <a:lnSpc>
                <a:spcPct val="150000"/>
              </a:lnSpc>
            </a:pPr>
            <a:r>
              <a:rPr lang="fr-FR" sz="2800" dirty="0" smtClean="0"/>
              <a:t>Prenons</a:t>
            </a:r>
          </a:p>
          <a:p>
            <a:pPr>
              <a:lnSpc>
                <a:spcPct val="150000"/>
              </a:lnSpc>
            </a:pPr>
            <a:r>
              <a:rPr lang="fr-FR" sz="2800" dirty="0" smtClean="0"/>
              <a:t>Mange</a:t>
            </a:r>
          </a:p>
          <a:p>
            <a:pPr>
              <a:lnSpc>
                <a:spcPct val="150000"/>
              </a:lnSpc>
            </a:pPr>
            <a:r>
              <a:rPr lang="fr-FR" sz="2800" dirty="0" smtClean="0"/>
              <a:t>Mangent</a:t>
            </a:r>
          </a:p>
          <a:p>
            <a:pPr>
              <a:lnSpc>
                <a:spcPct val="150000"/>
              </a:lnSpc>
            </a:pPr>
            <a:r>
              <a:rPr lang="fr-FR" sz="2800" dirty="0" smtClean="0"/>
              <a:t>mangeons</a:t>
            </a:r>
          </a:p>
        </p:txBody>
      </p:sp>
    </p:spTree>
    <p:extLst>
      <p:ext uri="{BB962C8B-B14F-4D97-AF65-F5344CB8AC3E}">
        <p14:creationId xmlns:p14="http://schemas.microsoft.com/office/powerpoint/2010/main" val="19119611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7084" t="34643" r="28020" b="8498"/>
          <a:stretch/>
        </p:blipFill>
        <p:spPr>
          <a:xfrm>
            <a:off x="1612900" y="613953"/>
            <a:ext cx="7861300" cy="559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159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/>
          <a:srcRect l="27292" t="26655" r="28021" b="27026"/>
          <a:stretch/>
        </p:blipFill>
        <p:spPr>
          <a:xfrm>
            <a:off x="647700" y="657706"/>
            <a:ext cx="10185400" cy="593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772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7172" t="24247" r="28229" b="28322"/>
          <a:stretch/>
        </p:blipFill>
        <p:spPr>
          <a:xfrm>
            <a:off x="1267097" y="711200"/>
            <a:ext cx="9086825" cy="5433272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1282700" y="457200"/>
            <a:ext cx="9563100" cy="546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fr-FR" sz="2800" dirty="0" smtClean="0"/>
              <a:t>6/ Non,</a:t>
            </a:r>
          </a:p>
          <a:p>
            <a:pPr>
              <a:lnSpc>
                <a:spcPct val="150000"/>
              </a:lnSpc>
            </a:pPr>
            <a:r>
              <a:rPr lang="fr-FR" sz="2800" dirty="0" smtClean="0"/>
              <a:t>Je n’</a:t>
            </a:r>
            <a:r>
              <a:rPr lang="fr-FR" sz="2800" b="1" dirty="0" smtClean="0"/>
              <a:t>aime</a:t>
            </a:r>
            <a:r>
              <a:rPr lang="fr-FR" sz="2800" dirty="0" smtClean="0"/>
              <a:t> pas la glace</a:t>
            </a:r>
          </a:p>
          <a:p>
            <a:pPr>
              <a:lnSpc>
                <a:spcPct val="150000"/>
              </a:lnSpc>
            </a:pPr>
            <a:r>
              <a:rPr lang="fr-FR" sz="2800" dirty="0" smtClean="0"/>
              <a:t>Je ne mange pas de saucisses</a:t>
            </a:r>
          </a:p>
          <a:p>
            <a:pPr>
              <a:lnSpc>
                <a:spcPct val="150000"/>
              </a:lnSpc>
            </a:pPr>
            <a:r>
              <a:rPr lang="fr-FR" sz="2800" dirty="0" smtClean="0"/>
              <a:t>Je ne bois pas d’Orangina</a:t>
            </a:r>
          </a:p>
          <a:p>
            <a:pPr>
              <a:lnSpc>
                <a:spcPct val="150000"/>
              </a:lnSpc>
            </a:pPr>
            <a:r>
              <a:rPr lang="fr-FR" sz="2800" dirty="0" smtClean="0"/>
              <a:t>Je n’</a:t>
            </a:r>
            <a:r>
              <a:rPr lang="fr-FR" sz="2800" b="1" dirty="0" smtClean="0"/>
              <a:t>adore</a:t>
            </a:r>
            <a:r>
              <a:rPr lang="fr-FR" sz="2800" dirty="0" smtClean="0"/>
              <a:t> pas les frites</a:t>
            </a:r>
          </a:p>
          <a:p>
            <a:pPr>
              <a:lnSpc>
                <a:spcPct val="150000"/>
              </a:lnSpc>
            </a:pPr>
            <a:r>
              <a:rPr lang="fr-FR" sz="2800" dirty="0" smtClean="0"/>
              <a:t>Je ne prends pas de fromage</a:t>
            </a:r>
          </a:p>
          <a:p>
            <a:pPr>
              <a:lnSpc>
                <a:spcPct val="150000"/>
              </a:lnSpc>
            </a:pPr>
            <a:r>
              <a:rPr lang="fr-FR" sz="2800" dirty="0" smtClean="0"/>
              <a:t>Je ne bois pas de Coca cola</a:t>
            </a:r>
          </a:p>
          <a:p>
            <a:pPr>
              <a:lnSpc>
                <a:spcPct val="150000"/>
              </a:lnSpc>
            </a:pPr>
            <a:r>
              <a:rPr lang="fr-FR" sz="2800" dirty="0" smtClean="0"/>
              <a:t>Je n’</a:t>
            </a:r>
            <a:r>
              <a:rPr lang="fr-FR" sz="2800" b="1" dirty="0" smtClean="0"/>
              <a:t>adore</a:t>
            </a:r>
            <a:r>
              <a:rPr lang="fr-FR" sz="2800" dirty="0" smtClean="0"/>
              <a:t> pas les tartes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3839508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9479" t="22346" r="31458" b="13516"/>
          <a:stretch/>
        </p:blipFill>
        <p:spPr>
          <a:xfrm>
            <a:off x="2412999" y="86818"/>
            <a:ext cx="7183707" cy="663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870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9700" y="4165600"/>
            <a:ext cx="21971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5/</a:t>
            </a:r>
          </a:p>
          <a:p>
            <a:r>
              <a:rPr lang="fr-FR" sz="3200" dirty="0" smtClean="0"/>
              <a:t>Le</a:t>
            </a:r>
          </a:p>
          <a:p>
            <a:r>
              <a:rPr lang="fr-FR" sz="3200" dirty="0" smtClean="0"/>
              <a:t>La</a:t>
            </a:r>
          </a:p>
          <a:p>
            <a:r>
              <a:rPr lang="fr-FR" sz="3200" dirty="0" smtClean="0"/>
              <a:t>Du</a:t>
            </a:r>
          </a:p>
          <a:p>
            <a:endParaRPr lang="el-GR" dirty="0"/>
          </a:p>
        </p:txBody>
      </p:sp>
      <p:sp>
        <p:nvSpPr>
          <p:cNvPr id="3" name="TextBox 2"/>
          <p:cNvSpPr txBox="1"/>
          <p:nvPr/>
        </p:nvSpPr>
        <p:spPr>
          <a:xfrm>
            <a:off x="1079500" y="1092200"/>
            <a:ext cx="87122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4/</a:t>
            </a:r>
          </a:p>
          <a:p>
            <a:r>
              <a:rPr lang="fr-FR" sz="2800" dirty="0" smtClean="0"/>
              <a:t>Elle prend son petit-déjeuner à 8 heures du matin</a:t>
            </a:r>
          </a:p>
          <a:p>
            <a:r>
              <a:rPr lang="fr-FR" sz="2800" dirty="0" smtClean="0"/>
              <a:t>Tu bois de l’eau minérale?</a:t>
            </a:r>
          </a:p>
          <a:p>
            <a:r>
              <a:rPr lang="fr-FR" sz="2800" dirty="0" smtClean="0"/>
              <a:t>Ils mangent des sandwichs à la mozzarella à la cantine</a:t>
            </a:r>
          </a:p>
          <a:p>
            <a:endParaRPr lang="fr-F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7634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Réponses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Faux, ils sont chez Lucas</a:t>
            </a:r>
          </a:p>
          <a:p>
            <a:pPr marL="0" indent="0">
              <a:buNone/>
            </a:pPr>
            <a:r>
              <a:rPr lang="fr-FR" dirty="0" smtClean="0"/>
              <a:t>   Vrai, elle prend ça: La tarte flambée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Faux, la tortilla est un plat espagnol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Vrai, Sabine prend de la moussaka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Faux, le </a:t>
            </a:r>
            <a:r>
              <a:rPr lang="fr-FR" dirty="0" err="1" smtClean="0"/>
              <a:t>bratwurst</a:t>
            </a:r>
            <a:r>
              <a:rPr lang="fr-FR" dirty="0" smtClean="0"/>
              <a:t> est le plat national d’Allemagne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Vrai, Nikos goûte toutes les spécialités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866466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t="22564" r="40833" b="6460"/>
          <a:stretch/>
        </p:blipFill>
        <p:spPr>
          <a:xfrm>
            <a:off x="1181100" y="942852"/>
            <a:ext cx="8242300" cy="5558949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1181100" y="247134"/>
            <a:ext cx="4807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http://photodentro.edu.gr/v/item/ds/8521/4164</a:t>
            </a:r>
          </a:p>
        </p:txBody>
      </p:sp>
    </p:spTree>
    <p:extLst>
      <p:ext uri="{BB962C8B-B14F-4D97-AF65-F5344CB8AC3E}">
        <p14:creationId xmlns:p14="http://schemas.microsoft.com/office/powerpoint/2010/main" val="1008068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/>
          <a:srcRect l="34792" t="16836" r="35521" b="38161"/>
          <a:stretch/>
        </p:blipFill>
        <p:spPr>
          <a:xfrm>
            <a:off x="1866899" y="0"/>
            <a:ext cx="7899401" cy="67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160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34792" t="60659" r="35521" b="9425"/>
          <a:stretch/>
        </p:blipFill>
        <p:spPr>
          <a:xfrm>
            <a:off x="944853" y="490555"/>
            <a:ext cx="10274912" cy="582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462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3334" t="25415" r="29966" b="10006"/>
          <a:stretch/>
        </p:blipFill>
        <p:spPr>
          <a:xfrm>
            <a:off x="1549401" y="119562"/>
            <a:ext cx="8666876" cy="67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341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2812" t="25173" r="29979" b="9534"/>
          <a:stretch/>
        </p:blipFill>
        <p:spPr>
          <a:xfrm>
            <a:off x="1587500" y="117259"/>
            <a:ext cx="8509000" cy="661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52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3168" t="25807" r="30006" b="10808"/>
          <a:stretch/>
        </p:blipFill>
        <p:spPr>
          <a:xfrm>
            <a:off x="1778000" y="133939"/>
            <a:ext cx="8534399" cy="656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58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5521" t="32921" r="37832" b="11833"/>
          <a:stretch/>
        </p:blipFill>
        <p:spPr>
          <a:xfrm>
            <a:off x="2227984" y="215900"/>
            <a:ext cx="7703416" cy="652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913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3551" t="25544" r="30219" b="10907"/>
          <a:stretch/>
        </p:blipFill>
        <p:spPr>
          <a:xfrm>
            <a:off x="1552666" y="158003"/>
            <a:ext cx="8581934" cy="663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133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3442" t="25729" r="32781" b="31805"/>
          <a:stretch/>
        </p:blipFill>
        <p:spPr>
          <a:xfrm>
            <a:off x="660400" y="469899"/>
            <a:ext cx="10807699" cy="589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688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3132" t="26210" r="31669" b="13000"/>
          <a:stretch/>
        </p:blipFill>
        <p:spPr>
          <a:xfrm>
            <a:off x="1676400" y="217146"/>
            <a:ext cx="8445500" cy="638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35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Vocabulaire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/>
          <a:srcRect l="9792" t="4051" r="26146" b="8869"/>
          <a:stretch/>
        </p:blipFill>
        <p:spPr>
          <a:xfrm>
            <a:off x="1041400" y="1379136"/>
            <a:ext cx="6388100" cy="4881963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5305357" y="658574"/>
            <a:ext cx="54134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http://photodentro.edu.gr/v/item/ds/8521/4054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873121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19688" t="16835" r="37000" b="5905"/>
          <a:stretch/>
        </p:blipFill>
        <p:spPr>
          <a:xfrm>
            <a:off x="2808514" y="32610"/>
            <a:ext cx="6805749" cy="682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906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18646" t="16836" r="36979" b="5653"/>
          <a:stretch/>
        </p:blipFill>
        <p:spPr>
          <a:xfrm>
            <a:off x="2222500" y="1"/>
            <a:ext cx="7073900" cy="694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146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7501" t="14983" r="26770" b="10907"/>
          <a:stretch/>
        </p:blipFill>
        <p:spPr>
          <a:xfrm>
            <a:off x="2730500" y="218677"/>
            <a:ext cx="7086600" cy="645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136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5207" t="14611" r="25418" b="27582"/>
          <a:stretch/>
        </p:blipFill>
        <p:spPr>
          <a:xfrm>
            <a:off x="1003301" y="368300"/>
            <a:ext cx="9328638" cy="614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313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5104" t="21522" r="25000" b="14613"/>
          <a:stretch/>
        </p:blipFill>
        <p:spPr>
          <a:xfrm>
            <a:off x="1689099" y="291011"/>
            <a:ext cx="8810115" cy="634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8866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2604" t="32770" r="23958" b="17762"/>
          <a:stretch/>
        </p:blipFill>
        <p:spPr>
          <a:xfrm>
            <a:off x="717907" y="800100"/>
            <a:ext cx="10468082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0355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812800"/>
            <a:ext cx="8204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dirty="0"/>
              <a:t>1</a:t>
            </a:r>
            <a:r>
              <a:rPr lang="fr-FR" sz="2400" dirty="0" smtClean="0"/>
              <a:t>/</a:t>
            </a:r>
          </a:p>
          <a:p>
            <a:pPr>
              <a:lnSpc>
                <a:spcPct val="150000"/>
              </a:lnSpc>
            </a:pPr>
            <a:r>
              <a:rPr lang="fr-FR" sz="2400" dirty="0" smtClean="0"/>
              <a:t>Jean: -Je voudrais le menu s’il vous plaît.</a:t>
            </a:r>
          </a:p>
          <a:p>
            <a:pPr>
              <a:lnSpc>
                <a:spcPct val="150000"/>
              </a:lnSpc>
            </a:pPr>
            <a:endParaRPr lang="fr-FR" sz="2400" dirty="0" smtClean="0"/>
          </a:p>
          <a:p>
            <a:pPr>
              <a:lnSpc>
                <a:spcPct val="150000"/>
              </a:lnSpc>
            </a:pPr>
            <a:r>
              <a:rPr lang="fr-FR" sz="2400" dirty="0" smtClean="0"/>
              <a:t>Jean: -Je voudrais un sandwich au fromage et un jus de fruits.</a:t>
            </a:r>
          </a:p>
          <a:p>
            <a:pPr>
              <a:lnSpc>
                <a:spcPct val="150000"/>
              </a:lnSpc>
            </a:pPr>
            <a:endParaRPr lang="fr-FR" sz="2400" dirty="0" smtClean="0"/>
          </a:p>
          <a:p>
            <a:pPr>
              <a:lnSpc>
                <a:spcPct val="150000"/>
              </a:lnSpc>
            </a:pPr>
            <a:r>
              <a:rPr lang="fr-FR" sz="2400" dirty="0"/>
              <a:t>Jean: - C’est moi qui remercie Monsieur</a:t>
            </a:r>
            <a:r>
              <a:rPr lang="fr-FR" sz="2400" dirty="0" smtClean="0"/>
              <a:t>.</a:t>
            </a:r>
          </a:p>
          <a:p>
            <a:pPr>
              <a:lnSpc>
                <a:spcPct val="150000"/>
              </a:lnSpc>
            </a:pPr>
            <a:endParaRPr lang="fr-FR" sz="2400" dirty="0"/>
          </a:p>
          <a:p>
            <a:pPr>
              <a:lnSpc>
                <a:spcPct val="150000"/>
              </a:lnSpc>
            </a:pPr>
            <a:r>
              <a:rPr lang="fr-FR" sz="2400" dirty="0" smtClean="0"/>
              <a:t>Jean: -Oui Monsieur, merci beaucoup.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9684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1979" t="17947" r="23438" b="15353"/>
          <a:stretch/>
        </p:blipFill>
        <p:spPr>
          <a:xfrm>
            <a:off x="1460500" y="215899"/>
            <a:ext cx="9067800" cy="622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5610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168400"/>
            <a:ext cx="32893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1 b</a:t>
            </a:r>
          </a:p>
          <a:p>
            <a:endParaRPr lang="fr-FR" sz="2400" b="1" dirty="0" smtClean="0"/>
          </a:p>
          <a:p>
            <a:r>
              <a:rPr lang="fr-FR" sz="2400" b="1" dirty="0" smtClean="0"/>
              <a:t>2 g</a:t>
            </a:r>
          </a:p>
          <a:p>
            <a:endParaRPr lang="fr-FR" sz="2400" b="1" dirty="0" smtClean="0"/>
          </a:p>
          <a:p>
            <a:r>
              <a:rPr lang="fr-FR" sz="2400" b="1" dirty="0" smtClean="0"/>
              <a:t>3 d</a:t>
            </a:r>
          </a:p>
          <a:p>
            <a:endParaRPr lang="fr-FR" sz="2400" b="1" dirty="0" smtClean="0"/>
          </a:p>
          <a:p>
            <a:r>
              <a:rPr lang="fr-FR" sz="2400" b="1" dirty="0" smtClean="0"/>
              <a:t>4 c</a:t>
            </a:r>
          </a:p>
          <a:p>
            <a:endParaRPr lang="fr-FR" sz="2400" b="1" dirty="0" smtClean="0"/>
          </a:p>
          <a:p>
            <a:r>
              <a:rPr lang="fr-FR" sz="2400" b="1" dirty="0" smtClean="0"/>
              <a:t>5 f</a:t>
            </a:r>
          </a:p>
          <a:p>
            <a:endParaRPr lang="fr-FR" sz="2400" b="1" dirty="0"/>
          </a:p>
          <a:p>
            <a:r>
              <a:rPr lang="fr-FR" sz="2400" b="1" dirty="0" smtClean="0"/>
              <a:t>6 e</a:t>
            </a:r>
          </a:p>
          <a:p>
            <a:endParaRPr lang="fr-FR" sz="2400" b="1" dirty="0" smtClean="0"/>
          </a:p>
          <a:p>
            <a:r>
              <a:rPr lang="fr-FR" sz="2400" b="1" dirty="0" smtClean="0"/>
              <a:t>7 a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531633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1875" t="24988" r="24375" b="4978"/>
          <a:stretch/>
        </p:blipFill>
        <p:spPr>
          <a:xfrm>
            <a:off x="1745343" y="358701"/>
            <a:ext cx="8681357" cy="635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53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4791" t="7387" r="34896" b="11833"/>
          <a:stretch/>
        </p:blipFill>
        <p:spPr>
          <a:xfrm>
            <a:off x="2273300" y="621506"/>
            <a:ext cx="73533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5459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2291" t="25358" r="24583" b="4608"/>
          <a:stretch/>
        </p:blipFill>
        <p:spPr>
          <a:xfrm>
            <a:off x="1748971" y="307788"/>
            <a:ext cx="8563429" cy="634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0549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2292" t="25913" r="24478" b="5905"/>
          <a:stretch/>
        </p:blipFill>
        <p:spPr>
          <a:xfrm>
            <a:off x="1769855" y="413931"/>
            <a:ext cx="8542545" cy="615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6223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2708" t="25518" r="24791" b="5373"/>
          <a:stretch/>
        </p:blipFill>
        <p:spPr>
          <a:xfrm>
            <a:off x="1739900" y="365857"/>
            <a:ext cx="8394700" cy="621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0549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2396" t="26124" r="24687" b="5694"/>
          <a:stretch/>
        </p:blipFill>
        <p:spPr>
          <a:xfrm>
            <a:off x="1892713" y="411000"/>
            <a:ext cx="8356187" cy="605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755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2396" t="26841" r="25000" b="4978"/>
          <a:stretch/>
        </p:blipFill>
        <p:spPr>
          <a:xfrm>
            <a:off x="1689100" y="330629"/>
            <a:ext cx="8521699" cy="620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8992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2396" t="25914" r="24583" b="5164"/>
          <a:stretch/>
        </p:blipFill>
        <p:spPr>
          <a:xfrm>
            <a:off x="1841500" y="262136"/>
            <a:ext cx="8712200" cy="636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0441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2187" t="26101" r="24792" b="6459"/>
          <a:stretch/>
        </p:blipFill>
        <p:spPr>
          <a:xfrm>
            <a:off x="1627693" y="251555"/>
            <a:ext cx="8989507" cy="642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0874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2187" t="25914" r="24896" b="5534"/>
          <a:stretch/>
        </p:blipFill>
        <p:spPr>
          <a:xfrm>
            <a:off x="1778000" y="448051"/>
            <a:ext cx="8521700" cy="620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8491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2187" t="25729" r="24896" b="4978"/>
          <a:stretch/>
        </p:blipFill>
        <p:spPr>
          <a:xfrm>
            <a:off x="1727200" y="202600"/>
            <a:ext cx="8712200" cy="641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1849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31874" t="55558" r="30105" b="15724"/>
          <a:stretch/>
        </p:blipFill>
        <p:spPr>
          <a:xfrm>
            <a:off x="872203" y="711200"/>
            <a:ext cx="1076632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67026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3271</TotalTime>
  <Words>1151</Words>
  <Application>Microsoft Office PowerPoint</Application>
  <PresentationFormat>Ευρεία οθόνη</PresentationFormat>
  <Paragraphs>342</Paragraphs>
  <Slides>134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11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134</vt:i4>
      </vt:variant>
    </vt:vector>
  </HeadingPairs>
  <TitlesOfParts>
    <vt:vector size="146" baseType="lpstr">
      <vt:lpstr>Arial</vt:lpstr>
      <vt:lpstr>Arial</vt:lpstr>
      <vt:lpstr>Calibri</vt:lpstr>
      <vt:lpstr>Calibri Light</vt:lpstr>
      <vt:lpstr>Carlito</vt:lpstr>
      <vt:lpstr>inherit</vt:lpstr>
      <vt:lpstr>Lato</vt:lpstr>
      <vt:lpstr>PT Sans Narrow</vt:lpstr>
      <vt:lpstr>Roboto</vt:lpstr>
      <vt:lpstr>Tahoma</vt:lpstr>
      <vt:lpstr>Times New Roman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Questions de compréhension</vt:lpstr>
      <vt:lpstr>Réponses</vt:lpstr>
      <vt:lpstr>Vocabulaire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Les partitifs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Les articles partitifs à la forme négative deviennent « de » ou « d' » :</vt:lpstr>
      <vt:lpstr>Παρουσίαση του PowerPoint</vt:lpstr>
      <vt:lpstr>Παρουσίαση του PowerPoint</vt:lpstr>
      <vt:lpstr>Παρουσίαση του PowerPoint</vt:lpstr>
      <vt:lpstr>Avec le verbe « être », le partitif ne change pas à la forme négative :</vt:lpstr>
      <vt:lpstr>Παρουσίαση του PowerPoint</vt:lpstr>
      <vt:lpstr>Devoirs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Action.fr-2</dc:title>
  <dc:creator>Dimitris Triantafillidis</dc:creator>
  <cp:lastModifiedBy>Dimitris Triantafillidis</cp:lastModifiedBy>
  <cp:revision>207</cp:revision>
  <dcterms:created xsi:type="dcterms:W3CDTF">2020-11-23T02:43:10Z</dcterms:created>
  <dcterms:modified xsi:type="dcterms:W3CDTF">2021-01-27T09:16:23Z</dcterms:modified>
</cp:coreProperties>
</file>