
<file path=[Content_Types].xml><?xml version="1.0" encoding="utf-8"?>
<Types xmlns="http://schemas.openxmlformats.org/package/2006/content-types">
  <Default Extension="jfif" ContentType="image/jpeg"/>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10.jpg" ContentType="image/jpeg"/>
  <Override PartName="/ppt/media/image39.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1" r:id="rId3"/>
    <p:sldId id="259" r:id="rId4"/>
    <p:sldId id="280" r:id="rId5"/>
    <p:sldId id="279" r:id="rId6"/>
    <p:sldId id="258" r:id="rId7"/>
    <p:sldId id="278" r:id="rId8"/>
    <p:sldId id="257" r:id="rId9"/>
    <p:sldId id="261" r:id="rId10"/>
    <p:sldId id="264" r:id="rId11"/>
    <p:sldId id="287" r:id="rId12"/>
    <p:sldId id="282" r:id="rId13"/>
    <p:sldId id="265" r:id="rId14"/>
    <p:sldId id="266" r:id="rId15"/>
    <p:sldId id="262" r:id="rId16"/>
    <p:sldId id="267" r:id="rId17"/>
    <p:sldId id="268" r:id="rId18"/>
    <p:sldId id="269" r:id="rId19"/>
    <p:sldId id="270" r:id="rId20"/>
    <p:sldId id="271" r:id="rId21"/>
    <p:sldId id="272" r:id="rId22"/>
    <p:sldId id="273" r:id="rId23"/>
    <p:sldId id="274" r:id="rId24"/>
    <p:sldId id="275" r:id="rId25"/>
    <p:sldId id="283" r:id="rId26"/>
    <p:sldId id="285" r:id="rId27"/>
    <p:sldId id="286" r:id="rId28"/>
    <p:sldId id="289" r:id="rId29"/>
    <p:sldId id="276" r:id="rId30"/>
    <p:sldId id="277" r:id="rId31"/>
    <p:sldId id="288"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284" r:id="rId51"/>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594"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971540"/>
          </a:xfrm>
          <a:custGeom>
            <a:avLst/>
            <a:gdLst/>
            <a:ahLst/>
            <a:cxnLst/>
            <a:rect l="l" t="t" r="r" b="b"/>
            <a:pathLst>
              <a:path w="9144000" h="5971540">
                <a:moveTo>
                  <a:pt x="0" y="5971032"/>
                </a:moveTo>
                <a:lnTo>
                  <a:pt x="9144000" y="5971032"/>
                </a:lnTo>
                <a:lnTo>
                  <a:pt x="9144000" y="0"/>
                </a:lnTo>
                <a:lnTo>
                  <a:pt x="0" y="0"/>
                </a:lnTo>
                <a:lnTo>
                  <a:pt x="0" y="5971032"/>
                </a:lnTo>
                <a:close/>
              </a:path>
            </a:pathLst>
          </a:custGeom>
          <a:solidFill>
            <a:srgbClr val="1F487C"/>
          </a:solidFill>
        </p:spPr>
        <p:txBody>
          <a:bodyPr wrap="square" lIns="0" tIns="0" rIns="0" bIns="0" rtlCol="0"/>
          <a:lstStyle/>
          <a:p>
            <a:endParaRPr/>
          </a:p>
        </p:txBody>
      </p:sp>
      <p:sp>
        <p:nvSpPr>
          <p:cNvPr id="17" name="bg object 17"/>
          <p:cNvSpPr/>
          <p:nvPr/>
        </p:nvSpPr>
        <p:spPr>
          <a:xfrm>
            <a:off x="0" y="5971032"/>
            <a:ext cx="9144000" cy="887094"/>
          </a:xfrm>
          <a:custGeom>
            <a:avLst/>
            <a:gdLst/>
            <a:ahLst/>
            <a:cxnLst/>
            <a:rect l="l" t="t" r="r" b="b"/>
            <a:pathLst>
              <a:path w="9144000" h="887095">
                <a:moveTo>
                  <a:pt x="9144000" y="0"/>
                </a:moveTo>
                <a:lnTo>
                  <a:pt x="0" y="0"/>
                </a:lnTo>
                <a:lnTo>
                  <a:pt x="0" y="886968"/>
                </a:lnTo>
                <a:lnTo>
                  <a:pt x="9144000" y="886968"/>
                </a:lnTo>
                <a:lnTo>
                  <a:pt x="9144000" y="0"/>
                </a:lnTo>
                <a:close/>
              </a:path>
            </a:pathLst>
          </a:custGeom>
          <a:solidFill>
            <a:srgbClr val="FFFFFF"/>
          </a:solidFill>
        </p:spPr>
        <p:txBody>
          <a:bodyPr wrap="square" lIns="0" tIns="0" rIns="0" bIns="0" rtlCol="0"/>
          <a:lstStyle/>
          <a:p>
            <a:endParaRPr/>
          </a:p>
        </p:txBody>
      </p:sp>
      <p:sp>
        <p:nvSpPr>
          <p:cNvPr id="18" name="bg object 18"/>
          <p:cNvSpPr/>
          <p:nvPr/>
        </p:nvSpPr>
        <p:spPr>
          <a:xfrm>
            <a:off x="0" y="6053328"/>
            <a:ext cx="2240280" cy="713740"/>
          </a:xfrm>
          <a:custGeom>
            <a:avLst/>
            <a:gdLst/>
            <a:ahLst/>
            <a:cxnLst/>
            <a:rect l="l" t="t" r="r" b="b"/>
            <a:pathLst>
              <a:path w="2240280" h="713740">
                <a:moveTo>
                  <a:pt x="2240280" y="0"/>
                </a:moveTo>
                <a:lnTo>
                  <a:pt x="0" y="0"/>
                </a:lnTo>
                <a:lnTo>
                  <a:pt x="0" y="713232"/>
                </a:lnTo>
                <a:lnTo>
                  <a:pt x="2240280" y="713232"/>
                </a:lnTo>
                <a:lnTo>
                  <a:pt x="2240280" y="0"/>
                </a:lnTo>
                <a:close/>
              </a:path>
            </a:pathLst>
          </a:custGeom>
          <a:solidFill>
            <a:srgbClr val="C0504D"/>
          </a:solidFill>
        </p:spPr>
        <p:txBody>
          <a:bodyPr wrap="square" lIns="0" tIns="0" rIns="0" bIns="0" rtlCol="0"/>
          <a:lstStyle/>
          <a:p>
            <a:endParaRPr/>
          </a:p>
        </p:txBody>
      </p:sp>
      <p:sp>
        <p:nvSpPr>
          <p:cNvPr id="19" name="bg object 19"/>
          <p:cNvSpPr/>
          <p:nvPr/>
        </p:nvSpPr>
        <p:spPr>
          <a:xfrm>
            <a:off x="2359151" y="6044184"/>
            <a:ext cx="6784975" cy="713740"/>
          </a:xfrm>
          <a:custGeom>
            <a:avLst/>
            <a:gdLst/>
            <a:ahLst/>
            <a:cxnLst/>
            <a:rect l="l" t="t" r="r" b="b"/>
            <a:pathLst>
              <a:path w="6784975" h="713740">
                <a:moveTo>
                  <a:pt x="6784848" y="0"/>
                </a:moveTo>
                <a:lnTo>
                  <a:pt x="0" y="0"/>
                </a:lnTo>
                <a:lnTo>
                  <a:pt x="0" y="713231"/>
                </a:lnTo>
                <a:lnTo>
                  <a:pt x="6784848" y="713231"/>
                </a:lnTo>
                <a:lnTo>
                  <a:pt x="6784848" y="0"/>
                </a:lnTo>
                <a:close/>
              </a:path>
            </a:pathLst>
          </a:custGeom>
          <a:solidFill>
            <a:srgbClr val="4F81BC"/>
          </a:solidFill>
        </p:spPr>
        <p:txBody>
          <a:bodyPr wrap="square" lIns="0" tIns="0" rIns="0" bIns="0" rtlCol="0"/>
          <a:lstStyle/>
          <a:p>
            <a:endParaRPr/>
          </a:p>
        </p:txBody>
      </p:sp>
      <p:sp>
        <p:nvSpPr>
          <p:cNvPr id="2" name="Holder 2"/>
          <p:cNvSpPr>
            <a:spLocks noGrp="1"/>
          </p:cNvSpPr>
          <p:nvPr>
            <p:ph type="ctrTitle"/>
          </p:nvPr>
        </p:nvSpPr>
        <p:spPr>
          <a:xfrm>
            <a:off x="258267" y="679450"/>
            <a:ext cx="6828790" cy="939800"/>
          </a:xfrm>
          <a:prstGeom prst="rect">
            <a:avLst/>
          </a:prstGeom>
        </p:spPr>
        <p:txBody>
          <a:bodyPr wrap="square" lIns="0" tIns="0" rIns="0" bIns="0">
            <a:spAutoFit/>
          </a:bodyPr>
          <a:lstStyle>
            <a:lvl1pPr>
              <a:defRPr sz="4000" b="1" i="0">
                <a:solidFill>
                  <a:srgbClr val="1F487C"/>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1F487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280160"/>
            <a:ext cx="533400" cy="228600"/>
          </a:xfrm>
          <a:custGeom>
            <a:avLst/>
            <a:gdLst/>
            <a:ahLst/>
            <a:cxnLst/>
            <a:rect l="l" t="t" r="r" b="b"/>
            <a:pathLst>
              <a:path w="533400" h="228600">
                <a:moveTo>
                  <a:pt x="533400" y="0"/>
                </a:moveTo>
                <a:lnTo>
                  <a:pt x="0" y="0"/>
                </a:lnTo>
                <a:lnTo>
                  <a:pt x="0" y="228600"/>
                </a:lnTo>
                <a:lnTo>
                  <a:pt x="533400" y="228600"/>
                </a:lnTo>
                <a:lnTo>
                  <a:pt x="533400" y="0"/>
                </a:lnTo>
                <a:close/>
              </a:path>
            </a:pathLst>
          </a:custGeom>
          <a:solidFill>
            <a:srgbClr val="C0504D"/>
          </a:solidFill>
        </p:spPr>
        <p:txBody>
          <a:bodyPr wrap="square" lIns="0" tIns="0" rIns="0" bIns="0" rtlCol="0"/>
          <a:lstStyle/>
          <a:p>
            <a:endParaRPr/>
          </a:p>
        </p:txBody>
      </p:sp>
      <p:sp>
        <p:nvSpPr>
          <p:cNvPr id="17" name="bg object 17"/>
          <p:cNvSpPr/>
          <p:nvPr/>
        </p:nvSpPr>
        <p:spPr>
          <a:xfrm>
            <a:off x="591312" y="1280160"/>
            <a:ext cx="8552815" cy="228600"/>
          </a:xfrm>
          <a:custGeom>
            <a:avLst/>
            <a:gdLst/>
            <a:ahLst/>
            <a:cxnLst/>
            <a:rect l="l" t="t" r="r" b="b"/>
            <a:pathLst>
              <a:path w="8552815" h="228600">
                <a:moveTo>
                  <a:pt x="8552688" y="0"/>
                </a:moveTo>
                <a:lnTo>
                  <a:pt x="0" y="0"/>
                </a:lnTo>
                <a:lnTo>
                  <a:pt x="0" y="228600"/>
                </a:lnTo>
                <a:lnTo>
                  <a:pt x="8552688" y="228600"/>
                </a:lnTo>
                <a:lnTo>
                  <a:pt x="8552688" y="0"/>
                </a:lnTo>
                <a:close/>
              </a:path>
            </a:pathLst>
          </a:custGeom>
          <a:solidFill>
            <a:srgbClr val="4F81BC"/>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2658973" y="3557015"/>
            <a:ext cx="4719593" cy="3300983"/>
          </a:xfrm>
          <a:prstGeom prst="rect">
            <a:avLst/>
          </a:prstGeom>
        </p:spPr>
      </p:pic>
      <p:sp>
        <p:nvSpPr>
          <p:cNvPr id="2" name="Holder 2"/>
          <p:cNvSpPr>
            <a:spLocks noGrp="1"/>
          </p:cNvSpPr>
          <p:nvPr>
            <p:ph type="title"/>
          </p:nvPr>
        </p:nvSpPr>
        <p:spPr/>
        <p:txBody>
          <a:bodyPr lIns="0" tIns="0" rIns="0" bIns="0"/>
          <a:lstStyle>
            <a:lvl1pPr>
              <a:defRPr sz="4000" b="1" i="0">
                <a:solidFill>
                  <a:srgbClr val="1F487C"/>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1F487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280160"/>
            <a:ext cx="533400" cy="228600"/>
          </a:xfrm>
          <a:custGeom>
            <a:avLst/>
            <a:gdLst/>
            <a:ahLst/>
            <a:cxnLst/>
            <a:rect l="l" t="t" r="r" b="b"/>
            <a:pathLst>
              <a:path w="533400" h="228600">
                <a:moveTo>
                  <a:pt x="533400" y="0"/>
                </a:moveTo>
                <a:lnTo>
                  <a:pt x="0" y="0"/>
                </a:lnTo>
                <a:lnTo>
                  <a:pt x="0" y="228600"/>
                </a:lnTo>
                <a:lnTo>
                  <a:pt x="533400" y="228600"/>
                </a:lnTo>
                <a:lnTo>
                  <a:pt x="533400" y="0"/>
                </a:lnTo>
                <a:close/>
              </a:path>
            </a:pathLst>
          </a:custGeom>
          <a:solidFill>
            <a:srgbClr val="C0504D"/>
          </a:solidFill>
        </p:spPr>
        <p:txBody>
          <a:bodyPr wrap="square" lIns="0" tIns="0" rIns="0" bIns="0" rtlCol="0"/>
          <a:lstStyle/>
          <a:p>
            <a:endParaRPr/>
          </a:p>
        </p:txBody>
      </p:sp>
      <p:sp>
        <p:nvSpPr>
          <p:cNvPr id="17" name="bg object 17"/>
          <p:cNvSpPr/>
          <p:nvPr/>
        </p:nvSpPr>
        <p:spPr>
          <a:xfrm>
            <a:off x="591312" y="1280160"/>
            <a:ext cx="8552815" cy="228600"/>
          </a:xfrm>
          <a:custGeom>
            <a:avLst/>
            <a:gdLst/>
            <a:ahLst/>
            <a:cxnLst/>
            <a:rect l="l" t="t" r="r" b="b"/>
            <a:pathLst>
              <a:path w="8552815" h="228600">
                <a:moveTo>
                  <a:pt x="8552688" y="0"/>
                </a:moveTo>
                <a:lnTo>
                  <a:pt x="0" y="0"/>
                </a:lnTo>
                <a:lnTo>
                  <a:pt x="0" y="228600"/>
                </a:lnTo>
                <a:lnTo>
                  <a:pt x="8552688" y="228600"/>
                </a:lnTo>
                <a:lnTo>
                  <a:pt x="8552688" y="0"/>
                </a:lnTo>
                <a:close/>
              </a:path>
            </a:pathLst>
          </a:custGeom>
          <a:solidFill>
            <a:srgbClr val="4F81BC"/>
          </a:solidFill>
        </p:spPr>
        <p:txBody>
          <a:bodyPr wrap="square" lIns="0" tIns="0" rIns="0" bIns="0" rtlCol="0"/>
          <a:lstStyle/>
          <a:p>
            <a:endParaRPr/>
          </a:p>
        </p:txBody>
      </p:sp>
      <p:sp>
        <p:nvSpPr>
          <p:cNvPr id="2" name="Holder 2"/>
          <p:cNvSpPr>
            <a:spLocks noGrp="1"/>
          </p:cNvSpPr>
          <p:nvPr>
            <p:ph type="title"/>
          </p:nvPr>
        </p:nvSpPr>
        <p:spPr>
          <a:xfrm>
            <a:off x="78739" y="-235508"/>
            <a:ext cx="8930030" cy="1554353"/>
          </a:xfrm>
          <a:prstGeom prst="rect">
            <a:avLst/>
          </a:prstGeom>
        </p:spPr>
        <p:txBody>
          <a:bodyPr wrap="square" lIns="0" tIns="0" rIns="0" bIns="0">
            <a:spAutoFit/>
          </a:bodyPr>
          <a:lstStyle>
            <a:lvl1pPr>
              <a:defRPr sz="4000" b="1" i="0">
                <a:solidFill>
                  <a:srgbClr val="1F487C"/>
                </a:solidFill>
                <a:latin typeface="Arial"/>
                <a:cs typeface="Arial"/>
              </a:defRPr>
            </a:lvl1pPr>
          </a:lstStyle>
          <a:p>
            <a:endParaRPr/>
          </a:p>
        </p:txBody>
      </p:sp>
      <p:sp>
        <p:nvSpPr>
          <p:cNvPr id="3" name="Holder 3"/>
          <p:cNvSpPr>
            <a:spLocks noGrp="1"/>
          </p:cNvSpPr>
          <p:nvPr>
            <p:ph type="body" idx="1"/>
          </p:nvPr>
        </p:nvSpPr>
        <p:spPr>
          <a:xfrm>
            <a:off x="3283077" y="1501521"/>
            <a:ext cx="5766434" cy="4502150"/>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9/22/2024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horturl.at/3hxNZ" TargetMode="External"/><Relationship Id="rId1" Type="http://schemas.openxmlformats.org/officeDocument/2006/relationships/slideLayout" Target="../slideLayouts/slideLayout2.xml"/><Relationship Id="rId5" Type="http://schemas.openxmlformats.org/officeDocument/2006/relationships/hyperlink" Target="https://www.youtube.com/watch?v=CwhNualFwS0&amp;ab_channel=stelios_karagiannis" TargetMode="External"/><Relationship Id="rId4" Type="http://schemas.openxmlformats.org/officeDocument/2006/relationships/hyperlink" Target="https://www.youtube.com/watch?v=ht43f3YYIy0&amp;ab_channel=euronews(%CF%83%CF%84%CE%B1%CE%B5%CE%BB%CE%BB%CE%B7%CE%BD%CE%B9%CE%BA%CE%AC)"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f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wetransfer.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photodentro.edu.gr/aggregator/lo/photodentro-aggregatedcontent-8526-8306" TargetMode="External"/><Relationship Id="rId2" Type="http://schemas.openxmlformats.org/officeDocument/2006/relationships/hyperlink" Target="http://photodentro.edu.gr/v/item/ugc/8525/1783"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el.wikipedia.org/wiki/%CE%9A%CE%B1%CF%84%CE%AC%CE%BB%CE%BF%CE%B3%CE%BF%CF%82_%CF%80%CF%81%CE%BF%CF%8A%CF%8C%CE%BD%CF%84%CF%89%CE%BD_%CF%84%CE%B7%CF%82_Googl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mailto:doufekaephi@gmai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sz="6000" b="0" dirty="0">
                <a:solidFill>
                  <a:schemeClr val="tx1"/>
                </a:solidFill>
                <a:latin typeface="Calibri"/>
                <a:cs typeface="Calibri"/>
              </a:rPr>
              <a:t>ΕΦΑΡΜΟΓΕΣ </a:t>
            </a:r>
            <a:r>
              <a:rPr sz="6000" b="0" spc="-10" dirty="0">
                <a:solidFill>
                  <a:schemeClr val="tx1"/>
                </a:solidFill>
                <a:latin typeface="Calibri"/>
                <a:cs typeface="Calibri"/>
              </a:rPr>
              <a:t>ΝΕΦΟΥΣ</a:t>
            </a:r>
            <a:endParaRPr sz="6000" dirty="0">
              <a:solidFill>
                <a:schemeClr val="tx1"/>
              </a:solidFill>
              <a:latin typeface="Calibri"/>
              <a:cs typeface="Calibri"/>
            </a:endParaRPr>
          </a:p>
        </p:txBody>
      </p:sp>
      <p:sp>
        <p:nvSpPr>
          <p:cNvPr id="3" name="object 3"/>
          <p:cNvSpPr txBox="1"/>
          <p:nvPr/>
        </p:nvSpPr>
        <p:spPr>
          <a:xfrm>
            <a:off x="1102499" y="1524000"/>
            <a:ext cx="5140325" cy="757555"/>
          </a:xfrm>
          <a:prstGeom prst="rect">
            <a:avLst/>
          </a:prstGeom>
        </p:spPr>
        <p:txBody>
          <a:bodyPr vert="horz" wrap="square" lIns="0" tIns="12700" rIns="0" bIns="0" rtlCol="0">
            <a:spAutoFit/>
          </a:bodyPr>
          <a:lstStyle/>
          <a:p>
            <a:pPr marL="12700">
              <a:lnSpc>
                <a:spcPct val="100000"/>
              </a:lnSpc>
              <a:spcBef>
                <a:spcPts val="100"/>
              </a:spcBef>
            </a:pPr>
            <a:r>
              <a:rPr sz="4800" b="1" dirty="0">
                <a:solidFill>
                  <a:srgbClr val="FFFFFF"/>
                </a:solidFill>
                <a:latin typeface="Arial"/>
                <a:cs typeface="Arial"/>
              </a:rPr>
              <a:t>Cloud</a:t>
            </a:r>
            <a:r>
              <a:rPr sz="4800" b="1" spc="-130" dirty="0">
                <a:solidFill>
                  <a:srgbClr val="FFFFFF"/>
                </a:solidFill>
                <a:latin typeface="Arial"/>
                <a:cs typeface="Arial"/>
              </a:rPr>
              <a:t> </a:t>
            </a:r>
            <a:r>
              <a:rPr sz="4800" b="1" spc="-10" dirty="0">
                <a:solidFill>
                  <a:srgbClr val="FFFFFF"/>
                </a:solidFill>
                <a:latin typeface="Arial"/>
                <a:cs typeface="Arial"/>
              </a:rPr>
              <a:t>Computing</a:t>
            </a:r>
            <a:endParaRPr sz="4800" dirty="0">
              <a:latin typeface="Arial"/>
              <a:cs typeface="Arial"/>
            </a:endParaRPr>
          </a:p>
        </p:txBody>
      </p:sp>
      <p:pic>
        <p:nvPicPr>
          <p:cNvPr id="4" name="object 4"/>
          <p:cNvPicPr/>
          <p:nvPr/>
        </p:nvPicPr>
        <p:blipFill>
          <a:blip r:embed="rId2" cstate="print"/>
          <a:stretch>
            <a:fillRect/>
          </a:stretch>
        </p:blipFill>
        <p:spPr>
          <a:xfrm>
            <a:off x="4732020" y="2564892"/>
            <a:ext cx="4411980" cy="33086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507735" y="1629155"/>
            <a:ext cx="3636263" cy="3340608"/>
          </a:xfrm>
          <a:prstGeom prst="rect">
            <a:avLst/>
          </a:prstGeom>
        </p:spPr>
      </p:pic>
      <p:sp>
        <p:nvSpPr>
          <p:cNvPr id="3" name="object 3"/>
          <p:cNvSpPr txBox="1">
            <a:spLocks noGrp="1"/>
          </p:cNvSpPr>
          <p:nvPr>
            <p:ph type="title"/>
          </p:nvPr>
        </p:nvSpPr>
        <p:spPr>
          <a:prstGeom prst="rect">
            <a:avLst/>
          </a:prstGeom>
        </p:spPr>
        <p:txBody>
          <a:bodyPr vert="horz" wrap="square" lIns="0" tIns="381507" rIns="0" bIns="0" rtlCol="0">
            <a:spAutoFit/>
          </a:bodyPr>
          <a:lstStyle/>
          <a:p>
            <a:pPr marL="624840" marR="5080">
              <a:lnSpc>
                <a:spcPct val="100000"/>
              </a:lnSpc>
              <a:spcBef>
                <a:spcPts val="100"/>
              </a:spcBef>
            </a:pPr>
            <a:r>
              <a:rPr sz="3600" b="0" dirty="0">
                <a:latin typeface="Calibri"/>
                <a:cs typeface="Calibri"/>
              </a:rPr>
              <a:t>Ποια</a:t>
            </a:r>
            <a:r>
              <a:rPr sz="3600" b="0" spc="-75" dirty="0">
                <a:latin typeface="Calibri"/>
                <a:cs typeface="Calibri"/>
              </a:rPr>
              <a:t> </a:t>
            </a:r>
            <a:r>
              <a:rPr sz="3600" b="0" dirty="0">
                <a:latin typeface="Calibri"/>
                <a:cs typeface="Calibri"/>
              </a:rPr>
              <a:t>είναι</a:t>
            </a:r>
            <a:r>
              <a:rPr sz="3600" b="0" spc="-95" dirty="0">
                <a:latin typeface="Calibri"/>
                <a:cs typeface="Calibri"/>
              </a:rPr>
              <a:t> </a:t>
            </a:r>
            <a:r>
              <a:rPr sz="3600" b="0" dirty="0">
                <a:latin typeface="Calibri"/>
                <a:cs typeface="Calibri"/>
              </a:rPr>
              <a:t>τα</a:t>
            </a:r>
            <a:r>
              <a:rPr sz="3600" b="0" spc="-75" dirty="0">
                <a:latin typeface="Calibri"/>
                <a:cs typeface="Calibri"/>
              </a:rPr>
              <a:t> </a:t>
            </a:r>
            <a:r>
              <a:rPr sz="3600" b="0" dirty="0">
                <a:latin typeface="Calibri"/>
                <a:cs typeface="Calibri"/>
              </a:rPr>
              <a:t>κύρια</a:t>
            </a:r>
            <a:r>
              <a:rPr sz="3600" b="0" spc="-75" dirty="0">
                <a:latin typeface="Calibri"/>
                <a:cs typeface="Calibri"/>
              </a:rPr>
              <a:t> </a:t>
            </a:r>
            <a:r>
              <a:rPr sz="3600" b="0" dirty="0">
                <a:latin typeface="Calibri"/>
                <a:cs typeface="Calibri"/>
              </a:rPr>
              <a:t>πλεονεκτήματα</a:t>
            </a:r>
            <a:r>
              <a:rPr sz="3600" b="0" spc="-95" dirty="0">
                <a:latin typeface="Calibri"/>
                <a:cs typeface="Calibri"/>
              </a:rPr>
              <a:t> </a:t>
            </a:r>
            <a:r>
              <a:rPr sz="3600" b="0" spc="-25" dirty="0">
                <a:latin typeface="Calibri"/>
                <a:cs typeface="Calibri"/>
              </a:rPr>
              <a:t>του </a:t>
            </a:r>
            <a:r>
              <a:rPr sz="3600" b="0" spc="-10" dirty="0">
                <a:latin typeface="Calibri"/>
                <a:cs typeface="Calibri"/>
              </a:rPr>
              <a:t>υπολογιστικού</a:t>
            </a:r>
            <a:r>
              <a:rPr sz="3600" b="0" spc="-65" dirty="0">
                <a:latin typeface="Calibri"/>
                <a:cs typeface="Calibri"/>
              </a:rPr>
              <a:t> </a:t>
            </a:r>
            <a:r>
              <a:rPr sz="3600" b="0" dirty="0">
                <a:latin typeface="Calibri"/>
                <a:cs typeface="Calibri"/>
              </a:rPr>
              <a:t>νέφους</a:t>
            </a:r>
            <a:r>
              <a:rPr sz="3600" b="0" spc="-90" dirty="0">
                <a:latin typeface="Calibri"/>
                <a:cs typeface="Calibri"/>
              </a:rPr>
              <a:t> </a:t>
            </a:r>
            <a:r>
              <a:rPr sz="3600" b="0" dirty="0">
                <a:latin typeface="Calibri"/>
                <a:cs typeface="Calibri"/>
              </a:rPr>
              <a:t>για</a:t>
            </a:r>
            <a:r>
              <a:rPr sz="3600" b="0" spc="-90" dirty="0">
                <a:latin typeface="Calibri"/>
                <a:cs typeface="Calibri"/>
              </a:rPr>
              <a:t> </a:t>
            </a:r>
            <a:r>
              <a:rPr sz="3600" b="0" dirty="0">
                <a:latin typeface="Calibri"/>
                <a:cs typeface="Calibri"/>
              </a:rPr>
              <a:t>τους</a:t>
            </a:r>
            <a:r>
              <a:rPr sz="3600" b="0" spc="-85" dirty="0">
                <a:latin typeface="Calibri"/>
                <a:cs typeface="Calibri"/>
              </a:rPr>
              <a:t> </a:t>
            </a:r>
            <a:r>
              <a:rPr sz="3600" b="0" spc="-10" dirty="0">
                <a:latin typeface="Calibri"/>
                <a:cs typeface="Calibri"/>
              </a:rPr>
              <a:t>χρήστες;</a:t>
            </a:r>
            <a:endParaRPr sz="3600">
              <a:latin typeface="Calibri"/>
              <a:cs typeface="Calibri"/>
            </a:endParaRPr>
          </a:p>
        </p:txBody>
      </p:sp>
      <p:sp>
        <p:nvSpPr>
          <p:cNvPr id="4" name="object 4"/>
          <p:cNvSpPr txBox="1"/>
          <p:nvPr/>
        </p:nvSpPr>
        <p:spPr>
          <a:xfrm>
            <a:off x="402437" y="1781937"/>
            <a:ext cx="8573135" cy="4403725"/>
          </a:xfrm>
          <a:prstGeom prst="rect">
            <a:avLst/>
          </a:prstGeom>
        </p:spPr>
        <p:txBody>
          <a:bodyPr vert="horz" wrap="square" lIns="0" tIns="13335" rIns="0" bIns="0" rtlCol="0">
            <a:spAutoFit/>
          </a:bodyPr>
          <a:lstStyle/>
          <a:p>
            <a:pPr marL="332105" marR="3725545" indent="-320040">
              <a:lnSpc>
                <a:spcPct val="100000"/>
              </a:lnSpc>
              <a:spcBef>
                <a:spcPts val="105"/>
              </a:spcBef>
              <a:buClr>
                <a:srgbClr val="C0504D"/>
              </a:buClr>
              <a:buSzPct val="60344"/>
              <a:buFont typeface="Wingdings"/>
              <a:buChar char=""/>
              <a:tabLst>
                <a:tab pos="332105" algn="l"/>
              </a:tabLst>
            </a:pPr>
            <a:r>
              <a:rPr sz="2900" dirty="0">
                <a:latin typeface="Calibri"/>
                <a:cs typeface="Calibri"/>
              </a:rPr>
              <a:t>Οι</a:t>
            </a:r>
            <a:r>
              <a:rPr sz="2900" spc="-50" dirty="0">
                <a:latin typeface="Calibri"/>
                <a:cs typeface="Calibri"/>
              </a:rPr>
              <a:t> </a:t>
            </a:r>
            <a:r>
              <a:rPr sz="2900" dirty="0">
                <a:latin typeface="Calibri"/>
                <a:cs typeface="Calibri"/>
              </a:rPr>
              <a:t>χρήστες</a:t>
            </a:r>
            <a:r>
              <a:rPr sz="2900" spc="-55" dirty="0">
                <a:latin typeface="Calibri"/>
                <a:cs typeface="Calibri"/>
              </a:rPr>
              <a:t> </a:t>
            </a:r>
            <a:r>
              <a:rPr sz="2900" b="1" i="1" dirty="0">
                <a:latin typeface="Calibri"/>
                <a:cs typeface="Calibri"/>
              </a:rPr>
              <a:t>δεν</a:t>
            </a:r>
            <a:r>
              <a:rPr sz="2900" b="1" i="1" spc="-45" dirty="0">
                <a:latin typeface="Calibri"/>
                <a:cs typeface="Calibri"/>
              </a:rPr>
              <a:t> </a:t>
            </a:r>
            <a:r>
              <a:rPr sz="2900" b="1" i="1" dirty="0">
                <a:latin typeface="Calibri"/>
                <a:cs typeface="Calibri"/>
              </a:rPr>
              <a:t>χρειάζεται</a:t>
            </a:r>
            <a:r>
              <a:rPr sz="2900" b="1" i="1" spc="-45" dirty="0">
                <a:latin typeface="Calibri"/>
                <a:cs typeface="Calibri"/>
              </a:rPr>
              <a:t> </a:t>
            </a:r>
            <a:r>
              <a:rPr sz="2900" b="1" i="1" spc="-25" dirty="0">
                <a:latin typeface="Calibri"/>
                <a:cs typeface="Calibri"/>
              </a:rPr>
              <a:t>να </a:t>
            </a:r>
            <a:r>
              <a:rPr sz="2900" b="1" i="1" dirty="0">
                <a:latin typeface="Calibri"/>
                <a:cs typeface="Calibri"/>
              </a:rPr>
              <a:t>αγοράζουν</a:t>
            </a:r>
            <a:r>
              <a:rPr sz="2900" b="1" i="1" spc="-70" dirty="0">
                <a:latin typeface="Calibri"/>
                <a:cs typeface="Calibri"/>
              </a:rPr>
              <a:t> </a:t>
            </a:r>
            <a:r>
              <a:rPr sz="2900" b="1" i="1" spc="-10" dirty="0">
                <a:latin typeface="Calibri"/>
                <a:cs typeface="Calibri"/>
              </a:rPr>
              <a:t>λογισμικά</a:t>
            </a:r>
            <a:r>
              <a:rPr sz="2900" b="1" i="1" spc="-95" dirty="0">
                <a:latin typeface="Calibri"/>
                <a:cs typeface="Calibri"/>
              </a:rPr>
              <a:t> </a:t>
            </a:r>
            <a:r>
              <a:rPr sz="2900" dirty="0">
                <a:latin typeface="Calibri"/>
                <a:cs typeface="Calibri"/>
              </a:rPr>
              <a:t>ή</a:t>
            </a:r>
            <a:r>
              <a:rPr sz="2900" spc="-50" dirty="0">
                <a:latin typeface="Calibri"/>
                <a:cs typeface="Calibri"/>
              </a:rPr>
              <a:t> </a:t>
            </a:r>
            <a:r>
              <a:rPr sz="2900" b="1" i="1" spc="-25" dirty="0">
                <a:solidFill>
                  <a:srgbClr val="C00000"/>
                </a:solidFill>
                <a:latin typeface="Calibri"/>
                <a:cs typeface="Calibri"/>
              </a:rPr>
              <a:t>να </a:t>
            </a:r>
            <a:r>
              <a:rPr sz="2900" b="1" i="1" dirty="0">
                <a:solidFill>
                  <a:srgbClr val="C00000"/>
                </a:solidFill>
                <a:latin typeface="Calibri"/>
                <a:cs typeface="Calibri"/>
              </a:rPr>
              <a:t>αγοράζουν</a:t>
            </a:r>
            <a:r>
              <a:rPr sz="2900" b="1" i="1" spc="-85" dirty="0">
                <a:solidFill>
                  <a:srgbClr val="C00000"/>
                </a:solidFill>
                <a:latin typeface="Calibri"/>
                <a:cs typeface="Calibri"/>
              </a:rPr>
              <a:t> </a:t>
            </a:r>
            <a:r>
              <a:rPr sz="2900" b="1" i="1" dirty="0">
                <a:solidFill>
                  <a:srgbClr val="C00000"/>
                </a:solidFill>
                <a:latin typeface="Calibri"/>
                <a:cs typeface="Calibri"/>
              </a:rPr>
              <a:t>και</a:t>
            </a:r>
            <a:r>
              <a:rPr sz="2900" b="1" i="1" spc="-75" dirty="0">
                <a:solidFill>
                  <a:srgbClr val="C00000"/>
                </a:solidFill>
                <a:latin typeface="Calibri"/>
                <a:cs typeface="Calibri"/>
              </a:rPr>
              <a:t> </a:t>
            </a:r>
            <a:r>
              <a:rPr sz="2900" b="1" i="1" dirty="0">
                <a:solidFill>
                  <a:srgbClr val="C00000"/>
                </a:solidFill>
                <a:latin typeface="Calibri"/>
                <a:cs typeface="Calibri"/>
              </a:rPr>
              <a:t>να</a:t>
            </a:r>
            <a:r>
              <a:rPr sz="2900" b="1" i="1" spc="-65" dirty="0">
                <a:solidFill>
                  <a:srgbClr val="C00000"/>
                </a:solidFill>
                <a:latin typeface="Calibri"/>
                <a:cs typeface="Calibri"/>
              </a:rPr>
              <a:t> </a:t>
            </a:r>
            <a:r>
              <a:rPr sz="2900" b="1" i="1" spc="-10" dirty="0">
                <a:solidFill>
                  <a:srgbClr val="C00000"/>
                </a:solidFill>
                <a:latin typeface="Calibri"/>
                <a:cs typeface="Calibri"/>
              </a:rPr>
              <a:t>συντηρούν </a:t>
            </a:r>
            <a:r>
              <a:rPr sz="2900" b="1" i="1" dirty="0">
                <a:solidFill>
                  <a:srgbClr val="C00000"/>
                </a:solidFill>
                <a:latin typeface="Calibri"/>
                <a:cs typeface="Calibri"/>
              </a:rPr>
              <a:t>ακριβούς</a:t>
            </a:r>
            <a:r>
              <a:rPr sz="2900" b="1" i="1" spc="-55" dirty="0">
                <a:solidFill>
                  <a:srgbClr val="C00000"/>
                </a:solidFill>
                <a:latin typeface="Calibri"/>
                <a:cs typeface="Calibri"/>
              </a:rPr>
              <a:t> </a:t>
            </a:r>
            <a:r>
              <a:rPr sz="2900" b="1" i="1" spc="-10" dirty="0">
                <a:solidFill>
                  <a:srgbClr val="C00000"/>
                </a:solidFill>
                <a:latin typeface="Calibri"/>
                <a:cs typeface="Calibri"/>
              </a:rPr>
              <a:t>εξυπηρετητές</a:t>
            </a:r>
            <a:r>
              <a:rPr sz="2900" b="1" i="1" spc="-65" dirty="0">
                <a:solidFill>
                  <a:srgbClr val="C00000"/>
                </a:solidFill>
                <a:latin typeface="Calibri"/>
                <a:cs typeface="Calibri"/>
              </a:rPr>
              <a:t> </a:t>
            </a:r>
            <a:r>
              <a:rPr sz="2900" spc="-25" dirty="0">
                <a:latin typeface="Calibri"/>
                <a:cs typeface="Calibri"/>
              </a:rPr>
              <a:t>και</a:t>
            </a:r>
            <a:endParaRPr sz="2900">
              <a:latin typeface="Calibri"/>
              <a:cs typeface="Calibri"/>
            </a:endParaRPr>
          </a:p>
          <a:p>
            <a:pPr marL="332105" marR="3759835">
              <a:lnSpc>
                <a:spcPts val="3500"/>
              </a:lnSpc>
              <a:spcBef>
                <a:spcPts val="100"/>
              </a:spcBef>
            </a:pPr>
            <a:r>
              <a:rPr sz="2900" b="1" i="1" spc="-10" dirty="0">
                <a:solidFill>
                  <a:srgbClr val="00AF50"/>
                </a:solidFill>
                <a:latin typeface="Calibri"/>
                <a:cs typeface="Calibri"/>
              </a:rPr>
              <a:t>εγκαταστάσεις</a:t>
            </a:r>
            <a:r>
              <a:rPr sz="2900" b="1" i="1" spc="-75" dirty="0">
                <a:solidFill>
                  <a:srgbClr val="00AF50"/>
                </a:solidFill>
                <a:latin typeface="Calibri"/>
                <a:cs typeface="Calibri"/>
              </a:rPr>
              <a:t> </a:t>
            </a:r>
            <a:r>
              <a:rPr sz="2900" b="1" i="1" spc="-10" dirty="0">
                <a:solidFill>
                  <a:srgbClr val="00AF50"/>
                </a:solidFill>
                <a:latin typeface="Calibri"/>
                <a:cs typeface="Calibri"/>
              </a:rPr>
              <a:t>αποθήκευσης δεδομένων.</a:t>
            </a:r>
            <a:endParaRPr sz="2900">
              <a:latin typeface="Calibri"/>
              <a:cs typeface="Calibri"/>
            </a:endParaRPr>
          </a:p>
          <a:p>
            <a:pPr marL="102235" marR="5080" algn="ctr">
              <a:lnSpc>
                <a:spcPct val="100000"/>
              </a:lnSpc>
              <a:spcBef>
                <a:spcPts val="3365"/>
              </a:spcBef>
            </a:pPr>
            <a:r>
              <a:rPr sz="2800" b="1" spc="-10" dirty="0">
                <a:latin typeface="Calibri"/>
                <a:cs typeface="Calibri"/>
              </a:rPr>
              <a:t>Εξοικονομούνται</a:t>
            </a:r>
            <a:r>
              <a:rPr sz="2800" b="1" spc="-90" dirty="0">
                <a:latin typeface="Calibri"/>
                <a:cs typeface="Calibri"/>
              </a:rPr>
              <a:t> </a:t>
            </a:r>
            <a:r>
              <a:rPr sz="2800" dirty="0">
                <a:latin typeface="Calibri"/>
                <a:cs typeface="Calibri"/>
              </a:rPr>
              <a:t>χρήματα,</a:t>
            </a:r>
            <a:r>
              <a:rPr sz="2800" spc="-75" dirty="0">
                <a:latin typeface="Calibri"/>
                <a:cs typeface="Calibri"/>
              </a:rPr>
              <a:t> </a:t>
            </a:r>
            <a:r>
              <a:rPr sz="2800" dirty="0">
                <a:latin typeface="Calibri"/>
                <a:cs typeface="Calibri"/>
              </a:rPr>
              <a:t>χώρος</a:t>
            </a:r>
            <a:r>
              <a:rPr sz="2800" spc="-90" dirty="0">
                <a:latin typeface="Calibri"/>
                <a:cs typeface="Calibri"/>
              </a:rPr>
              <a:t> </a:t>
            </a:r>
            <a:r>
              <a:rPr sz="2800" dirty="0">
                <a:latin typeface="Calibri"/>
                <a:cs typeface="Calibri"/>
              </a:rPr>
              <a:t>γραφείων</a:t>
            </a:r>
            <a:r>
              <a:rPr sz="2800" spc="-75" dirty="0">
                <a:latin typeface="Calibri"/>
                <a:cs typeface="Calibri"/>
              </a:rPr>
              <a:t> </a:t>
            </a:r>
            <a:r>
              <a:rPr sz="2800" dirty="0">
                <a:latin typeface="Calibri"/>
                <a:cs typeface="Calibri"/>
              </a:rPr>
              <a:t>και</a:t>
            </a:r>
            <a:r>
              <a:rPr sz="2800" spc="-95" dirty="0">
                <a:latin typeface="Calibri"/>
                <a:cs typeface="Calibri"/>
              </a:rPr>
              <a:t> </a:t>
            </a:r>
            <a:r>
              <a:rPr sz="2800" dirty="0">
                <a:latin typeface="Calibri"/>
                <a:cs typeface="Calibri"/>
              </a:rPr>
              <a:t>έξοδα</a:t>
            </a:r>
            <a:r>
              <a:rPr sz="2800" spc="-95" dirty="0">
                <a:latin typeface="Calibri"/>
                <a:cs typeface="Calibri"/>
              </a:rPr>
              <a:t> </a:t>
            </a:r>
            <a:r>
              <a:rPr sz="2800" spc="-25" dirty="0">
                <a:latin typeface="Calibri"/>
                <a:cs typeface="Calibri"/>
              </a:rPr>
              <a:t>για </a:t>
            </a:r>
            <a:r>
              <a:rPr sz="2800" spc="-20" dirty="0">
                <a:latin typeface="Calibri"/>
                <a:cs typeface="Calibri"/>
              </a:rPr>
              <a:t>εσωτερικό</a:t>
            </a:r>
            <a:r>
              <a:rPr sz="2800" spc="-65" dirty="0">
                <a:latin typeface="Calibri"/>
                <a:cs typeface="Calibri"/>
              </a:rPr>
              <a:t> </a:t>
            </a:r>
            <a:r>
              <a:rPr sz="2800" spc="-20" dirty="0">
                <a:latin typeface="Calibri"/>
                <a:cs typeface="Calibri"/>
              </a:rPr>
              <a:t>προσωπικό</a:t>
            </a:r>
            <a:r>
              <a:rPr sz="2800" spc="-60" dirty="0">
                <a:latin typeface="Calibri"/>
                <a:cs typeface="Calibri"/>
              </a:rPr>
              <a:t> </a:t>
            </a:r>
            <a:r>
              <a:rPr sz="2800" dirty="0">
                <a:latin typeface="Calibri"/>
                <a:cs typeface="Calibri"/>
              </a:rPr>
              <a:t>υποστήριξης</a:t>
            </a:r>
            <a:r>
              <a:rPr sz="2800" spc="-50" dirty="0">
                <a:latin typeface="Calibri"/>
                <a:cs typeface="Calibri"/>
              </a:rPr>
              <a:t> </a:t>
            </a:r>
            <a:r>
              <a:rPr sz="2800" dirty="0">
                <a:latin typeface="Calibri"/>
                <a:cs typeface="Calibri"/>
              </a:rPr>
              <a:t>των</a:t>
            </a:r>
            <a:r>
              <a:rPr sz="2800" spc="-30" dirty="0">
                <a:latin typeface="Calibri"/>
                <a:cs typeface="Calibri"/>
              </a:rPr>
              <a:t> </a:t>
            </a:r>
            <a:r>
              <a:rPr sz="2800" spc="-10" dirty="0">
                <a:latin typeface="Calibri"/>
                <a:cs typeface="Calibri"/>
              </a:rPr>
              <a:t>παρεχόμενων</a:t>
            </a:r>
            <a:endParaRPr sz="2800">
              <a:latin typeface="Calibri"/>
              <a:cs typeface="Calibri"/>
            </a:endParaRPr>
          </a:p>
          <a:p>
            <a:pPr marL="86360" algn="ctr">
              <a:lnSpc>
                <a:spcPct val="100000"/>
              </a:lnSpc>
              <a:spcBef>
                <a:spcPts val="5"/>
              </a:spcBef>
            </a:pPr>
            <a:r>
              <a:rPr sz="2800" dirty="0">
                <a:latin typeface="Calibri"/>
                <a:cs typeface="Calibri"/>
              </a:rPr>
              <a:t>υπηρεσιών</a:t>
            </a:r>
            <a:r>
              <a:rPr sz="2800" spc="-150" dirty="0">
                <a:latin typeface="Calibri"/>
                <a:cs typeface="Calibri"/>
              </a:rPr>
              <a:t> </a:t>
            </a:r>
            <a:r>
              <a:rPr sz="2800" spc="-10" dirty="0">
                <a:latin typeface="Calibri"/>
                <a:cs typeface="Calibri"/>
              </a:rPr>
              <a:t>πληροφορικής.</a:t>
            </a:r>
            <a:endParaRPr sz="28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0150" y="76200"/>
            <a:ext cx="8930030" cy="1046440"/>
          </a:xfrm>
        </p:spPr>
        <p:txBody>
          <a:bodyPr/>
          <a:lstStyle/>
          <a:p>
            <a:pPr algn="ctr"/>
            <a:r>
              <a:rPr lang="el-GR" sz="3400" dirty="0"/>
              <a:t>Πλεονεκτήματα χρήσης των υπηρεσιών νέφους</a:t>
            </a:r>
          </a:p>
        </p:txBody>
      </p:sp>
      <p:sp>
        <p:nvSpPr>
          <p:cNvPr id="4" name="Ορθογώνιο 3"/>
          <p:cNvSpPr/>
          <p:nvPr/>
        </p:nvSpPr>
        <p:spPr>
          <a:xfrm>
            <a:off x="110150" y="1828800"/>
            <a:ext cx="8652850" cy="4893647"/>
          </a:xfrm>
          <a:prstGeom prst="rect">
            <a:avLst/>
          </a:prstGeom>
        </p:spPr>
        <p:txBody>
          <a:bodyPr wrap="square">
            <a:spAutoFit/>
          </a:bodyPr>
          <a:lstStyle/>
          <a:p>
            <a:pPr marL="342900" indent="-342900">
              <a:buFont typeface="Arial" panose="020B0604020202020204" pitchFamily="34" charset="0"/>
              <a:buChar char="•"/>
            </a:pPr>
            <a:r>
              <a:rPr lang="el-GR" sz="2600" dirty="0"/>
              <a:t>Δεν απαιτείται αγορά εξοπλισμού για την αποθήκευση των αρχείων. </a:t>
            </a:r>
          </a:p>
          <a:p>
            <a:pPr marL="342900" indent="-342900">
              <a:buFont typeface="Arial" panose="020B0604020202020204" pitchFamily="34" charset="0"/>
              <a:buChar char="•"/>
            </a:pPr>
            <a:r>
              <a:rPr lang="el-GR" sz="2600" dirty="0"/>
              <a:t>Τα αρχεία είναι διαθέσιμα σε κάθε χρονική στιγμή από οποιαδήποτε συσκευή ή σημείο. </a:t>
            </a:r>
          </a:p>
          <a:p>
            <a:pPr marL="342900" indent="-342900">
              <a:buFont typeface="Arial" panose="020B0604020202020204" pitchFamily="34" charset="0"/>
              <a:buChar char="•"/>
            </a:pPr>
            <a:r>
              <a:rPr lang="el-GR" sz="2600" dirty="0"/>
              <a:t>Λαμβάνονται αντίγραφα ασφαλείας των αρχείων αυτόματα.  </a:t>
            </a:r>
          </a:p>
          <a:p>
            <a:pPr marL="342900" indent="-342900">
              <a:buFont typeface="Arial" panose="020B0604020202020204" pitchFamily="34" charset="0"/>
              <a:buChar char="•"/>
            </a:pPr>
            <a:r>
              <a:rPr lang="el-GR" sz="2600" dirty="0"/>
              <a:t>Τα αρχεία είναι ασφαλή από ιούς και άλλες μορφές κακόβουλου λογισμικού καθώς και από υποκλοπή. </a:t>
            </a:r>
          </a:p>
          <a:p>
            <a:pPr marL="342900" indent="-342900">
              <a:buFont typeface="Arial" panose="020B0604020202020204" pitchFamily="34" charset="0"/>
              <a:buChar char="•"/>
            </a:pPr>
            <a:r>
              <a:rPr lang="el-GR" sz="2600" dirty="0"/>
              <a:t>Ο διαμοιρασμός των αρχείων διευκολύνεται σημαντικά. </a:t>
            </a:r>
          </a:p>
          <a:p>
            <a:pPr marL="342900" indent="-342900">
              <a:buFont typeface="Arial" panose="020B0604020202020204" pitchFamily="34" charset="0"/>
              <a:buChar char="•"/>
            </a:pPr>
            <a:r>
              <a:rPr lang="el-GR" sz="2600" dirty="0"/>
              <a:t>Η δυνατότητα συγχρονισμού των αρχείων σε όλες τις συσκευές του χρήστη και η διατήρηση πολλαπλών εκδόσεων ενός αρχείου.</a:t>
            </a:r>
          </a:p>
        </p:txBody>
      </p:sp>
    </p:spTree>
    <p:extLst>
      <p:ext uri="{BB962C8B-B14F-4D97-AF65-F5344CB8AC3E}">
        <p14:creationId xmlns:p14="http://schemas.microsoft.com/office/powerpoint/2010/main" val="165192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228600" y="6220"/>
            <a:ext cx="8549030" cy="1231106"/>
          </a:xfrm>
        </p:spPr>
        <p:txBody>
          <a:bodyPr/>
          <a:lstStyle/>
          <a:p>
            <a:pPr algn="ctr"/>
            <a:r>
              <a:rPr lang="el-GR" dirty="0"/>
              <a:t>Τα βασικά χαρακτηριστικά που διακρίνουν τις υπηρεσίες νέφους</a:t>
            </a:r>
          </a:p>
        </p:txBody>
      </p:sp>
      <p:sp>
        <p:nvSpPr>
          <p:cNvPr id="5" name="Ορθογώνιο 4"/>
          <p:cNvSpPr/>
          <p:nvPr/>
        </p:nvSpPr>
        <p:spPr>
          <a:xfrm>
            <a:off x="228600" y="1676400"/>
            <a:ext cx="8763000" cy="5170646"/>
          </a:xfrm>
          <a:prstGeom prst="rect">
            <a:avLst/>
          </a:prstGeom>
        </p:spPr>
        <p:txBody>
          <a:bodyPr wrap="square">
            <a:spAutoFit/>
          </a:bodyPr>
          <a:lstStyle/>
          <a:p>
            <a:pPr marL="285750" indent="-285750">
              <a:buFont typeface="Arial" panose="020B0604020202020204" pitchFamily="34" charset="0"/>
              <a:buChar char="•"/>
            </a:pPr>
            <a:r>
              <a:rPr lang="el-GR" sz="2200" b="1" dirty="0"/>
              <a:t>Εξυπηρέτηση κατ’ απαίτηση</a:t>
            </a:r>
            <a:r>
              <a:rPr lang="el-GR" sz="2200" dirty="0"/>
              <a:t>: άμεσα και χωρίς καθυστέρηση ο χρήστης μπορεί να χρησιμοποιήσει την υπηρεσία, όταν το επιθυμήσει, χωρίς να απαιτείται ανθρώπινη παρέμβαση. </a:t>
            </a:r>
          </a:p>
          <a:p>
            <a:pPr marL="285750" indent="-285750">
              <a:buFont typeface="Arial" panose="020B0604020202020204" pitchFamily="34" charset="0"/>
              <a:buChar char="•"/>
            </a:pPr>
            <a:r>
              <a:rPr lang="el-GR" sz="2200" b="1" dirty="0"/>
              <a:t>Ευρεία πρόσβαση στο δίκτυο: </a:t>
            </a:r>
            <a:r>
              <a:rPr lang="el-GR" sz="2200" dirty="0"/>
              <a:t>οι δυνατότητες είναι διαθέσιμες σε όλο το δίκτυο και είναι </a:t>
            </a:r>
            <a:r>
              <a:rPr lang="el-GR" sz="2200" dirty="0" err="1"/>
              <a:t>προσβάσιμες</a:t>
            </a:r>
            <a:r>
              <a:rPr lang="el-GR" sz="2200" dirty="0"/>
              <a:t> μέσα από σταθερούς μηχανισμούς και με οποιαδήποτε συνδεδεμένη συσκευή. </a:t>
            </a:r>
          </a:p>
          <a:p>
            <a:pPr marL="285750" indent="-285750">
              <a:buFont typeface="Arial" panose="020B0604020202020204" pitchFamily="34" charset="0"/>
              <a:buChar char="•"/>
            </a:pPr>
            <a:r>
              <a:rPr lang="el-GR" sz="2200" b="1" dirty="0"/>
              <a:t>Διαθεσιμότητα πόρων: </a:t>
            </a:r>
            <a:r>
              <a:rPr lang="el-GR" sz="2200" dirty="0"/>
              <a:t>η υπηρεσία χρησιμοποιεί πόρους όπως υπολογιστικό χρόνο και αποθηκευτικό χώρο, που μοιράζονται σε πολλούς χρήστες. </a:t>
            </a:r>
          </a:p>
          <a:p>
            <a:pPr marL="285750" indent="-285750">
              <a:buFont typeface="Arial" panose="020B0604020202020204" pitchFamily="34" charset="0"/>
              <a:buChar char="•"/>
            </a:pPr>
            <a:r>
              <a:rPr lang="el-GR" sz="2200" b="1" dirty="0"/>
              <a:t>Γρήγορη ευελιξία: </a:t>
            </a:r>
            <a:r>
              <a:rPr lang="el-GR" sz="2200" dirty="0"/>
              <a:t>η υπηρεσία μπορεί να κλιμακωθεί γρήγορα χωρίς πρόβλημα και να αντιμετωπίσει περιόδους ιδιαίτερα αυξημένου φόρτου.</a:t>
            </a:r>
          </a:p>
          <a:p>
            <a:pPr marL="285750" indent="-285750">
              <a:buFont typeface="Arial" panose="020B0604020202020204" pitchFamily="34" charset="0"/>
              <a:buChar char="•"/>
            </a:pPr>
            <a:r>
              <a:rPr lang="el-GR" sz="2200" b="1" dirty="0"/>
              <a:t>Υπηρεσία μέτρησης: </a:t>
            </a:r>
            <a:r>
              <a:rPr lang="el-GR" sz="2200" dirty="0"/>
              <a:t>η υπηρεσία καταγράφει τη χρήση, ώστε ανάλογα με τη χρήση να γίνεται χρέωση ή βελτιστοποίηση της υπηρεσίας</a:t>
            </a:r>
          </a:p>
        </p:txBody>
      </p:sp>
    </p:spTree>
    <p:extLst>
      <p:ext uri="{BB962C8B-B14F-4D97-AF65-F5344CB8AC3E}">
        <p14:creationId xmlns:p14="http://schemas.microsoft.com/office/powerpoint/2010/main" val="165572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86867" rIns="0" bIns="0" rtlCol="0">
            <a:spAutoFit/>
          </a:bodyPr>
          <a:lstStyle/>
          <a:p>
            <a:pPr marL="408305" marR="5080">
              <a:lnSpc>
                <a:spcPct val="100800"/>
              </a:lnSpc>
              <a:spcBef>
                <a:spcPts val="55"/>
              </a:spcBef>
            </a:pPr>
            <a:r>
              <a:rPr b="0" dirty="0">
                <a:latin typeface="Calibri"/>
                <a:cs typeface="Calibri"/>
              </a:rPr>
              <a:t>Πόσο</a:t>
            </a:r>
            <a:r>
              <a:rPr b="0" spc="-135" dirty="0">
                <a:latin typeface="Calibri"/>
                <a:cs typeface="Calibri"/>
              </a:rPr>
              <a:t> </a:t>
            </a:r>
            <a:r>
              <a:rPr b="0" dirty="0">
                <a:latin typeface="Calibri"/>
                <a:cs typeface="Calibri"/>
              </a:rPr>
              <a:t>χώρο</a:t>
            </a:r>
            <a:r>
              <a:rPr b="0" spc="-135" dirty="0">
                <a:latin typeface="Calibri"/>
                <a:cs typeface="Calibri"/>
              </a:rPr>
              <a:t> </a:t>
            </a:r>
            <a:r>
              <a:rPr b="0" dirty="0">
                <a:latin typeface="Calibri"/>
                <a:cs typeface="Calibri"/>
              </a:rPr>
              <a:t>δωρεάν</a:t>
            </a:r>
            <a:r>
              <a:rPr b="0" spc="-100" dirty="0">
                <a:latin typeface="Calibri"/>
                <a:cs typeface="Calibri"/>
              </a:rPr>
              <a:t> </a:t>
            </a:r>
            <a:r>
              <a:rPr b="0" dirty="0">
                <a:latin typeface="Calibri"/>
                <a:cs typeface="Calibri"/>
              </a:rPr>
              <a:t>δίνουν</a:t>
            </a:r>
            <a:r>
              <a:rPr b="0" spc="-100" dirty="0">
                <a:latin typeface="Calibri"/>
                <a:cs typeface="Calibri"/>
              </a:rPr>
              <a:t> </a:t>
            </a:r>
            <a:r>
              <a:rPr b="0" dirty="0">
                <a:latin typeface="Calibri"/>
                <a:cs typeface="Calibri"/>
              </a:rPr>
              <a:t>για</a:t>
            </a:r>
            <a:r>
              <a:rPr b="0" spc="-125" dirty="0">
                <a:latin typeface="Calibri"/>
                <a:cs typeface="Calibri"/>
              </a:rPr>
              <a:t> </a:t>
            </a:r>
            <a:r>
              <a:rPr b="0" spc="-10" dirty="0">
                <a:latin typeface="Calibri"/>
                <a:cs typeface="Calibri"/>
              </a:rPr>
              <a:t>δεδομένα </a:t>
            </a:r>
            <a:r>
              <a:rPr b="0" dirty="0">
                <a:latin typeface="Calibri"/>
                <a:cs typeface="Calibri"/>
              </a:rPr>
              <a:t>στο</a:t>
            </a:r>
            <a:r>
              <a:rPr b="0" spc="-70" dirty="0">
                <a:latin typeface="Calibri"/>
                <a:cs typeface="Calibri"/>
              </a:rPr>
              <a:t> </a:t>
            </a:r>
            <a:r>
              <a:rPr b="0" spc="-10" dirty="0">
                <a:latin typeface="Microsoft Sans Serif"/>
                <a:cs typeface="Microsoft Sans Serif"/>
              </a:rPr>
              <a:t>cloud</a:t>
            </a:r>
            <a:r>
              <a:rPr b="0" spc="-229" dirty="0">
                <a:latin typeface="Microsoft Sans Serif"/>
                <a:cs typeface="Microsoft Sans Serif"/>
              </a:rPr>
              <a:t> </a:t>
            </a:r>
            <a:r>
              <a:rPr b="0" dirty="0">
                <a:latin typeface="Calibri"/>
                <a:cs typeface="Calibri"/>
              </a:rPr>
              <a:t>οι</a:t>
            </a:r>
            <a:r>
              <a:rPr b="0" spc="-80" dirty="0">
                <a:latin typeface="Calibri"/>
                <a:cs typeface="Calibri"/>
              </a:rPr>
              <a:t> </a:t>
            </a:r>
            <a:r>
              <a:rPr b="0" dirty="0">
                <a:latin typeface="Calibri"/>
                <a:cs typeface="Calibri"/>
              </a:rPr>
              <a:t>διάφορες</a:t>
            </a:r>
            <a:r>
              <a:rPr b="0" spc="-75" dirty="0">
                <a:latin typeface="Calibri"/>
                <a:cs typeface="Calibri"/>
              </a:rPr>
              <a:t> </a:t>
            </a:r>
            <a:r>
              <a:rPr b="0" spc="-10" dirty="0">
                <a:latin typeface="Calibri"/>
                <a:cs typeface="Calibri"/>
              </a:rPr>
              <a:t>εταιρείες;</a:t>
            </a:r>
          </a:p>
        </p:txBody>
      </p:sp>
      <p:sp>
        <p:nvSpPr>
          <p:cNvPr id="3" name="object 3"/>
          <p:cNvSpPr txBox="1"/>
          <p:nvPr/>
        </p:nvSpPr>
        <p:spPr>
          <a:xfrm>
            <a:off x="402437" y="1611833"/>
            <a:ext cx="3672840" cy="468630"/>
          </a:xfrm>
          <a:prstGeom prst="rect">
            <a:avLst/>
          </a:prstGeom>
        </p:spPr>
        <p:txBody>
          <a:bodyPr vert="horz" wrap="square" lIns="0" tIns="13335" rIns="0" bIns="0" rtlCol="0">
            <a:spAutoFit/>
          </a:bodyPr>
          <a:lstStyle/>
          <a:p>
            <a:pPr marL="332105" indent="-319405">
              <a:lnSpc>
                <a:spcPct val="100000"/>
              </a:lnSpc>
              <a:spcBef>
                <a:spcPts val="105"/>
              </a:spcBef>
              <a:buClr>
                <a:srgbClr val="C0504D"/>
              </a:buClr>
              <a:buSzPct val="60344"/>
              <a:buFont typeface="Wingdings"/>
              <a:buChar char=""/>
              <a:tabLst>
                <a:tab pos="332105" algn="l"/>
              </a:tabLst>
            </a:pPr>
            <a:r>
              <a:rPr sz="2900" b="1" dirty="0">
                <a:latin typeface="Arial"/>
                <a:cs typeface="Arial"/>
              </a:rPr>
              <a:t>Google</a:t>
            </a:r>
            <a:r>
              <a:rPr sz="2900" b="1" spc="-30" dirty="0">
                <a:latin typeface="Arial"/>
                <a:cs typeface="Arial"/>
              </a:rPr>
              <a:t> </a:t>
            </a:r>
            <a:r>
              <a:rPr sz="2900" b="1" dirty="0">
                <a:latin typeface="Arial"/>
                <a:cs typeface="Arial"/>
              </a:rPr>
              <a:t>Drive</a:t>
            </a:r>
            <a:r>
              <a:rPr sz="2900" b="1" spc="-180" dirty="0">
                <a:latin typeface="Arial"/>
                <a:cs typeface="Arial"/>
              </a:rPr>
              <a:t> </a:t>
            </a:r>
            <a:r>
              <a:rPr sz="2900" b="1" dirty="0">
                <a:latin typeface="Calibri"/>
                <a:cs typeface="Calibri"/>
              </a:rPr>
              <a:t>-</a:t>
            </a:r>
            <a:r>
              <a:rPr sz="2900" b="1" spc="-10" dirty="0">
                <a:latin typeface="Calibri"/>
                <a:cs typeface="Calibri"/>
              </a:rPr>
              <a:t> </a:t>
            </a:r>
            <a:r>
              <a:rPr sz="2900" b="1" spc="-25" dirty="0">
                <a:latin typeface="Arial"/>
                <a:cs typeface="Arial"/>
              </a:rPr>
              <a:t>5GB</a:t>
            </a:r>
            <a:endParaRPr sz="2900">
              <a:latin typeface="Arial"/>
              <a:cs typeface="Arial"/>
            </a:endParaRPr>
          </a:p>
        </p:txBody>
      </p:sp>
      <p:sp>
        <p:nvSpPr>
          <p:cNvPr id="4" name="object 4"/>
          <p:cNvSpPr txBox="1"/>
          <p:nvPr/>
        </p:nvSpPr>
        <p:spPr>
          <a:xfrm>
            <a:off x="402437" y="2153538"/>
            <a:ext cx="5032375" cy="444352"/>
          </a:xfrm>
          <a:prstGeom prst="rect">
            <a:avLst/>
          </a:prstGeom>
        </p:spPr>
        <p:txBody>
          <a:bodyPr vert="horz" wrap="square" lIns="0" tIns="13335" rIns="0" bIns="0" rtlCol="0">
            <a:spAutoFit/>
          </a:bodyPr>
          <a:lstStyle/>
          <a:p>
            <a:pPr marL="332105" indent="-319405">
              <a:lnSpc>
                <a:spcPct val="100000"/>
              </a:lnSpc>
              <a:spcBef>
                <a:spcPts val="105"/>
              </a:spcBef>
              <a:buClr>
                <a:srgbClr val="C0504D"/>
              </a:buClr>
              <a:buSzPct val="60344"/>
              <a:buFont typeface="Wingdings"/>
              <a:buChar char=""/>
              <a:tabLst>
                <a:tab pos="332105" algn="l"/>
              </a:tabLst>
            </a:pPr>
            <a:r>
              <a:rPr sz="2800" b="1" dirty="0">
                <a:latin typeface="Arial"/>
                <a:cs typeface="Arial"/>
              </a:rPr>
              <a:t>Amazon</a:t>
            </a:r>
            <a:r>
              <a:rPr sz="2800" b="1" spc="-20" dirty="0">
                <a:latin typeface="Arial"/>
                <a:cs typeface="Arial"/>
              </a:rPr>
              <a:t> </a:t>
            </a:r>
            <a:r>
              <a:rPr sz="2800" b="1" dirty="0">
                <a:latin typeface="Arial"/>
                <a:cs typeface="Arial"/>
              </a:rPr>
              <a:t>Cloud</a:t>
            </a:r>
            <a:r>
              <a:rPr sz="2800" b="1" spc="-10" dirty="0">
                <a:latin typeface="Arial"/>
                <a:cs typeface="Arial"/>
              </a:rPr>
              <a:t> </a:t>
            </a:r>
            <a:r>
              <a:rPr sz="2800" b="1" dirty="0">
                <a:latin typeface="Arial"/>
                <a:cs typeface="Arial"/>
              </a:rPr>
              <a:t>Drive</a:t>
            </a:r>
            <a:r>
              <a:rPr sz="2800" b="1" spc="-15" dirty="0">
                <a:latin typeface="Arial"/>
                <a:cs typeface="Arial"/>
              </a:rPr>
              <a:t> </a:t>
            </a:r>
            <a:r>
              <a:rPr sz="2800" b="1" dirty="0">
                <a:latin typeface="Arial"/>
                <a:cs typeface="Arial"/>
              </a:rPr>
              <a:t>-</a:t>
            </a:r>
            <a:r>
              <a:rPr sz="2800" b="1" spc="-10" dirty="0">
                <a:latin typeface="Arial"/>
                <a:cs typeface="Arial"/>
              </a:rPr>
              <a:t> </a:t>
            </a:r>
            <a:r>
              <a:rPr sz="2800" b="1" spc="-25" dirty="0">
                <a:latin typeface="Arial"/>
                <a:cs typeface="Arial"/>
              </a:rPr>
              <a:t>5GB</a:t>
            </a:r>
            <a:endParaRPr sz="2800" dirty="0">
              <a:latin typeface="Arial"/>
              <a:cs typeface="Arial"/>
            </a:endParaRPr>
          </a:p>
        </p:txBody>
      </p:sp>
      <p:sp>
        <p:nvSpPr>
          <p:cNvPr id="5" name="object 5"/>
          <p:cNvSpPr txBox="1"/>
          <p:nvPr/>
        </p:nvSpPr>
        <p:spPr>
          <a:xfrm>
            <a:off x="402437" y="2587341"/>
            <a:ext cx="3774440" cy="1616710"/>
          </a:xfrm>
          <a:prstGeom prst="rect">
            <a:avLst/>
          </a:prstGeom>
        </p:spPr>
        <p:txBody>
          <a:bodyPr vert="horz" wrap="square" lIns="0" tIns="100330" rIns="0" bIns="0" rtlCol="0">
            <a:spAutoFit/>
          </a:bodyPr>
          <a:lstStyle/>
          <a:p>
            <a:pPr marL="332105" indent="-319405">
              <a:lnSpc>
                <a:spcPct val="100000"/>
              </a:lnSpc>
              <a:spcBef>
                <a:spcPts val="790"/>
              </a:spcBef>
              <a:buClr>
                <a:srgbClr val="C0504D"/>
              </a:buClr>
              <a:buSzPct val="60344"/>
              <a:buFont typeface="Wingdings"/>
              <a:buChar char=""/>
              <a:tabLst>
                <a:tab pos="332105" algn="l"/>
              </a:tabLst>
            </a:pPr>
            <a:r>
              <a:rPr sz="2900" b="1" dirty="0">
                <a:latin typeface="Arial"/>
                <a:cs typeface="Arial"/>
              </a:rPr>
              <a:t>OneDrive</a:t>
            </a:r>
            <a:r>
              <a:rPr sz="2900" b="1" spc="-190" dirty="0">
                <a:latin typeface="Arial"/>
                <a:cs typeface="Arial"/>
              </a:rPr>
              <a:t> </a:t>
            </a:r>
            <a:r>
              <a:rPr sz="2900" b="1" dirty="0">
                <a:latin typeface="Calibri"/>
                <a:cs typeface="Calibri"/>
              </a:rPr>
              <a:t>–</a:t>
            </a:r>
            <a:r>
              <a:rPr sz="2900" b="1" spc="-10" dirty="0">
                <a:latin typeface="Calibri"/>
                <a:cs typeface="Calibri"/>
              </a:rPr>
              <a:t> </a:t>
            </a:r>
            <a:r>
              <a:rPr sz="2900" b="1" spc="-25" dirty="0">
                <a:latin typeface="Calibri"/>
                <a:cs typeface="Calibri"/>
              </a:rPr>
              <a:t>7</a:t>
            </a:r>
            <a:r>
              <a:rPr sz="2900" b="1" spc="-25" dirty="0">
                <a:latin typeface="Arial"/>
                <a:cs typeface="Arial"/>
              </a:rPr>
              <a:t>GB</a:t>
            </a:r>
            <a:endParaRPr sz="2900" dirty="0">
              <a:latin typeface="Arial"/>
              <a:cs typeface="Arial"/>
            </a:endParaRPr>
          </a:p>
          <a:p>
            <a:pPr marL="332105" indent="-319405">
              <a:lnSpc>
                <a:spcPct val="100000"/>
              </a:lnSpc>
              <a:spcBef>
                <a:spcPts val="695"/>
              </a:spcBef>
              <a:buClr>
                <a:srgbClr val="C0504D"/>
              </a:buClr>
              <a:buSzPct val="60344"/>
              <a:buFont typeface="Wingdings"/>
              <a:buChar char=""/>
              <a:tabLst>
                <a:tab pos="332105" algn="l"/>
              </a:tabLst>
            </a:pPr>
            <a:r>
              <a:rPr sz="2900" b="1" dirty="0">
                <a:latin typeface="Arial"/>
                <a:cs typeface="Arial"/>
              </a:rPr>
              <a:t>Dropbox</a:t>
            </a:r>
            <a:r>
              <a:rPr sz="2900" b="1" spc="-165" dirty="0">
                <a:latin typeface="Arial"/>
                <a:cs typeface="Arial"/>
              </a:rPr>
              <a:t> </a:t>
            </a:r>
            <a:r>
              <a:rPr sz="2900" b="1" dirty="0">
                <a:latin typeface="Calibri"/>
                <a:cs typeface="Calibri"/>
              </a:rPr>
              <a:t>-</a:t>
            </a:r>
            <a:r>
              <a:rPr sz="2900" b="1" spc="-10" dirty="0">
                <a:latin typeface="Calibri"/>
                <a:cs typeface="Calibri"/>
              </a:rPr>
              <a:t> </a:t>
            </a:r>
            <a:r>
              <a:rPr sz="2900" b="1" spc="-25" dirty="0">
                <a:latin typeface="Arial"/>
                <a:cs typeface="Arial"/>
              </a:rPr>
              <a:t>2GB</a:t>
            </a:r>
            <a:endParaRPr sz="2900" dirty="0">
              <a:latin typeface="Arial"/>
              <a:cs typeface="Arial"/>
            </a:endParaRPr>
          </a:p>
          <a:p>
            <a:pPr marL="332105" indent="-319405">
              <a:lnSpc>
                <a:spcPct val="100000"/>
              </a:lnSpc>
              <a:spcBef>
                <a:spcPts val="700"/>
              </a:spcBef>
              <a:buClr>
                <a:srgbClr val="C0504D"/>
              </a:buClr>
              <a:buSzPct val="60344"/>
              <a:buFont typeface="Wingdings"/>
              <a:buChar char=""/>
              <a:tabLst>
                <a:tab pos="332105" algn="l"/>
                <a:tab pos="2807335" algn="l"/>
              </a:tabLst>
            </a:pPr>
            <a:r>
              <a:rPr sz="2900" b="1" dirty="0">
                <a:latin typeface="Arial"/>
                <a:cs typeface="Arial"/>
              </a:rPr>
              <a:t>Apple </a:t>
            </a:r>
            <a:r>
              <a:rPr sz="2900" b="1" spc="-10" dirty="0">
                <a:latin typeface="Arial"/>
                <a:cs typeface="Arial"/>
              </a:rPr>
              <a:t>iCloud</a:t>
            </a:r>
            <a:r>
              <a:rPr sz="2900" b="1" dirty="0">
                <a:latin typeface="Arial"/>
                <a:cs typeface="Arial"/>
              </a:rPr>
              <a:t>	</a:t>
            </a:r>
            <a:r>
              <a:rPr sz="2900" b="1" dirty="0">
                <a:latin typeface="Calibri"/>
                <a:cs typeface="Calibri"/>
              </a:rPr>
              <a:t>-</a:t>
            </a:r>
            <a:r>
              <a:rPr sz="2900" b="1" spc="-20" dirty="0">
                <a:latin typeface="Calibri"/>
                <a:cs typeface="Calibri"/>
              </a:rPr>
              <a:t> </a:t>
            </a:r>
            <a:r>
              <a:rPr sz="2900" b="1" spc="-25" dirty="0">
                <a:latin typeface="Arial"/>
                <a:cs typeface="Arial"/>
              </a:rPr>
              <a:t>5GB</a:t>
            </a:r>
            <a:endParaRPr sz="2900" dirty="0">
              <a:latin typeface="Arial"/>
              <a:cs typeface="Arial"/>
            </a:endParaRPr>
          </a:p>
        </p:txBody>
      </p:sp>
      <p:sp>
        <p:nvSpPr>
          <p:cNvPr id="6" name="object 6"/>
          <p:cNvSpPr txBox="1"/>
          <p:nvPr/>
        </p:nvSpPr>
        <p:spPr>
          <a:xfrm>
            <a:off x="402437" y="4267580"/>
            <a:ext cx="4982210" cy="467995"/>
          </a:xfrm>
          <a:prstGeom prst="rect">
            <a:avLst/>
          </a:prstGeom>
        </p:spPr>
        <p:txBody>
          <a:bodyPr vert="horz" wrap="square" lIns="0" tIns="12700" rIns="0" bIns="0" rtlCol="0">
            <a:spAutoFit/>
          </a:bodyPr>
          <a:lstStyle/>
          <a:p>
            <a:pPr marL="332105" indent="-319405">
              <a:lnSpc>
                <a:spcPct val="100000"/>
              </a:lnSpc>
              <a:spcBef>
                <a:spcPts val="100"/>
              </a:spcBef>
              <a:buClr>
                <a:srgbClr val="C0504D"/>
              </a:buClr>
              <a:buSzPct val="60344"/>
              <a:buFont typeface="Wingdings"/>
              <a:buChar char=""/>
              <a:tabLst>
                <a:tab pos="332105" algn="l"/>
              </a:tabLst>
            </a:pPr>
            <a:r>
              <a:rPr sz="2900" b="1" dirty="0">
                <a:latin typeface="Arial"/>
                <a:cs typeface="Arial"/>
              </a:rPr>
              <a:t>Microsoft</a:t>
            </a:r>
            <a:r>
              <a:rPr sz="2900" b="1" spc="-45" dirty="0">
                <a:latin typeface="Arial"/>
                <a:cs typeface="Arial"/>
              </a:rPr>
              <a:t> </a:t>
            </a:r>
            <a:r>
              <a:rPr sz="2600" b="1" dirty="0">
                <a:latin typeface="Arial"/>
                <a:cs typeface="Arial"/>
              </a:rPr>
              <a:t>OneDrive</a:t>
            </a:r>
            <a:r>
              <a:rPr sz="2900" b="1" spc="-180" dirty="0">
                <a:latin typeface="Arial"/>
                <a:cs typeface="Arial"/>
              </a:rPr>
              <a:t> </a:t>
            </a:r>
            <a:r>
              <a:rPr sz="2900" b="1" dirty="0">
                <a:latin typeface="Calibri"/>
                <a:cs typeface="Calibri"/>
              </a:rPr>
              <a:t>-</a:t>
            </a:r>
            <a:r>
              <a:rPr sz="2900" b="1" spc="-5" dirty="0">
                <a:latin typeface="Calibri"/>
                <a:cs typeface="Calibri"/>
              </a:rPr>
              <a:t> </a:t>
            </a:r>
            <a:r>
              <a:rPr sz="2900" b="1" spc="-20" dirty="0">
                <a:latin typeface="Arial"/>
                <a:cs typeface="Arial"/>
              </a:rPr>
              <a:t>15GB</a:t>
            </a:r>
            <a:endParaRPr sz="2900" dirty="0">
              <a:latin typeface="Arial"/>
              <a:cs typeface="Arial"/>
            </a:endParaRPr>
          </a:p>
        </p:txBody>
      </p:sp>
      <p:sp>
        <p:nvSpPr>
          <p:cNvPr id="7" name="object 7"/>
          <p:cNvSpPr txBox="1"/>
          <p:nvPr/>
        </p:nvSpPr>
        <p:spPr>
          <a:xfrm>
            <a:off x="5943600" y="1500973"/>
            <a:ext cx="2910840" cy="452120"/>
          </a:xfrm>
          <a:prstGeom prst="rect">
            <a:avLst/>
          </a:prstGeom>
        </p:spPr>
        <p:txBody>
          <a:bodyPr vert="horz" wrap="square" lIns="0" tIns="12065" rIns="0" bIns="0" rtlCol="0">
            <a:spAutoFit/>
          </a:bodyPr>
          <a:lstStyle/>
          <a:p>
            <a:pPr marL="12700">
              <a:lnSpc>
                <a:spcPct val="100000"/>
              </a:lnSpc>
              <a:spcBef>
                <a:spcPts val="95"/>
              </a:spcBef>
            </a:pPr>
            <a:r>
              <a:rPr sz="2800" spc="-10" dirty="0">
                <a:latin typeface="Calibri"/>
                <a:cs typeface="Calibri"/>
              </a:rPr>
              <a:t>Υπάρχουν</a:t>
            </a:r>
            <a:r>
              <a:rPr sz="2800" spc="-100" dirty="0">
                <a:latin typeface="Calibri"/>
                <a:cs typeface="Calibri"/>
              </a:rPr>
              <a:t> </a:t>
            </a:r>
            <a:r>
              <a:rPr sz="2800" dirty="0">
                <a:latin typeface="Calibri"/>
                <a:cs typeface="Calibri"/>
              </a:rPr>
              <a:t>και</a:t>
            </a:r>
            <a:r>
              <a:rPr sz="2800" spc="-95" dirty="0">
                <a:latin typeface="Calibri"/>
                <a:cs typeface="Calibri"/>
              </a:rPr>
              <a:t> </a:t>
            </a:r>
            <a:r>
              <a:rPr sz="2800" spc="-10" dirty="0">
                <a:latin typeface="Calibri"/>
                <a:cs typeface="Calibri"/>
              </a:rPr>
              <a:t>άλλες</a:t>
            </a:r>
            <a:endParaRPr sz="2800" dirty="0">
              <a:latin typeface="Calibri"/>
              <a:cs typeface="Calibri"/>
            </a:endParaRPr>
          </a:p>
        </p:txBody>
      </p:sp>
      <p:sp>
        <p:nvSpPr>
          <p:cNvPr id="8" name="object 8"/>
          <p:cNvSpPr txBox="1"/>
          <p:nvPr/>
        </p:nvSpPr>
        <p:spPr>
          <a:xfrm>
            <a:off x="6399656" y="1913939"/>
            <a:ext cx="1537970" cy="452120"/>
          </a:xfrm>
          <a:prstGeom prst="rect">
            <a:avLst/>
          </a:prstGeom>
        </p:spPr>
        <p:txBody>
          <a:bodyPr vert="horz" wrap="square" lIns="0" tIns="12065" rIns="0" bIns="0" rtlCol="0">
            <a:spAutoFit/>
          </a:bodyPr>
          <a:lstStyle/>
          <a:p>
            <a:pPr marL="12700">
              <a:lnSpc>
                <a:spcPct val="100000"/>
              </a:lnSpc>
              <a:spcBef>
                <a:spcPts val="95"/>
              </a:spcBef>
            </a:pPr>
            <a:r>
              <a:rPr sz="2800" spc="-10" dirty="0">
                <a:latin typeface="Calibri"/>
                <a:cs typeface="Calibri"/>
              </a:rPr>
              <a:t>υπηρεσίες</a:t>
            </a:r>
            <a:endParaRPr sz="2800" dirty="0">
              <a:latin typeface="Calibri"/>
              <a:cs typeface="Calibri"/>
            </a:endParaRPr>
          </a:p>
        </p:txBody>
      </p:sp>
      <p:sp>
        <p:nvSpPr>
          <p:cNvPr id="9" name="object 9"/>
          <p:cNvSpPr txBox="1"/>
          <p:nvPr/>
        </p:nvSpPr>
        <p:spPr>
          <a:xfrm>
            <a:off x="5549900" y="2316196"/>
            <a:ext cx="3594100" cy="2159000"/>
          </a:xfrm>
          <a:prstGeom prst="rect">
            <a:avLst/>
          </a:prstGeom>
        </p:spPr>
        <p:txBody>
          <a:bodyPr vert="horz" wrap="square" lIns="0" tIns="12065" rIns="0" bIns="0" rtlCol="0">
            <a:spAutoFit/>
          </a:bodyPr>
          <a:lstStyle/>
          <a:p>
            <a:pPr marL="12700" marR="109220" algn="ctr">
              <a:lnSpc>
                <a:spcPct val="100000"/>
              </a:lnSpc>
              <a:spcBef>
                <a:spcPts val="95"/>
              </a:spcBef>
            </a:pPr>
            <a:r>
              <a:rPr sz="2800" b="1" dirty="0">
                <a:latin typeface="Arial"/>
                <a:cs typeface="Arial"/>
              </a:rPr>
              <a:t>iCloud</a:t>
            </a:r>
            <a:r>
              <a:rPr sz="2800" dirty="0">
                <a:latin typeface="Calibri"/>
                <a:cs typeface="Calibri"/>
              </a:rPr>
              <a:t>,</a:t>
            </a:r>
            <a:r>
              <a:rPr sz="2800" spc="75" dirty="0">
                <a:latin typeface="Calibri"/>
                <a:cs typeface="Calibri"/>
              </a:rPr>
              <a:t> </a:t>
            </a:r>
            <a:r>
              <a:rPr sz="2800" b="1" dirty="0">
                <a:latin typeface="Arial"/>
                <a:cs typeface="Arial"/>
              </a:rPr>
              <a:t>SpiderOak</a:t>
            </a:r>
            <a:r>
              <a:rPr sz="2800" b="1" spc="-65" dirty="0">
                <a:latin typeface="Arial"/>
                <a:cs typeface="Arial"/>
              </a:rPr>
              <a:t> </a:t>
            </a:r>
            <a:r>
              <a:rPr sz="2800" b="1" spc="-50" dirty="0">
                <a:latin typeface="Arial"/>
                <a:cs typeface="Arial"/>
              </a:rPr>
              <a:t>, </a:t>
            </a:r>
            <a:r>
              <a:rPr sz="2800" b="1" dirty="0">
                <a:latin typeface="Arial"/>
                <a:cs typeface="Arial"/>
              </a:rPr>
              <a:t>SugarSync,</a:t>
            </a:r>
            <a:r>
              <a:rPr sz="2800" b="1" spc="-114" dirty="0">
                <a:latin typeface="Arial"/>
                <a:cs typeface="Arial"/>
              </a:rPr>
              <a:t> </a:t>
            </a:r>
            <a:r>
              <a:rPr sz="2800" b="1" spc="-10" dirty="0">
                <a:latin typeface="Arial"/>
                <a:cs typeface="Arial"/>
              </a:rPr>
              <a:t>Ubuntu </a:t>
            </a:r>
            <a:r>
              <a:rPr sz="2800" b="1" dirty="0">
                <a:latin typeface="Arial"/>
                <a:cs typeface="Arial"/>
              </a:rPr>
              <a:t>One,</a:t>
            </a:r>
            <a:r>
              <a:rPr sz="2800" b="1" spc="-60" dirty="0">
                <a:latin typeface="Arial"/>
                <a:cs typeface="Arial"/>
              </a:rPr>
              <a:t> </a:t>
            </a:r>
            <a:r>
              <a:rPr sz="2800" b="1" dirty="0">
                <a:latin typeface="Arial"/>
                <a:cs typeface="Arial"/>
              </a:rPr>
              <a:t>Box</a:t>
            </a:r>
            <a:r>
              <a:rPr sz="2800" b="1" spc="-175" dirty="0">
                <a:latin typeface="Arial"/>
                <a:cs typeface="Arial"/>
              </a:rPr>
              <a:t> </a:t>
            </a:r>
            <a:r>
              <a:rPr sz="2800" spc="-25" dirty="0">
                <a:latin typeface="Calibri"/>
                <a:cs typeface="Calibri"/>
              </a:rPr>
              <a:t>με</a:t>
            </a:r>
            <a:endParaRPr sz="2800" dirty="0">
              <a:latin typeface="Calibri"/>
              <a:cs typeface="Calibri"/>
            </a:endParaRPr>
          </a:p>
          <a:p>
            <a:pPr marL="12700" algn="ctr">
              <a:lnSpc>
                <a:spcPts val="3335"/>
              </a:lnSpc>
            </a:pPr>
            <a:r>
              <a:rPr sz="2800" spc="-10" dirty="0">
                <a:latin typeface="Calibri"/>
                <a:cs typeface="Calibri"/>
              </a:rPr>
              <a:t>ανάλογους</a:t>
            </a:r>
            <a:endParaRPr sz="2800" dirty="0">
              <a:latin typeface="Calibri"/>
              <a:cs typeface="Calibri"/>
            </a:endParaRPr>
          </a:p>
          <a:p>
            <a:pPr marL="12700">
              <a:lnSpc>
                <a:spcPct val="100000"/>
              </a:lnSpc>
              <a:spcBef>
                <a:spcPts val="25"/>
              </a:spcBef>
            </a:pPr>
            <a:r>
              <a:rPr sz="2800" spc="-20" dirty="0">
                <a:latin typeface="Calibri"/>
                <a:cs typeface="Calibri"/>
              </a:rPr>
              <a:t>αποθηκευτικούς</a:t>
            </a:r>
            <a:r>
              <a:rPr sz="2800" spc="-30" dirty="0">
                <a:latin typeface="Calibri"/>
                <a:cs typeface="Calibri"/>
              </a:rPr>
              <a:t> </a:t>
            </a:r>
            <a:r>
              <a:rPr sz="2800" spc="-10" dirty="0">
                <a:latin typeface="Calibri"/>
                <a:cs typeface="Calibri"/>
              </a:rPr>
              <a:t>χώρους</a:t>
            </a:r>
            <a:endParaRPr sz="2800" dirty="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357370"/>
            <a:ext cx="9143999" cy="3500627"/>
          </a:xfrm>
          <a:prstGeom prst="rect">
            <a:avLst/>
          </a:prstGeom>
        </p:spPr>
      </p:pic>
      <p:sp>
        <p:nvSpPr>
          <p:cNvPr id="3" name="object 3"/>
          <p:cNvSpPr txBox="1">
            <a:spLocks noGrp="1"/>
          </p:cNvSpPr>
          <p:nvPr>
            <p:ph type="title"/>
          </p:nvPr>
        </p:nvSpPr>
        <p:spPr>
          <a:prstGeom prst="rect">
            <a:avLst/>
          </a:prstGeom>
        </p:spPr>
        <p:txBody>
          <a:bodyPr vert="horz" wrap="square" lIns="0" tIns="316864" rIns="0" bIns="0" rtlCol="0">
            <a:spAutoFit/>
          </a:bodyPr>
          <a:lstStyle/>
          <a:p>
            <a:pPr marL="624840" marR="5080">
              <a:lnSpc>
                <a:spcPct val="100000"/>
              </a:lnSpc>
              <a:spcBef>
                <a:spcPts val="95"/>
              </a:spcBef>
            </a:pPr>
            <a:r>
              <a:rPr b="0" dirty="0">
                <a:latin typeface="Calibri"/>
                <a:cs typeface="Calibri"/>
              </a:rPr>
              <a:t>Ποιος</a:t>
            </a:r>
            <a:r>
              <a:rPr b="0" spc="-114" dirty="0">
                <a:latin typeface="Calibri"/>
                <a:cs typeface="Calibri"/>
              </a:rPr>
              <a:t> </a:t>
            </a:r>
            <a:r>
              <a:rPr b="0" dirty="0">
                <a:latin typeface="Calibri"/>
                <a:cs typeface="Calibri"/>
              </a:rPr>
              <a:t>μπορεί</a:t>
            </a:r>
            <a:r>
              <a:rPr b="0" spc="-90" dirty="0">
                <a:latin typeface="Calibri"/>
                <a:cs typeface="Calibri"/>
              </a:rPr>
              <a:t> </a:t>
            </a:r>
            <a:r>
              <a:rPr b="0" dirty="0">
                <a:latin typeface="Calibri"/>
                <a:cs typeface="Calibri"/>
              </a:rPr>
              <a:t>να</a:t>
            </a:r>
            <a:r>
              <a:rPr b="0" spc="-110" dirty="0">
                <a:latin typeface="Calibri"/>
                <a:cs typeface="Calibri"/>
              </a:rPr>
              <a:t> </a:t>
            </a:r>
            <a:r>
              <a:rPr b="0" dirty="0">
                <a:latin typeface="Calibri"/>
                <a:cs typeface="Calibri"/>
              </a:rPr>
              <a:t>ωφεληθεί</a:t>
            </a:r>
            <a:r>
              <a:rPr b="0" spc="-114" dirty="0">
                <a:latin typeface="Calibri"/>
                <a:cs typeface="Calibri"/>
              </a:rPr>
              <a:t> </a:t>
            </a:r>
            <a:r>
              <a:rPr b="0" dirty="0">
                <a:latin typeface="Calibri"/>
                <a:cs typeface="Calibri"/>
              </a:rPr>
              <a:t>από</a:t>
            </a:r>
            <a:r>
              <a:rPr b="0" spc="-105" dirty="0">
                <a:latin typeface="Calibri"/>
                <a:cs typeface="Calibri"/>
              </a:rPr>
              <a:t> </a:t>
            </a:r>
            <a:r>
              <a:rPr b="0" spc="-25" dirty="0">
                <a:latin typeface="Calibri"/>
                <a:cs typeface="Calibri"/>
              </a:rPr>
              <a:t>το </a:t>
            </a:r>
            <a:r>
              <a:rPr b="0" spc="-20" dirty="0">
                <a:latin typeface="Calibri"/>
                <a:cs typeface="Calibri"/>
              </a:rPr>
              <a:t>υπολογιστικό</a:t>
            </a:r>
            <a:r>
              <a:rPr b="0" spc="-125" dirty="0">
                <a:latin typeface="Calibri"/>
                <a:cs typeface="Calibri"/>
              </a:rPr>
              <a:t> </a:t>
            </a:r>
            <a:r>
              <a:rPr b="0" spc="-10" dirty="0">
                <a:latin typeface="Calibri"/>
                <a:cs typeface="Calibri"/>
              </a:rPr>
              <a:t>σύννεφο;</a:t>
            </a:r>
          </a:p>
        </p:txBody>
      </p:sp>
      <p:sp>
        <p:nvSpPr>
          <p:cNvPr id="4" name="object 4"/>
          <p:cNvSpPr txBox="1"/>
          <p:nvPr/>
        </p:nvSpPr>
        <p:spPr>
          <a:xfrm>
            <a:off x="691387" y="1609089"/>
            <a:ext cx="7642859" cy="1794510"/>
          </a:xfrm>
          <a:prstGeom prst="rect">
            <a:avLst/>
          </a:prstGeom>
        </p:spPr>
        <p:txBody>
          <a:bodyPr vert="horz" wrap="square" lIns="0" tIns="13335" rIns="0" bIns="0" rtlCol="0">
            <a:spAutoFit/>
          </a:bodyPr>
          <a:lstStyle/>
          <a:p>
            <a:pPr marL="332740" indent="-320040">
              <a:lnSpc>
                <a:spcPct val="100000"/>
              </a:lnSpc>
              <a:spcBef>
                <a:spcPts val="105"/>
              </a:spcBef>
              <a:buClr>
                <a:srgbClr val="C0504D"/>
              </a:buClr>
              <a:buSzPct val="60344"/>
              <a:buFont typeface="Wingdings"/>
              <a:buChar char=""/>
              <a:tabLst>
                <a:tab pos="332740" algn="l"/>
              </a:tabLst>
            </a:pPr>
            <a:r>
              <a:rPr sz="2900" b="1" dirty="0">
                <a:latin typeface="Calibri"/>
                <a:cs typeface="Calibri"/>
              </a:rPr>
              <a:t>Ιδιώτες</a:t>
            </a:r>
            <a:r>
              <a:rPr sz="2900" b="1" spc="-85" dirty="0">
                <a:latin typeface="Calibri"/>
                <a:cs typeface="Calibri"/>
              </a:rPr>
              <a:t> </a:t>
            </a:r>
            <a:r>
              <a:rPr sz="2900" dirty="0">
                <a:latin typeface="Calibri"/>
                <a:cs typeface="Calibri"/>
              </a:rPr>
              <a:t>αλλά</a:t>
            </a:r>
            <a:r>
              <a:rPr sz="2900" spc="-75" dirty="0">
                <a:latin typeface="Calibri"/>
                <a:cs typeface="Calibri"/>
              </a:rPr>
              <a:t> </a:t>
            </a:r>
            <a:r>
              <a:rPr sz="2900" dirty="0">
                <a:latin typeface="Calibri"/>
                <a:cs typeface="Calibri"/>
              </a:rPr>
              <a:t>κυρίως</a:t>
            </a:r>
            <a:r>
              <a:rPr sz="2900" spc="-80" dirty="0">
                <a:latin typeface="Calibri"/>
                <a:cs typeface="Calibri"/>
              </a:rPr>
              <a:t> </a:t>
            </a:r>
            <a:r>
              <a:rPr sz="2900" dirty="0">
                <a:latin typeface="Calibri"/>
                <a:cs typeface="Calibri"/>
              </a:rPr>
              <a:t>οι</a:t>
            </a:r>
            <a:r>
              <a:rPr sz="2900" spc="-65" dirty="0">
                <a:latin typeface="Calibri"/>
                <a:cs typeface="Calibri"/>
              </a:rPr>
              <a:t> </a:t>
            </a:r>
            <a:r>
              <a:rPr sz="2900" b="1" dirty="0">
                <a:latin typeface="Calibri"/>
                <a:cs typeface="Calibri"/>
              </a:rPr>
              <a:t>επιχειρήσεις</a:t>
            </a:r>
            <a:r>
              <a:rPr sz="2900" dirty="0">
                <a:latin typeface="Calibri"/>
                <a:cs typeface="Calibri"/>
              </a:rPr>
              <a:t>.</a:t>
            </a:r>
            <a:r>
              <a:rPr sz="2900" spc="-95" dirty="0">
                <a:latin typeface="Calibri"/>
                <a:cs typeface="Calibri"/>
              </a:rPr>
              <a:t> </a:t>
            </a:r>
            <a:r>
              <a:rPr sz="2900" spc="-25" dirty="0">
                <a:latin typeface="Calibri"/>
                <a:cs typeface="Calibri"/>
              </a:rPr>
              <a:t>Από</a:t>
            </a:r>
            <a:endParaRPr sz="2900">
              <a:latin typeface="Calibri"/>
              <a:cs typeface="Calibri"/>
            </a:endParaRPr>
          </a:p>
          <a:p>
            <a:pPr marL="332740" marR="5080">
              <a:lnSpc>
                <a:spcPct val="100000"/>
              </a:lnSpc>
            </a:pPr>
            <a:r>
              <a:rPr sz="2900" dirty="0">
                <a:latin typeface="Calibri"/>
                <a:cs typeface="Calibri"/>
              </a:rPr>
              <a:t>έρευνες</a:t>
            </a:r>
            <a:r>
              <a:rPr sz="2900" spc="-55" dirty="0">
                <a:latin typeface="Calibri"/>
                <a:cs typeface="Calibri"/>
              </a:rPr>
              <a:t> </a:t>
            </a:r>
            <a:r>
              <a:rPr sz="2900" spc="-10" dirty="0">
                <a:latin typeface="Calibri"/>
                <a:cs typeface="Calibri"/>
              </a:rPr>
              <a:t>προκύπτει</a:t>
            </a:r>
            <a:r>
              <a:rPr sz="2900" spc="-75" dirty="0">
                <a:latin typeface="Calibri"/>
                <a:cs typeface="Calibri"/>
              </a:rPr>
              <a:t> </a:t>
            </a:r>
            <a:r>
              <a:rPr sz="2900" dirty="0">
                <a:latin typeface="Calibri"/>
                <a:cs typeface="Calibri"/>
              </a:rPr>
              <a:t>ότι</a:t>
            </a:r>
            <a:r>
              <a:rPr sz="2900" spc="-50" dirty="0">
                <a:latin typeface="Calibri"/>
                <a:cs typeface="Calibri"/>
              </a:rPr>
              <a:t> </a:t>
            </a:r>
            <a:r>
              <a:rPr sz="2900" dirty="0">
                <a:latin typeface="Calibri"/>
                <a:cs typeface="Calibri"/>
              </a:rPr>
              <a:t>το</a:t>
            </a:r>
            <a:r>
              <a:rPr sz="2900" spc="-55" dirty="0">
                <a:latin typeface="Calibri"/>
                <a:cs typeface="Calibri"/>
              </a:rPr>
              <a:t> </a:t>
            </a:r>
            <a:r>
              <a:rPr sz="2900" dirty="0">
                <a:latin typeface="Calibri"/>
                <a:cs typeface="Calibri"/>
              </a:rPr>
              <a:t>81%</a:t>
            </a:r>
            <a:r>
              <a:rPr sz="2900" spc="-35" dirty="0">
                <a:latin typeface="Calibri"/>
                <a:cs typeface="Calibri"/>
              </a:rPr>
              <a:t> </a:t>
            </a:r>
            <a:r>
              <a:rPr sz="2900" dirty="0">
                <a:latin typeface="Calibri"/>
                <a:cs typeface="Calibri"/>
              </a:rPr>
              <a:t>των</a:t>
            </a:r>
            <a:r>
              <a:rPr sz="2900" spc="-60" dirty="0">
                <a:latin typeface="Calibri"/>
                <a:cs typeface="Calibri"/>
              </a:rPr>
              <a:t> </a:t>
            </a:r>
            <a:r>
              <a:rPr sz="2900" spc="-10" dirty="0">
                <a:latin typeface="Calibri"/>
                <a:cs typeface="Calibri"/>
              </a:rPr>
              <a:t>επιχειρήσεων </a:t>
            </a:r>
            <a:r>
              <a:rPr sz="2900" dirty="0">
                <a:latin typeface="Calibri"/>
                <a:cs typeface="Calibri"/>
              </a:rPr>
              <a:t>που</a:t>
            </a:r>
            <a:r>
              <a:rPr sz="2900" spc="-35" dirty="0">
                <a:latin typeface="Calibri"/>
                <a:cs typeface="Calibri"/>
              </a:rPr>
              <a:t> </a:t>
            </a:r>
            <a:r>
              <a:rPr sz="2900" dirty="0">
                <a:latin typeface="Calibri"/>
                <a:cs typeface="Calibri"/>
              </a:rPr>
              <a:t>χρησιμοποιούν</a:t>
            </a:r>
            <a:r>
              <a:rPr sz="2900" spc="-55" dirty="0">
                <a:latin typeface="Calibri"/>
                <a:cs typeface="Calibri"/>
              </a:rPr>
              <a:t> </a:t>
            </a:r>
            <a:r>
              <a:rPr sz="2900" dirty="0">
                <a:latin typeface="Calibri"/>
                <a:cs typeface="Calibri"/>
              </a:rPr>
              <a:t>ήδη</a:t>
            </a:r>
            <a:r>
              <a:rPr sz="2900" spc="-15" dirty="0">
                <a:latin typeface="Calibri"/>
                <a:cs typeface="Calibri"/>
              </a:rPr>
              <a:t> </a:t>
            </a:r>
            <a:r>
              <a:rPr sz="2900" dirty="0">
                <a:latin typeface="Calibri"/>
                <a:cs typeface="Calibri"/>
              </a:rPr>
              <a:t>το</a:t>
            </a:r>
            <a:r>
              <a:rPr sz="2900" spc="-35" dirty="0">
                <a:latin typeface="Calibri"/>
                <a:cs typeface="Calibri"/>
              </a:rPr>
              <a:t> </a:t>
            </a:r>
            <a:r>
              <a:rPr sz="2900" spc="-10" dirty="0">
                <a:latin typeface="Calibri"/>
                <a:cs typeface="Calibri"/>
              </a:rPr>
              <a:t>υπολογιστικό</a:t>
            </a:r>
            <a:r>
              <a:rPr sz="2900" spc="-55" dirty="0">
                <a:latin typeface="Calibri"/>
                <a:cs typeface="Calibri"/>
              </a:rPr>
              <a:t> </a:t>
            </a:r>
            <a:r>
              <a:rPr sz="2900" spc="-10" dirty="0">
                <a:latin typeface="Calibri"/>
                <a:cs typeface="Calibri"/>
              </a:rPr>
              <a:t>νέφος </a:t>
            </a:r>
            <a:r>
              <a:rPr sz="2900" dirty="0">
                <a:latin typeface="Calibri"/>
                <a:cs typeface="Calibri"/>
              </a:rPr>
              <a:t>ανέφεραν</a:t>
            </a:r>
            <a:r>
              <a:rPr sz="2900" spc="-75" dirty="0">
                <a:latin typeface="Calibri"/>
                <a:cs typeface="Calibri"/>
              </a:rPr>
              <a:t> </a:t>
            </a:r>
            <a:r>
              <a:rPr sz="2900" b="1" dirty="0">
                <a:latin typeface="Calibri"/>
                <a:cs typeface="Calibri"/>
              </a:rPr>
              <a:t>μείωση</a:t>
            </a:r>
            <a:r>
              <a:rPr sz="2900" b="1" spc="-55" dirty="0">
                <a:latin typeface="Calibri"/>
                <a:cs typeface="Calibri"/>
              </a:rPr>
              <a:t> </a:t>
            </a:r>
            <a:r>
              <a:rPr sz="2900" b="1" dirty="0">
                <a:latin typeface="Calibri"/>
                <a:cs typeface="Calibri"/>
              </a:rPr>
              <a:t>των</a:t>
            </a:r>
            <a:r>
              <a:rPr sz="2900" b="1" spc="-45" dirty="0">
                <a:latin typeface="Calibri"/>
                <a:cs typeface="Calibri"/>
              </a:rPr>
              <a:t> </a:t>
            </a:r>
            <a:r>
              <a:rPr sz="2900" b="1" dirty="0">
                <a:latin typeface="Calibri"/>
                <a:cs typeface="Calibri"/>
              </a:rPr>
              <a:t>δαπανών</a:t>
            </a:r>
            <a:r>
              <a:rPr sz="2900" b="1" spc="-75" dirty="0">
                <a:latin typeface="Calibri"/>
                <a:cs typeface="Calibri"/>
              </a:rPr>
              <a:t> </a:t>
            </a:r>
            <a:r>
              <a:rPr sz="2900" b="1" dirty="0">
                <a:latin typeface="Calibri"/>
                <a:cs typeface="Calibri"/>
              </a:rPr>
              <a:t>τους</a:t>
            </a:r>
            <a:r>
              <a:rPr sz="2900" b="1" spc="-65" dirty="0">
                <a:latin typeface="Calibri"/>
                <a:cs typeface="Calibri"/>
              </a:rPr>
              <a:t> </a:t>
            </a:r>
            <a:r>
              <a:rPr sz="2900" b="1" dirty="0">
                <a:latin typeface="Calibri"/>
                <a:cs typeface="Calibri"/>
              </a:rPr>
              <a:t>ως</a:t>
            </a:r>
            <a:r>
              <a:rPr sz="2900" b="1" spc="-55" dirty="0">
                <a:latin typeface="Calibri"/>
                <a:cs typeface="Calibri"/>
              </a:rPr>
              <a:t> </a:t>
            </a:r>
            <a:r>
              <a:rPr sz="2900" b="1" spc="-20" dirty="0">
                <a:latin typeface="Calibri"/>
                <a:cs typeface="Calibri"/>
              </a:rPr>
              <a:t>30%.</a:t>
            </a:r>
            <a:endParaRPr sz="29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304287" cy="2398776"/>
          </a:xfrm>
          <a:prstGeom prst="rect">
            <a:avLst/>
          </a:prstGeom>
        </p:spPr>
      </p:pic>
      <p:sp>
        <p:nvSpPr>
          <p:cNvPr id="3" name="object 3"/>
          <p:cNvSpPr txBox="1">
            <a:spLocks noGrp="1"/>
          </p:cNvSpPr>
          <p:nvPr>
            <p:ph type="title"/>
          </p:nvPr>
        </p:nvSpPr>
        <p:spPr>
          <a:prstGeom prst="rect">
            <a:avLst/>
          </a:prstGeom>
        </p:spPr>
        <p:txBody>
          <a:bodyPr vert="horz" wrap="square" lIns="0" tIns="403097" rIns="0" bIns="0" rtlCol="0">
            <a:spAutoFit/>
          </a:bodyPr>
          <a:lstStyle/>
          <a:p>
            <a:pPr marL="2496820" marR="5080">
              <a:lnSpc>
                <a:spcPct val="100699"/>
              </a:lnSpc>
              <a:spcBef>
                <a:spcPts val="80"/>
              </a:spcBef>
            </a:pPr>
            <a:r>
              <a:rPr sz="3200" b="0" dirty="0">
                <a:latin typeface="Calibri"/>
                <a:cs typeface="Calibri"/>
              </a:rPr>
              <a:t>Μπορεί</a:t>
            </a:r>
            <a:r>
              <a:rPr sz="3200" b="0" spc="-55" dirty="0">
                <a:latin typeface="Calibri"/>
                <a:cs typeface="Calibri"/>
              </a:rPr>
              <a:t> </a:t>
            </a:r>
            <a:r>
              <a:rPr sz="3200" b="0" dirty="0">
                <a:latin typeface="Calibri"/>
                <a:cs typeface="Calibri"/>
              </a:rPr>
              <a:t>να</a:t>
            </a:r>
            <a:r>
              <a:rPr sz="3200" b="0" spc="-60" dirty="0">
                <a:latin typeface="Calibri"/>
                <a:cs typeface="Calibri"/>
              </a:rPr>
              <a:t> </a:t>
            </a:r>
            <a:r>
              <a:rPr sz="3200" b="0" dirty="0">
                <a:latin typeface="Calibri"/>
                <a:cs typeface="Calibri"/>
              </a:rPr>
              <a:t>χάσετε</a:t>
            </a:r>
            <a:r>
              <a:rPr sz="3200" b="0" spc="-65" dirty="0">
                <a:latin typeface="Calibri"/>
                <a:cs typeface="Calibri"/>
              </a:rPr>
              <a:t> </a:t>
            </a:r>
            <a:r>
              <a:rPr sz="3200" b="0" dirty="0">
                <a:latin typeface="Calibri"/>
                <a:cs typeface="Calibri"/>
              </a:rPr>
              <a:t>τα</a:t>
            </a:r>
            <a:r>
              <a:rPr sz="3200" b="0" spc="-60" dirty="0">
                <a:latin typeface="Calibri"/>
                <a:cs typeface="Calibri"/>
              </a:rPr>
              <a:t> </a:t>
            </a:r>
            <a:r>
              <a:rPr sz="3200" b="0" dirty="0">
                <a:latin typeface="Calibri"/>
                <a:cs typeface="Calibri"/>
              </a:rPr>
              <a:t>δεδομένα</a:t>
            </a:r>
            <a:r>
              <a:rPr sz="3200" b="0" spc="-65" dirty="0">
                <a:latin typeface="Calibri"/>
                <a:cs typeface="Calibri"/>
              </a:rPr>
              <a:t> </a:t>
            </a:r>
            <a:r>
              <a:rPr sz="3200" b="0" spc="-25" dirty="0">
                <a:latin typeface="Calibri"/>
                <a:cs typeface="Calibri"/>
              </a:rPr>
              <a:t>σας </a:t>
            </a:r>
            <a:r>
              <a:rPr sz="3200" b="0" dirty="0">
                <a:latin typeface="Calibri"/>
                <a:cs typeface="Calibri"/>
              </a:rPr>
              <a:t>στο</a:t>
            </a:r>
            <a:r>
              <a:rPr sz="3200" b="0" spc="-40" dirty="0">
                <a:latin typeface="Calibri"/>
                <a:cs typeface="Calibri"/>
              </a:rPr>
              <a:t> </a:t>
            </a:r>
            <a:r>
              <a:rPr sz="3200" b="0" dirty="0">
                <a:latin typeface="Calibri"/>
                <a:cs typeface="Calibri"/>
              </a:rPr>
              <a:t>σύννεφο</a:t>
            </a:r>
            <a:r>
              <a:rPr sz="3200" b="0" spc="-10" dirty="0">
                <a:latin typeface="Calibri"/>
                <a:cs typeface="Calibri"/>
              </a:rPr>
              <a:t> </a:t>
            </a:r>
            <a:r>
              <a:rPr sz="3200" b="0" spc="-10" dirty="0">
                <a:latin typeface="Microsoft Sans Serif"/>
                <a:cs typeface="Microsoft Sans Serif"/>
              </a:rPr>
              <a:t>(cloud)</a:t>
            </a:r>
            <a:r>
              <a:rPr sz="3200" b="0" spc="-10" dirty="0">
                <a:latin typeface="Calibri"/>
                <a:cs typeface="Calibri"/>
              </a:rPr>
              <a:t>;</a:t>
            </a:r>
            <a:endParaRPr sz="3200">
              <a:latin typeface="Calibri"/>
              <a:cs typeface="Calibri"/>
            </a:endParaRPr>
          </a:p>
        </p:txBody>
      </p:sp>
      <p:sp>
        <p:nvSpPr>
          <p:cNvPr id="4" name="object 4"/>
          <p:cNvSpPr txBox="1"/>
          <p:nvPr/>
        </p:nvSpPr>
        <p:spPr>
          <a:xfrm>
            <a:off x="474370" y="1479333"/>
            <a:ext cx="8248015" cy="4699635"/>
          </a:xfrm>
          <a:prstGeom prst="rect">
            <a:avLst/>
          </a:prstGeom>
        </p:spPr>
        <p:txBody>
          <a:bodyPr vert="horz" wrap="square" lIns="0" tIns="204470" rIns="0" bIns="0" rtlCol="0">
            <a:spAutoFit/>
          </a:bodyPr>
          <a:lstStyle/>
          <a:p>
            <a:pPr marL="2100580">
              <a:lnSpc>
                <a:spcPct val="100000"/>
              </a:lnSpc>
              <a:spcBef>
                <a:spcPts val="1610"/>
              </a:spcBef>
            </a:pPr>
            <a:r>
              <a:rPr sz="3200" dirty="0">
                <a:solidFill>
                  <a:srgbClr val="1F487C"/>
                </a:solidFill>
                <a:latin typeface="Calibri"/>
                <a:cs typeface="Calibri"/>
              </a:rPr>
              <a:t>Υπάρχουν</a:t>
            </a:r>
            <a:r>
              <a:rPr sz="3200" spc="-95" dirty="0">
                <a:solidFill>
                  <a:srgbClr val="1F487C"/>
                </a:solidFill>
                <a:latin typeface="Calibri"/>
                <a:cs typeface="Calibri"/>
              </a:rPr>
              <a:t> </a:t>
            </a:r>
            <a:r>
              <a:rPr sz="3200" dirty="0">
                <a:solidFill>
                  <a:srgbClr val="1F487C"/>
                </a:solidFill>
                <a:latin typeface="Calibri"/>
                <a:cs typeface="Calibri"/>
              </a:rPr>
              <a:t>άλλοι</a:t>
            </a:r>
            <a:r>
              <a:rPr sz="3200" spc="-100" dirty="0">
                <a:solidFill>
                  <a:srgbClr val="1F487C"/>
                </a:solidFill>
                <a:latin typeface="Calibri"/>
                <a:cs typeface="Calibri"/>
              </a:rPr>
              <a:t> </a:t>
            </a:r>
            <a:r>
              <a:rPr sz="3200" spc="-10" dirty="0">
                <a:solidFill>
                  <a:srgbClr val="1F487C"/>
                </a:solidFill>
                <a:latin typeface="Calibri"/>
                <a:cs typeface="Calibri"/>
              </a:rPr>
              <a:t>κίνδυνοι;</a:t>
            </a:r>
            <a:endParaRPr sz="3200">
              <a:latin typeface="Calibri"/>
              <a:cs typeface="Calibri"/>
            </a:endParaRPr>
          </a:p>
          <a:p>
            <a:pPr marL="332740" marR="316865" indent="-320040">
              <a:lnSpc>
                <a:spcPct val="90200"/>
              </a:lnSpc>
              <a:spcBef>
                <a:spcPts val="1585"/>
              </a:spcBef>
              <a:buClr>
                <a:srgbClr val="C0504D"/>
              </a:buClr>
              <a:buSzPct val="59259"/>
              <a:buFont typeface="Wingdings"/>
              <a:buChar char=""/>
              <a:tabLst>
                <a:tab pos="332740" algn="l"/>
              </a:tabLst>
            </a:pPr>
            <a:r>
              <a:rPr sz="2700" dirty="0">
                <a:latin typeface="Calibri"/>
                <a:cs typeface="Calibri"/>
              </a:rPr>
              <a:t>Με</a:t>
            </a:r>
            <a:r>
              <a:rPr sz="2700" spc="-70" dirty="0">
                <a:latin typeface="Calibri"/>
                <a:cs typeface="Calibri"/>
              </a:rPr>
              <a:t> </a:t>
            </a:r>
            <a:r>
              <a:rPr sz="2700" dirty="0">
                <a:latin typeface="Calibri"/>
                <a:cs typeface="Calibri"/>
              </a:rPr>
              <a:t>το</a:t>
            </a:r>
            <a:r>
              <a:rPr sz="2700" spc="-70" dirty="0">
                <a:latin typeface="Calibri"/>
                <a:cs typeface="Calibri"/>
              </a:rPr>
              <a:t> </a:t>
            </a:r>
            <a:r>
              <a:rPr sz="2700" dirty="0">
                <a:latin typeface="Calibri"/>
                <a:cs typeface="Calibri"/>
              </a:rPr>
              <a:t>σύννεφο,</a:t>
            </a:r>
            <a:r>
              <a:rPr sz="2700" spc="-75" dirty="0">
                <a:latin typeface="Calibri"/>
                <a:cs typeface="Calibri"/>
              </a:rPr>
              <a:t> </a:t>
            </a:r>
            <a:r>
              <a:rPr sz="2700" dirty="0">
                <a:latin typeface="Calibri"/>
                <a:cs typeface="Calibri"/>
              </a:rPr>
              <a:t>είναι</a:t>
            </a:r>
            <a:r>
              <a:rPr sz="2700" spc="-75" dirty="0">
                <a:latin typeface="Calibri"/>
                <a:cs typeface="Calibri"/>
              </a:rPr>
              <a:t> </a:t>
            </a:r>
            <a:r>
              <a:rPr sz="2700" dirty="0">
                <a:latin typeface="Calibri"/>
                <a:cs typeface="Calibri"/>
              </a:rPr>
              <a:t>απίθανο</a:t>
            </a:r>
            <a:r>
              <a:rPr sz="2700" spc="-70" dirty="0">
                <a:latin typeface="Calibri"/>
                <a:cs typeface="Calibri"/>
              </a:rPr>
              <a:t> </a:t>
            </a:r>
            <a:r>
              <a:rPr sz="2700" dirty="0">
                <a:latin typeface="Calibri"/>
                <a:cs typeface="Calibri"/>
              </a:rPr>
              <a:t>να</a:t>
            </a:r>
            <a:r>
              <a:rPr sz="2700" spc="-65" dirty="0">
                <a:latin typeface="Calibri"/>
                <a:cs typeface="Calibri"/>
              </a:rPr>
              <a:t> </a:t>
            </a:r>
            <a:r>
              <a:rPr sz="2700" dirty="0">
                <a:latin typeface="Calibri"/>
                <a:cs typeface="Calibri"/>
              </a:rPr>
              <a:t>χάσετε</a:t>
            </a:r>
            <a:r>
              <a:rPr sz="2700" spc="-85" dirty="0">
                <a:latin typeface="Calibri"/>
                <a:cs typeface="Calibri"/>
              </a:rPr>
              <a:t> </a:t>
            </a:r>
            <a:r>
              <a:rPr sz="2700" dirty="0">
                <a:latin typeface="Calibri"/>
                <a:cs typeface="Calibri"/>
              </a:rPr>
              <a:t>τα</a:t>
            </a:r>
            <a:r>
              <a:rPr sz="2700" spc="-50" dirty="0">
                <a:latin typeface="Calibri"/>
                <a:cs typeface="Calibri"/>
              </a:rPr>
              <a:t> </a:t>
            </a:r>
            <a:r>
              <a:rPr sz="2700" spc="-10" dirty="0">
                <a:latin typeface="Calibri"/>
                <a:cs typeface="Calibri"/>
              </a:rPr>
              <a:t>δεδομένα </a:t>
            </a:r>
            <a:r>
              <a:rPr sz="2700" dirty="0">
                <a:latin typeface="Calibri"/>
                <a:cs typeface="Calibri"/>
              </a:rPr>
              <a:t>σας,</a:t>
            </a:r>
            <a:r>
              <a:rPr sz="2700" spc="-40" dirty="0">
                <a:latin typeface="Calibri"/>
                <a:cs typeface="Calibri"/>
              </a:rPr>
              <a:t> </a:t>
            </a:r>
            <a:r>
              <a:rPr sz="2700" dirty="0">
                <a:latin typeface="Calibri"/>
                <a:cs typeface="Calibri"/>
              </a:rPr>
              <a:t>επειδή</a:t>
            </a:r>
            <a:r>
              <a:rPr sz="2700" spc="-65" dirty="0">
                <a:latin typeface="Calibri"/>
                <a:cs typeface="Calibri"/>
              </a:rPr>
              <a:t> </a:t>
            </a:r>
            <a:r>
              <a:rPr sz="2700" dirty="0">
                <a:latin typeface="Calibri"/>
                <a:cs typeface="Calibri"/>
              </a:rPr>
              <a:t>είναι</a:t>
            </a:r>
            <a:r>
              <a:rPr sz="2700" spc="-55" dirty="0">
                <a:latin typeface="Calibri"/>
                <a:cs typeface="Calibri"/>
              </a:rPr>
              <a:t> </a:t>
            </a:r>
            <a:r>
              <a:rPr sz="2700" spc="-10" dirty="0">
                <a:latin typeface="Calibri"/>
                <a:cs typeface="Calibri"/>
              </a:rPr>
              <a:t>αποθηκευμένα</a:t>
            </a:r>
            <a:r>
              <a:rPr sz="2700" spc="-50" dirty="0">
                <a:latin typeface="Calibri"/>
                <a:cs typeface="Calibri"/>
              </a:rPr>
              <a:t> </a:t>
            </a:r>
            <a:r>
              <a:rPr sz="2700" dirty="0">
                <a:latin typeface="Calibri"/>
                <a:cs typeface="Calibri"/>
              </a:rPr>
              <a:t>σε</a:t>
            </a:r>
            <a:r>
              <a:rPr sz="2700" spc="-10" dirty="0">
                <a:latin typeface="Calibri"/>
                <a:cs typeface="Calibri"/>
              </a:rPr>
              <a:t> </a:t>
            </a:r>
            <a:r>
              <a:rPr sz="2700" b="1" spc="-10" dirty="0">
                <a:solidFill>
                  <a:srgbClr val="C00000"/>
                </a:solidFill>
                <a:latin typeface="Calibri"/>
                <a:cs typeface="Calibri"/>
              </a:rPr>
              <a:t>διακομιστές (</a:t>
            </a:r>
            <a:r>
              <a:rPr sz="2700" b="1" spc="-10" dirty="0">
                <a:solidFill>
                  <a:srgbClr val="C00000"/>
                </a:solidFill>
                <a:latin typeface="Arial"/>
                <a:cs typeface="Arial"/>
              </a:rPr>
              <a:t>servers)</a:t>
            </a:r>
            <a:r>
              <a:rPr sz="2700" spc="-10" dirty="0">
                <a:latin typeface="Calibri"/>
                <a:cs typeface="Calibri"/>
              </a:rPr>
              <a:t>.</a:t>
            </a:r>
            <a:endParaRPr sz="2700">
              <a:latin typeface="Calibri"/>
              <a:cs typeface="Calibri"/>
            </a:endParaRPr>
          </a:p>
          <a:p>
            <a:pPr marL="332740" marR="652780" indent="-320040">
              <a:lnSpc>
                <a:spcPts val="2920"/>
              </a:lnSpc>
              <a:spcBef>
                <a:spcPts val="725"/>
              </a:spcBef>
              <a:buClr>
                <a:srgbClr val="C0504D"/>
              </a:buClr>
              <a:buSzPct val="59259"/>
              <a:buFont typeface="Wingdings"/>
              <a:buChar char=""/>
              <a:tabLst>
                <a:tab pos="332740" algn="l"/>
              </a:tabLst>
            </a:pPr>
            <a:r>
              <a:rPr sz="2700" dirty="0">
                <a:latin typeface="Calibri"/>
                <a:cs typeface="Calibri"/>
              </a:rPr>
              <a:t>Ωστόσο,</a:t>
            </a:r>
            <a:r>
              <a:rPr sz="2700" spc="-60" dirty="0">
                <a:latin typeface="Calibri"/>
                <a:cs typeface="Calibri"/>
              </a:rPr>
              <a:t> </a:t>
            </a:r>
            <a:r>
              <a:rPr sz="2700" dirty="0">
                <a:latin typeface="Calibri"/>
                <a:cs typeface="Calibri"/>
              </a:rPr>
              <a:t>ακριβώς</a:t>
            </a:r>
            <a:r>
              <a:rPr sz="2700" spc="-60" dirty="0">
                <a:latin typeface="Calibri"/>
                <a:cs typeface="Calibri"/>
              </a:rPr>
              <a:t> </a:t>
            </a:r>
            <a:r>
              <a:rPr sz="2700" dirty="0">
                <a:latin typeface="Calibri"/>
                <a:cs typeface="Calibri"/>
              </a:rPr>
              <a:t>όπως</a:t>
            </a:r>
            <a:r>
              <a:rPr sz="2700" spc="-65" dirty="0">
                <a:latin typeface="Calibri"/>
                <a:cs typeface="Calibri"/>
              </a:rPr>
              <a:t> </a:t>
            </a:r>
            <a:r>
              <a:rPr sz="2700" dirty="0">
                <a:latin typeface="Calibri"/>
                <a:cs typeface="Calibri"/>
              </a:rPr>
              <a:t>και</a:t>
            </a:r>
            <a:r>
              <a:rPr sz="2700" spc="-60" dirty="0">
                <a:latin typeface="Calibri"/>
                <a:cs typeface="Calibri"/>
              </a:rPr>
              <a:t> </a:t>
            </a:r>
            <a:r>
              <a:rPr sz="2700" dirty="0">
                <a:latin typeface="Calibri"/>
                <a:cs typeface="Calibri"/>
              </a:rPr>
              <a:t>οτιδήποτε</a:t>
            </a:r>
            <a:r>
              <a:rPr sz="2700" spc="-75" dirty="0">
                <a:latin typeface="Calibri"/>
                <a:cs typeface="Calibri"/>
              </a:rPr>
              <a:t> </a:t>
            </a:r>
            <a:r>
              <a:rPr sz="2700" dirty="0">
                <a:latin typeface="Calibri"/>
                <a:cs typeface="Calibri"/>
              </a:rPr>
              <a:t>σε</a:t>
            </a:r>
            <a:r>
              <a:rPr sz="2700" spc="-65" dirty="0">
                <a:latin typeface="Calibri"/>
                <a:cs typeface="Calibri"/>
              </a:rPr>
              <a:t> </a:t>
            </a:r>
            <a:r>
              <a:rPr sz="2700" spc="-10" dirty="0">
                <a:latin typeface="Calibri"/>
                <a:cs typeface="Calibri"/>
              </a:rPr>
              <a:t>απευθείας </a:t>
            </a:r>
            <a:r>
              <a:rPr sz="2700" dirty="0">
                <a:latin typeface="Calibri"/>
                <a:cs typeface="Calibri"/>
              </a:rPr>
              <a:t>σύνδεση,</a:t>
            </a:r>
            <a:r>
              <a:rPr sz="2700" spc="-95" dirty="0">
                <a:latin typeface="Calibri"/>
                <a:cs typeface="Calibri"/>
              </a:rPr>
              <a:t> </a:t>
            </a:r>
            <a:r>
              <a:rPr sz="2700" b="1" i="1" dirty="0">
                <a:solidFill>
                  <a:srgbClr val="00AFEF"/>
                </a:solidFill>
                <a:latin typeface="Calibri"/>
                <a:cs typeface="Calibri"/>
              </a:rPr>
              <a:t>υπάρχει</a:t>
            </a:r>
            <a:r>
              <a:rPr sz="2700" b="1" i="1" spc="-65" dirty="0">
                <a:solidFill>
                  <a:srgbClr val="00AFEF"/>
                </a:solidFill>
                <a:latin typeface="Calibri"/>
                <a:cs typeface="Calibri"/>
              </a:rPr>
              <a:t> </a:t>
            </a:r>
            <a:r>
              <a:rPr sz="2700" b="1" i="1" dirty="0">
                <a:solidFill>
                  <a:srgbClr val="00AFEF"/>
                </a:solidFill>
                <a:latin typeface="Calibri"/>
                <a:cs typeface="Calibri"/>
              </a:rPr>
              <a:t>πάντα</a:t>
            </a:r>
            <a:r>
              <a:rPr sz="2700" b="1" i="1" spc="-75" dirty="0">
                <a:solidFill>
                  <a:srgbClr val="00AFEF"/>
                </a:solidFill>
                <a:latin typeface="Calibri"/>
                <a:cs typeface="Calibri"/>
              </a:rPr>
              <a:t> </a:t>
            </a:r>
            <a:r>
              <a:rPr sz="2700" b="1" i="1" dirty="0">
                <a:solidFill>
                  <a:srgbClr val="00AFEF"/>
                </a:solidFill>
                <a:latin typeface="Calibri"/>
                <a:cs typeface="Calibri"/>
              </a:rPr>
              <a:t>ο</a:t>
            </a:r>
            <a:r>
              <a:rPr sz="2700" b="1" i="1" spc="-80" dirty="0">
                <a:solidFill>
                  <a:srgbClr val="00AFEF"/>
                </a:solidFill>
                <a:latin typeface="Calibri"/>
                <a:cs typeface="Calibri"/>
              </a:rPr>
              <a:t> </a:t>
            </a:r>
            <a:r>
              <a:rPr sz="2700" b="1" i="1" spc="-10" dirty="0">
                <a:solidFill>
                  <a:srgbClr val="00AFEF"/>
                </a:solidFill>
                <a:latin typeface="Calibri"/>
                <a:cs typeface="Calibri"/>
              </a:rPr>
              <a:t>κίνδυνος</a:t>
            </a:r>
            <a:r>
              <a:rPr sz="2700" b="1" i="1" spc="-70" dirty="0">
                <a:solidFill>
                  <a:srgbClr val="00AFEF"/>
                </a:solidFill>
                <a:latin typeface="Calibri"/>
                <a:cs typeface="Calibri"/>
              </a:rPr>
              <a:t> </a:t>
            </a:r>
            <a:r>
              <a:rPr sz="2700" b="1" i="1" dirty="0">
                <a:solidFill>
                  <a:srgbClr val="00AFEF"/>
                </a:solidFill>
                <a:latin typeface="Calibri"/>
                <a:cs typeface="Calibri"/>
              </a:rPr>
              <a:t>κάποιος</a:t>
            </a:r>
            <a:r>
              <a:rPr sz="2700" b="1" i="1" spc="-75" dirty="0">
                <a:solidFill>
                  <a:srgbClr val="00AFEF"/>
                </a:solidFill>
                <a:latin typeface="Calibri"/>
                <a:cs typeface="Calibri"/>
              </a:rPr>
              <a:t> </a:t>
            </a:r>
            <a:r>
              <a:rPr sz="2700" b="1" i="1" spc="-25" dirty="0">
                <a:solidFill>
                  <a:srgbClr val="00AFEF"/>
                </a:solidFill>
                <a:latin typeface="Calibri"/>
                <a:cs typeface="Calibri"/>
              </a:rPr>
              <a:t>να</a:t>
            </a:r>
            <a:endParaRPr sz="2700">
              <a:latin typeface="Calibri"/>
              <a:cs typeface="Calibri"/>
            </a:endParaRPr>
          </a:p>
          <a:p>
            <a:pPr marL="332740">
              <a:lnSpc>
                <a:spcPts val="2705"/>
              </a:lnSpc>
            </a:pPr>
            <a:r>
              <a:rPr sz="2700" b="1" i="1" dirty="0">
                <a:solidFill>
                  <a:srgbClr val="00AFEF"/>
                </a:solidFill>
                <a:latin typeface="Calibri"/>
                <a:cs typeface="Calibri"/>
              </a:rPr>
              <a:t>προσπαθήσει</a:t>
            </a:r>
            <a:r>
              <a:rPr sz="2700" b="1" i="1" spc="-75" dirty="0">
                <a:solidFill>
                  <a:srgbClr val="00AFEF"/>
                </a:solidFill>
                <a:latin typeface="Calibri"/>
                <a:cs typeface="Calibri"/>
              </a:rPr>
              <a:t> </a:t>
            </a:r>
            <a:r>
              <a:rPr sz="2700" b="1" i="1" dirty="0">
                <a:solidFill>
                  <a:srgbClr val="00AFEF"/>
                </a:solidFill>
                <a:latin typeface="Calibri"/>
                <a:cs typeface="Calibri"/>
              </a:rPr>
              <a:t>να</a:t>
            </a:r>
            <a:r>
              <a:rPr sz="2700" b="1" i="1" spc="-80" dirty="0">
                <a:solidFill>
                  <a:srgbClr val="00AFEF"/>
                </a:solidFill>
                <a:latin typeface="Calibri"/>
                <a:cs typeface="Calibri"/>
              </a:rPr>
              <a:t> </a:t>
            </a:r>
            <a:r>
              <a:rPr sz="2700" b="1" i="1" dirty="0">
                <a:solidFill>
                  <a:srgbClr val="00AFEF"/>
                </a:solidFill>
                <a:latin typeface="Calibri"/>
                <a:cs typeface="Calibri"/>
              </a:rPr>
              <a:t>αποκτήσει</a:t>
            </a:r>
            <a:r>
              <a:rPr sz="2700" b="1" i="1" spc="-60" dirty="0">
                <a:solidFill>
                  <a:srgbClr val="00AFEF"/>
                </a:solidFill>
                <a:latin typeface="Calibri"/>
                <a:cs typeface="Calibri"/>
              </a:rPr>
              <a:t> </a:t>
            </a:r>
            <a:r>
              <a:rPr sz="2700" b="1" i="1" dirty="0">
                <a:solidFill>
                  <a:srgbClr val="00AFEF"/>
                </a:solidFill>
                <a:latin typeface="Calibri"/>
                <a:cs typeface="Calibri"/>
              </a:rPr>
              <a:t>πρόσβαση</a:t>
            </a:r>
            <a:r>
              <a:rPr sz="2700" b="1" i="1" spc="-80" dirty="0">
                <a:solidFill>
                  <a:srgbClr val="00AFEF"/>
                </a:solidFill>
                <a:latin typeface="Calibri"/>
                <a:cs typeface="Calibri"/>
              </a:rPr>
              <a:t> </a:t>
            </a:r>
            <a:r>
              <a:rPr sz="2700" b="1" i="1" dirty="0">
                <a:solidFill>
                  <a:srgbClr val="00AFEF"/>
                </a:solidFill>
                <a:latin typeface="Calibri"/>
                <a:cs typeface="Calibri"/>
              </a:rPr>
              <a:t>στα</a:t>
            </a:r>
            <a:r>
              <a:rPr sz="2700" b="1" i="1" spc="-80" dirty="0">
                <a:solidFill>
                  <a:srgbClr val="00AFEF"/>
                </a:solidFill>
                <a:latin typeface="Calibri"/>
                <a:cs typeface="Calibri"/>
              </a:rPr>
              <a:t> </a:t>
            </a:r>
            <a:r>
              <a:rPr sz="2700" b="1" i="1" spc="-10" dirty="0">
                <a:solidFill>
                  <a:srgbClr val="00AFEF"/>
                </a:solidFill>
                <a:latin typeface="Calibri"/>
                <a:cs typeface="Calibri"/>
              </a:rPr>
              <a:t>προσωπικά</a:t>
            </a:r>
            <a:endParaRPr sz="2700">
              <a:latin typeface="Calibri"/>
              <a:cs typeface="Calibri"/>
            </a:endParaRPr>
          </a:p>
          <a:p>
            <a:pPr marL="332740" marR="243840" algn="just">
              <a:lnSpc>
                <a:spcPts val="2920"/>
              </a:lnSpc>
              <a:spcBef>
                <a:spcPts val="200"/>
              </a:spcBef>
            </a:pPr>
            <a:r>
              <a:rPr sz="2700" b="1" i="1" dirty="0">
                <a:solidFill>
                  <a:srgbClr val="00AFEF"/>
                </a:solidFill>
                <a:latin typeface="Calibri"/>
                <a:cs typeface="Calibri"/>
              </a:rPr>
              <a:t>σας</a:t>
            </a:r>
            <a:r>
              <a:rPr sz="2700" b="1" i="1" spc="-65" dirty="0">
                <a:solidFill>
                  <a:srgbClr val="00AFEF"/>
                </a:solidFill>
                <a:latin typeface="Calibri"/>
                <a:cs typeface="Calibri"/>
              </a:rPr>
              <a:t> </a:t>
            </a:r>
            <a:r>
              <a:rPr sz="2700" b="1" i="1" spc="-10" dirty="0">
                <a:solidFill>
                  <a:srgbClr val="00AFEF"/>
                </a:solidFill>
                <a:latin typeface="Calibri"/>
                <a:cs typeface="Calibri"/>
              </a:rPr>
              <a:t>δεδομένα</a:t>
            </a:r>
            <a:r>
              <a:rPr sz="2700" spc="-10" dirty="0">
                <a:latin typeface="Calibri"/>
                <a:cs typeface="Calibri"/>
              </a:rPr>
              <a:t>,</a:t>
            </a:r>
            <a:r>
              <a:rPr sz="2700" spc="-75" dirty="0">
                <a:latin typeface="Calibri"/>
                <a:cs typeface="Calibri"/>
              </a:rPr>
              <a:t> </a:t>
            </a:r>
            <a:r>
              <a:rPr sz="2700" dirty="0">
                <a:latin typeface="Calibri"/>
                <a:cs typeface="Calibri"/>
              </a:rPr>
              <a:t>έτσι</a:t>
            </a:r>
            <a:r>
              <a:rPr sz="2700" spc="-65" dirty="0">
                <a:latin typeface="Calibri"/>
                <a:cs typeface="Calibri"/>
              </a:rPr>
              <a:t> </a:t>
            </a:r>
            <a:r>
              <a:rPr sz="2700" dirty="0">
                <a:latin typeface="Calibri"/>
                <a:cs typeface="Calibri"/>
              </a:rPr>
              <a:t>είναι</a:t>
            </a:r>
            <a:r>
              <a:rPr sz="2700" spc="-80" dirty="0">
                <a:latin typeface="Calibri"/>
                <a:cs typeface="Calibri"/>
              </a:rPr>
              <a:t> </a:t>
            </a:r>
            <a:r>
              <a:rPr sz="2700" spc="-10" dirty="0">
                <a:latin typeface="Calibri"/>
                <a:cs typeface="Calibri"/>
              </a:rPr>
              <a:t>σημαντικό</a:t>
            </a:r>
            <a:r>
              <a:rPr sz="2700" spc="-65" dirty="0">
                <a:latin typeface="Calibri"/>
                <a:cs typeface="Calibri"/>
              </a:rPr>
              <a:t> </a:t>
            </a:r>
            <a:r>
              <a:rPr sz="2700" dirty="0">
                <a:latin typeface="Calibri"/>
                <a:cs typeface="Calibri"/>
              </a:rPr>
              <a:t>να</a:t>
            </a:r>
            <a:r>
              <a:rPr sz="2700" spc="-40" dirty="0">
                <a:latin typeface="Calibri"/>
                <a:cs typeface="Calibri"/>
              </a:rPr>
              <a:t> </a:t>
            </a:r>
            <a:r>
              <a:rPr sz="2700" b="1" dirty="0">
                <a:latin typeface="Calibri"/>
                <a:cs typeface="Calibri"/>
              </a:rPr>
              <a:t>επιλέξετε</a:t>
            </a:r>
            <a:r>
              <a:rPr sz="2700" b="1" spc="-45" dirty="0">
                <a:latin typeface="Calibri"/>
                <a:cs typeface="Calibri"/>
              </a:rPr>
              <a:t> </a:t>
            </a:r>
            <a:r>
              <a:rPr sz="2700" b="1" spc="-20" dirty="0">
                <a:latin typeface="Calibri"/>
                <a:cs typeface="Calibri"/>
              </a:rPr>
              <a:t>έναν </a:t>
            </a:r>
            <a:r>
              <a:rPr sz="2700" b="1" dirty="0">
                <a:latin typeface="Calibri"/>
                <a:cs typeface="Calibri"/>
              </a:rPr>
              <a:t>ισχυρό</a:t>
            </a:r>
            <a:r>
              <a:rPr sz="2700" b="1" spc="-80" dirty="0">
                <a:latin typeface="Calibri"/>
                <a:cs typeface="Calibri"/>
              </a:rPr>
              <a:t> </a:t>
            </a:r>
            <a:r>
              <a:rPr sz="2700" b="1" spc="-10" dirty="0">
                <a:latin typeface="Calibri"/>
                <a:cs typeface="Calibri"/>
              </a:rPr>
              <a:t>κωδικό</a:t>
            </a:r>
            <a:r>
              <a:rPr sz="2700" b="1" spc="-70" dirty="0">
                <a:latin typeface="Calibri"/>
                <a:cs typeface="Calibri"/>
              </a:rPr>
              <a:t> </a:t>
            </a:r>
            <a:r>
              <a:rPr sz="2700" b="1" dirty="0">
                <a:latin typeface="Calibri"/>
                <a:cs typeface="Calibri"/>
              </a:rPr>
              <a:t>πρόσβασης</a:t>
            </a:r>
            <a:r>
              <a:rPr sz="2700" b="1" spc="-60" dirty="0">
                <a:latin typeface="Calibri"/>
                <a:cs typeface="Calibri"/>
              </a:rPr>
              <a:t> </a:t>
            </a:r>
            <a:r>
              <a:rPr sz="2700" dirty="0">
                <a:latin typeface="Calibri"/>
                <a:cs typeface="Calibri"/>
              </a:rPr>
              <a:t>και</a:t>
            </a:r>
            <a:r>
              <a:rPr sz="2700" spc="-90" dirty="0">
                <a:latin typeface="Calibri"/>
                <a:cs typeface="Calibri"/>
              </a:rPr>
              <a:t> </a:t>
            </a:r>
            <a:r>
              <a:rPr sz="2700" dirty="0">
                <a:latin typeface="Calibri"/>
                <a:cs typeface="Calibri"/>
              </a:rPr>
              <a:t>να</a:t>
            </a:r>
            <a:r>
              <a:rPr sz="2700" spc="-90" dirty="0">
                <a:latin typeface="Calibri"/>
                <a:cs typeface="Calibri"/>
              </a:rPr>
              <a:t> </a:t>
            </a:r>
            <a:r>
              <a:rPr sz="2700" dirty="0">
                <a:latin typeface="Calibri"/>
                <a:cs typeface="Calibri"/>
              </a:rPr>
              <a:t>δώσετε</a:t>
            </a:r>
            <a:r>
              <a:rPr sz="2700" spc="-85" dirty="0">
                <a:latin typeface="Calibri"/>
                <a:cs typeface="Calibri"/>
              </a:rPr>
              <a:t> </a:t>
            </a:r>
            <a:r>
              <a:rPr sz="2700" dirty="0">
                <a:latin typeface="Calibri"/>
                <a:cs typeface="Calibri"/>
              </a:rPr>
              <a:t>προσοχή</a:t>
            </a:r>
            <a:r>
              <a:rPr sz="2700" spc="-95" dirty="0">
                <a:latin typeface="Calibri"/>
                <a:cs typeface="Calibri"/>
              </a:rPr>
              <a:t> </a:t>
            </a:r>
            <a:r>
              <a:rPr sz="2700" spc="-25" dirty="0">
                <a:latin typeface="Calibri"/>
                <a:cs typeface="Calibri"/>
              </a:rPr>
              <a:t>σε </a:t>
            </a:r>
            <a:r>
              <a:rPr sz="2700" dirty="0">
                <a:latin typeface="Calibri"/>
                <a:cs typeface="Calibri"/>
              </a:rPr>
              <a:t>τυχόν</a:t>
            </a:r>
            <a:r>
              <a:rPr sz="2700" spc="-90" dirty="0">
                <a:latin typeface="Calibri"/>
                <a:cs typeface="Calibri"/>
              </a:rPr>
              <a:t> </a:t>
            </a:r>
            <a:r>
              <a:rPr sz="2700" dirty="0">
                <a:latin typeface="Calibri"/>
                <a:cs typeface="Calibri"/>
              </a:rPr>
              <a:t>ρυθμίσεις</a:t>
            </a:r>
            <a:r>
              <a:rPr sz="2700" spc="-100" dirty="0">
                <a:latin typeface="Calibri"/>
                <a:cs typeface="Calibri"/>
              </a:rPr>
              <a:t> </a:t>
            </a:r>
            <a:r>
              <a:rPr sz="2700" spc="-10" dirty="0">
                <a:latin typeface="Calibri"/>
                <a:cs typeface="Calibri"/>
              </a:rPr>
              <a:t>απορρήτου</a:t>
            </a:r>
            <a:r>
              <a:rPr sz="2700" spc="-75" dirty="0">
                <a:latin typeface="Calibri"/>
                <a:cs typeface="Calibri"/>
              </a:rPr>
              <a:t> </a:t>
            </a:r>
            <a:r>
              <a:rPr sz="2700" dirty="0">
                <a:latin typeface="Calibri"/>
                <a:cs typeface="Calibri"/>
              </a:rPr>
              <a:t>για</a:t>
            </a:r>
            <a:r>
              <a:rPr sz="2700" spc="-95" dirty="0">
                <a:latin typeface="Calibri"/>
                <a:cs typeface="Calibri"/>
              </a:rPr>
              <a:t> </a:t>
            </a:r>
            <a:r>
              <a:rPr sz="2700" dirty="0">
                <a:latin typeface="Calibri"/>
                <a:cs typeface="Calibri"/>
              </a:rPr>
              <a:t>την</a:t>
            </a:r>
            <a:r>
              <a:rPr sz="2700" spc="-85" dirty="0">
                <a:latin typeface="Calibri"/>
                <a:cs typeface="Calibri"/>
              </a:rPr>
              <a:t> </a:t>
            </a:r>
            <a:r>
              <a:rPr sz="2700" dirty="0">
                <a:latin typeface="Calibri"/>
                <a:cs typeface="Calibri"/>
              </a:rPr>
              <a:t>υπηρεσία</a:t>
            </a:r>
            <a:r>
              <a:rPr sz="2700" spc="-105" dirty="0">
                <a:latin typeface="Calibri"/>
                <a:cs typeface="Calibri"/>
              </a:rPr>
              <a:t> </a:t>
            </a:r>
            <a:r>
              <a:rPr sz="2700" spc="-25" dirty="0">
                <a:latin typeface="Calibri"/>
                <a:cs typeface="Calibri"/>
              </a:rPr>
              <a:t>που</a:t>
            </a:r>
            <a:endParaRPr sz="2700">
              <a:latin typeface="Calibri"/>
              <a:cs typeface="Calibri"/>
            </a:endParaRPr>
          </a:p>
          <a:p>
            <a:pPr marL="332740">
              <a:lnSpc>
                <a:spcPts val="2865"/>
              </a:lnSpc>
            </a:pPr>
            <a:r>
              <a:rPr sz="2700" spc="-10" dirty="0">
                <a:latin typeface="Calibri"/>
                <a:cs typeface="Calibri"/>
              </a:rPr>
              <a:t>χρησιμοποιείτε.</a:t>
            </a:r>
            <a:endParaRPr sz="27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16864" rIns="0" bIns="0" rtlCol="0">
            <a:spAutoFit/>
          </a:bodyPr>
          <a:lstStyle/>
          <a:p>
            <a:pPr marL="624840" marR="5080">
              <a:lnSpc>
                <a:spcPct val="100000"/>
              </a:lnSpc>
              <a:spcBef>
                <a:spcPts val="95"/>
              </a:spcBef>
            </a:pPr>
            <a:r>
              <a:rPr b="0" dirty="0">
                <a:latin typeface="Calibri"/>
                <a:cs typeface="Calibri"/>
              </a:rPr>
              <a:t>Τι</a:t>
            </a:r>
            <a:r>
              <a:rPr b="0" spc="-125" dirty="0">
                <a:latin typeface="Calibri"/>
                <a:cs typeface="Calibri"/>
              </a:rPr>
              <a:t> </a:t>
            </a:r>
            <a:r>
              <a:rPr b="0" dirty="0">
                <a:latin typeface="Calibri"/>
                <a:cs typeface="Calibri"/>
              </a:rPr>
              <a:t>γίνεται</a:t>
            </a:r>
            <a:r>
              <a:rPr b="0" spc="-95" dirty="0">
                <a:latin typeface="Calibri"/>
                <a:cs typeface="Calibri"/>
              </a:rPr>
              <a:t> </a:t>
            </a:r>
            <a:r>
              <a:rPr b="0" dirty="0">
                <a:latin typeface="Calibri"/>
                <a:cs typeface="Calibri"/>
              </a:rPr>
              <a:t>με</a:t>
            </a:r>
            <a:r>
              <a:rPr b="0" spc="-120" dirty="0">
                <a:latin typeface="Calibri"/>
                <a:cs typeface="Calibri"/>
              </a:rPr>
              <a:t> </a:t>
            </a:r>
            <a:r>
              <a:rPr b="0" dirty="0">
                <a:latin typeface="Calibri"/>
                <a:cs typeface="Calibri"/>
              </a:rPr>
              <a:t>την</a:t>
            </a:r>
            <a:r>
              <a:rPr b="0" spc="-110" dirty="0">
                <a:latin typeface="Calibri"/>
                <a:cs typeface="Calibri"/>
              </a:rPr>
              <a:t> </a:t>
            </a:r>
            <a:r>
              <a:rPr dirty="0">
                <a:latin typeface="Calibri"/>
                <a:cs typeface="Calibri"/>
              </a:rPr>
              <a:t>ασφάλεια</a:t>
            </a:r>
            <a:r>
              <a:rPr spc="-125" dirty="0">
                <a:latin typeface="Calibri"/>
                <a:cs typeface="Calibri"/>
              </a:rPr>
              <a:t> </a:t>
            </a:r>
            <a:r>
              <a:rPr b="0" spc="-25" dirty="0">
                <a:latin typeface="Calibri"/>
                <a:cs typeface="Calibri"/>
              </a:rPr>
              <a:t>στο </a:t>
            </a:r>
            <a:r>
              <a:rPr b="0" spc="-20" dirty="0">
                <a:latin typeface="Calibri"/>
                <a:cs typeface="Calibri"/>
              </a:rPr>
              <a:t>υπολογιστικό</a:t>
            </a:r>
            <a:r>
              <a:rPr b="0" spc="-125" dirty="0">
                <a:latin typeface="Calibri"/>
                <a:cs typeface="Calibri"/>
              </a:rPr>
              <a:t> </a:t>
            </a:r>
            <a:r>
              <a:rPr b="0" spc="-10" dirty="0">
                <a:latin typeface="Calibri"/>
                <a:cs typeface="Calibri"/>
              </a:rPr>
              <a:t>νέφος;</a:t>
            </a:r>
          </a:p>
        </p:txBody>
      </p:sp>
      <p:sp>
        <p:nvSpPr>
          <p:cNvPr id="3" name="object 3"/>
          <p:cNvSpPr txBox="1"/>
          <p:nvPr/>
        </p:nvSpPr>
        <p:spPr>
          <a:xfrm>
            <a:off x="330200" y="1604263"/>
            <a:ext cx="8232775" cy="2209165"/>
          </a:xfrm>
          <a:prstGeom prst="rect">
            <a:avLst/>
          </a:prstGeom>
        </p:spPr>
        <p:txBody>
          <a:bodyPr vert="horz" wrap="square" lIns="0" tIns="55244" rIns="0" bIns="0" rtlCol="0">
            <a:spAutoFit/>
          </a:bodyPr>
          <a:lstStyle/>
          <a:p>
            <a:pPr marL="332740" marR="554355" indent="-320675">
              <a:lnSpc>
                <a:spcPts val="2700"/>
              </a:lnSpc>
              <a:spcBef>
                <a:spcPts val="434"/>
              </a:spcBef>
              <a:buClr>
                <a:srgbClr val="C0504D"/>
              </a:buClr>
              <a:buSzPct val="60000"/>
              <a:buFont typeface="Wingdings"/>
              <a:buChar char=""/>
              <a:tabLst>
                <a:tab pos="332740" algn="l"/>
              </a:tabLst>
            </a:pPr>
            <a:r>
              <a:rPr sz="2500" dirty="0">
                <a:latin typeface="Calibri"/>
                <a:cs typeface="Calibri"/>
              </a:rPr>
              <a:t>Οι</a:t>
            </a:r>
            <a:r>
              <a:rPr sz="2500" spc="-60" dirty="0">
                <a:latin typeface="Calibri"/>
                <a:cs typeface="Calibri"/>
              </a:rPr>
              <a:t> </a:t>
            </a:r>
            <a:r>
              <a:rPr sz="2500" dirty="0">
                <a:latin typeface="Calibri"/>
                <a:cs typeface="Calibri"/>
              </a:rPr>
              <a:t>εταιρείες</a:t>
            </a:r>
            <a:r>
              <a:rPr sz="2500" spc="-65" dirty="0">
                <a:latin typeface="Calibri"/>
                <a:cs typeface="Calibri"/>
              </a:rPr>
              <a:t> </a:t>
            </a:r>
            <a:r>
              <a:rPr sz="2500" dirty="0">
                <a:latin typeface="Calibri"/>
                <a:cs typeface="Calibri"/>
              </a:rPr>
              <a:t>παροχής</a:t>
            </a:r>
            <a:r>
              <a:rPr sz="2500" spc="-70" dirty="0">
                <a:latin typeface="Calibri"/>
                <a:cs typeface="Calibri"/>
              </a:rPr>
              <a:t> </a:t>
            </a:r>
            <a:r>
              <a:rPr sz="2500" spc="-10" dirty="0">
                <a:latin typeface="Calibri"/>
                <a:cs typeface="Calibri"/>
              </a:rPr>
              <a:t>υπηρεσιών</a:t>
            </a:r>
            <a:r>
              <a:rPr sz="2500" spc="-65" dirty="0">
                <a:latin typeface="Calibri"/>
                <a:cs typeface="Calibri"/>
              </a:rPr>
              <a:t> </a:t>
            </a:r>
            <a:r>
              <a:rPr sz="2500" dirty="0">
                <a:latin typeface="Calibri"/>
                <a:cs typeface="Calibri"/>
              </a:rPr>
              <a:t>νέφους</a:t>
            </a:r>
            <a:r>
              <a:rPr sz="2500" spc="-55" dirty="0">
                <a:latin typeface="Calibri"/>
                <a:cs typeface="Calibri"/>
              </a:rPr>
              <a:t> </a:t>
            </a:r>
            <a:r>
              <a:rPr sz="2500" b="1" spc="-10" dirty="0">
                <a:latin typeface="Calibri"/>
                <a:cs typeface="Calibri"/>
              </a:rPr>
              <a:t>συνήθως </a:t>
            </a:r>
            <a:r>
              <a:rPr sz="2500" b="1" dirty="0">
                <a:latin typeface="Calibri"/>
                <a:cs typeface="Calibri"/>
              </a:rPr>
              <a:t>υπόσχονται</a:t>
            </a:r>
            <a:r>
              <a:rPr sz="2500" b="1" spc="-105" dirty="0">
                <a:latin typeface="Calibri"/>
                <a:cs typeface="Calibri"/>
              </a:rPr>
              <a:t> </a:t>
            </a:r>
            <a:r>
              <a:rPr sz="2500" b="1" dirty="0">
                <a:latin typeface="Calibri"/>
                <a:cs typeface="Calibri"/>
              </a:rPr>
              <a:t>ότι</a:t>
            </a:r>
            <a:r>
              <a:rPr sz="2500" b="1" spc="-120" dirty="0">
                <a:latin typeface="Calibri"/>
                <a:cs typeface="Calibri"/>
              </a:rPr>
              <a:t> </a:t>
            </a:r>
            <a:r>
              <a:rPr sz="2500" b="1" dirty="0">
                <a:latin typeface="Calibri"/>
                <a:cs typeface="Calibri"/>
              </a:rPr>
              <a:t>υπάρχει</a:t>
            </a:r>
            <a:r>
              <a:rPr sz="2500" b="1" spc="-95" dirty="0">
                <a:latin typeface="Calibri"/>
                <a:cs typeface="Calibri"/>
              </a:rPr>
              <a:t> </a:t>
            </a:r>
            <a:r>
              <a:rPr sz="2500" b="1" dirty="0">
                <a:latin typeface="Calibri"/>
                <a:cs typeface="Calibri"/>
              </a:rPr>
              <a:t>ασφάλεια</a:t>
            </a:r>
            <a:r>
              <a:rPr sz="2500" b="1" spc="-100" dirty="0">
                <a:latin typeface="Calibri"/>
                <a:cs typeface="Calibri"/>
              </a:rPr>
              <a:t> </a:t>
            </a:r>
            <a:r>
              <a:rPr sz="2500" b="1" dirty="0">
                <a:latin typeface="Calibri"/>
                <a:cs typeface="Calibri"/>
              </a:rPr>
              <a:t>των</a:t>
            </a:r>
            <a:r>
              <a:rPr sz="2500" b="1" spc="-105" dirty="0">
                <a:latin typeface="Calibri"/>
                <a:cs typeface="Calibri"/>
              </a:rPr>
              <a:t> </a:t>
            </a:r>
            <a:r>
              <a:rPr sz="2500" b="1" dirty="0">
                <a:latin typeface="Calibri"/>
                <a:cs typeface="Calibri"/>
              </a:rPr>
              <a:t>δεδομένων</a:t>
            </a:r>
            <a:r>
              <a:rPr sz="2500" b="1" spc="-40" dirty="0">
                <a:latin typeface="Calibri"/>
                <a:cs typeface="Calibri"/>
              </a:rPr>
              <a:t> </a:t>
            </a:r>
            <a:r>
              <a:rPr sz="2500" spc="-25" dirty="0">
                <a:latin typeface="Calibri"/>
                <a:cs typeface="Calibri"/>
              </a:rPr>
              <a:t>που</a:t>
            </a:r>
            <a:endParaRPr sz="2500">
              <a:latin typeface="Calibri"/>
              <a:cs typeface="Calibri"/>
            </a:endParaRPr>
          </a:p>
          <a:p>
            <a:pPr marL="332740">
              <a:lnSpc>
                <a:spcPts val="2685"/>
              </a:lnSpc>
              <a:tabLst>
                <a:tab pos="4117340" algn="l"/>
              </a:tabLst>
            </a:pPr>
            <a:r>
              <a:rPr sz="2500" dirty="0">
                <a:latin typeface="Calibri"/>
                <a:cs typeface="Calibri"/>
              </a:rPr>
              <a:t>ανεβάζει</a:t>
            </a:r>
            <a:r>
              <a:rPr sz="2500" spc="-85" dirty="0">
                <a:latin typeface="Calibri"/>
                <a:cs typeface="Calibri"/>
              </a:rPr>
              <a:t> </a:t>
            </a:r>
            <a:r>
              <a:rPr sz="2500" dirty="0">
                <a:latin typeface="Calibri"/>
                <a:cs typeface="Calibri"/>
              </a:rPr>
              <a:t>κάποιος</a:t>
            </a:r>
            <a:r>
              <a:rPr sz="2500" spc="-95" dirty="0">
                <a:latin typeface="Calibri"/>
                <a:cs typeface="Calibri"/>
              </a:rPr>
              <a:t> </a:t>
            </a:r>
            <a:r>
              <a:rPr sz="2500" dirty="0">
                <a:latin typeface="Calibri"/>
                <a:cs typeface="Calibri"/>
              </a:rPr>
              <a:t>στο</a:t>
            </a:r>
            <a:r>
              <a:rPr sz="2500" spc="-95" dirty="0">
                <a:latin typeface="Calibri"/>
                <a:cs typeface="Calibri"/>
              </a:rPr>
              <a:t> </a:t>
            </a:r>
            <a:r>
              <a:rPr sz="2500" spc="-10" dirty="0">
                <a:latin typeface="Microsoft Sans Serif"/>
                <a:cs typeface="Microsoft Sans Serif"/>
              </a:rPr>
              <a:t>cloud</a:t>
            </a:r>
            <a:r>
              <a:rPr sz="2500" dirty="0">
                <a:latin typeface="Microsoft Sans Serif"/>
                <a:cs typeface="Microsoft Sans Serif"/>
              </a:rPr>
              <a:t>	</a:t>
            </a:r>
            <a:r>
              <a:rPr sz="2500" b="1" i="1" dirty="0">
                <a:solidFill>
                  <a:srgbClr val="C00000"/>
                </a:solidFill>
                <a:latin typeface="Calibri"/>
                <a:cs typeface="Calibri"/>
              </a:rPr>
              <a:t>αφού</a:t>
            </a:r>
            <a:r>
              <a:rPr sz="2500" b="1" i="1" spc="-85" dirty="0">
                <a:solidFill>
                  <a:srgbClr val="C00000"/>
                </a:solidFill>
                <a:latin typeface="Calibri"/>
                <a:cs typeface="Calibri"/>
              </a:rPr>
              <a:t> </a:t>
            </a:r>
            <a:r>
              <a:rPr sz="2500" b="1" i="1" dirty="0">
                <a:solidFill>
                  <a:srgbClr val="C00000"/>
                </a:solidFill>
                <a:latin typeface="Calibri"/>
                <a:cs typeface="Calibri"/>
              </a:rPr>
              <a:t>γίνεται</a:t>
            </a:r>
            <a:r>
              <a:rPr sz="2500" b="1" i="1" spc="-90" dirty="0">
                <a:solidFill>
                  <a:srgbClr val="C00000"/>
                </a:solidFill>
                <a:latin typeface="Calibri"/>
                <a:cs typeface="Calibri"/>
              </a:rPr>
              <a:t> </a:t>
            </a:r>
            <a:r>
              <a:rPr sz="2500" b="1" i="1" spc="-10" dirty="0">
                <a:solidFill>
                  <a:srgbClr val="C00000"/>
                </a:solidFill>
                <a:latin typeface="Calibri"/>
                <a:cs typeface="Calibri"/>
              </a:rPr>
              <a:t>κρυπτογράφηση</a:t>
            </a:r>
            <a:r>
              <a:rPr sz="2500" spc="-10" dirty="0">
                <a:latin typeface="Calibri"/>
                <a:cs typeface="Calibri"/>
              </a:rPr>
              <a:t>.</a:t>
            </a:r>
            <a:endParaRPr sz="2500">
              <a:latin typeface="Calibri"/>
              <a:cs typeface="Calibri"/>
            </a:endParaRPr>
          </a:p>
          <a:p>
            <a:pPr marL="332740" marR="55880" indent="-320675">
              <a:lnSpc>
                <a:spcPct val="90000"/>
              </a:lnSpc>
              <a:spcBef>
                <a:spcPts val="670"/>
              </a:spcBef>
              <a:buClr>
                <a:srgbClr val="C0504D"/>
              </a:buClr>
              <a:buSzPct val="60000"/>
              <a:buFont typeface="Wingdings"/>
              <a:buChar char=""/>
              <a:tabLst>
                <a:tab pos="332740" algn="l"/>
              </a:tabLst>
            </a:pPr>
            <a:r>
              <a:rPr sz="2500" dirty="0">
                <a:latin typeface="Calibri"/>
                <a:cs typeface="Calibri"/>
              </a:rPr>
              <a:t>Στις</a:t>
            </a:r>
            <a:r>
              <a:rPr sz="2500" spc="-90" dirty="0">
                <a:latin typeface="Calibri"/>
                <a:cs typeface="Calibri"/>
              </a:rPr>
              <a:t> </a:t>
            </a:r>
            <a:r>
              <a:rPr sz="2500" dirty="0">
                <a:latin typeface="Calibri"/>
                <a:cs typeface="Calibri"/>
              </a:rPr>
              <a:t>περισσότερες</a:t>
            </a:r>
            <a:r>
              <a:rPr sz="2500" spc="-114" dirty="0">
                <a:latin typeface="Calibri"/>
                <a:cs typeface="Calibri"/>
              </a:rPr>
              <a:t> </a:t>
            </a:r>
            <a:r>
              <a:rPr sz="2500" dirty="0">
                <a:latin typeface="Calibri"/>
                <a:cs typeface="Calibri"/>
              </a:rPr>
              <a:t>εταιρείες</a:t>
            </a:r>
            <a:r>
              <a:rPr sz="2500" spc="-100" dirty="0">
                <a:latin typeface="Calibri"/>
                <a:cs typeface="Calibri"/>
              </a:rPr>
              <a:t> </a:t>
            </a:r>
            <a:r>
              <a:rPr sz="2500" b="1" dirty="0">
                <a:latin typeface="Calibri"/>
                <a:cs typeface="Calibri"/>
              </a:rPr>
              <a:t>η</a:t>
            </a:r>
            <a:r>
              <a:rPr sz="2500" b="1" spc="-90" dirty="0">
                <a:latin typeface="Calibri"/>
                <a:cs typeface="Calibri"/>
              </a:rPr>
              <a:t> </a:t>
            </a:r>
            <a:r>
              <a:rPr sz="2500" b="1" spc="-10" dirty="0">
                <a:latin typeface="Calibri"/>
                <a:cs typeface="Calibri"/>
              </a:rPr>
              <a:t>κρυπτογράφηση</a:t>
            </a:r>
            <a:r>
              <a:rPr sz="2500" b="1" spc="-45" dirty="0">
                <a:latin typeface="Calibri"/>
                <a:cs typeface="Calibri"/>
              </a:rPr>
              <a:t> </a:t>
            </a:r>
            <a:r>
              <a:rPr sz="2500" b="1" dirty="0">
                <a:latin typeface="Calibri"/>
                <a:cs typeface="Calibri"/>
              </a:rPr>
              <a:t>γίνεται</a:t>
            </a:r>
            <a:r>
              <a:rPr sz="2500" b="1" spc="-85" dirty="0">
                <a:latin typeface="Calibri"/>
                <a:cs typeface="Calibri"/>
              </a:rPr>
              <a:t> </a:t>
            </a:r>
            <a:r>
              <a:rPr sz="2500" b="1" spc="-20" dirty="0">
                <a:latin typeface="Calibri"/>
                <a:cs typeface="Calibri"/>
              </a:rPr>
              <a:t>μετά </a:t>
            </a:r>
            <a:r>
              <a:rPr sz="2500" b="1" dirty="0">
                <a:latin typeface="Calibri"/>
                <a:cs typeface="Calibri"/>
              </a:rPr>
              <a:t>το</a:t>
            </a:r>
            <a:r>
              <a:rPr sz="2500" b="1" spc="-85" dirty="0">
                <a:latin typeface="Calibri"/>
                <a:cs typeface="Calibri"/>
              </a:rPr>
              <a:t> </a:t>
            </a:r>
            <a:r>
              <a:rPr sz="2500" b="1" dirty="0">
                <a:latin typeface="Calibri"/>
                <a:cs typeface="Calibri"/>
              </a:rPr>
              <a:t>ανέβασμα</a:t>
            </a:r>
            <a:r>
              <a:rPr sz="2500" b="1" spc="-60" dirty="0">
                <a:latin typeface="Calibri"/>
                <a:cs typeface="Calibri"/>
              </a:rPr>
              <a:t> </a:t>
            </a:r>
            <a:r>
              <a:rPr sz="2500" b="1" dirty="0">
                <a:latin typeface="Calibri"/>
                <a:cs typeface="Calibri"/>
              </a:rPr>
              <a:t>των</a:t>
            </a:r>
            <a:r>
              <a:rPr sz="2500" b="1" spc="-80" dirty="0">
                <a:latin typeface="Calibri"/>
                <a:cs typeface="Calibri"/>
              </a:rPr>
              <a:t> </a:t>
            </a:r>
            <a:r>
              <a:rPr sz="2500" b="1" dirty="0">
                <a:latin typeface="Calibri"/>
                <a:cs typeface="Calibri"/>
              </a:rPr>
              <a:t>δεδομένων</a:t>
            </a:r>
            <a:r>
              <a:rPr sz="2500" b="1" spc="90" dirty="0">
                <a:latin typeface="Calibri"/>
                <a:cs typeface="Calibri"/>
              </a:rPr>
              <a:t> </a:t>
            </a:r>
            <a:r>
              <a:rPr sz="2500" b="1" dirty="0">
                <a:latin typeface="Calibri"/>
                <a:cs typeface="Calibri"/>
              </a:rPr>
              <a:t>στο</a:t>
            </a:r>
            <a:r>
              <a:rPr sz="2500" b="1" spc="-75" dirty="0">
                <a:latin typeface="Calibri"/>
                <a:cs typeface="Calibri"/>
              </a:rPr>
              <a:t> </a:t>
            </a:r>
            <a:r>
              <a:rPr sz="2500" b="1" dirty="0">
                <a:latin typeface="Calibri"/>
                <a:cs typeface="Calibri"/>
              </a:rPr>
              <a:t>νέφος,</a:t>
            </a:r>
            <a:r>
              <a:rPr sz="2500" b="1" spc="-75" dirty="0">
                <a:latin typeface="Calibri"/>
                <a:cs typeface="Calibri"/>
              </a:rPr>
              <a:t> </a:t>
            </a:r>
            <a:r>
              <a:rPr sz="2500" dirty="0">
                <a:latin typeface="Calibri"/>
                <a:cs typeface="Calibri"/>
              </a:rPr>
              <a:t>πράγμα</a:t>
            </a:r>
            <a:r>
              <a:rPr sz="2500" spc="-90" dirty="0">
                <a:latin typeface="Calibri"/>
                <a:cs typeface="Calibri"/>
              </a:rPr>
              <a:t> </a:t>
            </a:r>
            <a:r>
              <a:rPr sz="2500" dirty="0">
                <a:latin typeface="Calibri"/>
                <a:cs typeface="Calibri"/>
              </a:rPr>
              <a:t>που</a:t>
            </a:r>
            <a:r>
              <a:rPr sz="2500" spc="-80" dirty="0">
                <a:latin typeface="Calibri"/>
                <a:cs typeface="Calibri"/>
              </a:rPr>
              <a:t> </a:t>
            </a:r>
            <a:r>
              <a:rPr sz="2500" spc="-25" dirty="0">
                <a:latin typeface="Calibri"/>
                <a:cs typeface="Calibri"/>
              </a:rPr>
              <a:t>δεν </a:t>
            </a:r>
            <a:r>
              <a:rPr sz="2500" dirty="0">
                <a:latin typeface="Calibri"/>
                <a:cs typeface="Calibri"/>
              </a:rPr>
              <a:t>είναι</a:t>
            </a:r>
            <a:r>
              <a:rPr sz="2500" spc="-80" dirty="0">
                <a:latin typeface="Calibri"/>
                <a:cs typeface="Calibri"/>
              </a:rPr>
              <a:t> </a:t>
            </a:r>
            <a:r>
              <a:rPr sz="2500" spc="-10" dirty="0">
                <a:latin typeface="Calibri"/>
                <a:cs typeface="Calibri"/>
              </a:rPr>
              <a:t>ιδιαίτερα</a:t>
            </a:r>
            <a:r>
              <a:rPr sz="2500" spc="-85" dirty="0">
                <a:latin typeface="Calibri"/>
                <a:cs typeface="Calibri"/>
              </a:rPr>
              <a:t> </a:t>
            </a:r>
            <a:r>
              <a:rPr sz="2500" spc="-10" dirty="0">
                <a:latin typeface="Calibri"/>
                <a:cs typeface="Calibri"/>
              </a:rPr>
              <a:t>ασφαλές.</a:t>
            </a:r>
            <a:endParaRPr sz="2500">
              <a:latin typeface="Calibri"/>
              <a:cs typeface="Calibri"/>
            </a:endParaRPr>
          </a:p>
        </p:txBody>
      </p:sp>
      <p:pic>
        <p:nvPicPr>
          <p:cNvPr id="4" name="object 4"/>
          <p:cNvPicPr/>
          <p:nvPr/>
        </p:nvPicPr>
        <p:blipFill>
          <a:blip r:embed="rId2" cstate="print"/>
          <a:stretch>
            <a:fillRect/>
          </a:stretch>
        </p:blipFill>
        <p:spPr>
          <a:xfrm>
            <a:off x="899160" y="4221479"/>
            <a:ext cx="7463028" cy="221589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1" y="-56207"/>
            <a:ext cx="9067800" cy="1858842"/>
          </a:xfrm>
          <a:prstGeom prst="rect">
            <a:avLst/>
          </a:prstGeom>
        </p:spPr>
        <p:txBody>
          <a:bodyPr vert="horz" wrap="square" lIns="0" tIns="12065" rIns="0" bIns="0" rtlCol="0">
            <a:spAutoFit/>
          </a:bodyPr>
          <a:lstStyle/>
          <a:p>
            <a:pPr marL="12700">
              <a:lnSpc>
                <a:spcPct val="100000"/>
              </a:lnSpc>
              <a:spcBef>
                <a:spcPts val="95"/>
              </a:spcBef>
            </a:pPr>
            <a:r>
              <a:rPr dirty="0">
                <a:latin typeface="Calibri"/>
                <a:cs typeface="Calibri"/>
              </a:rPr>
              <a:t>Ασφάλεια</a:t>
            </a:r>
            <a:r>
              <a:rPr spc="-80" dirty="0">
                <a:latin typeface="Calibri"/>
                <a:cs typeface="Calibri"/>
              </a:rPr>
              <a:t> </a:t>
            </a:r>
            <a:r>
              <a:rPr dirty="0">
                <a:latin typeface="Calibri"/>
                <a:cs typeface="Calibri"/>
              </a:rPr>
              <a:t>=</a:t>
            </a:r>
            <a:r>
              <a:rPr spc="-85" dirty="0">
                <a:latin typeface="Calibri"/>
                <a:cs typeface="Calibri"/>
              </a:rPr>
              <a:t> </a:t>
            </a:r>
            <a:r>
              <a:rPr spc="-10" dirty="0">
                <a:latin typeface="Calibri"/>
                <a:cs typeface="Calibri"/>
              </a:rPr>
              <a:t>Κρυπτογράφηση</a:t>
            </a:r>
          </a:p>
          <a:p>
            <a:pPr marL="12700">
              <a:spcBef>
                <a:spcPts val="40"/>
              </a:spcBef>
            </a:pPr>
            <a:r>
              <a:rPr b="0" spc="-10" dirty="0">
                <a:latin typeface="Calibri"/>
                <a:cs typeface="Calibri"/>
              </a:rPr>
              <a:t>δεδομένων</a:t>
            </a:r>
            <a:r>
              <a:rPr b="0" spc="-70" dirty="0">
                <a:latin typeface="Calibri"/>
                <a:cs typeface="Calibri"/>
              </a:rPr>
              <a:t> </a:t>
            </a:r>
            <a:r>
              <a:rPr i="1" dirty="0">
                <a:latin typeface="Calibri"/>
                <a:cs typeface="Calibri"/>
              </a:rPr>
              <a:t>πριν</a:t>
            </a:r>
            <a:r>
              <a:rPr i="1" spc="-90" dirty="0">
                <a:latin typeface="Calibri"/>
                <a:cs typeface="Calibri"/>
              </a:rPr>
              <a:t> </a:t>
            </a:r>
            <a:r>
              <a:rPr i="1" dirty="0">
                <a:latin typeface="Calibri"/>
                <a:cs typeface="Calibri"/>
              </a:rPr>
              <a:t>το</a:t>
            </a:r>
            <a:r>
              <a:rPr i="1" spc="-70" dirty="0">
                <a:latin typeface="Calibri"/>
                <a:cs typeface="Calibri"/>
              </a:rPr>
              <a:t> </a:t>
            </a:r>
            <a:r>
              <a:rPr i="1" dirty="0">
                <a:latin typeface="Arial"/>
                <a:cs typeface="Arial"/>
              </a:rPr>
              <a:t>upload</a:t>
            </a:r>
            <a:r>
              <a:rPr i="1" spc="-105" dirty="0">
                <a:latin typeface="Arial"/>
                <a:cs typeface="Arial"/>
              </a:rPr>
              <a:t> </a:t>
            </a:r>
            <a:r>
              <a:rPr i="1" spc="-25" dirty="0" err="1">
                <a:latin typeface="Calibri"/>
                <a:cs typeface="Calibri"/>
              </a:rPr>
              <a:t>στο</a:t>
            </a:r>
            <a:r>
              <a:rPr lang="en-US" i="1" spc="-25" dirty="0">
                <a:latin typeface="Calibri"/>
                <a:cs typeface="Calibri"/>
              </a:rPr>
              <a:t> </a:t>
            </a:r>
            <a:r>
              <a:rPr lang="en-US" i="1" spc="-10" dirty="0"/>
              <a:t>cloud</a:t>
            </a:r>
            <a:br>
              <a:rPr lang="en-US" dirty="0"/>
            </a:br>
            <a:endParaRPr i="1" spc="-25" dirty="0">
              <a:latin typeface="Calibri"/>
              <a:cs typeface="Calibri"/>
            </a:endParaRPr>
          </a:p>
        </p:txBody>
      </p:sp>
      <p:pic>
        <p:nvPicPr>
          <p:cNvPr id="4" name="object 4"/>
          <p:cNvPicPr/>
          <p:nvPr/>
        </p:nvPicPr>
        <p:blipFill>
          <a:blip r:embed="rId2" cstate="print"/>
          <a:stretch>
            <a:fillRect/>
          </a:stretch>
        </p:blipFill>
        <p:spPr>
          <a:xfrm>
            <a:off x="323088" y="1557527"/>
            <a:ext cx="2953512" cy="1452372"/>
          </a:xfrm>
          <a:prstGeom prst="rect">
            <a:avLst/>
          </a:prstGeom>
        </p:spPr>
      </p:pic>
      <p:pic>
        <p:nvPicPr>
          <p:cNvPr id="5" name="object 5"/>
          <p:cNvPicPr/>
          <p:nvPr/>
        </p:nvPicPr>
        <p:blipFill>
          <a:blip r:embed="rId3" cstate="print"/>
          <a:stretch>
            <a:fillRect/>
          </a:stretch>
        </p:blipFill>
        <p:spPr>
          <a:xfrm>
            <a:off x="0" y="3694879"/>
            <a:ext cx="3374135" cy="886264"/>
          </a:xfrm>
          <a:prstGeom prst="rect">
            <a:avLst/>
          </a:prstGeom>
        </p:spPr>
      </p:pic>
      <p:sp>
        <p:nvSpPr>
          <p:cNvPr id="6" name="object 6"/>
          <p:cNvSpPr txBox="1">
            <a:spLocks noGrp="1"/>
          </p:cNvSpPr>
          <p:nvPr>
            <p:ph type="body" idx="1"/>
          </p:nvPr>
        </p:nvSpPr>
        <p:spPr>
          <a:prstGeom prst="rect">
            <a:avLst/>
          </a:prstGeom>
        </p:spPr>
        <p:txBody>
          <a:bodyPr vert="horz" wrap="square" lIns="0" tIns="12700" rIns="0" bIns="0" rtlCol="0">
            <a:spAutoFit/>
          </a:bodyPr>
          <a:lstStyle/>
          <a:p>
            <a:pPr marL="156845" marR="1137920">
              <a:lnSpc>
                <a:spcPct val="100000"/>
              </a:lnSpc>
              <a:spcBef>
                <a:spcPts val="100"/>
              </a:spcBef>
            </a:pPr>
            <a:r>
              <a:rPr dirty="0"/>
              <a:t>Η</a:t>
            </a:r>
            <a:r>
              <a:rPr spc="-55" dirty="0"/>
              <a:t> </a:t>
            </a:r>
            <a:r>
              <a:rPr dirty="0"/>
              <a:t>εταιρεία</a:t>
            </a:r>
            <a:r>
              <a:rPr spc="-50" dirty="0"/>
              <a:t> </a:t>
            </a:r>
            <a:r>
              <a:rPr b="1" dirty="0">
                <a:latin typeface="Arial"/>
                <a:cs typeface="Arial"/>
              </a:rPr>
              <a:t>MEGA</a:t>
            </a:r>
            <a:r>
              <a:rPr b="1" spc="-170" dirty="0">
                <a:latin typeface="Arial"/>
                <a:cs typeface="Arial"/>
              </a:rPr>
              <a:t> </a:t>
            </a:r>
            <a:r>
              <a:rPr dirty="0">
                <a:latin typeface="Microsoft Sans Serif"/>
                <a:cs typeface="Microsoft Sans Serif"/>
              </a:rPr>
              <a:t>(</a:t>
            </a:r>
            <a:r>
              <a:rPr dirty="0"/>
              <a:t>Νέα</a:t>
            </a:r>
            <a:r>
              <a:rPr spc="-50" dirty="0"/>
              <a:t> </a:t>
            </a:r>
            <a:r>
              <a:rPr spc="-10" dirty="0"/>
              <a:t>Ζηλανδία) </a:t>
            </a:r>
            <a:r>
              <a:rPr dirty="0"/>
              <a:t>προσφέρει</a:t>
            </a:r>
            <a:r>
              <a:rPr spc="-65" dirty="0"/>
              <a:t> </a:t>
            </a:r>
            <a:r>
              <a:rPr dirty="0"/>
              <a:t>δωρεάν</a:t>
            </a:r>
            <a:r>
              <a:rPr spc="-45" dirty="0"/>
              <a:t> </a:t>
            </a:r>
            <a:r>
              <a:rPr dirty="0"/>
              <a:t>χώρο</a:t>
            </a:r>
            <a:r>
              <a:rPr spc="-55" dirty="0"/>
              <a:t> </a:t>
            </a:r>
            <a:r>
              <a:rPr dirty="0"/>
              <a:t>50</a:t>
            </a:r>
            <a:r>
              <a:rPr spc="-50" dirty="0"/>
              <a:t> </a:t>
            </a:r>
            <a:r>
              <a:rPr dirty="0">
                <a:latin typeface="Microsoft Sans Serif"/>
                <a:cs typeface="Microsoft Sans Serif"/>
              </a:rPr>
              <a:t>GB</a:t>
            </a:r>
            <a:r>
              <a:rPr spc="-155" dirty="0">
                <a:latin typeface="Microsoft Sans Serif"/>
                <a:cs typeface="Microsoft Sans Serif"/>
              </a:rPr>
              <a:t> </a:t>
            </a:r>
            <a:r>
              <a:rPr spc="-25" dirty="0"/>
              <a:t>και</a:t>
            </a:r>
          </a:p>
          <a:p>
            <a:pPr marL="156845" marR="348615">
              <a:lnSpc>
                <a:spcPts val="2900"/>
              </a:lnSpc>
              <a:spcBef>
                <a:spcPts val="55"/>
              </a:spcBef>
              <a:tabLst>
                <a:tab pos="3731260" algn="l"/>
              </a:tabLst>
            </a:pPr>
            <a:r>
              <a:rPr spc="-10" dirty="0"/>
              <a:t>κρυπτογραφεί</a:t>
            </a:r>
            <a:r>
              <a:rPr spc="-35" dirty="0"/>
              <a:t> </a:t>
            </a:r>
            <a:r>
              <a:rPr dirty="0"/>
              <a:t>τα</a:t>
            </a:r>
            <a:r>
              <a:rPr spc="-30" dirty="0"/>
              <a:t> </a:t>
            </a:r>
            <a:r>
              <a:rPr spc="-10" dirty="0"/>
              <a:t>δεδομένα</a:t>
            </a:r>
            <a:r>
              <a:rPr dirty="0"/>
              <a:t>	πριν</a:t>
            </a:r>
            <a:r>
              <a:rPr spc="-90" dirty="0"/>
              <a:t> </a:t>
            </a:r>
            <a:r>
              <a:rPr spc="-10" dirty="0"/>
              <a:t>ανέβουν </a:t>
            </a:r>
            <a:r>
              <a:rPr dirty="0"/>
              <a:t>στο</a:t>
            </a:r>
            <a:r>
              <a:rPr spc="-65" dirty="0"/>
              <a:t> </a:t>
            </a:r>
            <a:r>
              <a:rPr spc="-10" dirty="0"/>
              <a:t>συγκεκριμένο</a:t>
            </a:r>
            <a:r>
              <a:rPr spc="-65" dirty="0"/>
              <a:t> </a:t>
            </a:r>
            <a:r>
              <a:rPr dirty="0"/>
              <a:t>χώρο</a:t>
            </a:r>
            <a:r>
              <a:rPr spc="-55" dirty="0"/>
              <a:t> </a:t>
            </a:r>
            <a:r>
              <a:rPr spc="-10" dirty="0">
                <a:latin typeface="Microsoft Sans Serif"/>
                <a:cs typeface="Microsoft Sans Serif"/>
              </a:rPr>
              <a:t>cloud.</a:t>
            </a:r>
          </a:p>
          <a:p>
            <a:pPr marL="12700">
              <a:lnSpc>
                <a:spcPts val="2395"/>
              </a:lnSpc>
              <a:spcBef>
                <a:spcPts val="2010"/>
              </a:spcBef>
            </a:pPr>
            <a:r>
              <a:rPr sz="2000" dirty="0"/>
              <a:t>Η</a:t>
            </a:r>
            <a:r>
              <a:rPr sz="2000" spc="-35" dirty="0"/>
              <a:t> </a:t>
            </a:r>
            <a:r>
              <a:rPr sz="2000" b="1" dirty="0">
                <a:latin typeface="Calibri"/>
                <a:cs typeface="Calibri"/>
              </a:rPr>
              <a:t>γερμανική</a:t>
            </a:r>
            <a:r>
              <a:rPr sz="2000" b="1" spc="-30" dirty="0">
                <a:latin typeface="Calibri"/>
                <a:cs typeface="Calibri"/>
              </a:rPr>
              <a:t> </a:t>
            </a:r>
            <a:r>
              <a:rPr sz="2000" b="1" spc="-25" dirty="0">
                <a:latin typeface="Arial"/>
                <a:cs typeface="Arial"/>
              </a:rPr>
              <a:t>TeamDrive</a:t>
            </a:r>
            <a:r>
              <a:rPr sz="2000" b="1" spc="-114" dirty="0">
                <a:latin typeface="Arial"/>
                <a:cs typeface="Arial"/>
              </a:rPr>
              <a:t> </a:t>
            </a:r>
            <a:r>
              <a:rPr sz="2000" dirty="0"/>
              <a:t>δίνει</a:t>
            </a:r>
            <a:r>
              <a:rPr sz="2000" spc="-25" dirty="0"/>
              <a:t> </a:t>
            </a:r>
            <a:r>
              <a:rPr sz="2000" dirty="0"/>
              <a:t>δωρεάν50</a:t>
            </a:r>
            <a:r>
              <a:rPr sz="2000" spc="-45" dirty="0"/>
              <a:t> </a:t>
            </a:r>
            <a:r>
              <a:rPr sz="2000" dirty="0">
                <a:latin typeface="Microsoft Sans Serif"/>
                <a:cs typeface="Microsoft Sans Serif"/>
              </a:rPr>
              <a:t>GB</a:t>
            </a:r>
            <a:r>
              <a:rPr sz="2000" spc="-5" dirty="0">
                <a:latin typeface="Microsoft Sans Serif"/>
                <a:cs typeface="Microsoft Sans Serif"/>
              </a:rPr>
              <a:t> </a:t>
            </a:r>
            <a:r>
              <a:rPr sz="2000" dirty="0">
                <a:latin typeface="Microsoft Sans Serif"/>
                <a:cs typeface="Microsoft Sans Serif"/>
              </a:rPr>
              <a:t>-</a:t>
            </a:r>
            <a:r>
              <a:rPr sz="2000" spc="-10" dirty="0">
                <a:latin typeface="Microsoft Sans Serif"/>
                <a:cs typeface="Microsoft Sans Serif"/>
              </a:rPr>
              <a:t> </a:t>
            </a:r>
            <a:r>
              <a:rPr sz="2000" spc="-25" dirty="0"/>
              <a:t>τα</a:t>
            </a:r>
            <a:endParaRPr sz="2000" dirty="0">
              <a:latin typeface="Microsoft Sans Serif"/>
              <a:cs typeface="Microsoft Sans Serif"/>
            </a:endParaRPr>
          </a:p>
          <a:p>
            <a:pPr marL="12700">
              <a:lnSpc>
                <a:spcPts val="2395"/>
              </a:lnSpc>
            </a:pPr>
            <a:r>
              <a:rPr sz="2000" dirty="0"/>
              <a:t>δεδομένα</a:t>
            </a:r>
            <a:r>
              <a:rPr sz="2000" spc="-45" dirty="0"/>
              <a:t> </a:t>
            </a:r>
            <a:r>
              <a:rPr sz="2000" spc="-10" dirty="0"/>
              <a:t>κρυπτογραφούνται</a:t>
            </a:r>
            <a:r>
              <a:rPr sz="2000" spc="-65" dirty="0"/>
              <a:t> </a:t>
            </a:r>
            <a:r>
              <a:rPr sz="2000" dirty="0"/>
              <a:t>στον</a:t>
            </a:r>
            <a:r>
              <a:rPr sz="2000" spc="-65" dirty="0"/>
              <a:t> </a:t>
            </a:r>
            <a:r>
              <a:rPr sz="2000" dirty="0"/>
              <a:t>υπολογιστή</a:t>
            </a:r>
            <a:r>
              <a:rPr sz="2000" spc="-65" dirty="0"/>
              <a:t> </a:t>
            </a:r>
            <a:r>
              <a:rPr sz="2000" dirty="0"/>
              <a:t>πριν</a:t>
            </a:r>
            <a:r>
              <a:rPr sz="2000" spc="-55" dirty="0"/>
              <a:t> </a:t>
            </a:r>
            <a:r>
              <a:rPr sz="2000" spc="-25" dirty="0"/>
              <a:t>το</a:t>
            </a:r>
            <a:endParaRPr sz="2000" dirty="0"/>
          </a:p>
          <a:p>
            <a:pPr marL="12700" marR="551180">
              <a:lnSpc>
                <a:spcPts val="2390"/>
              </a:lnSpc>
              <a:spcBef>
                <a:spcPts val="100"/>
              </a:spcBef>
            </a:pPr>
            <a:r>
              <a:rPr sz="2000" dirty="0">
                <a:latin typeface="Microsoft Sans Serif"/>
                <a:cs typeface="Microsoft Sans Serif"/>
              </a:rPr>
              <a:t>upload.</a:t>
            </a:r>
            <a:r>
              <a:rPr sz="2000" spc="-135" dirty="0">
                <a:latin typeface="Microsoft Sans Serif"/>
                <a:cs typeface="Microsoft Sans Serif"/>
              </a:rPr>
              <a:t> </a:t>
            </a:r>
            <a:r>
              <a:rPr sz="2000" dirty="0">
                <a:latin typeface="Microsoft Sans Serif"/>
                <a:cs typeface="Microsoft Sans Serif"/>
              </a:rPr>
              <a:t>T</a:t>
            </a:r>
            <a:r>
              <a:rPr sz="2000" dirty="0"/>
              <a:t>α</a:t>
            </a:r>
            <a:r>
              <a:rPr sz="2000" spc="-55" dirty="0"/>
              <a:t> </a:t>
            </a:r>
            <a:r>
              <a:rPr sz="2000" dirty="0"/>
              <a:t>στοιχεία</a:t>
            </a:r>
            <a:r>
              <a:rPr sz="2000" spc="-75" dirty="0"/>
              <a:t> </a:t>
            </a:r>
            <a:r>
              <a:rPr sz="2000" dirty="0"/>
              <a:t>του</a:t>
            </a:r>
            <a:r>
              <a:rPr sz="2000" spc="-55" dirty="0"/>
              <a:t> </a:t>
            </a:r>
            <a:r>
              <a:rPr sz="2000" dirty="0"/>
              <a:t>λογαριασμού</a:t>
            </a:r>
            <a:r>
              <a:rPr sz="2000" spc="-65" dirty="0"/>
              <a:t> </a:t>
            </a:r>
            <a:r>
              <a:rPr sz="2000" spc="-10" dirty="0"/>
              <a:t>βρίσκονται </a:t>
            </a:r>
            <a:r>
              <a:rPr sz="2000" dirty="0"/>
              <a:t>στους</a:t>
            </a:r>
            <a:r>
              <a:rPr sz="2000" spc="-55" dirty="0"/>
              <a:t> </a:t>
            </a:r>
            <a:r>
              <a:rPr sz="2000" spc="-10" dirty="0"/>
              <a:t>γερμανικούς</a:t>
            </a:r>
            <a:r>
              <a:rPr sz="2000" spc="-60" dirty="0"/>
              <a:t> </a:t>
            </a:r>
            <a:r>
              <a:rPr sz="2000" dirty="0"/>
              <a:t>servers.</a:t>
            </a:r>
            <a:r>
              <a:rPr sz="2000" spc="-20" dirty="0"/>
              <a:t> </a:t>
            </a:r>
            <a:r>
              <a:rPr sz="2000" dirty="0"/>
              <a:t>Τα</a:t>
            </a:r>
            <a:r>
              <a:rPr sz="2000" spc="-50" dirty="0"/>
              <a:t> </a:t>
            </a:r>
            <a:r>
              <a:rPr sz="2000" spc="-10" dirty="0"/>
              <a:t>δεδομένα</a:t>
            </a:r>
            <a:endParaRPr sz="2000" dirty="0">
              <a:latin typeface="Microsoft Sans Serif"/>
              <a:cs typeface="Microsoft Sans Serif"/>
            </a:endParaRPr>
          </a:p>
          <a:p>
            <a:pPr marL="12700">
              <a:lnSpc>
                <a:spcPts val="2320"/>
              </a:lnSpc>
            </a:pPr>
            <a:r>
              <a:rPr sz="2000" dirty="0"/>
              <a:t>αποθηκεύονται</a:t>
            </a:r>
            <a:r>
              <a:rPr sz="2000" spc="-65" dirty="0"/>
              <a:t> </a:t>
            </a:r>
            <a:r>
              <a:rPr sz="2000" dirty="0"/>
              <a:t>σε</a:t>
            </a:r>
            <a:r>
              <a:rPr sz="2000" spc="-45" dirty="0"/>
              <a:t> </a:t>
            </a:r>
            <a:r>
              <a:rPr sz="2000" dirty="0"/>
              <a:t>servers</a:t>
            </a:r>
            <a:r>
              <a:rPr sz="2000" spc="-15" dirty="0"/>
              <a:t> </a:t>
            </a:r>
            <a:r>
              <a:rPr sz="2000" dirty="0"/>
              <a:t>στις</a:t>
            </a:r>
            <a:r>
              <a:rPr sz="2000" spc="365" dirty="0"/>
              <a:t> </a:t>
            </a:r>
            <a:r>
              <a:rPr sz="2000" dirty="0"/>
              <a:t>ΗΠΑ,</a:t>
            </a:r>
            <a:r>
              <a:rPr sz="2000" spc="-35" dirty="0"/>
              <a:t> </a:t>
            </a:r>
            <a:r>
              <a:rPr sz="2000" dirty="0"/>
              <a:t>στην</a:t>
            </a:r>
            <a:r>
              <a:rPr sz="2000" spc="-55" dirty="0"/>
              <a:t> </a:t>
            </a:r>
            <a:r>
              <a:rPr sz="2000" spc="-10" dirty="0"/>
              <a:t>Ιρλανδία</a:t>
            </a:r>
            <a:r>
              <a:rPr sz="2000" spc="-40" dirty="0"/>
              <a:t> </a:t>
            </a:r>
            <a:r>
              <a:rPr sz="2000" spc="-50" dirty="0"/>
              <a:t>ή</a:t>
            </a:r>
            <a:endParaRPr sz="2000" dirty="0"/>
          </a:p>
          <a:p>
            <a:pPr marL="12700">
              <a:lnSpc>
                <a:spcPct val="100000"/>
              </a:lnSpc>
              <a:spcBef>
                <a:spcPts val="15"/>
              </a:spcBef>
            </a:pPr>
            <a:r>
              <a:rPr sz="2000" dirty="0"/>
              <a:t>στο</a:t>
            </a:r>
            <a:r>
              <a:rPr sz="2000" spc="-45" dirty="0"/>
              <a:t> </a:t>
            </a:r>
            <a:r>
              <a:rPr sz="2000" dirty="0"/>
              <a:t>Χονγκ</a:t>
            </a:r>
            <a:r>
              <a:rPr sz="2000" spc="-55" dirty="0"/>
              <a:t> </a:t>
            </a:r>
            <a:r>
              <a:rPr sz="2000" spc="-10" dirty="0"/>
              <a:t>Κονγκ</a:t>
            </a:r>
            <a:r>
              <a:rPr sz="2000" spc="-10" dirty="0">
                <a:latin typeface="Microsoft Sans Serif"/>
                <a:cs typeface="Microsoft Sans Serif"/>
              </a:rPr>
              <a:t>.</a:t>
            </a:r>
            <a:endParaRPr sz="2000" dirty="0">
              <a:latin typeface="Microsoft Sans Serif"/>
              <a:cs typeface="Microsoft Sans Serif"/>
            </a:endParaRPr>
          </a:p>
          <a:p>
            <a:pPr marL="84455" marR="5080">
              <a:lnSpc>
                <a:spcPct val="100000"/>
              </a:lnSpc>
              <a:spcBef>
                <a:spcPts val="1460"/>
              </a:spcBef>
            </a:pPr>
            <a:r>
              <a:rPr b="1" dirty="0">
                <a:latin typeface="Calibri"/>
                <a:cs typeface="Calibri"/>
              </a:rPr>
              <a:t>Ουγγρική</a:t>
            </a:r>
            <a:r>
              <a:rPr b="1" spc="-55" dirty="0">
                <a:latin typeface="Calibri"/>
                <a:cs typeface="Calibri"/>
              </a:rPr>
              <a:t> </a:t>
            </a:r>
            <a:r>
              <a:rPr dirty="0"/>
              <a:t>εταιρεία</a:t>
            </a:r>
            <a:r>
              <a:rPr spc="-55" dirty="0"/>
              <a:t> </a:t>
            </a:r>
            <a:r>
              <a:rPr dirty="0"/>
              <a:t>με</a:t>
            </a:r>
            <a:r>
              <a:rPr spc="-60" dirty="0"/>
              <a:t> </a:t>
            </a:r>
            <a:r>
              <a:rPr dirty="0"/>
              <a:t>5</a:t>
            </a:r>
            <a:r>
              <a:rPr spc="-60" dirty="0"/>
              <a:t> </a:t>
            </a:r>
            <a:r>
              <a:rPr dirty="0">
                <a:latin typeface="Microsoft Sans Serif"/>
                <a:cs typeface="Microsoft Sans Serif"/>
              </a:rPr>
              <a:t>GB</a:t>
            </a:r>
            <a:r>
              <a:rPr spc="-160" dirty="0">
                <a:latin typeface="Microsoft Sans Serif"/>
                <a:cs typeface="Microsoft Sans Serif"/>
              </a:rPr>
              <a:t> </a:t>
            </a:r>
            <a:r>
              <a:rPr dirty="0"/>
              <a:t>δωρεάν</a:t>
            </a:r>
            <a:r>
              <a:rPr spc="-45" dirty="0"/>
              <a:t> </a:t>
            </a:r>
            <a:r>
              <a:rPr dirty="0"/>
              <a:t>χώρο</a:t>
            </a:r>
            <a:r>
              <a:rPr spc="-60" dirty="0"/>
              <a:t> </a:t>
            </a:r>
            <a:r>
              <a:rPr spc="-25" dirty="0"/>
              <a:t>και </a:t>
            </a:r>
            <a:r>
              <a:rPr spc="-10" dirty="0"/>
              <a:t>κρυπτογράφηση</a:t>
            </a:r>
            <a:r>
              <a:rPr spc="-85" dirty="0"/>
              <a:t> </a:t>
            </a:r>
            <a:r>
              <a:rPr dirty="0"/>
              <a:t>δεδομένων</a:t>
            </a:r>
            <a:r>
              <a:rPr spc="30" dirty="0"/>
              <a:t> </a:t>
            </a:r>
            <a:r>
              <a:rPr dirty="0"/>
              <a:t>πριν</a:t>
            </a:r>
            <a:r>
              <a:rPr spc="-90" dirty="0"/>
              <a:t> </a:t>
            </a:r>
            <a:r>
              <a:rPr dirty="0"/>
              <a:t>το</a:t>
            </a:r>
            <a:r>
              <a:rPr spc="-80" dirty="0"/>
              <a:t> </a:t>
            </a:r>
            <a:r>
              <a:rPr spc="-10" dirty="0">
                <a:latin typeface="Microsoft Sans Serif"/>
                <a:cs typeface="Microsoft Sans Serif"/>
              </a:rPr>
              <a:t>upload</a:t>
            </a:r>
            <a:r>
              <a:rPr spc="-10" dirty="0"/>
              <a:t>.</a:t>
            </a:r>
          </a:p>
        </p:txBody>
      </p:sp>
      <p:pic>
        <p:nvPicPr>
          <p:cNvPr id="7" name="object 7"/>
          <p:cNvPicPr/>
          <p:nvPr/>
        </p:nvPicPr>
        <p:blipFill>
          <a:blip r:embed="rId4" cstate="print"/>
          <a:stretch>
            <a:fillRect/>
          </a:stretch>
        </p:blipFill>
        <p:spPr>
          <a:xfrm>
            <a:off x="405499" y="5454015"/>
            <a:ext cx="2615472" cy="80391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70737" rIns="0" bIns="0" rtlCol="0">
            <a:spAutoFit/>
          </a:bodyPr>
          <a:lstStyle/>
          <a:p>
            <a:pPr marL="12700">
              <a:lnSpc>
                <a:spcPct val="100000"/>
              </a:lnSpc>
              <a:spcBef>
                <a:spcPts val="105"/>
              </a:spcBef>
            </a:pPr>
            <a:r>
              <a:rPr sz="3800" b="0" spc="-10" dirty="0">
                <a:latin typeface="Calibri"/>
                <a:cs typeface="Calibri"/>
              </a:rPr>
              <a:t>Υπολογιστικό</a:t>
            </a:r>
            <a:r>
              <a:rPr sz="3800" b="0" spc="-120" dirty="0">
                <a:latin typeface="Calibri"/>
                <a:cs typeface="Calibri"/>
              </a:rPr>
              <a:t> </a:t>
            </a:r>
            <a:r>
              <a:rPr sz="3800" b="0" dirty="0">
                <a:latin typeface="Calibri"/>
                <a:cs typeface="Calibri"/>
              </a:rPr>
              <a:t>νέφος</a:t>
            </a:r>
            <a:r>
              <a:rPr sz="3800" b="0" spc="-85" dirty="0">
                <a:latin typeface="Calibri"/>
                <a:cs typeface="Calibri"/>
              </a:rPr>
              <a:t> </a:t>
            </a:r>
            <a:r>
              <a:rPr sz="3800" b="0" dirty="0">
                <a:latin typeface="Calibri"/>
                <a:cs typeface="Calibri"/>
              </a:rPr>
              <a:t>και</a:t>
            </a:r>
            <a:r>
              <a:rPr sz="3800" b="0" spc="-100" dirty="0">
                <a:latin typeface="Calibri"/>
                <a:cs typeface="Calibri"/>
              </a:rPr>
              <a:t> </a:t>
            </a:r>
            <a:r>
              <a:rPr sz="3800" b="0" spc="-10" dirty="0">
                <a:latin typeface="Calibri"/>
                <a:cs typeface="Calibri"/>
              </a:rPr>
              <a:t>περιβάλλον</a:t>
            </a:r>
            <a:endParaRPr sz="3800">
              <a:latin typeface="Calibri"/>
              <a:cs typeface="Calibri"/>
            </a:endParaRPr>
          </a:p>
        </p:txBody>
      </p:sp>
      <p:sp>
        <p:nvSpPr>
          <p:cNvPr id="3" name="object 3"/>
          <p:cNvSpPr txBox="1"/>
          <p:nvPr/>
        </p:nvSpPr>
        <p:spPr>
          <a:xfrm>
            <a:off x="474370" y="1611833"/>
            <a:ext cx="7785734" cy="2324100"/>
          </a:xfrm>
          <a:prstGeom prst="rect">
            <a:avLst/>
          </a:prstGeom>
        </p:spPr>
        <p:txBody>
          <a:bodyPr vert="horz" wrap="square" lIns="0" tIns="13335" rIns="0" bIns="0" rtlCol="0">
            <a:spAutoFit/>
          </a:bodyPr>
          <a:lstStyle/>
          <a:p>
            <a:pPr marL="332105" indent="-319405">
              <a:lnSpc>
                <a:spcPts val="3470"/>
              </a:lnSpc>
              <a:spcBef>
                <a:spcPts val="105"/>
              </a:spcBef>
              <a:buClr>
                <a:srgbClr val="C0504D"/>
              </a:buClr>
              <a:buSzPct val="60344"/>
              <a:buFont typeface="Wingdings"/>
              <a:buChar char=""/>
              <a:tabLst>
                <a:tab pos="332105" algn="l"/>
              </a:tabLst>
            </a:pPr>
            <a:r>
              <a:rPr sz="2900" dirty="0">
                <a:latin typeface="Calibri"/>
                <a:cs typeface="Calibri"/>
              </a:rPr>
              <a:t>Τα</a:t>
            </a:r>
            <a:r>
              <a:rPr sz="2900" spc="-60" dirty="0">
                <a:latin typeface="Calibri"/>
                <a:cs typeface="Calibri"/>
              </a:rPr>
              <a:t> </a:t>
            </a:r>
            <a:r>
              <a:rPr sz="2900" b="1" dirty="0">
                <a:latin typeface="Arial"/>
                <a:cs typeface="Arial"/>
              </a:rPr>
              <a:t>data</a:t>
            </a:r>
            <a:r>
              <a:rPr sz="2900" b="1" spc="-45" dirty="0">
                <a:latin typeface="Arial"/>
                <a:cs typeface="Arial"/>
              </a:rPr>
              <a:t> </a:t>
            </a:r>
            <a:r>
              <a:rPr sz="2900" b="1" dirty="0">
                <a:latin typeface="Arial"/>
                <a:cs typeface="Arial"/>
              </a:rPr>
              <a:t>centers</a:t>
            </a:r>
            <a:r>
              <a:rPr sz="2900" b="1" spc="-200" dirty="0">
                <a:latin typeface="Arial"/>
                <a:cs typeface="Arial"/>
              </a:rPr>
              <a:t> </a:t>
            </a:r>
            <a:r>
              <a:rPr sz="2900" dirty="0">
                <a:latin typeface="Calibri"/>
                <a:cs typeface="Calibri"/>
              </a:rPr>
              <a:t>και</a:t>
            </a:r>
            <a:r>
              <a:rPr sz="2900" spc="-20" dirty="0">
                <a:latin typeface="Calibri"/>
                <a:cs typeface="Calibri"/>
              </a:rPr>
              <a:t> </a:t>
            </a:r>
            <a:r>
              <a:rPr sz="2900" dirty="0">
                <a:latin typeface="Calibri"/>
                <a:cs typeface="Calibri"/>
              </a:rPr>
              <a:t>οι</a:t>
            </a:r>
            <a:r>
              <a:rPr sz="2900" spc="-35" dirty="0">
                <a:latin typeface="Calibri"/>
                <a:cs typeface="Calibri"/>
              </a:rPr>
              <a:t> </a:t>
            </a:r>
            <a:r>
              <a:rPr sz="2900" b="1" dirty="0">
                <a:latin typeface="Arial"/>
                <a:cs typeface="Arial"/>
              </a:rPr>
              <a:t>servers</a:t>
            </a:r>
            <a:r>
              <a:rPr sz="2900" b="1" spc="-200" dirty="0">
                <a:latin typeface="Arial"/>
                <a:cs typeface="Arial"/>
              </a:rPr>
              <a:t> </a:t>
            </a:r>
            <a:r>
              <a:rPr sz="2900" spc="-10" dirty="0">
                <a:latin typeface="Calibri"/>
                <a:cs typeface="Calibri"/>
              </a:rPr>
              <a:t>χρειάζονται</a:t>
            </a:r>
            <a:endParaRPr sz="2900">
              <a:latin typeface="Calibri"/>
              <a:cs typeface="Calibri"/>
            </a:endParaRPr>
          </a:p>
          <a:p>
            <a:pPr marL="332740" marR="5080">
              <a:lnSpc>
                <a:spcPts val="3479"/>
              </a:lnSpc>
              <a:spcBef>
                <a:spcPts val="105"/>
              </a:spcBef>
            </a:pPr>
            <a:r>
              <a:rPr sz="2900" dirty="0">
                <a:latin typeface="Calibri"/>
                <a:cs typeface="Calibri"/>
              </a:rPr>
              <a:t>μεγάλες</a:t>
            </a:r>
            <a:r>
              <a:rPr sz="2900" spc="-70" dirty="0">
                <a:latin typeface="Calibri"/>
                <a:cs typeface="Calibri"/>
              </a:rPr>
              <a:t> </a:t>
            </a:r>
            <a:r>
              <a:rPr sz="2900" dirty="0">
                <a:latin typeface="Calibri"/>
                <a:cs typeface="Calibri"/>
              </a:rPr>
              <a:t>ποσότητες</a:t>
            </a:r>
            <a:r>
              <a:rPr sz="2900" spc="-110" dirty="0">
                <a:latin typeface="Calibri"/>
                <a:cs typeface="Calibri"/>
              </a:rPr>
              <a:t> </a:t>
            </a:r>
            <a:r>
              <a:rPr sz="2900" dirty="0">
                <a:latin typeface="Calibri"/>
                <a:cs typeface="Calibri"/>
              </a:rPr>
              <a:t>ενέργειας</a:t>
            </a:r>
            <a:r>
              <a:rPr sz="2900" spc="-60" dirty="0">
                <a:latin typeface="Calibri"/>
                <a:cs typeface="Calibri"/>
              </a:rPr>
              <a:t> </a:t>
            </a:r>
            <a:r>
              <a:rPr sz="2900" dirty="0">
                <a:latin typeface="Calibri"/>
                <a:cs typeface="Calibri"/>
              </a:rPr>
              <a:t>για</a:t>
            </a:r>
            <a:r>
              <a:rPr sz="2900" spc="-70" dirty="0">
                <a:latin typeface="Calibri"/>
                <a:cs typeface="Calibri"/>
              </a:rPr>
              <a:t> </a:t>
            </a:r>
            <a:r>
              <a:rPr sz="2900" dirty="0">
                <a:latin typeface="Calibri"/>
                <a:cs typeface="Calibri"/>
              </a:rPr>
              <a:t>να</a:t>
            </a:r>
            <a:r>
              <a:rPr sz="2900" spc="-70" dirty="0">
                <a:latin typeface="Calibri"/>
                <a:cs typeface="Calibri"/>
              </a:rPr>
              <a:t> </a:t>
            </a:r>
            <a:r>
              <a:rPr sz="2900" spc="-10" dirty="0">
                <a:latin typeface="Calibri"/>
                <a:cs typeface="Calibri"/>
              </a:rPr>
              <a:t>λειτουργούν </a:t>
            </a:r>
            <a:r>
              <a:rPr sz="2900" dirty="0">
                <a:latin typeface="Calibri"/>
                <a:cs typeface="Calibri"/>
              </a:rPr>
              <a:t>όλο</a:t>
            </a:r>
            <a:r>
              <a:rPr sz="2900" spc="-75" dirty="0">
                <a:latin typeface="Calibri"/>
                <a:cs typeface="Calibri"/>
              </a:rPr>
              <a:t> </a:t>
            </a:r>
            <a:r>
              <a:rPr sz="2900" dirty="0">
                <a:latin typeface="Calibri"/>
                <a:cs typeface="Calibri"/>
              </a:rPr>
              <a:t>το</a:t>
            </a:r>
            <a:r>
              <a:rPr sz="2900" spc="-55" dirty="0">
                <a:latin typeface="Calibri"/>
                <a:cs typeface="Calibri"/>
              </a:rPr>
              <a:t> </a:t>
            </a:r>
            <a:r>
              <a:rPr sz="2900" spc="-10" dirty="0">
                <a:latin typeface="Calibri"/>
                <a:cs typeface="Calibri"/>
              </a:rPr>
              <a:t>24ωρο.</a:t>
            </a:r>
            <a:endParaRPr sz="2900">
              <a:latin typeface="Calibri"/>
              <a:cs typeface="Calibri"/>
            </a:endParaRPr>
          </a:p>
          <a:p>
            <a:pPr marL="332740" marR="889635" indent="-320040">
              <a:lnSpc>
                <a:spcPct val="100000"/>
              </a:lnSpc>
              <a:spcBef>
                <a:spcPts val="605"/>
              </a:spcBef>
              <a:buClr>
                <a:srgbClr val="C0504D"/>
              </a:buClr>
              <a:buSzPct val="60344"/>
              <a:buFont typeface="Wingdings"/>
              <a:buChar char=""/>
              <a:tabLst>
                <a:tab pos="332740" algn="l"/>
              </a:tabLst>
            </a:pPr>
            <a:r>
              <a:rPr sz="2900" dirty="0">
                <a:latin typeface="Calibri"/>
                <a:cs typeface="Calibri"/>
              </a:rPr>
              <a:t>Τα</a:t>
            </a:r>
            <a:r>
              <a:rPr sz="2900" spc="-35" dirty="0">
                <a:latin typeface="Calibri"/>
                <a:cs typeface="Calibri"/>
              </a:rPr>
              <a:t> </a:t>
            </a:r>
            <a:r>
              <a:rPr sz="2900" b="1" dirty="0">
                <a:latin typeface="Arial"/>
                <a:cs typeface="Arial"/>
              </a:rPr>
              <a:t>data</a:t>
            </a:r>
            <a:r>
              <a:rPr sz="2900" b="1" spc="-40" dirty="0">
                <a:latin typeface="Arial"/>
                <a:cs typeface="Arial"/>
              </a:rPr>
              <a:t> </a:t>
            </a:r>
            <a:r>
              <a:rPr sz="2900" b="1" dirty="0">
                <a:latin typeface="Arial"/>
                <a:cs typeface="Arial"/>
              </a:rPr>
              <a:t>centers</a:t>
            </a:r>
            <a:r>
              <a:rPr sz="2900" b="1" spc="-200" dirty="0">
                <a:latin typeface="Arial"/>
                <a:cs typeface="Arial"/>
              </a:rPr>
              <a:t> </a:t>
            </a:r>
            <a:r>
              <a:rPr sz="2900" dirty="0">
                <a:latin typeface="Calibri"/>
                <a:cs typeface="Calibri"/>
              </a:rPr>
              <a:t>ευθύνονται</a:t>
            </a:r>
            <a:r>
              <a:rPr sz="2900" spc="-25" dirty="0">
                <a:latin typeface="Calibri"/>
                <a:cs typeface="Calibri"/>
              </a:rPr>
              <a:t> </a:t>
            </a:r>
            <a:r>
              <a:rPr sz="2900" dirty="0">
                <a:latin typeface="Calibri"/>
                <a:cs typeface="Calibri"/>
              </a:rPr>
              <a:t>για</a:t>
            </a:r>
            <a:r>
              <a:rPr sz="2900" spc="-15" dirty="0">
                <a:latin typeface="Calibri"/>
                <a:cs typeface="Calibri"/>
              </a:rPr>
              <a:t> </a:t>
            </a:r>
            <a:r>
              <a:rPr sz="2900" dirty="0">
                <a:latin typeface="Calibri"/>
                <a:cs typeface="Calibri"/>
              </a:rPr>
              <a:t>το</a:t>
            </a:r>
            <a:r>
              <a:rPr sz="2900" spc="-50" dirty="0">
                <a:latin typeface="Calibri"/>
                <a:cs typeface="Calibri"/>
              </a:rPr>
              <a:t> </a:t>
            </a:r>
            <a:r>
              <a:rPr sz="2900" b="1" dirty="0">
                <a:latin typeface="Calibri"/>
                <a:cs typeface="Calibri"/>
              </a:rPr>
              <a:t>2%</a:t>
            </a:r>
            <a:r>
              <a:rPr sz="2900" b="1" spc="-15" dirty="0">
                <a:latin typeface="Calibri"/>
                <a:cs typeface="Calibri"/>
              </a:rPr>
              <a:t> </a:t>
            </a:r>
            <a:r>
              <a:rPr sz="2900" spc="-25" dirty="0">
                <a:latin typeface="Calibri"/>
                <a:cs typeface="Calibri"/>
              </a:rPr>
              <a:t>της </a:t>
            </a:r>
            <a:r>
              <a:rPr sz="2900" spc="-10" dirty="0">
                <a:latin typeface="Calibri"/>
                <a:cs typeface="Calibri"/>
              </a:rPr>
              <a:t>παγκόσμιας</a:t>
            </a:r>
            <a:r>
              <a:rPr sz="2900" spc="-75" dirty="0">
                <a:latin typeface="Calibri"/>
                <a:cs typeface="Calibri"/>
              </a:rPr>
              <a:t> </a:t>
            </a:r>
            <a:r>
              <a:rPr sz="2900" dirty="0">
                <a:latin typeface="Calibri"/>
                <a:cs typeface="Calibri"/>
              </a:rPr>
              <a:t>ρύπανσης</a:t>
            </a:r>
            <a:r>
              <a:rPr sz="2900" spc="-70" dirty="0">
                <a:latin typeface="Calibri"/>
                <a:cs typeface="Calibri"/>
              </a:rPr>
              <a:t> </a:t>
            </a:r>
            <a:r>
              <a:rPr sz="2900" dirty="0">
                <a:latin typeface="Calibri"/>
                <a:cs typeface="Calibri"/>
              </a:rPr>
              <a:t>του</a:t>
            </a:r>
            <a:r>
              <a:rPr sz="2900" spc="-65" dirty="0">
                <a:latin typeface="Calibri"/>
                <a:cs typeface="Calibri"/>
              </a:rPr>
              <a:t> </a:t>
            </a:r>
            <a:r>
              <a:rPr sz="2900" spc="-10" dirty="0">
                <a:latin typeface="Calibri"/>
                <a:cs typeface="Calibri"/>
              </a:rPr>
              <a:t>περιβάλλοντος.</a:t>
            </a:r>
            <a:endParaRPr sz="2900">
              <a:latin typeface="Calibri"/>
              <a:cs typeface="Calibri"/>
            </a:endParaRPr>
          </a:p>
        </p:txBody>
      </p:sp>
      <p:pic>
        <p:nvPicPr>
          <p:cNvPr id="4" name="object 4"/>
          <p:cNvPicPr/>
          <p:nvPr/>
        </p:nvPicPr>
        <p:blipFill>
          <a:blip r:embed="rId2" cstate="print"/>
          <a:stretch>
            <a:fillRect/>
          </a:stretch>
        </p:blipFill>
        <p:spPr>
          <a:xfrm>
            <a:off x="126124" y="4364734"/>
            <a:ext cx="9017875" cy="2493264"/>
          </a:xfrm>
          <a:prstGeom prst="rect">
            <a:avLst/>
          </a:prstGeom>
        </p:spPr>
      </p:pic>
      <p:pic>
        <p:nvPicPr>
          <p:cNvPr id="5" name="object 5"/>
          <p:cNvPicPr/>
          <p:nvPr/>
        </p:nvPicPr>
        <p:blipFill>
          <a:blip r:embed="rId3" cstate="print"/>
          <a:stretch>
            <a:fillRect/>
          </a:stretch>
        </p:blipFill>
        <p:spPr>
          <a:xfrm>
            <a:off x="7000747" y="0"/>
            <a:ext cx="2143252" cy="185619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46151" rIns="0" bIns="0" rtlCol="0">
            <a:spAutoFit/>
          </a:bodyPr>
          <a:lstStyle/>
          <a:p>
            <a:pPr marL="408305" marR="5080">
              <a:lnSpc>
                <a:spcPct val="100000"/>
              </a:lnSpc>
              <a:spcBef>
                <a:spcPts val="105"/>
              </a:spcBef>
            </a:pPr>
            <a:r>
              <a:rPr sz="3200" b="0" dirty="0">
                <a:latin typeface="Calibri"/>
                <a:cs typeface="Calibri"/>
              </a:rPr>
              <a:t>Ποια</a:t>
            </a:r>
            <a:r>
              <a:rPr sz="3200" b="0" spc="-65" dirty="0">
                <a:latin typeface="Calibri"/>
                <a:cs typeface="Calibri"/>
              </a:rPr>
              <a:t> </a:t>
            </a:r>
            <a:r>
              <a:rPr sz="3200" b="0" dirty="0">
                <a:latin typeface="Calibri"/>
                <a:cs typeface="Calibri"/>
              </a:rPr>
              <a:t>μέτρα</a:t>
            </a:r>
            <a:r>
              <a:rPr sz="3200" b="0" spc="-70" dirty="0">
                <a:latin typeface="Calibri"/>
                <a:cs typeface="Calibri"/>
              </a:rPr>
              <a:t> </a:t>
            </a:r>
            <a:r>
              <a:rPr sz="3200" b="0" dirty="0">
                <a:latin typeface="Calibri"/>
                <a:cs typeface="Calibri"/>
              </a:rPr>
              <a:t>έχουν</a:t>
            </a:r>
            <a:r>
              <a:rPr sz="3200" b="0" spc="-65" dirty="0">
                <a:latin typeface="Calibri"/>
                <a:cs typeface="Calibri"/>
              </a:rPr>
              <a:t> </a:t>
            </a:r>
            <a:r>
              <a:rPr sz="3200" b="0" dirty="0">
                <a:latin typeface="Calibri"/>
                <a:cs typeface="Calibri"/>
              </a:rPr>
              <a:t>παρθεί</a:t>
            </a:r>
            <a:r>
              <a:rPr sz="3200" b="0" spc="-60" dirty="0">
                <a:latin typeface="Calibri"/>
                <a:cs typeface="Calibri"/>
              </a:rPr>
              <a:t> </a:t>
            </a:r>
            <a:r>
              <a:rPr sz="3200" b="0" dirty="0">
                <a:latin typeface="Calibri"/>
                <a:cs typeface="Calibri"/>
              </a:rPr>
              <a:t>για</a:t>
            </a:r>
            <a:r>
              <a:rPr sz="3200" b="0" spc="-60" dirty="0">
                <a:latin typeface="Calibri"/>
                <a:cs typeface="Calibri"/>
              </a:rPr>
              <a:t> </a:t>
            </a:r>
            <a:r>
              <a:rPr sz="3200" b="0" dirty="0">
                <a:latin typeface="Calibri"/>
                <a:cs typeface="Calibri"/>
              </a:rPr>
              <a:t>την</a:t>
            </a:r>
            <a:r>
              <a:rPr sz="3200" b="0" spc="-50" dirty="0">
                <a:latin typeface="Calibri"/>
                <a:cs typeface="Calibri"/>
              </a:rPr>
              <a:t> </a:t>
            </a:r>
            <a:r>
              <a:rPr sz="3200" b="0" dirty="0">
                <a:latin typeface="Calibri"/>
                <a:cs typeface="Calibri"/>
              </a:rPr>
              <a:t>προστασία</a:t>
            </a:r>
            <a:r>
              <a:rPr sz="3200" b="0" spc="-85" dirty="0">
                <a:latin typeface="Calibri"/>
                <a:cs typeface="Calibri"/>
              </a:rPr>
              <a:t> </a:t>
            </a:r>
            <a:r>
              <a:rPr sz="3200" b="0" spc="-25" dirty="0">
                <a:latin typeface="Calibri"/>
                <a:cs typeface="Calibri"/>
              </a:rPr>
              <a:t>του </a:t>
            </a:r>
            <a:r>
              <a:rPr sz="3200" b="0" dirty="0">
                <a:latin typeface="Calibri"/>
                <a:cs typeface="Calibri"/>
              </a:rPr>
              <a:t>περιβάλλοντος</a:t>
            </a:r>
            <a:r>
              <a:rPr sz="3200" b="0" spc="-60" dirty="0">
                <a:latin typeface="Calibri"/>
                <a:cs typeface="Calibri"/>
              </a:rPr>
              <a:t> </a:t>
            </a:r>
            <a:r>
              <a:rPr sz="3200" b="0" dirty="0">
                <a:latin typeface="Calibri"/>
                <a:cs typeface="Calibri"/>
              </a:rPr>
              <a:t>από</a:t>
            </a:r>
            <a:r>
              <a:rPr sz="3200" b="0" spc="-80" dirty="0">
                <a:latin typeface="Calibri"/>
                <a:cs typeface="Calibri"/>
              </a:rPr>
              <a:t> </a:t>
            </a:r>
            <a:r>
              <a:rPr sz="3200" b="0" dirty="0">
                <a:latin typeface="Calibri"/>
                <a:cs typeface="Calibri"/>
              </a:rPr>
              <a:t>το</a:t>
            </a:r>
            <a:r>
              <a:rPr sz="3200" b="0" spc="-60" dirty="0">
                <a:latin typeface="Calibri"/>
                <a:cs typeface="Calibri"/>
              </a:rPr>
              <a:t> </a:t>
            </a:r>
            <a:r>
              <a:rPr sz="3200" b="0" spc="-10" dirty="0">
                <a:latin typeface="Calibri"/>
                <a:cs typeface="Calibri"/>
              </a:rPr>
              <a:t>υπολογιστικό</a:t>
            </a:r>
            <a:r>
              <a:rPr sz="3200" b="0" spc="-75" dirty="0">
                <a:latin typeface="Calibri"/>
                <a:cs typeface="Calibri"/>
              </a:rPr>
              <a:t> </a:t>
            </a:r>
            <a:r>
              <a:rPr sz="3200" b="0" dirty="0">
                <a:latin typeface="Calibri"/>
                <a:cs typeface="Calibri"/>
              </a:rPr>
              <a:t>νέφος</a:t>
            </a:r>
            <a:r>
              <a:rPr sz="3200" b="0" spc="-60" dirty="0">
                <a:latin typeface="Calibri"/>
                <a:cs typeface="Calibri"/>
              </a:rPr>
              <a:t> </a:t>
            </a:r>
            <a:r>
              <a:rPr sz="3200" b="0" spc="-50" dirty="0">
                <a:latin typeface="Calibri"/>
                <a:cs typeface="Calibri"/>
              </a:rPr>
              <a:t>;</a:t>
            </a:r>
            <a:endParaRPr sz="3200">
              <a:latin typeface="Calibri"/>
              <a:cs typeface="Calibri"/>
            </a:endParaRPr>
          </a:p>
        </p:txBody>
      </p:sp>
      <p:pic>
        <p:nvPicPr>
          <p:cNvPr id="3" name="object 3"/>
          <p:cNvPicPr/>
          <p:nvPr/>
        </p:nvPicPr>
        <p:blipFill>
          <a:blip r:embed="rId2" cstate="print"/>
          <a:stretch>
            <a:fillRect/>
          </a:stretch>
        </p:blipFill>
        <p:spPr>
          <a:xfrm>
            <a:off x="2555748" y="3246119"/>
            <a:ext cx="6353556" cy="3611879"/>
          </a:xfrm>
          <a:prstGeom prst="rect">
            <a:avLst/>
          </a:prstGeom>
        </p:spPr>
      </p:pic>
      <p:sp>
        <p:nvSpPr>
          <p:cNvPr id="4" name="object 4"/>
          <p:cNvSpPr txBox="1"/>
          <p:nvPr/>
        </p:nvSpPr>
        <p:spPr>
          <a:xfrm>
            <a:off x="78739" y="1496949"/>
            <a:ext cx="8622665" cy="4914265"/>
          </a:xfrm>
          <a:prstGeom prst="rect">
            <a:avLst/>
          </a:prstGeom>
        </p:spPr>
        <p:txBody>
          <a:bodyPr vert="horz" wrap="square" lIns="0" tIns="13970" rIns="0" bIns="0" rtlCol="0">
            <a:spAutoFit/>
          </a:bodyPr>
          <a:lstStyle/>
          <a:p>
            <a:pPr marL="511809" marR="5080" indent="-320040">
              <a:lnSpc>
                <a:spcPct val="99800"/>
              </a:lnSpc>
              <a:spcBef>
                <a:spcPts val="110"/>
              </a:spcBef>
              <a:buClr>
                <a:srgbClr val="C0504D"/>
              </a:buClr>
              <a:buSzPct val="60344"/>
              <a:buFont typeface="Wingdings"/>
              <a:buChar char=""/>
              <a:tabLst>
                <a:tab pos="511809" algn="l"/>
              </a:tabLst>
            </a:pPr>
            <a:r>
              <a:rPr sz="2900" dirty="0">
                <a:latin typeface="Calibri"/>
                <a:cs typeface="Calibri"/>
              </a:rPr>
              <a:t>Στις</a:t>
            </a:r>
            <a:r>
              <a:rPr sz="2900" spc="-65" dirty="0">
                <a:latin typeface="Calibri"/>
                <a:cs typeface="Calibri"/>
              </a:rPr>
              <a:t> </a:t>
            </a:r>
            <a:r>
              <a:rPr sz="2900" dirty="0">
                <a:latin typeface="Calibri"/>
                <a:cs typeface="Calibri"/>
              </a:rPr>
              <a:t>χώρες</a:t>
            </a:r>
            <a:r>
              <a:rPr sz="2900" spc="-60" dirty="0">
                <a:latin typeface="Calibri"/>
                <a:cs typeface="Calibri"/>
              </a:rPr>
              <a:t> </a:t>
            </a:r>
            <a:r>
              <a:rPr sz="2900" dirty="0">
                <a:latin typeface="Calibri"/>
                <a:cs typeface="Calibri"/>
              </a:rPr>
              <a:t>που</a:t>
            </a:r>
            <a:r>
              <a:rPr sz="2900" spc="-60" dirty="0">
                <a:latin typeface="Calibri"/>
                <a:cs typeface="Calibri"/>
              </a:rPr>
              <a:t> </a:t>
            </a:r>
            <a:r>
              <a:rPr sz="2900" dirty="0">
                <a:latin typeface="Calibri"/>
                <a:cs typeface="Calibri"/>
              </a:rPr>
              <a:t>φιλοξενούνται</a:t>
            </a:r>
            <a:r>
              <a:rPr sz="2900" spc="-75" dirty="0">
                <a:latin typeface="Calibri"/>
                <a:cs typeface="Calibri"/>
              </a:rPr>
              <a:t> </a:t>
            </a:r>
            <a:r>
              <a:rPr sz="2900" spc="-10" dirty="0">
                <a:latin typeface="Calibri"/>
                <a:cs typeface="Calibri"/>
              </a:rPr>
              <a:t>συγκροτήματα</a:t>
            </a:r>
            <a:r>
              <a:rPr sz="2900" spc="-65" dirty="0">
                <a:latin typeface="Calibri"/>
                <a:cs typeface="Calibri"/>
              </a:rPr>
              <a:t> </a:t>
            </a:r>
            <a:r>
              <a:rPr sz="2900" spc="-20" dirty="0">
                <a:latin typeface="Microsoft Sans Serif"/>
                <a:cs typeface="Microsoft Sans Serif"/>
              </a:rPr>
              <a:t>data </a:t>
            </a:r>
            <a:r>
              <a:rPr sz="2900" dirty="0">
                <a:latin typeface="Microsoft Sans Serif"/>
                <a:cs typeface="Microsoft Sans Serif"/>
              </a:rPr>
              <a:t>centers</a:t>
            </a:r>
            <a:r>
              <a:rPr sz="2900" spc="-195" dirty="0">
                <a:latin typeface="Microsoft Sans Serif"/>
                <a:cs typeface="Microsoft Sans Serif"/>
              </a:rPr>
              <a:t> </a:t>
            </a:r>
            <a:r>
              <a:rPr sz="2900" dirty="0">
                <a:latin typeface="Calibri"/>
                <a:cs typeface="Calibri"/>
              </a:rPr>
              <a:t>έχουν</a:t>
            </a:r>
            <a:r>
              <a:rPr sz="2900" spc="-110" dirty="0">
                <a:latin typeface="Calibri"/>
                <a:cs typeface="Calibri"/>
              </a:rPr>
              <a:t> </a:t>
            </a:r>
            <a:r>
              <a:rPr sz="2900" dirty="0">
                <a:latin typeface="Calibri"/>
                <a:cs typeface="Calibri"/>
              </a:rPr>
              <a:t>αυστηρή</a:t>
            </a:r>
            <a:r>
              <a:rPr sz="2900" spc="-75" dirty="0">
                <a:latin typeface="Calibri"/>
                <a:cs typeface="Calibri"/>
              </a:rPr>
              <a:t> </a:t>
            </a:r>
            <a:r>
              <a:rPr sz="2900" dirty="0">
                <a:latin typeface="Calibri"/>
                <a:cs typeface="Calibri"/>
              </a:rPr>
              <a:t>νομοθεσία</a:t>
            </a:r>
            <a:r>
              <a:rPr sz="2900" spc="-100" dirty="0">
                <a:latin typeface="Calibri"/>
                <a:cs typeface="Calibri"/>
              </a:rPr>
              <a:t> </a:t>
            </a:r>
            <a:r>
              <a:rPr sz="2900" dirty="0">
                <a:latin typeface="Calibri"/>
                <a:cs typeface="Calibri"/>
              </a:rPr>
              <a:t>και</a:t>
            </a:r>
            <a:r>
              <a:rPr sz="2900" spc="-75" dirty="0">
                <a:latin typeface="Calibri"/>
                <a:cs typeface="Calibri"/>
              </a:rPr>
              <a:t> </a:t>
            </a:r>
            <a:r>
              <a:rPr sz="2900" spc="-10" dirty="0">
                <a:latin typeface="Calibri"/>
                <a:cs typeface="Calibri"/>
              </a:rPr>
              <a:t>υποχρεώνουν </a:t>
            </a:r>
            <a:r>
              <a:rPr sz="2900" dirty="0">
                <a:latin typeface="Calibri"/>
                <a:cs typeface="Calibri"/>
              </a:rPr>
              <a:t>τις</a:t>
            </a:r>
            <a:r>
              <a:rPr sz="2900" spc="-65" dirty="0">
                <a:latin typeface="Calibri"/>
                <a:cs typeface="Calibri"/>
              </a:rPr>
              <a:t> </a:t>
            </a:r>
            <a:r>
              <a:rPr sz="2900" dirty="0">
                <a:latin typeface="Calibri"/>
                <a:cs typeface="Calibri"/>
              </a:rPr>
              <a:t>εταιρείες</a:t>
            </a:r>
            <a:r>
              <a:rPr sz="2900" spc="-80" dirty="0">
                <a:latin typeface="Calibri"/>
                <a:cs typeface="Calibri"/>
              </a:rPr>
              <a:t> </a:t>
            </a:r>
            <a:r>
              <a:rPr sz="2900" dirty="0">
                <a:latin typeface="Calibri"/>
                <a:cs typeface="Calibri"/>
              </a:rPr>
              <a:t>να</a:t>
            </a:r>
            <a:r>
              <a:rPr sz="2900" spc="-70" dirty="0">
                <a:latin typeface="Calibri"/>
                <a:cs typeface="Calibri"/>
              </a:rPr>
              <a:t> </a:t>
            </a:r>
            <a:r>
              <a:rPr sz="2900" dirty="0">
                <a:latin typeface="Calibri"/>
                <a:cs typeface="Calibri"/>
              </a:rPr>
              <a:t>χρησιμοποιούν</a:t>
            </a:r>
            <a:r>
              <a:rPr sz="2900" spc="-100" dirty="0">
                <a:latin typeface="Calibri"/>
                <a:cs typeface="Calibri"/>
              </a:rPr>
              <a:t> </a:t>
            </a:r>
            <a:r>
              <a:rPr sz="2900" b="1" dirty="0">
                <a:latin typeface="Calibri"/>
                <a:cs typeface="Calibri"/>
              </a:rPr>
              <a:t>εναλλακτικές</a:t>
            </a:r>
            <a:r>
              <a:rPr sz="2900" b="1" spc="-105" dirty="0">
                <a:latin typeface="Calibri"/>
                <a:cs typeface="Calibri"/>
              </a:rPr>
              <a:t> </a:t>
            </a:r>
            <a:r>
              <a:rPr sz="2900" b="1" spc="-10" dirty="0">
                <a:latin typeface="Calibri"/>
                <a:cs typeface="Calibri"/>
              </a:rPr>
              <a:t>μορφές </a:t>
            </a:r>
            <a:r>
              <a:rPr sz="2900" b="1" dirty="0">
                <a:latin typeface="Calibri"/>
                <a:cs typeface="Calibri"/>
              </a:rPr>
              <a:t>ενέργειας</a:t>
            </a:r>
            <a:r>
              <a:rPr sz="2900" b="1" spc="-95" dirty="0">
                <a:latin typeface="Calibri"/>
                <a:cs typeface="Calibri"/>
              </a:rPr>
              <a:t> </a:t>
            </a:r>
            <a:r>
              <a:rPr sz="2900" dirty="0">
                <a:latin typeface="Calibri"/>
                <a:cs typeface="Calibri"/>
              </a:rPr>
              <a:t>(ήλιος,</a:t>
            </a:r>
            <a:r>
              <a:rPr sz="2900" spc="-65" dirty="0">
                <a:latin typeface="Calibri"/>
                <a:cs typeface="Calibri"/>
              </a:rPr>
              <a:t> </a:t>
            </a:r>
            <a:r>
              <a:rPr sz="2900" dirty="0">
                <a:latin typeface="Calibri"/>
                <a:cs typeface="Calibri"/>
              </a:rPr>
              <a:t>αέρας,</a:t>
            </a:r>
            <a:r>
              <a:rPr sz="2900" spc="-45" dirty="0">
                <a:latin typeface="Calibri"/>
                <a:cs typeface="Calibri"/>
              </a:rPr>
              <a:t> </a:t>
            </a:r>
            <a:r>
              <a:rPr sz="2900" dirty="0">
                <a:latin typeface="Calibri"/>
                <a:cs typeface="Calibri"/>
              </a:rPr>
              <a:t>νερό</a:t>
            </a:r>
            <a:r>
              <a:rPr sz="2900" spc="-80" dirty="0">
                <a:latin typeface="Calibri"/>
                <a:cs typeface="Calibri"/>
              </a:rPr>
              <a:t> </a:t>
            </a:r>
            <a:r>
              <a:rPr sz="2900" spc="-10" dirty="0">
                <a:latin typeface="Calibri"/>
                <a:cs typeface="Calibri"/>
              </a:rPr>
              <a:t>κ.α.)</a:t>
            </a:r>
            <a:endParaRPr sz="2900">
              <a:latin typeface="Calibri"/>
              <a:cs typeface="Calibri"/>
            </a:endParaRPr>
          </a:p>
          <a:p>
            <a:pPr>
              <a:lnSpc>
                <a:spcPct val="100000"/>
              </a:lnSpc>
              <a:spcBef>
                <a:spcPts val="880"/>
              </a:spcBef>
            </a:pPr>
            <a:endParaRPr sz="2900">
              <a:latin typeface="Calibri"/>
              <a:cs typeface="Calibri"/>
            </a:endParaRPr>
          </a:p>
          <a:p>
            <a:pPr marL="12700" marR="6372225">
              <a:lnSpc>
                <a:spcPct val="100400"/>
              </a:lnSpc>
            </a:pPr>
            <a:r>
              <a:rPr sz="2400" dirty="0">
                <a:latin typeface="Calibri"/>
                <a:cs typeface="Calibri"/>
              </a:rPr>
              <a:t>Κάποιες</a:t>
            </a:r>
            <a:r>
              <a:rPr sz="2400" spc="-10" dirty="0">
                <a:latin typeface="Calibri"/>
                <a:cs typeface="Calibri"/>
              </a:rPr>
              <a:t> εταιρείες </a:t>
            </a:r>
            <a:r>
              <a:rPr sz="2400" dirty="0">
                <a:latin typeface="Calibri"/>
                <a:cs typeface="Calibri"/>
              </a:rPr>
              <a:t>σχεδιάζουν</a:t>
            </a:r>
            <a:r>
              <a:rPr sz="2400" spc="-125" dirty="0">
                <a:latin typeface="Calibri"/>
                <a:cs typeface="Calibri"/>
              </a:rPr>
              <a:t> </a:t>
            </a:r>
            <a:r>
              <a:rPr sz="2400" b="1" i="1" spc="-20" dirty="0">
                <a:latin typeface="Arial"/>
                <a:cs typeface="Arial"/>
              </a:rPr>
              <a:t>data </a:t>
            </a:r>
            <a:r>
              <a:rPr sz="2400" b="1" i="1" dirty="0">
                <a:latin typeface="Arial"/>
                <a:cs typeface="Arial"/>
              </a:rPr>
              <a:t>centers</a:t>
            </a:r>
            <a:r>
              <a:rPr sz="2400" b="1" i="1" spc="-95" dirty="0">
                <a:latin typeface="Arial"/>
                <a:cs typeface="Arial"/>
              </a:rPr>
              <a:t> </a:t>
            </a:r>
            <a:r>
              <a:rPr sz="2400" b="1" i="1" spc="-25" dirty="0">
                <a:latin typeface="Calibri"/>
                <a:cs typeface="Calibri"/>
              </a:rPr>
              <a:t>σε</a:t>
            </a:r>
            <a:endParaRPr sz="2400">
              <a:latin typeface="Calibri"/>
              <a:cs typeface="Calibri"/>
            </a:endParaRPr>
          </a:p>
          <a:p>
            <a:pPr marL="12700" marR="6321425">
              <a:lnSpc>
                <a:spcPts val="2880"/>
              </a:lnSpc>
              <a:spcBef>
                <a:spcPts val="75"/>
              </a:spcBef>
            </a:pPr>
            <a:r>
              <a:rPr sz="2400" b="1" i="1" dirty="0">
                <a:latin typeface="Calibri"/>
                <a:cs typeface="Calibri"/>
              </a:rPr>
              <a:t>περιοχές</a:t>
            </a:r>
            <a:r>
              <a:rPr sz="2400" b="1" i="1" spc="-35" dirty="0">
                <a:latin typeface="Calibri"/>
                <a:cs typeface="Calibri"/>
              </a:rPr>
              <a:t> </a:t>
            </a:r>
            <a:r>
              <a:rPr sz="2400" b="1" i="1" dirty="0">
                <a:latin typeface="Calibri"/>
                <a:cs typeface="Calibri"/>
              </a:rPr>
              <a:t>με</a:t>
            </a:r>
            <a:r>
              <a:rPr sz="2400" b="1" i="1" spc="-40" dirty="0">
                <a:latin typeface="Calibri"/>
                <a:cs typeface="Calibri"/>
              </a:rPr>
              <a:t> </a:t>
            </a:r>
            <a:r>
              <a:rPr sz="2400" b="1" i="1" spc="-20" dirty="0">
                <a:latin typeface="Calibri"/>
                <a:cs typeface="Calibri"/>
              </a:rPr>
              <a:t>πολύ </a:t>
            </a:r>
            <a:r>
              <a:rPr sz="2400" b="1" i="1" dirty="0">
                <a:latin typeface="Calibri"/>
                <a:cs typeface="Calibri"/>
              </a:rPr>
              <a:t>κρύο</a:t>
            </a:r>
            <a:r>
              <a:rPr sz="2400" b="1" i="1" spc="-40" dirty="0">
                <a:latin typeface="Calibri"/>
                <a:cs typeface="Calibri"/>
              </a:rPr>
              <a:t> </a:t>
            </a:r>
            <a:r>
              <a:rPr sz="2400" dirty="0">
                <a:latin typeface="Calibri"/>
                <a:cs typeface="Calibri"/>
              </a:rPr>
              <a:t>έτσι</a:t>
            </a:r>
            <a:r>
              <a:rPr sz="2400" spc="-40" dirty="0">
                <a:latin typeface="Calibri"/>
                <a:cs typeface="Calibri"/>
              </a:rPr>
              <a:t> </a:t>
            </a:r>
            <a:r>
              <a:rPr sz="2400" dirty="0">
                <a:latin typeface="Calibri"/>
                <a:cs typeface="Calibri"/>
              </a:rPr>
              <a:t>ώστε</a:t>
            </a:r>
            <a:r>
              <a:rPr sz="2400" spc="-35" dirty="0">
                <a:latin typeface="Calibri"/>
                <a:cs typeface="Calibri"/>
              </a:rPr>
              <a:t> </a:t>
            </a:r>
            <a:r>
              <a:rPr sz="2400" spc="-25" dirty="0">
                <a:latin typeface="Calibri"/>
                <a:cs typeface="Calibri"/>
              </a:rPr>
              <a:t>να </a:t>
            </a:r>
            <a:r>
              <a:rPr sz="2400" dirty="0">
                <a:latin typeface="Calibri"/>
                <a:cs typeface="Calibri"/>
              </a:rPr>
              <a:t>μην</a:t>
            </a:r>
            <a:r>
              <a:rPr sz="2400" spc="-90" dirty="0">
                <a:latin typeface="Calibri"/>
                <a:cs typeface="Calibri"/>
              </a:rPr>
              <a:t> </a:t>
            </a:r>
            <a:r>
              <a:rPr sz="2400" spc="-10" dirty="0">
                <a:latin typeface="Calibri"/>
                <a:cs typeface="Calibri"/>
              </a:rPr>
              <a:t>χρειάζονται </a:t>
            </a:r>
            <a:r>
              <a:rPr sz="2400" dirty="0">
                <a:latin typeface="Calibri"/>
                <a:cs typeface="Calibri"/>
              </a:rPr>
              <a:t>πολλή</a:t>
            </a:r>
            <a:r>
              <a:rPr sz="2400" spc="-45" dirty="0">
                <a:latin typeface="Calibri"/>
                <a:cs typeface="Calibri"/>
              </a:rPr>
              <a:t> </a:t>
            </a:r>
            <a:r>
              <a:rPr sz="2400" spc="-10" dirty="0">
                <a:latin typeface="Calibri"/>
                <a:cs typeface="Calibri"/>
              </a:rPr>
              <a:t>ενέργεια.</a:t>
            </a:r>
            <a:endParaRPr sz="24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771" y="228600"/>
            <a:ext cx="9144000" cy="861774"/>
          </a:xfrm>
        </p:spPr>
        <p:txBody>
          <a:bodyPr/>
          <a:lstStyle/>
          <a:p>
            <a:pPr algn="ctr"/>
            <a:r>
              <a:rPr lang="el-GR" sz="2800" dirty="0"/>
              <a:t>Που είναι αποθηκευμένα τα δεδομένα των εφαρμογών μας;</a:t>
            </a:r>
          </a:p>
        </p:txBody>
      </p:sp>
      <p:pic>
        <p:nvPicPr>
          <p:cNvPr id="6" name="Εικόνα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514600"/>
            <a:ext cx="7118045" cy="3457037"/>
          </a:xfrm>
          <a:prstGeom prst="rect">
            <a:avLst/>
          </a:prstGeom>
        </p:spPr>
      </p:pic>
      <p:sp>
        <p:nvSpPr>
          <p:cNvPr id="7" name="TextBox 6">
            <a:hlinkClick r:id="rId4"/>
          </p:cNvPr>
          <p:cNvSpPr txBox="1"/>
          <p:nvPr/>
        </p:nvSpPr>
        <p:spPr>
          <a:xfrm>
            <a:off x="1295400" y="6324600"/>
            <a:ext cx="1261884" cy="369332"/>
          </a:xfrm>
          <a:prstGeom prst="rect">
            <a:avLst/>
          </a:prstGeom>
          <a:noFill/>
        </p:spPr>
        <p:txBody>
          <a:bodyPr wrap="none" rtlCol="0">
            <a:spAutoFit/>
          </a:bodyPr>
          <a:lstStyle/>
          <a:p>
            <a:r>
              <a:rPr lang="en-US" b="1" dirty="0"/>
              <a:t>Facebook</a:t>
            </a:r>
            <a:endParaRPr lang="el-GR" b="1" dirty="0"/>
          </a:p>
        </p:txBody>
      </p:sp>
      <p:sp>
        <p:nvSpPr>
          <p:cNvPr id="8" name="TextBox 7">
            <a:hlinkClick r:id="rId5"/>
          </p:cNvPr>
          <p:cNvSpPr txBox="1"/>
          <p:nvPr/>
        </p:nvSpPr>
        <p:spPr>
          <a:xfrm>
            <a:off x="6868845" y="6336268"/>
            <a:ext cx="979755" cy="369332"/>
          </a:xfrm>
          <a:prstGeom prst="rect">
            <a:avLst/>
          </a:prstGeom>
          <a:noFill/>
        </p:spPr>
        <p:txBody>
          <a:bodyPr wrap="none" rtlCol="0">
            <a:spAutoFit/>
          </a:bodyPr>
          <a:lstStyle/>
          <a:p>
            <a:r>
              <a:rPr lang="en-US" b="1" dirty="0"/>
              <a:t>Google</a:t>
            </a:r>
            <a:endParaRPr lang="el-GR" b="1" dirty="0"/>
          </a:p>
        </p:txBody>
      </p:sp>
      <p:sp>
        <p:nvSpPr>
          <p:cNvPr id="9" name="TextBox 8">
            <a:hlinkClick r:id="rId4"/>
          </p:cNvPr>
          <p:cNvSpPr txBox="1"/>
          <p:nvPr/>
        </p:nvSpPr>
        <p:spPr>
          <a:xfrm>
            <a:off x="3037282" y="6324600"/>
            <a:ext cx="1287532" cy="369332"/>
          </a:xfrm>
          <a:prstGeom prst="rect">
            <a:avLst/>
          </a:prstGeom>
          <a:noFill/>
        </p:spPr>
        <p:txBody>
          <a:bodyPr wrap="none" rtlCol="0">
            <a:spAutoFit/>
          </a:bodyPr>
          <a:lstStyle/>
          <a:p>
            <a:r>
              <a:rPr lang="en-US" b="1" dirty="0" err="1"/>
              <a:t>Instagram</a:t>
            </a:r>
            <a:endParaRPr lang="el-GR" b="1" dirty="0"/>
          </a:p>
        </p:txBody>
      </p:sp>
      <p:sp>
        <p:nvSpPr>
          <p:cNvPr id="10" name="TextBox 9">
            <a:hlinkClick r:id="rId4"/>
          </p:cNvPr>
          <p:cNvSpPr txBox="1"/>
          <p:nvPr/>
        </p:nvSpPr>
        <p:spPr>
          <a:xfrm>
            <a:off x="5181600" y="6299261"/>
            <a:ext cx="1107996" cy="369332"/>
          </a:xfrm>
          <a:prstGeom prst="rect">
            <a:avLst/>
          </a:prstGeom>
          <a:noFill/>
        </p:spPr>
        <p:txBody>
          <a:bodyPr wrap="none" rtlCol="0">
            <a:spAutoFit/>
          </a:bodyPr>
          <a:lstStyle/>
          <a:p>
            <a:r>
              <a:rPr lang="en-US" b="1" dirty="0" err="1"/>
              <a:t>Youtube</a:t>
            </a:r>
            <a:endParaRPr lang="el-GR" b="1" dirty="0"/>
          </a:p>
        </p:txBody>
      </p:sp>
      <p:sp>
        <p:nvSpPr>
          <p:cNvPr id="11" name="object 3"/>
          <p:cNvSpPr txBox="1"/>
          <p:nvPr/>
        </p:nvSpPr>
        <p:spPr>
          <a:xfrm>
            <a:off x="330200" y="1567941"/>
            <a:ext cx="8375650" cy="925253"/>
          </a:xfrm>
          <a:prstGeom prst="rect">
            <a:avLst/>
          </a:prstGeom>
        </p:spPr>
        <p:txBody>
          <a:bodyPr vert="horz" wrap="square" lIns="0" tIns="65405" rIns="0" bIns="0" rtlCol="0">
            <a:spAutoFit/>
          </a:bodyPr>
          <a:lstStyle/>
          <a:p>
            <a:pPr marL="12065" marR="5080" algn="ctr">
              <a:lnSpc>
                <a:spcPts val="3110"/>
              </a:lnSpc>
              <a:spcBef>
                <a:spcPts val="515"/>
              </a:spcBef>
              <a:buClr>
                <a:srgbClr val="C0504D"/>
              </a:buClr>
              <a:buSzPct val="60344"/>
              <a:tabLst>
                <a:tab pos="332740" algn="l"/>
              </a:tabLst>
            </a:pPr>
            <a:r>
              <a:rPr sz="2900" dirty="0">
                <a:latin typeface="Calibri"/>
                <a:cs typeface="Calibri"/>
              </a:rPr>
              <a:t>Σε</a:t>
            </a:r>
            <a:r>
              <a:rPr sz="2900" spc="-75" dirty="0">
                <a:latin typeface="Calibri"/>
                <a:cs typeface="Calibri"/>
              </a:rPr>
              <a:t> </a:t>
            </a:r>
            <a:r>
              <a:rPr sz="2900" dirty="0">
                <a:latin typeface="Calibri"/>
                <a:cs typeface="Calibri"/>
              </a:rPr>
              <a:t>ένα</a:t>
            </a:r>
            <a:r>
              <a:rPr sz="2900" spc="-50" dirty="0">
                <a:latin typeface="Calibri"/>
                <a:cs typeface="Calibri"/>
              </a:rPr>
              <a:t> </a:t>
            </a:r>
            <a:r>
              <a:rPr sz="2900" b="1" dirty="0">
                <a:latin typeface="Calibri"/>
                <a:cs typeface="Calibri"/>
              </a:rPr>
              <a:t>κέντρο</a:t>
            </a:r>
            <a:r>
              <a:rPr sz="2900" b="1" spc="-60" dirty="0">
                <a:latin typeface="Calibri"/>
                <a:cs typeface="Calibri"/>
              </a:rPr>
              <a:t> </a:t>
            </a:r>
            <a:r>
              <a:rPr sz="2900" b="1" dirty="0">
                <a:latin typeface="Calibri"/>
                <a:cs typeface="Calibri"/>
              </a:rPr>
              <a:t>δεδομένων</a:t>
            </a:r>
            <a:r>
              <a:rPr sz="2900" b="1" spc="-65" dirty="0">
                <a:latin typeface="Calibri"/>
                <a:cs typeface="Calibri"/>
              </a:rPr>
              <a:t> </a:t>
            </a:r>
            <a:r>
              <a:rPr sz="2900" b="1" dirty="0">
                <a:latin typeface="Calibri"/>
                <a:cs typeface="Calibri"/>
              </a:rPr>
              <a:t>(</a:t>
            </a:r>
            <a:r>
              <a:rPr sz="2900" b="1" dirty="0">
                <a:latin typeface="Arial"/>
                <a:cs typeface="Arial"/>
              </a:rPr>
              <a:t>data</a:t>
            </a:r>
            <a:r>
              <a:rPr sz="2900" b="1" spc="-80" dirty="0">
                <a:latin typeface="Arial"/>
                <a:cs typeface="Arial"/>
              </a:rPr>
              <a:t> </a:t>
            </a:r>
            <a:r>
              <a:rPr sz="2900" b="1" dirty="0">
                <a:latin typeface="Arial"/>
                <a:cs typeface="Arial"/>
              </a:rPr>
              <a:t>center)</a:t>
            </a:r>
            <a:r>
              <a:rPr sz="2900" b="1" spc="-200" dirty="0">
                <a:latin typeface="Arial"/>
                <a:cs typeface="Arial"/>
              </a:rPr>
              <a:t> </a:t>
            </a:r>
            <a:endParaRPr lang="el-GR" sz="2900" b="1" spc="-200" dirty="0">
              <a:latin typeface="Arial"/>
              <a:cs typeface="Arial"/>
            </a:endParaRPr>
          </a:p>
          <a:p>
            <a:pPr marL="12065" marR="5080" algn="ctr">
              <a:lnSpc>
                <a:spcPts val="3110"/>
              </a:lnSpc>
              <a:spcBef>
                <a:spcPts val="515"/>
              </a:spcBef>
              <a:buClr>
                <a:srgbClr val="C0504D"/>
              </a:buClr>
              <a:buSzPct val="60344"/>
              <a:tabLst>
                <a:tab pos="332740" algn="l"/>
              </a:tabLst>
            </a:pPr>
            <a:r>
              <a:rPr lang="el-GR" sz="2900" dirty="0">
                <a:latin typeface="Calibri"/>
                <a:cs typeface="Calibri"/>
              </a:rPr>
              <a:t>κ</a:t>
            </a:r>
            <a:r>
              <a:rPr sz="2900" dirty="0">
                <a:latin typeface="Calibri"/>
                <a:cs typeface="Calibri"/>
              </a:rPr>
              <a:t>άπ</a:t>
            </a:r>
            <a:r>
              <a:rPr sz="2900" dirty="0" err="1">
                <a:latin typeface="Calibri"/>
                <a:cs typeface="Calibri"/>
              </a:rPr>
              <a:t>ου</a:t>
            </a:r>
            <a:r>
              <a:rPr lang="el-GR" sz="2900" dirty="0">
                <a:latin typeface="Calibri"/>
                <a:cs typeface="Calibri"/>
              </a:rPr>
              <a:t> …</a:t>
            </a:r>
            <a:r>
              <a:rPr sz="2900" spc="-60" dirty="0">
                <a:latin typeface="Calibri"/>
                <a:cs typeface="Calibri"/>
              </a:rPr>
              <a:t> </a:t>
            </a:r>
            <a:r>
              <a:rPr sz="2900" spc="-20" dirty="0">
                <a:latin typeface="Calibri"/>
                <a:cs typeface="Calibri"/>
              </a:rPr>
              <a:t>στον </a:t>
            </a:r>
            <a:r>
              <a:rPr sz="2900" spc="-10" dirty="0">
                <a:latin typeface="Calibri"/>
                <a:cs typeface="Calibri"/>
              </a:rPr>
              <a:t>πλανήτη.</a:t>
            </a:r>
            <a:endParaRPr sz="2900" dirty="0">
              <a:latin typeface="Calibri"/>
              <a:cs typeface="Calibri"/>
            </a:endParaRPr>
          </a:p>
        </p:txBody>
      </p:sp>
    </p:spTree>
    <p:extLst>
      <p:ext uri="{BB962C8B-B14F-4D97-AF65-F5344CB8AC3E}">
        <p14:creationId xmlns:p14="http://schemas.microsoft.com/office/powerpoint/2010/main" val="421819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87806" rIns="0" bIns="0" rtlCol="0">
            <a:spAutoFit/>
          </a:bodyPr>
          <a:lstStyle/>
          <a:p>
            <a:pPr marL="624840">
              <a:lnSpc>
                <a:spcPct val="100000"/>
              </a:lnSpc>
              <a:spcBef>
                <a:spcPts val="100"/>
              </a:spcBef>
            </a:pPr>
            <a:r>
              <a:rPr sz="4400" b="0" dirty="0">
                <a:latin typeface="Calibri"/>
                <a:cs typeface="Calibri"/>
              </a:rPr>
              <a:t>Σύννεφο</a:t>
            </a:r>
            <a:r>
              <a:rPr sz="4400" b="0" spc="-130" dirty="0">
                <a:latin typeface="Calibri"/>
                <a:cs typeface="Calibri"/>
              </a:rPr>
              <a:t> </a:t>
            </a:r>
            <a:r>
              <a:rPr sz="4400" b="0" dirty="0">
                <a:latin typeface="Calibri"/>
                <a:cs typeface="Calibri"/>
              </a:rPr>
              <a:t>και</a:t>
            </a:r>
            <a:r>
              <a:rPr sz="4400" b="0" spc="-105" dirty="0">
                <a:latin typeface="Calibri"/>
                <a:cs typeface="Calibri"/>
              </a:rPr>
              <a:t> </a:t>
            </a:r>
            <a:r>
              <a:rPr sz="4400" b="0" spc="-10" dirty="0">
                <a:latin typeface="Calibri"/>
                <a:cs typeface="Calibri"/>
              </a:rPr>
              <a:t>Ευρώπη…</a:t>
            </a:r>
            <a:endParaRPr sz="4400">
              <a:latin typeface="Calibri"/>
              <a:cs typeface="Calibri"/>
            </a:endParaRPr>
          </a:p>
        </p:txBody>
      </p:sp>
      <p:sp>
        <p:nvSpPr>
          <p:cNvPr id="3" name="object 3"/>
          <p:cNvSpPr txBox="1"/>
          <p:nvPr/>
        </p:nvSpPr>
        <p:spPr>
          <a:xfrm>
            <a:off x="5524889" y="1676400"/>
            <a:ext cx="3600450" cy="5046345"/>
          </a:xfrm>
          <a:prstGeom prst="rect">
            <a:avLst/>
          </a:prstGeom>
        </p:spPr>
        <p:txBody>
          <a:bodyPr vert="horz" wrap="square" lIns="0" tIns="94615" rIns="0" bIns="0" rtlCol="0">
            <a:spAutoFit/>
          </a:bodyPr>
          <a:lstStyle/>
          <a:p>
            <a:pPr marL="332740" marR="5080" indent="-320675">
              <a:lnSpc>
                <a:spcPct val="80000"/>
              </a:lnSpc>
              <a:spcBef>
                <a:spcPts val="745"/>
              </a:spcBef>
              <a:buClr>
                <a:srgbClr val="C0504D"/>
              </a:buClr>
              <a:buSzPct val="59259"/>
              <a:buFont typeface="Wingdings"/>
              <a:buChar char=""/>
              <a:tabLst>
                <a:tab pos="332740" algn="l"/>
              </a:tabLst>
            </a:pPr>
            <a:r>
              <a:rPr sz="2700" dirty="0">
                <a:latin typeface="Calibri"/>
                <a:cs typeface="Calibri"/>
              </a:rPr>
              <a:t>Η</a:t>
            </a:r>
            <a:r>
              <a:rPr sz="2700" spc="-40" dirty="0">
                <a:latin typeface="Calibri"/>
                <a:cs typeface="Calibri"/>
              </a:rPr>
              <a:t> </a:t>
            </a:r>
            <a:r>
              <a:rPr sz="2700" dirty="0">
                <a:latin typeface="Calibri"/>
                <a:cs typeface="Calibri"/>
              </a:rPr>
              <a:t>Ευρωπαϊκή</a:t>
            </a:r>
            <a:r>
              <a:rPr sz="2700" spc="-60" dirty="0">
                <a:latin typeface="Calibri"/>
                <a:cs typeface="Calibri"/>
              </a:rPr>
              <a:t> </a:t>
            </a:r>
            <a:r>
              <a:rPr sz="2700" spc="-10" dirty="0">
                <a:latin typeface="Calibri"/>
                <a:cs typeface="Calibri"/>
              </a:rPr>
              <a:t>Επιτροπή χρηματοδοτεί</a:t>
            </a:r>
            <a:r>
              <a:rPr sz="2700" spc="-75" dirty="0">
                <a:latin typeface="Calibri"/>
                <a:cs typeface="Calibri"/>
              </a:rPr>
              <a:t> </a:t>
            </a:r>
            <a:r>
              <a:rPr sz="2700" spc="-25" dirty="0">
                <a:latin typeface="Calibri"/>
                <a:cs typeface="Calibri"/>
              </a:rPr>
              <a:t>ένα </a:t>
            </a:r>
            <a:r>
              <a:rPr sz="2700" spc="-10" dirty="0">
                <a:latin typeface="Calibri"/>
                <a:cs typeface="Calibri"/>
              </a:rPr>
              <a:t>ερευνητικό</a:t>
            </a:r>
            <a:r>
              <a:rPr sz="2700" spc="-75" dirty="0">
                <a:latin typeface="Calibri"/>
                <a:cs typeface="Calibri"/>
              </a:rPr>
              <a:t> </a:t>
            </a:r>
            <a:r>
              <a:rPr sz="2700" dirty="0">
                <a:latin typeface="Calibri"/>
                <a:cs typeface="Calibri"/>
              </a:rPr>
              <a:t>έργο</a:t>
            </a:r>
            <a:r>
              <a:rPr sz="2700" spc="-45" dirty="0">
                <a:latin typeface="Calibri"/>
                <a:cs typeface="Calibri"/>
              </a:rPr>
              <a:t> </a:t>
            </a:r>
            <a:r>
              <a:rPr sz="2700" spc="-50" dirty="0">
                <a:latin typeface="Calibri"/>
                <a:cs typeface="Calibri"/>
              </a:rPr>
              <a:t>– </a:t>
            </a:r>
            <a:r>
              <a:rPr sz="2700" b="1" dirty="0">
                <a:latin typeface="Calibri"/>
                <a:cs typeface="Calibri"/>
              </a:rPr>
              <a:t>Eurocloud</a:t>
            </a:r>
            <a:r>
              <a:rPr sz="2700" b="1" spc="-55" dirty="0">
                <a:latin typeface="Calibri"/>
                <a:cs typeface="Calibri"/>
              </a:rPr>
              <a:t> </a:t>
            </a:r>
            <a:r>
              <a:rPr sz="2700" b="1" spc="-10" dirty="0">
                <a:latin typeface="Calibri"/>
                <a:cs typeface="Calibri"/>
              </a:rPr>
              <a:t>server </a:t>
            </a:r>
            <a:r>
              <a:rPr sz="2700" b="1" dirty="0">
                <a:latin typeface="Calibri"/>
                <a:cs typeface="Calibri"/>
              </a:rPr>
              <a:t>project</a:t>
            </a:r>
            <a:r>
              <a:rPr sz="2700" b="1" spc="-40" dirty="0">
                <a:latin typeface="Calibri"/>
                <a:cs typeface="Calibri"/>
              </a:rPr>
              <a:t> </a:t>
            </a:r>
            <a:r>
              <a:rPr sz="2700" dirty="0">
                <a:latin typeface="Calibri"/>
                <a:cs typeface="Calibri"/>
              </a:rPr>
              <a:t>–</a:t>
            </a:r>
            <a:r>
              <a:rPr sz="2700" spc="-55" dirty="0">
                <a:latin typeface="Calibri"/>
                <a:cs typeface="Calibri"/>
              </a:rPr>
              <a:t> </a:t>
            </a:r>
            <a:r>
              <a:rPr sz="2700" dirty="0">
                <a:latin typeface="Calibri"/>
                <a:cs typeface="Calibri"/>
              </a:rPr>
              <a:t>του</a:t>
            </a:r>
            <a:r>
              <a:rPr sz="2700" spc="-35" dirty="0">
                <a:latin typeface="Calibri"/>
                <a:cs typeface="Calibri"/>
              </a:rPr>
              <a:t> </a:t>
            </a:r>
            <a:r>
              <a:rPr sz="2700" spc="-10" dirty="0">
                <a:latin typeface="Calibri"/>
                <a:cs typeface="Calibri"/>
              </a:rPr>
              <a:t>οποίου </a:t>
            </a:r>
            <a:r>
              <a:rPr sz="2700" dirty="0">
                <a:latin typeface="Calibri"/>
                <a:cs typeface="Calibri"/>
              </a:rPr>
              <a:t>τα</a:t>
            </a:r>
            <a:r>
              <a:rPr sz="2700" spc="-30" dirty="0">
                <a:latin typeface="Calibri"/>
                <a:cs typeface="Calibri"/>
              </a:rPr>
              <a:t> </a:t>
            </a:r>
            <a:r>
              <a:rPr sz="2700" spc="-10" dirty="0">
                <a:latin typeface="Calibri"/>
                <a:cs typeface="Calibri"/>
              </a:rPr>
              <a:t>πρώτα</a:t>
            </a:r>
            <a:endParaRPr sz="2700" dirty="0">
              <a:latin typeface="Calibri"/>
              <a:cs typeface="Calibri"/>
            </a:endParaRPr>
          </a:p>
          <a:p>
            <a:pPr marL="332740">
              <a:lnSpc>
                <a:spcPts val="2270"/>
              </a:lnSpc>
            </a:pPr>
            <a:r>
              <a:rPr sz="2700" spc="-10" dirty="0">
                <a:latin typeface="Calibri"/>
                <a:cs typeface="Calibri"/>
              </a:rPr>
              <a:t>αποτελέσματα</a:t>
            </a:r>
            <a:endParaRPr sz="2700" dirty="0">
              <a:latin typeface="Calibri"/>
              <a:cs typeface="Calibri"/>
            </a:endParaRPr>
          </a:p>
          <a:p>
            <a:pPr marL="332740" marR="199390">
              <a:lnSpc>
                <a:spcPct val="80000"/>
              </a:lnSpc>
              <a:spcBef>
                <a:spcPts val="325"/>
              </a:spcBef>
            </a:pPr>
            <a:r>
              <a:rPr sz="2700" spc="-10" dirty="0">
                <a:latin typeface="Calibri"/>
                <a:cs typeface="Calibri"/>
              </a:rPr>
              <a:t>καταδεικνύουν</a:t>
            </a:r>
            <a:r>
              <a:rPr sz="2700" spc="-45" dirty="0">
                <a:latin typeface="Calibri"/>
                <a:cs typeface="Calibri"/>
              </a:rPr>
              <a:t> </a:t>
            </a:r>
            <a:r>
              <a:rPr sz="2700" dirty="0">
                <a:latin typeface="Calibri"/>
                <a:cs typeface="Calibri"/>
              </a:rPr>
              <a:t>ότι</a:t>
            </a:r>
            <a:r>
              <a:rPr sz="2700" spc="-55" dirty="0">
                <a:latin typeface="Calibri"/>
                <a:cs typeface="Calibri"/>
              </a:rPr>
              <a:t> </a:t>
            </a:r>
            <a:r>
              <a:rPr sz="2700" b="1" spc="-25" dirty="0">
                <a:latin typeface="Calibri"/>
                <a:cs typeface="Calibri"/>
              </a:rPr>
              <a:t>θα </a:t>
            </a:r>
            <a:r>
              <a:rPr sz="2700" b="1" dirty="0">
                <a:latin typeface="Calibri"/>
                <a:cs typeface="Calibri"/>
              </a:rPr>
              <a:t>ήταν</a:t>
            </a:r>
            <a:r>
              <a:rPr sz="2700" b="1" spc="-110" dirty="0">
                <a:latin typeface="Calibri"/>
                <a:cs typeface="Calibri"/>
              </a:rPr>
              <a:t> </a:t>
            </a:r>
            <a:r>
              <a:rPr sz="2700" b="1" dirty="0">
                <a:latin typeface="Calibri"/>
                <a:cs typeface="Calibri"/>
              </a:rPr>
              <a:t>δυνατόν</a:t>
            </a:r>
            <a:r>
              <a:rPr sz="2700" b="1" spc="-120" dirty="0">
                <a:latin typeface="Calibri"/>
                <a:cs typeface="Calibri"/>
              </a:rPr>
              <a:t> </a:t>
            </a:r>
            <a:r>
              <a:rPr sz="2700" b="1" spc="-25" dirty="0">
                <a:latin typeface="Calibri"/>
                <a:cs typeface="Calibri"/>
              </a:rPr>
              <a:t>να </a:t>
            </a:r>
            <a:r>
              <a:rPr sz="2700" b="1" dirty="0">
                <a:latin typeface="Calibri"/>
                <a:cs typeface="Calibri"/>
              </a:rPr>
              <a:t>μειωθεί</a:t>
            </a:r>
            <a:r>
              <a:rPr sz="2700" b="1" spc="-85" dirty="0">
                <a:latin typeface="Calibri"/>
                <a:cs typeface="Calibri"/>
              </a:rPr>
              <a:t> </a:t>
            </a:r>
            <a:r>
              <a:rPr sz="2700" b="1" spc="-10" dirty="0">
                <a:latin typeface="Calibri"/>
                <a:cs typeface="Calibri"/>
              </a:rPr>
              <a:t>κατά</a:t>
            </a:r>
            <a:r>
              <a:rPr sz="2700" b="1" spc="-70" dirty="0">
                <a:latin typeface="Calibri"/>
                <a:cs typeface="Calibri"/>
              </a:rPr>
              <a:t> </a:t>
            </a:r>
            <a:r>
              <a:rPr sz="2700" b="1" dirty="0">
                <a:latin typeface="Calibri"/>
                <a:cs typeface="Calibri"/>
              </a:rPr>
              <a:t>90%</a:t>
            </a:r>
            <a:r>
              <a:rPr sz="2700" b="1" spc="-105" dirty="0">
                <a:latin typeface="Calibri"/>
                <a:cs typeface="Calibri"/>
              </a:rPr>
              <a:t> </a:t>
            </a:r>
            <a:r>
              <a:rPr sz="2700" spc="-50" dirty="0">
                <a:latin typeface="Calibri"/>
                <a:cs typeface="Calibri"/>
              </a:rPr>
              <a:t>η </a:t>
            </a:r>
            <a:r>
              <a:rPr sz="2700" spc="-10" dirty="0">
                <a:latin typeface="Calibri"/>
                <a:cs typeface="Calibri"/>
              </a:rPr>
              <a:t>χρησιμοποιούμενη </a:t>
            </a:r>
            <a:r>
              <a:rPr sz="2700" b="1" i="1" dirty="0">
                <a:solidFill>
                  <a:srgbClr val="C00000"/>
                </a:solidFill>
                <a:latin typeface="Calibri"/>
                <a:cs typeface="Calibri"/>
              </a:rPr>
              <a:t>ενέργεια</a:t>
            </a:r>
            <a:r>
              <a:rPr sz="2700" b="1" i="1" spc="-75" dirty="0">
                <a:solidFill>
                  <a:srgbClr val="C00000"/>
                </a:solidFill>
                <a:latin typeface="Calibri"/>
                <a:cs typeface="Calibri"/>
              </a:rPr>
              <a:t> </a:t>
            </a:r>
            <a:r>
              <a:rPr sz="2700" b="1" i="1" dirty="0">
                <a:solidFill>
                  <a:srgbClr val="C00000"/>
                </a:solidFill>
                <a:latin typeface="Calibri"/>
                <a:cs typeface="Calibri"/>
              </a:rPr>
              <a:t>στα</a:t>
            </a:r>
            <a:r>
              <a:rPr sz="2700" b="1" i="1" spc="-75" dirty="0">
                <a:solidFill>
                  <a:srgbClr val="C00000"/>
                </a:solidFill>
                <a:latin typeface="Calibri"/>
                <a:cs typeface="Calibri"/>
              </a:rPr>
              <a:t> </a:t>
            </a:r>
            <a:r>
              <a:rPr sz="2700" b="1" i="1" spc="-10" dirty="0">
                <a:solidFill>
                  <a:srgbClr val="C00000"/>
                </a:solidFill>
                <a:latin typeface="Calibri"/>
                <a:cs typeface="Calibri"/>
              </a:rPr>
              <a:t>κέντρα δεδομένων</a:t>
            </a:r>
            <a:r>
              <a:rPr sz="2700" b="1" i="1" spc="-90" dirty="0">
                <a:solidFill>
                  <a:srgbClr val="C00000"/>
                </a:solidFill>
                <a:latin typeface="Calibri"/>
                <a:cs typeface="Calibri"/>
              </a:rPr>
              <a:t> </a:t>
            </a:r>
            <a:r>
              <a:rPr sz="2700" spc="-25" dirty="0">
                <a:latin typeface="Calibri"/>
                <a:cs typeface="Calibri"/>
              </a:rPr>
              <a:t>του </a:t>
            </a:r>
            <a:r>
              <a:rPr sz="2700" spc="-10" dirty="0">
                <a:latin typeface="Calibri"/>
                <a:cs typeface="Calibri"/>
              </a:rPr>
              <a:t>υπολογιστικού</a:t>
            </a:r>
            <a:endParaRPr sz="2700" dirty="0">
              <a:latin typeface="Calibri"/>
              <a:cs typeface="Calibri"/>
            </a:endParaRPr>
          </a:p>
          <a:p>
            <a:pPr marL="332740">
              <a:lnSpc>
                <a:spcPts val="2590"/>
              </a:lnSpc>
            </a:pPr>
            <a:r>
              <a:rPr sz="2700" spc="-10" dirty="0">
                <a:latin typeface="Calibri"/>
                <a:cs typeface="Calibri"/>
              </a:rPr>
              <a:t>νέφους.</a:t>
            </a:r>
            <a:endParaRPr sz="2700" dirty="0">
              <a:latin typeface="Calibri"/>
              <a:cs typeface="Calibri"/>
            </a:endParaRPr>
          </a:p>
        </p:txBody>
      </p:sp>
      <p:pic>
        <p:nvPicPr>
          <p:cNvPr id="4" name="object 4"/>
          <p:cNvPicPr/>
          <p:nvPr/>
        </p:nvPicPr>
        <p:blipFill>
          <a:blip r:embed="rId2" cstate="print"/>
          <a:stretch>
            <a:fillRect/>
          </a:stretch>
        </p:blipFill>
        <p:spPr>
          <a:xfrm>
            <a:off x="0" y="1484375"/>
            <a:ext cx="5401055" cy="511302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87806" rIns="0" bIns="0" rtlCol="0">
            <a:spAutoFit/>
          </a:bodyPr>
          <a:lstStyle/>
          <a:p>
            <a:pPr marL="624840">
              <a:lnSpc>
                <a:spcPct val="100000"/>
              </a:lnSpc>
              <a:spcBef>
                <a:spcPts val="100"/>
              </a:spcBef>
            </a:pPr>
            <a:r>
              <a:rPr sz="4400" b="0" dirty="0">
                <a:latin typeface="Calibri"/>
                <a:cs typeface="Calibri"/>
              </a:rPr>
              <a:t>Μοντέλα</a:t>
            </a:r>
            <a:r>
              <a:rPr sz="4400" b="0" spc="-65" dirty="0">
                <a:latin typeface="Calibri"/>
                <a:cs typeface="Calibri"/>
              </a:rPr>
              <a:t> </a:t>
            </a:r>
            <a:r>
              <a:rPr sz="4400" b="0" dirty="0">
                <a:latin typeface="Calibri"/>
                <a:cs typeface="Calibri"/>
              </a:rPr>
              <a:t>υπηρεσιών</a:t>
            </a:r>
            <a:r>
              <a:rPr sz="4400" b="0" spc="-80" dirty="0">
                <a:latin typeface="Calibri"/>
                <a:cs typeface="Calibri"/>
              </a:rPr>
              <a:t> </a:t>
            </a:r>
            <a:r>
              <a:rPr sz="4400" b="0" dirty="0">
                <a:latin typeface="Calibri"/>
                <a:cs typeface="Calibri"/>
              </a:rPr>
              <a:t>στο</a:t>
            </a:r>
            <a:r>
              <a:rPr sz="4400" b="0" spc="-60" dirty="0">
                <a:latin typeface="Calibri"/>
                <a:cs typeface="Calibri"/>
              </a:rPr>
              <a:t> </a:t>
            </a:r>
            <a:r>
              <a:rPr sz="4400" b="0" spc="-10" dirty="0">
                <a:latin typeface="Calibri"/>
                <a:cs typeface="Calibri"/>
              </a:rPr>
              <a:t>νέφος</a:t>
            </a:r>
            <a:endParaRPr sz="4400">
              <a:latin typeface="Calibri"/>
              <a:cs typeface="Calibri"/>
            </a:endParaRPr>
          </a:p>
        </p:txBody>
      </p:sp>
      <p:grpSp>
        <p:nvGrpSpPr>
          <p:cNvPr id="3" name="object 3"/>
          <p:cNvGrpSpPr/>
          <p:nvPr/>
        </p:nvGrpSpPr>
        <p:grpSpPr>
          <a:xfrm>
            <a:off x="179831" y="1629155"/>
            <a:ext cx="8964295" cy="5076445"/>
            <a:chOff x="179831" y="1629155"/>
            <a:chExt cx="8964295" cy="4680585"/>
          </a:xfrm>
        </p:grpSpPr>
        <p:pic>
          <p:nvPicPr>
            <p:cNvPr id="4" name="object 4"/>
            <p:cNvPicPr/>
            <p:nvPr/>
          </p:nvPicPr>
          <p:blipFill>
            <a:blip r:embed="rId2" cstate="print"/>
            <a:stretch>
              <a:fillRect/>
            </a:stretch>
          </p:blipFill>
          <p:spPr>
            <a:xfrm>
              <a:off x="179831" y="1629155"/>
              <a:ext cx="7703819" cy="4340352"/>
            </a:xfrm>
            <a:prstGeom prst="rect">
              <a:avLst/>
            </a:prstGeom>
          </p:spPr>
        </p:pic>
        <p:pic>
          <p:nvPicPr>
            <p:cNvPr id="5" name="object 5"/>
            <p:cNvPicPr/>
            <p:nvPr/>
          </p:nvPicPr>
          <p:blipFill>
            <a:blip r:embed="rId3" cstate="print"/>
            <a:stretch>
              <a:fillRect/>
            </a:stretch>
          </p:blipFill>
          <p:spPr>
            <a:xfrm>
              <a:off x="3852672" y="1629155"/>
              <a:ext cx="5291328" cy="4680204"/>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669023" y="0"/>
            <a:ext cx="2474975" cy="2153412"/>
          </a:xfrm>
          <a:prstGeom prst="rect">
            <a:avLst/>
          </a:prstGeom>
        </p:spPr>
      </p:pic>
      <p:sp>
        <p:nvSpPr>
          <p:cNvPr id="3" name="object 3"/>
          <p:cNvSpPr txBox="1">
            <a:spLocks noGrp="1"/>
          </p:cNvSpPr>
          <p:nvPr>
            <p:ph type="title"/>
          </p:nvPr>
        </p:nvSpPr>
        <p:spPr>
          <a:prstGeom prst="rect">
            <a:avLst/>
          </a:prstGeom>
        </p:spPr>
        <p:txBody>
          <a:bodyPr vert="horz" wrap="square" lIns="0" tIns="398271" rIns="0" bIns="0" rtlCol="0">
            <a:spAutoFit/>
          </a:bodyPr>
          <a:lstStyle/>
          <a:p>
            <a:pPr marL="12700">
              <a:lnSpc>
                <a:spcPts val="4255"/>
              </a:lnSpc>
              <a:spcBef>
                <a:spcPts val="100"/>
              </a:spcBef>
            </a:pPr>
            <a:r>
              <a:rPr sz="3600" dirty="0"/>
              <a:t>SaaS</a:t>
            </a:r>
            <a:r>
              <a:rPr sz="3600" spc="-15" dirty="0"/>
              <a:t> </a:t>
            </a:r>
            <a:r>
              <a:rPr sz="3600" dirty="0"/>
              <a:t>(Software</a:t>
            </a:r>
            <a:r>
              <a:rPr sz="3600" spc="-5" dirty="0"/>
              <a:t> </a:t>
            </a:r>
            <a:r>
              <a:rPr sz="3600" dirty="0"/>
              <a:t>as</a:t>
            </a:r>
            <a:r>
              <a:rPr sz="3600" spc="-15" dirty="0"/>
              <a:t> </a:t>
            </a:r>
            <a:r>
              <a:rPr sz="3600" dirty="0"/>
              <a:t>a</a:t>
            </a:r>
            <a:r>
              <a:rPr sz="3600" spc="-5" dirty="0"/>
              <a:t> </a:t>
            </a:r>
            <a:r>
              <a:rPr sz="3600" dirty="0"/>
              <a:t>service)</a:t>
            </a:r>
            <a:r>
              <a:rPr sz="3600" spc="-20" dirty="0"/>
              <a:t> </a:t>
            </a:r>
            <a:r>
              <a:rPr sz="3600" spc="-50" dirty="0"/>
              <a:t>–</a:t>
            </a:r>
            <a:endParaRPr sz="3600"/>
          </a:p>
          <a:p>
            <a:pPr marL="12700">
              <a:lnSpc>
                <a:spcPts val="4255"/>
              </a:lnSpc>
            </a:pPr>
            <a:r>
              <a:rPr sz="3600" dirty="0">
                <a:latin typeface="Calibri"/>
                <a:cs typeface="Calibri"/>
              </a:rPr>
              <a:t>Λογισμικό</a:t>
            </a:r>
            <a:r>
              <a:rPr sz="3600" spc="-114" dirty="0">
                <a:latin typeface="Calibri"/>
                <a:cs typeface="Calibri"/>
              </a:rPr>
              <a:t> </a:t>
            </a:r>
            <a:r>
              <a:rPr sz="3600" dirty="0">
                <a:latin typeface="Calibri"/>
                <a:cs typeface="Calibri"/>
              </a:rPr>
              <a:t>ως</a:t>
            </a:r>
            <a:r>
              <a:rPr sz="3600" spc="-110" dirty="0">
                <a:latin typeface="Calibri"/>
                <a:cs typeface="Calibri"/>
              </a:rPr>
              <a:t> </a:t>
            </a:r>
            <a:r>
              <a:rPr sz="3600" dirty="0">
                <a:latin typeface="Calibri"/>
                <a:cs typeface="Calibri"/>
              </a:rPr>
              <a:t>υπηρεσία</a:t>
            </a:r>
            <a:r>
              <a:rPr sz="3600" spc="-110" dirty="0">
                <a:latin typeface="Calibri"/>
                <a:cs typeface="Calibri"/>
              </a:rPr>
              <a:t> </a:t>
            </a:r>
            <a:r>
              <a:rPr sz="3600" spc="-10" dirty="0">
                <a:latin typeface="Calibri"/>
                <a:cs typeface="Calibri"/>
              </a:rPr>
              <a:t>νέφους</a:t>
            </a:r>
            <a:endParaRPr sz="3600">
              <a:latin typeface="Calibri"/>
              <a:cs typeface="Calibri"/>
            </a:endParaRPr>
          </a:p>
        </p:txBody>
      </p:sp>
      <p:sp>
        <p:nvSpPr>
          <p:cNvPr id="4" name="object 4"/>
          <p:cNvSpPr txBox="1"/>
          <p:nvPr/>
        </p:nvSpPr>
        <p:spPr>
          <a:xfrm>
            <a:off x="78739" y="1856994"/>
            <a:ext cx="8719185" cy="4885953"/>
          </a:xfrm>
          <a:prstGeom prst="rect">
            <a:avLst/>
          </a:prstGeom>
        </p:spPr>
        <p:txBody>
          <a:bodyPr vert="horz" wrap="square" lIns="0" tIns="12700" rIns="0" bIns="0" rtlCol="0">
            <a:spAutoFit/>
          </a:bodyPr>
          <a:lstStyle/>
          <a:p>
            <a:pPr marL="332740" marR="823594" indent="-320040">
              <a:lnSpc>
                <a:spcPct val="100000"/>
              </a:lnSpc>
              <a:spcBef>
                <a:spcPts val="100"/>
              </a:spcBef>
              <a:buClr>
                <a:srgbClr val="C0504D"/>
              </a:buClr>
              <a:buSzPct val="59259"/>
              <a:buFont typeface="Wingdings"/>
              <a:buChar char=""/>
              <a:tabLst>
                <a:tab pos="332740" algn="l"/>
              </a:tabLst>
            </a:pPr>
            <a:r>
              <a:rPr sz="2500" dirty="0">
                <a:latin typeface="Calibri"/>
                <a:cs typeface="Calibri"/>
              </a:rPr>
              <a:t>Αφορά</a:t>
            </a:r>
            <a:r>
              <a:rPr sz="2500" spc="-90" dirty="0">
                <a:latin typeface="Calibri"/>
                <a:cs typeface="Calibri"/>
              </a:rPr>
              <a:t> </a:t>
            </a:r>
            <a:r>
              <a:rPr sz="2500" dirty="0">
                <a:latin typeface="Calibri"/>
                <a:cs typeface="Calibri"/>
              </a:rPr>
              <a:t>στην</a:t>
            </a:r>
            <a:r>
              <a:rPr sz="2500" spc="-80" dirty="0">
                <a:latin typeface="Calibri"/>
                <a:cs typeface="Calibri"/>
              </a:rPr>
              <a:t> </a:t>
            </a:r>
            <a:r>
              <a:rPr sz="2500" b="1" dirty="0">
                <a:latin typeface="Calibri"/>
                <a:cs typeface="Calibri"/>
              </a:rPr>
              <a:t>παροχή</a:t>
            </a:r>
            <a:r>
              <a:rPr sz="2500" b="1" spc="-85" dirty="0">
                <a:latin typeface="Calibri"/>
                <a:cs typeface="Calibri"/>
              </a:rPr>
              <a:t> </a:t>
            </a:r>
            <a:r>
              <a:rPr sz="2500" b="1" spc="-10" dirty="0">
                <a:latin typeface="Calibri"/>
                <a:cs typeface="Calibri"/>
              </a:rPr>
              <a:t>εφαρμογών</a:t>
            </a:r>
            <a:r>
              <a:rPr sz="2500" b="1" spc="-100" dirty="0">
                <a:latin typeface="Calibri"/>
                <a:cs typeface="Calibri"/>
              </a:rPr>
              <a:t> </a:t>
            </a:r>
            <a:r>
              <a:rPr sz="2500" b="1" dirty="0">
                <a:latin typeface="Calibri"/>
                <a:cs typeface="Calibri"/>
              </a:rPr>
              <a:t>χωρίς</a:t>
            </a:r>
            <a:r>
              <a:rPr sz="2500" b="1" spc="-70" dirty="0">
                <a:latin typeface="Calibri"/>
                <a:cs typeface="Calibri"/>
              </a:rPr>
              <a:t> </a:t>
            </a:r>
            <a:r>
              <a:rPr sz="2500" b="1" spc="-10" dirty="0">
                <a:latin typeface="Calibri"/>
                <a:cs typeface="Calibri"/>
              </a:rPr>
              <a:t>εγκατάσταση λογισμικού</a:t>
            </a:r>
            <a:r>
              <a:rPr sz="2500" b="1" spc="-75" dirty="0">
                <a:latin typeface="Calibri"/>
                <a:cs typeface="Calibri"/>
              </a:rPr>
              <a:t> </a:t>
            </a:r>
            <a:r>
              <a:rPr sz="2500" dirty="0">
                <a:latin typeface="Calibri"/>
                <a:cs typeface="Calibri"/>
              </a:rPr>
              <a:t>και</a:t>
            </a:r>
            <a:r>
              <a:rPr sz="2500" spc="-90" dirty="0">
                <a:latin typeface="Calibri"/>
                <a:cs typeface="Calibri"/>
              </a:rPr>
              <a:t> </a:t>
            </a:r>
            <a:r>
              <a:rPr sz="2500" dirty="0">
                <a:latin typeface="Calibri"/>
                <a:cs typeface="Calibri"/>
              </a:rPr>
              <a:t>απευθύνεται</a:t>
            </a:r>
            <a:r>
              <a:rPr sz="2500" spc="-105" dirty="0">
                <a:latin typeface="Calibri"/>
                <a:cs typeface="Calibri"/>
              </a:rPr>
              <a:t> </a:t>
            </a:r>
            <a:r>
              <a:rPr sz="2500" dirty="0">
                <a:latin typeface="Calibri"/>
                <a:cs typeface="Calibri"/>
              </a:rPr>
              <a:t>σε</a:t>
            </a:r>
            <a:r>
              <a:rPr sz="2500" spc="-100" dirty="0">
                <a:latin typeface="Calibri"/>
                <a:cs typeface="Calibri"/>
              </a:rPr>
              <a:t> </a:t>
            </a:r>
            <a:r>
              <a:rPr sz="2500" dirty="0">
                <a:latin typeface="Calibri"/>
                <a:cs typeface="Calibri"/>
              </a:rPr>
              <a:t>όλους</a:t>
            </a:r>
            <a:r>
              <a:rPr sz="2500" spc="-75" dirty="0">
                <a:latin typeface="Calibri"/>
                <a:cs typeface="Calibri"/>
              </a:rPr>
              <a:t> </a:t>
            </a:r>
            <a:r>
              <a:rPr sz="2500" dirty="0">
                <a:latin typeface="Calibri"/>
                <a:cs typeface="Calibri"/>
              </a:rPr>
              <a:t>τους</a:t>
            </a:r>
            <a:r>
              <a:rPr sz="2500" spc="-75" dirty="0">
                <a:latin typeface="Calibri"/>
                <a:cs typeface="Calibri"/>
              </a:rPr>
              <a:t> </a:t>
            </a:r>
            <a:r>
              <a:rPr sz="2500" spc="-10" dirty="0">
                <a:latin typeface="Calibri"/>
                <a:cs typeface="Calibri"/>
              </a:rPr>
              <a:t>χρήστες.</a:t>
            </a:r>
            <a:endParaRPr sz="2500" dirty="0">
              <a:latin typeface="Calibri"/>
              <a:cs typeface="Calibri"/>
            </a:endParaRPr>
          </a:p>
          <a:p>
            <a:pPr marL="332740" marR="1054735" indent="-320040">
              <a:lnSpc>
                <a:spcPts val="3220"/>
              </a:lnSpc>
              <a:spcBef>
                <a:spcPts val="844"/>
              </a:spcBef>
              <a:buClr>
                <a:srgbClr val="C0504D"/>
              </a:buClr>
              <a:buSzPct val="59259"/>
              <a:buFont typeface="Wingdings"/>
              <a:buChar char=""/>
              <a:tabLst>
                <a:tab pos="332740" algn="l"/>
              </a:tabLst>
            </a:pPr>
            <a:r>
              <a:rPr sz="2500" dirty="0">
                <a:latin typeface="Calibri"/>
                <a:cs typeface="Calibri"/>
              </a:rPr>
              <a:t>Οι</a:t>
            </a:r>
            <a:r>
              <a:rPr sz="2500" spc="-80" dirty="0">
                <a:latin typeface="Calibri"/>
                <a:cs typeface="Calibri"/>
              </a:rPr>
              <a:t> </a:t>
            </a:r>
            <a:r>
              <a:rPr sz="2500" dirty="0">
                <a:latin typeface="Calibri"/>
                <a:cs typeface="Calibri"/>
              </a:rPr>
              <a:t>εφαρμογές</a:t>
            </a:r>
            <a:r>
              <a:rPr sz="2500" spc="-70" dirty="0">
                <a:latin typeface="Calibri"/>
                <a:cs typeface="Calibri"/>
              </a:rPr>
              <a:t> </a:t>
            </a:r>
            <a:r>
              <a:rPr sz="2500" dirty="0">
                <a:latin typeface="Calibri"/>
                <a:cs typeface="Calibri"/>
              </a:rPr>
              <a:t>είναι</a:t>
            </a:r>
            <a:r>
              <a:rPr sz="2500" spc="-90" dirty="0">
                <a:latin typeface="Calibri"/>
                <a:cs typeface="Calibri"/>
              </a:rPr>
              <a:t> </a:t>
            </a:r>
            <a:r>
              <a:rPr sz="2500" dirty="0">
                <a:latin typeface="Calibri"/>
                <a:cs typeface="Calibri"/>
              </a:rPr>
              <a:t>διαθέσιμες</a:t>
            </a:r>
            <a:r>
              <a:rPr sz="2500" spc="-105" dirty="0">
                <a:latin typeface="Calibri"/>
                <a:cs typeface="Calibri"/>
              </a:rPr>
              <a:t> </a:t>
            </a:r>
            <a:r>
              <a:rPr sz="2500" dirty="0">
                <a:latin typeface="Calibri"/>
                <a:cs typeface="Calibri"/>
              </a:rPr>
              <a:t>μέσω</a:t>
            </a:r>
            <a:r>
              <a:rPr sz="2500" spc="-90" dirty="0">
                <a:latin typeface="Calibri"/>
                <a:cs typeface="Calibri"/>
              </a:rPr>
              <a:t> </a:t>
            </a:r>
            <a:r>
              <a:rPr sz="2500" spc="-10" dirty="0">
                <a:latin typeface="Calibri"/>
                <a:cs typeface="Calibri"/>
              </a:rPr>
              <a:t>διαδικτύου</a:t>
            </a:r>
            <a:r>
              <a:rPr sz="2500" spc="-10" dirty="0">
                <a:latin typeface="Microsoft Sans Serif"/>
                <a:cs typeface="Microsoft Sans Serif"/>
              </a:rPr>
              <a:t>(</a:t>
            </a:r>
            <a:r>
              <a:rPr sz="2500" spc="-10" dirty="0">
                <a:latin typeface="Calibri"/>
                <a:cs typeface="Calibri"/>
              </a:rPr>
              <a:t>με </a:t>
            </a:r>
            <a:r>
              <a:rPr sz="2500" spc="-20" dirty="0">
                <a:latin typeface="Calibri"/>
                <a:cs typeface="Calibri"/>
              </a:rPr>
              <a:t>φυλλομετρητές)</a:t>
            </a:r>
            <a:r>
              <a:rPr sz="2500" spc="-55" dirty="0">
                <a:latin typeface="Calibri"/>
                <a:cs typeface="Calibri"/>
              </a:rPr>
              <a:t> </a:t>
            </a:r>
            <a:r>
              <a:rPr sz="2500" dirty="0">
                <a:latin typeface="Calibri"/>
                <a:cs typeface="Calibri"/>
              </a:rPr>
              <a:t>σε</a:t>
            </a:r>
            <a:r>
              <a:rPr sz="2500" spc="-45" dirty="0">
                <a:latin typeface="Calibri"/>
                <a:cs typeface="Calibri"/>
              </a:rPr>
              <a:t> </a:t>
            </a:r>
            <a:r>
              <a:rPr sz="2500" dirty="0">
                <a:latin typeface="Calibri"/>
                <a:cs typeface="Calibri"/>
              </a:rPr>
              <a:t>συσκευές</a:t>
            </a:r>
            <a:r>
              <a:rPr sz="2500" spc="-50" dirty="0">
                <a:latin typeface="Calibri"/>
                <a:cs typeface="Calibri"/>
              </a:rPr>
              <a:t> </a:t>
            </a:r>
            <a:r>
              <a:rPr sz="2500" dirty="0">
                <a:latin typeface="Calibri"/>
                <a:cs typeface="Calibri"/>
              </a:rPr>
              <a:t>όπως</a:t>
            </a:r>
            <a:r>
              <a:rPr sz="2500" spc="-40" dirty="0">
                <a:latin typeface="Calibri"/>
                <a:cs typeface="Calibri"/>
              </a:rPr>
              <a:t> </a:t>
            </a:r>
            <a:r>
              <a:rPr sz="2500" b="1" i="1" spc="-10" dirty="0">
                <a:latin typeface="Calibri"/>
                <a:cs typeface="Calibri"/>
              </a:rPr>
              <a:t>προσωπικοί</a:t>
            </a:r>
            <a:endParaRPr sz="2500" dirty="0">
              <a:latin typeface="Calibri"/>
              <a:cs typeface="Calibri"/>
            </a:endParaRPr>
          </a:p>
          <a:p>
            <a:pPr marL="332740">
              <a:lnSpc>
                <a:spcPts val="3130"/>
              </a:lnSpc>
            </a:pPr>
            <a:r>
              <a:rPr sz="2500" b="1" i="1" dirty="0">
                <a:latin typeface="Calibri"/>
                <a:cs typeface="Calibri"/>
              </a:rPr>
              <a:t>υπολογιστές,</a:t>
            </a:r>
            <a:r>
              <a:rPr sz="2500" b="1" i="1" spc="-75" dirty="0">
                <a:latin typeface="Calibri"/>
                <a:cs typeface="Calibri"/>
              </a:rPr>
              <a:t> </a:t>
            </a:r>
            <a:r>
              <a:rPr sz="2500" b="1" i="1" dirty="0">
                <a:latin typeface="Calibri"/>
                <a:cs typeface="Calibri"/>
              </a:rPr>
              <a:t>ταμπλέτες,</a:t>
            </a:r>
            <a:r>
              <a:rPr sz="2500" b="1" i="1" spc="-70" dirty="0">
                <a:latin typeface="Calibri"/>
                <a:cs typeface="Calibri"/>
              </a:rPr>
              <a:t> </a:t>
            </a:r>
            <a:r>
              <a:rPr sz="2500" b="1" i="1" dirty="0">
                <a:latin typeface="Calibri"/>
                <a:cs typeface="Calibri"/>
              </a:rPr>
              <a:t>έξυπνα</a:t>
            </a:r>
            <a:r>
              <a:rPr sz="2500" b="1" i="1" spc="-105" dirty="0">
                <a:latin typeface="Calibri"/>
                <a:cs typeface="Calibri"/>
              </a:rPr>
              <a:t> </a:t>
            </a:r>
            <a:r>
              <a:rPr sz="2500" b="1" i="1" spc="-10" dirty="0">
                <a:latin typeface="Calibri"/>
                <a:cs typeface="Calibri"/>
              </a:rPr>
              <a:t>κινητά</a:t>
            </a:r>
            <a:r>
              <a:rPr sz="2500" b="1" i="1" spc="-85" dirty="0">
                <a:latin typeface="Calibri"/>
                <a:cs typeface="Calibri"/>
              </a:rPr>
              <a:t> </a:t>
            </a:r>
            <a:r>
              <a:rPr sz="2500" b="1" i="1" dirty="0">
                <a:latin typeface="Calibri"/>
                <a:cs typeface="Calibri"/>
              </a:rPr>
              <a:t>και</a:t>
            </a:r>
            <a:r>
              <a:rPr sz="2500" b="1" i="1" spc="-95" dirty="0">
                <a:latin typeface="Calibri"/>
                <a:cs typeface="Calibri"/>
              </a:rPr>
              <a:t> </a:t>
            </a:r>
            <a:r>
              <a:rPr sz="2500" b="1" i="1" dirty="0">
                <a:latin typeface="Calibri"/>
                <a:cs typeface="Calibri"/>
              </a:rPr>
              <a:t>άλλες</a:t>
            </a:r>
            <a:r>
              <a:rPr sz="2500" b="1" i="1" spc="-100" dirty="0">
                <a:latin typeface="Calibri"/>
                <a:cs typeface="Calibri"/>
              </a:rPr>
              <a:t> </a:t>
            </a:r>
            <a:r>
              <a:rPr sz="2500" b="1" i="1" spc="-10" dirty="0">
                <a:latin typeface="Calibri"/>
                <a:cs typeface="Calibri"/>
              </a:rPr>
              <a:t>φορητές</a:t>
            </a:r>
            <a:endParaRPr sz="2500" dirty="0">
              <a:latin typeface="Calibri"/>
              <a:cs typeface="Calibri"/>
            </a:endParaRPr>
          </a:p>
          <a:p>
            <a:pPr marL="332740" marR="1241425" algn="just">
              <a:lnSpc>
                <a:spcPct val="100000"/>
              </a:lnSpc>
              <a:spcBef>
                <a:spcPts val="25"/>
              </a:spcBef>
            </a:pPr>
            <a:r>
              <a:rPr sz="2500" b="1" i="1" spc="-10" dirty="0">
                <a:latin typeface="Calibri"/>
                <a:cs typeface="Calibri"/>
              </a:rPr>
              <a:t>συσκευές</a:t>
            </a:r>
            <a:r>
              <a:rPr sz="2500" spc="-10" dirty="0">
                <a:latin typeface="Calibri"/>
                <a:cs typeface="Calibri"/>
              </a:rPr>
              <a:t>(Π.χ.</a:t>
            </a:r>
            <a:r>
              <a:rPr sz="2500" spc="-60" dirty="0">
                <a:latin typeface="Calibri"/>
                <a:cs typeface="Calibri"/>
              </a:rPr>
              <a:t> </a:t>
            </a:r>
            <a:r>
              <a:rPr sz="2500" dirty="0">
                <a:latin typeface="Calibri"/>
                <a:cs typeface="Calibri"/>
              </a:rPr>
              <a:t>Google</a:t>
            </a:r>
            <a:r>
              <a:rPr sz="2500" spc="-65" dirty="0">
                <a:latin typeface="Calibri"/>
                <a:cs typeface="Calibri"/>
              </a:rPr>
              <a:t> </a:t>
            </a:r>
            <a:r>
              <a:rPr sz="2500" dirty="0">
                <a:latin typeface="Calibri"/>
                <a:cs typeface="Calibri"/>
              </a:rPr>
              <a:t>Apps,</a:t>
            </a:r>
            <a:r>
              <a:rPr sz="2500" spc="-60" dirty="0">
                <a:latin typeface="Calibri"/>
                <a:cs typeface="Calibri"/>
              </a:rPr>
              <a:t> </a:t>
            </a:r>
            <a:r>
              <a:rPr sz="2500" dirty="0">
                <a:latin typeface="Calibri"/>
                <a:cs typeface="Calibri"/>
              </a:rPr>
              <a:t>Microsoft Office 365, </a:t>
            </a:r>
            <a:r>
              <a:rPr lang="en-US" sz="2500" dirty="0" err="1">
                <a:latin typeface="Calibri"/>
                <a:cs typeface="Calibri"/>
              </a:rPr>
              <a:t>Animoto</a:t>
            </a:r>
            <a:r>
              <a:rPr lang="en-US" sz="2500" dirty="0">
                <a:latin typeface="Calibri"/>
                <a:cs typeface="Calibri"/>
              </a:rPr>
              <a:t>, e-class, Spotify, Facebook, Instagram, </a:t>
            </a:r>
            <a:r>
              <a:rPr lang="en-US" sz="2500" dirty="0" err="1">
                <a:latin typeface="Calibri"/>
                <a:cs typeface="Calibri"/>
              </a:rPr>
              <a:t>DropBox</a:t>
            </a:r>
            <a:r>
              <a:rPr lang="en-US" sz="2500" dirty="0">
                <a:latin typeface="Calibri"/>
                <a:cs typeface="Calibri"/>
              </a:rPr>
              <a:t> </a:t>
            </a:r>
            <a:r>
              <a:rPr sz="2500" spc="-10" dirty="0">
                <a:latin typeface="Calibri"/>
                <a:cs typeface="Calibri"/>
              </a:rPr>
              <a:t>κ.α.)</a:t>
            </a:r>
            <a:endParaRPr sz="2500" dirty="0">
              <a:latin typeface="Calibri"/>
              <a:cs typeface="Calibri"/>
            </a:endParaRPr>
          </a:p>
          <a:p>
            <a:pPr marL="332740" marR="144780" indent="-320040">
              <a:lnSpc>
                <a:spcPct val="100000"/>
              </a:lnSpc>
              <a:spcBef>
                <a:spcPts val="670"/>
              </a:spcBef>
              <a:buClr>
                <a:srgbClr val="C0504D"/>
              </a:buClr>
              <a:buSzPct val="59259"/>
              <a:buFont typeface="Wingdings"/>
              <a:buChar char=""/>
              <a:tabLst>
                <a:tab pos="332740" algn="l"/>
              </a:tabLst>
            </a:pPr>
            <a:r>
              <a:rPr sz="2500" dirty="0">
                <a:latin typeface="Calibri"/>
                <a:cs typeface="Calibri"/>
              </a:rPr>
              <a:t>Οι</a:t>
            </a:r>
            <a:r>
              <a:rPr sz="2500" spc="-80" dirty="0">
                <a:latin typeface="Calibri"/>
                <a:cs typeface="Calibri"/>
              </a:rPr>
              <a:t> </a:t>
            </a:r>
            <a:r>
              <a:rPr sz="2500" b="1" dirty="0">
                <a:latin typeface="Calibri"/>
                <a:cs typeface="Calibri"/>
              </a:rPr>
              <a:t>πελάτες</a:t>
            </a:r>
            <a:r>
              <a:rPr sz="2500" b="1" spc="-50" dirty="0">
                <a:latin typeface="Calibri"/>
                <a:cs typeface="Calibri"/>
              </a:rPr>
              <a:t> </a:t>
            </a:r>
            <a:r>
              <a:rPr sz="2500" b="1" dirty="0">
                <a:latin typeface="Calibri"/>
                <a:cs typeface="Calibri"/>
              </a:rPr>
              <a:t>του</a:t>
            </a:r>
            <a:r>
              <a:rPr sz="2500" b="1" spc="-60" dirty="0">
                <a:latin typeface="Calibri"/>
                <a:cs typeface="Calibri"/>
              </a:rPr>
              <a:t> </a:t>
            </a:r>
            <a:r>
              <a:rPr sz="2500" b="1" dirty="0">
                <a:latin typeface="Calibri"/>
                <a:cs typeface="Calibri"/>
              </a:rPr>
              <a:t>SaaS</a:t>
            </a:r>
            <a:r>
              <a:rPr sz="2500" b="1" spc="-50" dirty="0">
                <a:latin typeface="Calibri"/>
                <a:cs typeface="Calibri"/>
              </a:rPr>
              <a:t> </a:t>
            </a:r>
            <a:r>
              <a:rPr sz="2500" b="1" spc="-10" dirty="0">
                <a:latin typeface="Calibri"/>
                <a:cs typeface="Calibri"/>
              </a:rPr>
              <a:t>χρεώνονται</a:t>
            </a:r>
            <a:r>
              <a:rPr sz="2500" b="1" spc="-40" dirty="0">
                <a:latin typeface="Calibri"/>
                <a:cs typeface="Calibri"/>
              </a:rPr>
              <a:t> </a:t>
            </a:r>
            <a:r>
              <a:rPr sz="2500" dirty="0">
                <a:latin typeface="Calibri"/>
                <a:cs typeface="Calibri"/>
              </a:rPr>
              <a:t>με</a:t>
            </a:r>
            <a:r>
              <a:rPr sz="2500" spc="-65" dirty="0">
                <a:latin typeface="Calibri"/>
                <a:cs typeface="Calibri"/>
              </a:rPr>
              <a:t> </a:t>
            </a:r>
            <a:r>
              <a:rPr sz="2500" dirty="0">
                <a:latin typeface="Calibri"/>
                <a:cs typeface="Calibri"/>
              </a:rPr>
              <a:t>βάση</a:t>
            </a:r>
            <a:r>
              <a:rPr sz="2500" spc="-70" dirty="0">
                <a:latin typeface="Calibri"/>
                <a:cs typeface="Calibri"/>
              </a:rPr>
              <a:t> </a:t>
            </a:r>
            <a:r>
              <a:rPr sz="2500" dirty="0">
                <a:latin typeface="Calibri"/>
                <a:cs typeface="Calibri"/>
              </a:rPr>
              <a:t>τον</a:t>
            </a:r>
            <a:r>
              <a:rPr sz="2500" spc="-65" dirty="0">
                <a:latin typeface="Calibri"/>
                <a:cs typeface="Calibri"/>
              </a:rPr>
              <a:t> </a:t>
            </a:r>
            <a:r>
              <a:rPr sz="2500" b="1" i="1" dirty="0">
                <a:latin typeface="Calibri"/>
                <a:cs typeface="Calibri"/>
              </a:rPr>
              <a:t>αριθμό</a:t>
            </a:r>
            <a:r>
              <a:rPr sz="2500" b="1" i="1" spc="-55" dirty="0">
                <a:latin typeface="Calibri"/>
                <a:cs typeface="Calibri"/>
              </a:rPr>
              <a:t> </a:t>
            </a:r>
            <a:r>
              <a:rPr sz="2500" b="1" i="1" spc="-25" dirty="0">
                <a:latin typeface="Calibri"/>
                <a:cs typeface="Calibri"/>
              </a:rPr>
              <a:t>των </a:t>
            </a:r>
            <a:r>
              <a:rPr sz="2500" b="1" i="1" spc="-10" dirty="0">
                <a:latin typeface="Calibri"/>
                <a:cs typeface="Calibri"/>
              </a:rPr>
              <a:t>τελικών</a:t>
            </a:r>
            <a:r>
              <a:rPr sz="2500" b="1" i="1" spc="-60" dirty="0">
                <a:latin typeface="Calibri"/>
                <a:cs typeface="Calibri"/>
              </a:rPr>
              <a:t> </a:t>
            </a:r>
            <a:r>
              <a:rPr sz="2500" b="1" i="1" dirty="0">
                <a:latin typeface="Calibri"/>
                <a:cs typeface="Calibri"/>
              </a:rPr>
              <a:t>χρηστών</a:t>
            </a:r>
            <a:r>
              <a:rPr sz="2500" dirty="0">
                <a:latin typeface="Calibri"/>
                <a:cs typeface="Calibri"/>
              </a:rPr>
              <a:t>,</a:t>
            </a:r>
            <a:r>
              <a:rPr sz="2500" spc="-50" dirty="0">
                <a:latin typeface="Calibri"/>
                <a:cs typeface="Calibri"/>
              </a:rPr>
              <a:t> </a:t>
            </a:r>
            <a:r>
              <a:rPr sz="2500" b="1" i="1" dirty="0">
                <a:solidFill>
                  <a:srgbClr val="C00000"/>
                </a:solidFill>
                <a:latin typeface="Calibri"/>
                <a:cs typeface="Calibri"/>
              </a:rPr>
              <a:t>τον</a:t>
            </a:r>
            <a:r>
              <a:rPr sz="2500" b="1" i="1" spc="-75" dirty="0">
                <a:solidFill>
                  <a:srgbClr val="C00000"/>
                </a:solidFill>
                <a:latin typeface="Calibri"/>
                <a:cs typeface="Calibri"/>
              </a:rPr>
              <a:t> </a:t>
            </a:r>
            <a:r>
              <a:rPr sz="2500" b="1" i="1" dirty="0">
                <a:solidFill>
                  <a:srgbClr val="C00000"/>
                </a:solidFill>
                <a:latin typeface="Calibri"/>
                <a:cs typeface="Calibri"/>
              </a:rPr>
              <a:t>χρόνο</a:t>
            </a:r>
            <a:r>
              <a:rPr sz="2500" b="1" i="1" spc="-55" dirty="0">
                <a:solidFill>
                  <a:srgbClr val="C00000"/>
                </a:solidFill>
                <a:latin typeface="Calibri"/>
                <a:cs typeface="Calibri"/>
              </a:rPr>
              <a:t> </a:t>
            </a:r>
            <a:r>
              <a:rPr sz="2500" b="1" i="1" dirty="0">
                <a:solidFill>
                  <a:srgbClr val="C00000"/>
                </a:solidFill>
                <a:latin typeface="Calibri"/>
                <a:cs typeface="Calibri"/>
              </a:rPr>
              <a:t>χρήσης</a:t>
            </a:r>
            <a:r>
              <a:rPr sz="2500" dirty="0">
                <a:latin typeface="Calibri"/>
                <a:cs typeface="Calibri"/>
              </a:rPr>
              <a:t>,</a:t>
            </a:r>
            <a:r>
              <a:rPr sz="2500" spc="-75" dirty="0">
                <a:latin typeface="Calibri"/>
                <a:cs typeface="Calibri"/>
              </a:rPr>
              <a:t> </a:t>
            </a:r>
            <a:r>
              <a:rPr sz="2500" b="1" i="1" dirty="0">
                <a:solidFill>
                  <a:srgbClr val="00AFEF"/>
                </a:solidFill>
                <a:latin typeface="Calibri"/>
                <a:cs typeface="Calibri"/>
              </a:rPr>
              <a:t>το</a:t>
            </a:r>
            <a:r>
              <a:rPr sz="2500" b="1" i="1" spc="-75" dirty="0">
                <a:solidFill>
                  <a:srgbClr val="00AFEF"/>
                </a:solidFill>
                <a:latin typeface="Calibri"/>
                <a:cs typeface="Calibri"/>
              </a:rPr>
              <a:t> </a:t>
            </a:r>
            <a:r>
              <a:rPr sz="2500" b="1" i="1" dirty="0">
                <a:solidFill>
                  <a:srgbClr val="00AFEF"/>
                </a:solidFill>
                <a:latin typeface="Calibri"/>
                <a:cs typeface="Calibri"/>
              </a:rPr>
              <a:t>εύρος</a:t>
            </a:r>
            <a:r>
              <a:rPr sz="2500" b="1" i="1" spc="-60" dirty="0">
                <a:solidFill>
                  <a:srgbClr val="00AFEF"/>
                </a:solidFill>
                <a:latin typeface="Calibri"/>
                <a:cs typeface="Calibri"/>
              </a:rPr>
              <a:t> </a:t>
            </a:r>
            <a:r>
              <a:rPr sz="2500" b="1" i="1" dirty="0">
                <a:solidFill>
                  <a:srgbClr val="00AFEF"/>
                </a:solidFill>
                <a:latin typeface="Calibri"/>
                <a:cs typeface="Calibri"/>
              </a:rPr>
              <a:t>ζώνης</a:t>
            </a:r>
            <a:r>
              <a:rPr sz="2500" b="1" i="1" spc="-70" dirty="0">
                <a:solidFill>
                  <a:srgbClr val="00AFEF"/>
                </a:solidFill>
                <a:latin typeface="Calibri"/>
                <a:cs typeface="Calibri"/>
              </a:rPr>
              <a:t> </a:t>
            </a:r>
            <a:r>
              <a:rPr sz="2500" b="1" i="1" spc="-25" dirty="0">
                <a:solidFill>
                  <a:srgbClr val="00AFEF"/>
                </a:solidFill>
                <a:latin typeface="Calibri"/>
                <a:cs typeface="Calibri"/>
              </a:rPr>
              <a:t>που </a:t>
            </a:r>
            <a:r>
              <a:rPr sz="2500" b="1" i="1" dirty="0">
                <a:solidFill>
                  <a:srgbClr val="00AFEF"/>
                </a:solidFill>
                <a:latin typeface="Calibri"/>
                <a:cs typeface="Calibri"/>
              </a:rPr>
              <a:t>έχει</a:t>
            </a:r>
            <a:r>
              <a:rPr sz="2500" b="1" i="1" spc="-70" dirty="0">
                <a:solidFill>
                  <a:srgbClr val="00AFEF"/>
                </a:solidFill>
                <a:latin typeface="Calibri"/>
                <a:cs typeface="Calibri"/>
              </a:rPr>
              <a:t> </a:t>
            </a:r>
            <a:r>
              <a:rPr sz="2500" b="1" i="1" spc="-10" dirty="0">
                <a:solidFill>
                  <a:srgbClr val="00AFEF"/>
                </a:solidFill>
                <a:latin typeface="Calibri"/>
                <a:cs typeface="Calibri"/>
              </a:rPr>
              <a:t>χρησιμοποιηθεί</a:t>
            </a:r>
            <a:r>
              <a:rPr sz="2500" spc="-10" dirty="0">
                <a:latin typeface="Calibri"/>
                <a:cs typeface="Calibri"/>
              </a:rPr>
              <a:t>,</a:t>
            </a:r>
            <a:r>
              <a:rPr sz="2500" spc="-35" dirty="0">
                <a:latin typeface="Calibri"/>
                <a:cs typeface="Calibri"/>
              </a:rPr>
              <a:t> </a:t>
            </a:r>
            <a:r>
              <a:rPr sz="2500" b="1" i="1" dirty="0">
                <a:solidFill>
                  <a:srgbClr val="00AF50"/>
                </a:solidFill>
                <a:latin typeface="Calibri"/>
                <a:cs typeface="Calibri"/>
              </a:rPr>
              <a:t>τον</a:t>
            </a:r>
            <a:r>
              <a:rPr sz="2500" b="1" i="1" spc="-70" dirty="0">
                <a:solidFill>
                  <a:srgbClr val="00AF50"/>
                </a:solidFill>
                <a:latin typeface="Calibri"/>
                <a:cs typeface="Calibri"/>
              </a:rPr>
              <a:t> </a:t>
            </a:r>
            <a:r>
              <a:rPr sz="2500" b="1" i="1" dirty="0">
                <a:solidFill>
                  <a:srgbClr val="00AF50"/>
                </a:solidFill>
                <a:latin typeface="Calibri"/>
                <a:cs typeface="Calibri"/>
              </a:rPr>
              <a:t>όγκο</a:t>
            </a:r>
            <a:r>
              <a:rPr sz="2500" b="1" i="1" spc="-50" dirty="0">
                <a:solidFill>
                  <a:srgbClr val="00AF50"/>
                </a:solidFill>
                <a:latin typeface="Calibri"/>
                <a:cs typeface="Calibri"/>
              </a:rPr>
              <a:t> </a:t>
            </a:r>
            <a:r>
              <a:rPr sz="2500" b="1" i="1" dirty="0">
                <a:solidFill>
                  <a:srgbClr val="00AF50"/>
                </a:solidFill>
                <a:latin typeface="Calibri"/>
                <a:cs typeface="Calibri"/>
              </a:rPr>
              <a:t>των</a:t>
            </a:r>
            <a:r>
              <a:rPr sz="2500" b="1" i="1" spc="-70" dirty="0">
                <a:solidFill>
                  <a:srgbClr val="00AF50"/>
                </a:solidFill>
                <a:latin typeface="Calibri"/>
                <a:cs typeface="Calibri"/>
              </a:rPr>
              <a:t> </a:t>
            </a:r>
            <a:r>
              <a:rPr sz="2500" b="1" i="1" spc="-10" dirty="0">
                <a:solidFill>
                  <a:srgbClr val="00AF50"/>
                </a:solidFill>
                <a:latin typeface="Calibri"/>
                <a:cs typeface="Calibri"/>
              </a:rPr>
              <a:t>δεδομένων</a:t>
            </a:r>
            <a:r>
              <a:rPr sz="2500" b="1" i="1" spc="-70" dirty="0">
                <a:solidFill>
                  <a:srgbClr val="00AF50"/>
                </a:solidFill>
                <a:latin typeface="Calibri"/>
                <a:cs typeface="Calibri"/>
              </a:rPr>
              <a:t> </a:t>
            </a:r>
            <a:r>
              <a:rPr sz="2500" b="1" i="1" dirty="0">
                <a:solidFill>
                  <a:srgbClr val="00AF50"/>
                </a:solidFill>
                <a:latin typeface="Calibri"/>
                <a:cs typeface="Calibri"/>
              </a:rPr>
              <a:t>που</a:t>
            </a:r>
            <a:r>
              <a:rPr sz="2500" b="1" i="1" spc="-70" dirty="0">
                <a:solidFill>
                  <a:srgbClr val="00AF50"/>
                </a:solidFill>
                <a:latin typeface="Calibri"/>
                <a:cs typeface="Calibri"/>
              </a:rPr>
              <a:t> </a:t>
            </a:r>
            <a:r>
              <a:rPr sz="2500" b="1" i="1" spc="-20" dirty="0">
                <a:solidFill>
                  <a:srgbClr val="00AF50"/>
                </a:solidFill>
                <a:latin typeface="Calibri"/>
                <a:cs typeface="Calibri"/>
              </a:rPr>
              <a:t>έχει </a:t>
            </a:r>
            <a:r>
              <a:rPr sz="2500" b="1" i="1" dirty="0">
                <a:solidFill>
                  <a:srgbClr val="00AF50"/>
                </a:solidFill>
                <a:latin typeface="Calibri"/>
                <a:cs typeface="Calibri"/>
              </a:rPr>
              <a:t>αποθηκευτεί</a:t>
            </a:r>
            <a:r>
              <a:rPr sz="2500" b="1" i="1" spc="-40" dirty="0">
                <a:solidFill>
                  <a:srgbClr val="00AF50"/>
                </a:solidFill>
                <a:latin typeface="Calibri"/>
                <a:cs typeface="Calibri"/>
              </a:rPr>
              <a:t> </a:t>
            </a:r>
            <a:r>
              <a:rPr sz="2500" dirty="0">
                <a:latin typeface="Calibri"/>
                <a:cs typeface="Calibri"/>
              </a:rPr>
              <a:t>ή</a:t>
            </a:r>
            <a:r>
              <a:rPr sz="2500" spc="-60" dirty="0">
                <a:latin typeface="Calibri"/>
                <a:cs typeface="Calibri"/>
              </a:rPr>
              <a:t> </a:t>
            </a:r>
            <a:r>
              <a:rPr sz="2500" b="1" i="1" dirty="0">
                <a:solidFill>
                  <a:srgbClr val="6F2F9F"/>
                </a:solidFill>
                <a:latin typeface="Calibri"/>
                <a:cs typeface="Calibri"/>
              </a:rPr>
              <a:t>τη</a:t>
            </a:r>
            <a:r>
              <a:rPr sz="2500" b="1" i="1" spc="-50" dirty="0">
                <a:solidFill>
                  <a:srgbClr val="6F2F9F"/>
                </a:solidFill>
                <a:latin typeface="Calibri"/>
                <a:cs typeface="Calibri"/>
              </a:rPr>
              <a:t> </a:t>
            </a:r>
            <a:r>
              <a:rPr sz="2500" b="1" i="1" dirty="0">
                <a:solidFill>
                  <a:srgbClr val="6F2F9F"/>
                </a:solidFill>
                <a:latin typeface="Calibri"/>
                <a:cs typeface="Calibri"/>
              </a:rPr>
              <a:t>διάρκεια</a:t>
            </a:r>
            <a:r>
              <a:rPr sz="2500" b="1" i="1" spc="-50" dirty="0">
                <a:solidFill>
                  <a:srgbClr val="6F2F9F"/>
                </a:solidFill>
                <a:latin typeface="Calibri"/>
                <a:cs typeface="Calibri"/>
              </a:rPr>
              <a:t> </a:t>
            </a:r>
            <a:r>
              <a:rPr sz="2500" b="1" i="1" dirty="0">
                <a:solidFill>
                  <a:srgbClr val="6F2F9F"/>
                </a:solidFill>
                <a:latin typeface="Calibri"/>
                <a:cs typeface="Calibri"/>
              </a:rPr>
              <a:t>αποθήκευσης</a:t>
            </a:r>
            <a:r>
              <a:rPr sz="2500" b="1" i="1" spc="-50" dirty="0">
                <a:solidFill>
                  <a:srgbClr val="6F2F9F"/>
                </a:solidFill>
                <a:latin typeface="Calibri"/>
                <a:cs typeface="Calibri"/>
              </a:rPr>
              <a:t> </a:t>
            </a:r>
            <a:r>
              <a:rPr sz="2500" b="1" i="1" dirty="0">
                <a:solidFill>
                  <a:srgbClr val="6F2F9F"/>
                </a:solidFill>
                <a:latin typeface="Calibri"/>
                <a:cs typeface="Calibri"/>
              </a:rPr>
              <a:t>των</a:t>
            </a:r>
            <a:r>
              <a:rPr sz="2500" b="1" i="1" spc="-55" dirty="0">
                <a:solidFill>
                  <a:srgbClr val="6F2F9F"/>
                </a:solidFill>
                <a:latin typeface="Calibri"/>
                <a:cs typeface="Calibri"/>
              </a:rPr>
              <a:t> </a:t>
            </a:r>
            <a:r>
              <a:rPr sz="2500" b="1" i="1" spc="-10" dirty="0">
                <a:solidFill>
                  <a:srgbClr val="6F2F9F"/>
                </a:solidFill>
                <a:latin typeface="Calibri"/>
                <a:cs typeface="Calibri"/>
              </a:rPr>
              <a:t>δεδομένων</a:t>
            </a:r>
            <a:endParaRPr sz="2500" dirty="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788408" y="1700782"/>
            <a:ext cx="4355591" cy="5065776"/>
          </a:xfrm>
          <a:prstGeom prst="rect">
            <a:avLst/>
          </a:prstGeom>
        </p:spPr>
      </p:pic>
      <p:sp>
        <p:nvSpPr>
          <p:cNvPr id="3" name="object 3"/>
          <p:cNvSpPr txBox="1">
            <a:spLocks noGrp="1"/>
          </p:cNvSpPr>
          <p:nvPr>
            <p:ph type="title"/>
          </p:nvPr>
        </p:nvSpPr>
        <p:spPr>
          <a:prstGeom prst="rect">
            <a:avLst/>
          </a:prstGeom>
        </p:spPr>
        <p:txBody>
          <a:bodyPr vert="horz" wrap="square" lIns="0" tIns="335153" rIns="0" bIns="0" rtlCol="0">
            <a:spAutoFit/>
          </a:bodyPr>
          <a:lstStyle/>
          <a:p>
            <a:pPr marL="624840">
              <a:lnSpc>
                <a:spcPts val="4730"/>
              </a:lnSpc>
              <a:spcBef>
                <a:spcPts val="95"/>
              </a:spcBef>
            </a:pPr>
            <a:r>
              <a:rPr dirty="0"/>
              <a:t>PaaS</a:t>
            </a:r>
            <a:r>
              <a:rPr spc="-85" dirty="0"/>
              <a:t> </a:t>
            </a:r>
            <a:r>
              <a:rPr dirty="0"/>
              <a:t>(Platform</a:t>
            </a:r>
            <a:r>
              <a:rPr spc="-50" dirty="0"/>
              <a:t> </a:t>
            </a:r>
            <a:r>
              <a:rPr dirty="0"/>
              <a:t>as</a:t>
            </a:r>
            <a:r>
              <a:rPr spc="-85" dirty="0"/>
              <a:t> </a:t>
            </a:r>
            <a:r>
              <a:rPr dirty="0"/>
              <a:t>a</a:t>
            </a:r>
            <a:r>
              <a:rPr spc="-80" dirty="0"/>
              <a:t> </a:t>
            </a:r>
            <a:r>
              <a:rPr dirty="0"/>
              <a:t>service)</a:t>
            </a:r>
            <a:r>
              <a:rPr spc="-55" dirty="0"/>
              <a:t> </a:t>
            </a:r>
            <a:r>
              <a:rPr spc="-50" dirty="0"/>
              <a:t>–</a:t>
            </a:r>
          </a:p>
          <a:p>
            <a:pPr marL="624840">
              <a:lnSpc>
                <a:spcPts val="4730"/>
              </a:lnSpc>
            </a:pPr>
            <a:r>
              <a:rPr spc="-10" dirty="0">
                <a:latin typeface="Calibri"/>
                <a:cs typeface="Calibri"/>
              </a:rPr>
              <a:t>Πλατφόρμα</a:t>
            </a:r>
            <a:r>
              <a:rPr spc="-120" dirty="0">
                <a:latin typeface="Calibri"/>
                <a:cs typeface="Calibri"/>
              </a:rPr>
              <a:t> </a:t>
            </a:r>
            <a:r>
              <a:rPr dirty="0">
                <a:latin typeface="Calibri"/>
                <a:cs typeface="Calibri"/>
              </a:rPr>
              <a:t>ως</a:t>
            </a:r>
            <a:r>
              <a:rPr spc="-120" dirty="0">
                <a:latin typeface="Calibri"/>
                <a:cs typeface="Calibri"/>
              </a:rPr>
              <a:t> </a:t>
            </a:r>
            <a:r>
              <a:rPr dirty="0">
                <a:latin typeface="Calibri"/>
                <a:cs typeface="Calibri"/>
              </a:rPr>
              <a:t>υπηρεσία</a:t>
            </a:r>
            <a:r>
              <a:rPr spc="-120" dirty="0">
                <a:latin typeface="Calibri"/>
                <a:cs typeface="Calibri"/>
              </a:rPr>
              <a:t> </a:t>
            </a:r>
            <a:r>
              <a:rPr spc="-10" dirty="0">
                <a:latin typeface="Calibri"/>
                <a:cs typeface="Calibri"/>
              </a:rPr>
              <a:t>νέφους</a:t>
            </a:r>
          </a:p>
        </p:txBody>
      </p:sp>
      <p:sp>
        <p:nvSpPr>
          <p:cNvPr id="4" name="object 4"/>
          <p:cNvSpPr txBox="1"/>
          <p:nvPr/>
        </p:nvSpPr>
        <p:spPr>
          <a:xfrm>
            <a:off x="258267" y="1609089"/>
            <a:ext cx="4791710" cy="4453655"/>
          </a:xfrm>
          <a:prstGeom prst="rect">
            <a:avLst/>
          </a:prstGeom>
        </p:spPr>
        <p:txBody>
          <a:bodyPr vert="horz" wrap="square" lIns="0" tIns="13335" rIns="0" bIns="0" rtlCol="0">
            <a:spAutoFit/>
          </a:bodyPr>
          <a:lstStyle/>
          <a:p>
            <a:pPr marL="332105" indent="-319405">
              <a:lnSpc>
                <a:spcPct val="100000"/>
              </a:lnSpc>
              <a:spcBef>
                <a:spcPts val="105"/>
              </a:spcBef>
              <a:buClr>
                <a:srgbClr val="C0504D"/>
              </a:buClr>
              <a:buSzPct val="60344"/>
              <a:buFont typeface="Wingdings"/>
              <a:buChar char=""/>
              <a:tabLst>
                <a:tab pos="332105" algn="l"/>
              </a:tabLst>
            </a:pPr>
            <a:r>
              <a:rPr sz="2900" dirty="0">
                <a:latin typeface="Calibri"/>
                <a:cs typeface="Calibri"/>
              </a:rPr>
              <a:t>Αφορά</a:t>
            </a:r>
            <a:r>
              <a:rPr sz="2900" spc="-75" dirty="0">
                <a:latin typeface="Calibri"/>
                <a:cs typeface="Calibri"/>
              </a:rPr>
              <a:t> </a:t>
            </a:r>
            <a:r>
              <a:rPr sz="2900" dirty="0">
                <a:latin typeface="Calibri"/>
                <a:cs typeface="Calibri"/>
              </a:rPr>
              <a:t>στην</a:t>
            </a:r>
            <a:r>
              <a:rPr sz="2900" spc="-60" dirty="0">
                <a:latin typeface="Calibri"/>
                <a:cs typeface="Calibri"/>
              </a:rPr>
              <a:t> </a:t>
            </a:r>
            <a:r>
              <a:rPr sz="2900" b="1" spc="-10" dirty="0">
                <a:latin typeface="Calibri"/>
                <a:cs typeface="Calibri"/>
              </a:rPr>
              <a:t>παροχή</a:t>
            </a:r>
            <a:endParaRPr sz="2900" dirty="0">
              <a:latin typeface="Calibri"/>
              <a:cs typeface="Calibri"/>
            </a:endParaRPr>
          </a:p>
          <a:p>
            <a:pPr marL="332740" marR="5080">
              <a:lnSpc>
                <a:spcPts val="3500"/>
              </a:lnSpc>
              <a:spcBef>
                <a:spcPts val="100"/>
              </a:spcBef>
            </a:pPr>
            <a:r>
              <a:rPr sz="2900" b="1" spc="-10" dirty="0">
                <a:latin typeface="Calibri"/>
                <a:cs typeface="Calibri"/>
              </a:rPr>
              <a:t>υπολογιστικών</a:t>
            </a:r>
            <a:r>
              <a:rPr sz="2900" b="1" spc="-85" dirty="0">
                <a:latin typeface="Calibri"/>
                <a:cs typeface="Calibri"/>
              </a:rPr>
              <a:t> </a:t>
            </a:r>
            <a:r>
              <a:rPr sz="2900" b="1" spc="-10" dirty="0">
                <a:latin typeface="Calibri"/>
                <a:cs typeface="Calibri"/>
              </a:rPr>
              <a:t>πλατφόρμων </a:t>
            </a:r>
            <a:r>
              <a:rPr sz="2900" b="1" dirty="0">
                <a:solidFill>
                  <a:srgbClr val="FF0000"/>
                </a:solidFill>
                <a:latin typeface="Calibri"/>
                <a:cs typeface="Calibri"/>
              </a:rPr>
              <a:t>για</a:t>
            </a:r>
            <a:r>
              <a:rPr sz="2900" b="1" spc="-25" dirty="0">
                <a:solidFill>
                  <a:srgbClr val="FF0000"/>
                </a:solidFill>
                <a:latin typeface="Calibri"/>
                <a:cs typeface="Calibri"/>
              </a:rPr>
              <a:t> </a:t>
            </a:r>
            <a:r>
              <a:rPr sz="2900" b="1" spc="-10" dirty="0">
                <a:solidFill>
                  <a:srgbClr val="FF0000"/>
                </a:solidFill>
                <a:latin typeface="Calibri"/>
                <a:cs typeface="Calibri"/>
              </a:rPr>
              <a:t>προγραμματιστές</a:t>
            </a:r>
            <a:r>
              <a:rPr sz="2900" spc="-10" dirty="0">
                <a:latin typeface="Calibri"/>
                <a:cs typeface="Calibri"/>
              </a:rPr>
              <a:t>.</a:t>
            </a:r>
            <a:endParaRPr sz="2900" dirty="0">
              <a:latin typeface="Calibri"/>
              <a:cs typeface="Calibri"/>
            </a:endParaRPr>
          </a:p>
          <a:p>
            <a:pPr marL="332740" marR="1024890" indent="-320040">
              <a:lnSpc>
                <a:spcPct val="100000"/>
              </a:lnSpc>
              <a:spcBef>
                <a:spcPts val="570"/>
              </a:spcBef>
              <a:buClr>
                <a:srgbClr val="C0504D"/>
              </a:buClr>
              <a:buSzPct val="60344"/>
              <a:buFont typeface="Wingdings"/>
              <a:buChar char=""/>
              <a:tabLst>
                <a:tab pos="332740" algn="l"/>
              </a:tabLst>
            </a:pPr>
            <a:r>
              <a:rPr sz="2900" dirty="0">
                <a:latin typeface="Calibri"/>
                <a:cs typeface="Calibri"/>
              </a:rPr>
              <a:t>Επιτρέπει</a:t>
            </a:r>
            <a:r>
              <a:rPr sz="2900" spc="-100" dirty="0">
                <a:latin typeface="Calibri"/>
                <a:cs typeface="Calibri"/>
              </a:rPr>
              <a:t> </a:t>
            </a:r>
            <a:r>
              <a:rPr sz="2900" dirty="0">
                <a:latin typeface="Calibri"/>
                <a:cs typeface="Calibri"/>
              </a:rPr>
              <a:t>τη</a:t>
            </a:r>
            <a:r>
              <a:rPr sz="2900" spc="-80" dirty="0">
                <a:latin typeface="Calibri"/>
                <a:cs typeface="Calibri"/>
              </a:rPr>
              <a:t> </a:t>
            </a:r>
            <a:r>
              <a:rPr sz="2900" b="1" i="1" spc="-10" dirty="0">
                <a:latin typeface="Calibri"/>
                <a:cs typeface="Calibri"/>
              </a:rPr>
              <a:t>γρήγορη </a:t>
            </a:r>
            <a:r>
              <a:rPr sz="2900" b="1" i="1" dirty="0">
                <a:latin typeface="Calibri"/>
                <a:cs typeface="Calibri"/>
              </a:rPr>
              <a:t>ανάπτυξη</a:t>
            </a:r>
            <a:r>
              <a:rPr sz="2900" b="1" i="1" spc="-35" dirty="0">
                <a:latin typeface="Calibri"/>
                <a:cs typeface="Calibri"/>
              </a:rPr>
              <a:t> </a:t>
            </a:r>
            <a:r>
              <a:rPr sz="2900" b="1" i="1" spc="-10" dirty="0">
                <a:latin typeface="Calibri"/>
                <a:cs typeface="Calibri"/>
              </a:rPr>
              <a:t>εφαρμογών διαδικτύου</a:t>
            </a:r>
            <a:endParaRPr sz="2900" dirty="0">
              <a:latin typeface="Calibri"/>
              <a:cs typeface="Calibri"/>
            </a:endParaRPr>
          </a:p>
          <a:p>
            <a:pPr marL="332740" marR="138430" indent="-320040">
              <a:lnSpc>
                <a:spcPct val="98800"/>
              </a:lnSpc>
              <a:spcBef>
                <a:spcPts val="844"/>
              </a:spcBef>
              <a:buClr>
                <a:srgbClr val="C0504D"/>
              </a:buClr>
              <a:buSzPct val="60344"/>
              <a:buFont typeface="Wingdings"/>
              <a:buChar char=""/>
              <a:tabLst>
                <a:tab pos="332740" algn="l"/>
              </a:tabLst>
            </a:pPr>
            <a:r>
              <a:rPr sz="2400" dirty="0">
                <a:latin typeface="Microsoft Sans Serif"/>
                <a:cs typeface="Microsoft Sans Serif"/>
              </a:rPr>
              <a:t>Π.χ.</a:t>
            </a:r>
            <a:r>
              <a:rPr sz="2400" spc="-5" dirty="0">
                <a:latin typeface="Microsoft Sans Serif"/>
                <a:cs typeface="Microsoft Sans Serif"/>
              </a:rPr>
              <a:t> </a:t>
            </a:r>
            <a:r>
              <a:rPr lang="en-US" sz="2400" dirty="0">
                <a:latin typeface="Microsoft Sans Serif"/>
                <a:cs typeface="Microsoft Sans Serif"/>
              </a:rPr>
              <a:t>App Inventor, </a:t>
            </a:r>
            <a:r>
              <a:rPr lang="en-US" sz="2400" dirty="0" err="1">
                <a:latin typeface="Microsoft Sans Serif"/>
                <a:cs typeface="Microsoft Sans Serif"/>
              </a:rPr>
              <a:t>Weebly</a:t>
            </a:r>
            <a:r>
              <a:rPr lang="el-GR" sz="2400" dirty="0">
                <a:latin typeface="Microsoft Sans Serif"/>
                <a:cs typeface="Microsoft Sans Serif"/>
              </a:rPr>
              <a:t>, </a:t>
            </a:r>
            <a:r>
              <a:rPr lang="en-US" sz="2400" dirty="0"/>
              <a:t>Minecraft Realms</a:t>
            </a:r>
            <a:r>
              <a:rPr lang="el-GR" sz="2400" dirty="0"/>
              <a:t>, </a:t>
            </a:r>
            <a:r>
              <a:rPr lang="en-US" sz="2400" dirty="0" err="1"/>
              <a:t>Roblox</a:t>
            </a:r>
            <a:r>
              <a:rPr lang="en-US" sz="2400" dirty="0"/>
              <a:t> Studio</a:t>
            </a:r>
            <a:r>
              <a:rPr lang="el-GR" sz="2400" dirty="0"/>
              <a:t>, </a:t>
            </a:r>
          </a:p>
          <a:p>
            <a:pPr marL="332740" marR="138430" indent="-320040">
              <a:lnSpc>
                <a:spcPct val="98800"/>
              </a:lnSpc>
              <a:spcBef>
                <a:spcPts val="844"/>
              </a:spcBef>
              <a:buClr>
                <a:srgbClr val="C0504D"/>
              </a:buClr>
              <a:buSzPct val="60344"/>
              <a:buFont typeface="Wingdings"/>
              <a:buChar char=""/>
              <a:tabLst>
                <a:tab pos="332740" algn="l"/>
              </a:tabLst>
            </a:pPr>
            <a:r>
              <a:rPr lang="en-US" sz="2400" dirty="0"/>
              <a:t>Google Cloud for Education</a:t>
            </a:r>
            <a:endParaRPr sz="2400" dirty="0">
              <a:latin typeface="Microsoft Sans Serif"/>
              <a:cs typeface="Microsoft Sans Serif"/>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1387" y="87579"/>
            <a:ext cx="7876540" cy="1231265"/>
          </a:xfrm>
          <a:prstGeom prst="rect">
            <a:avLst/>
          </a:prstGeom>
        </p:spPr>
        <p:txBody>
          <a:bodyPr vert="horz" wrap="square" lIns="0" tIns="39370" rIns="0" bIns="0" rtlCol="0">
            <a:spAutoFit/>
          </a:bodyPr>
          <a:lstStyle/>
          <a:p>
            <a:pPr marL="12700" marR="5080">
              <a:lnSpc>
                <a:spcPts val="4690"/>
              </a:lnSpc>
              <a:spcBef>
                <a:spcPts val="310"/>
              </a:spcBef>
            </a:pPr>
            <a:r>
              <a:rPr dirty="0"/>
              <a:t>IaaS</a:t>
            </a:r>
            <a:r>
              <a:rPr spc="-90" dirty="0"/>
              <a:t> </a:t>
            </a:r>
            <a:r>
              <a:rPr dirty="0"/>
              <a:t>(Infrastructure</a:t>
            </a:r>
            <a:r>
              <a:rPr spc="-50" dirty="0"/>
              <a:t> </a:t>
            </a:r>
            <a:r>
              <a:rPr dirty="0"/>
              <a:t>as</a:t>
            </a:r>
            <a:r>
              <a:rPr spc="-90" dirty="0"/>
              <a:t> </a:t>
            </a:r>
            <a:r>
              <a:rPr dirty="0"/>
              <a:t>a</a:t>
            </a:r>
            <a:r>
              <a:rPr spc="-90" dirty="0"/>
              <a:t> </a:t>
            </a:r>
            <a:r>
              <a:rPr spc="-10" dirty="0"/>
              <a:t>service) </a:t>
            </a:r>
            <a:r>
              <a:rPr dirty="0"/>
              <a:t>–</a:t>
            </a:r>
            <a:r>
              <a:rPr spc="-55" dirty="0"/>
              <a:t> </a:t>
            </a:r>
            <a:r>
              <a:rPr dirty="0">
                <a:latin typeface="Calibri"/>
                <a:cs typeface="Calibri"/>
              </a:rPr>
              <a:t>Υποδομές</a:t>
            </a:r>
            <a:r>
              <a:rPr spc="-60" dirty="0">
                <a:latin typeface="Calibri"/>
                <a:cs typeface="Calibri"/>
              </a:rPr>
              <a:t> </a:t>
            </a:r>
            <a:r>
              <a:rPr dirty="0">
                <a:latin typeface="Calibri"/>
                <a:cs typeface="Calibri"/>
              </a:rPr>
              <a:t>ως</a:t>
            </a:r>
            <a:r>
              <a:rPr spc="-50" dirty="0">
                <a:latin typeface="Calibri"/>
                <a:cs typeface="Calibri"/>
              </a:rPr>
              <a:t> </a:t>
            </a:r>
            <a:r>
              <a:rPr dirty="0">
                <a:latin typeface="Calibri"/>
                <a:cs typeface="Calibri"/>
              </a:rPr>
              <a:t>υπηρεσία</a:t>
            </a:r>
            <a:r>
              <a:rPr spc="-45" dirty="0">
                <a:latin typeface="Calibri"/>
                <a:cs typeface="Calibri"/>
              </a:rPr>
              <a:t> </a:t>
            </a:r>
            <a:r>
              <a:rPr spc="-10" dirty="0">
                <a:latin typeface="Calibri"/>
                <a:cs typeface="Calibri"/>
              </a:rPr>
              <a:t>νέφους</a:t>
            </a:r>
          </a:p>
        </p:txBody>
      </p:sp>
      <p:sp>
        <p:nvSpPr>
          <p:cNvPr id="3" name="object 3"/>
          <p:cNvSpPr txBox="1"/>
          <p:nvPr/>
        </p:nvSpPr>
        <p:spPr>
          <a:xfrm>
            <a:off x="2666999" y="1731805"/>
            <a:ext cx="6400801" cy="2503891"/>
          </a:xfrm>
          <a:prstGeom prst="rect">
            <a:avLst/>
          </a:prstGeom>
        </p:spPr>
        <p:txBody>
          <a:bodyPr vert="horz" wrap="square" lIns="0" tIns="13335" rIns="0" bIns="0" rtlCol="0">
            <a:spAutoFit/>
          </a:bodyPr>
          <a:lstStyle/>
          <a:p>
            <a:pPr marL="332105" marR="118745" indent="-320040" algn="just">
              <a:lnSpc>
                <a:spcPct val="100000"/>
              </a:lnSpc>
              <a:spcBef>
                <a:spcPts val="105"/>
              </a:spcBef>
              <a:buClr>
                <a:srgbClr val="C0504D"/>
              </a:buClr>
              <a:buSzPct val="60344"/>
              <a:buFont typeface="Wingdings"/>
              <a:buChar char=""/>
              <a:tabLst>
                <a:tab pos="332105" algn="l"/>
              </a:tabLst>
            </a:pPr>
            <a:r>
              <a:rPr sz="2200" dirty="0">
                <a:latin typeface="Calibri"/>
                <a:cs typeface="Calibri"/>
              </a:rPr>
              <a:t>Αφορά</a:t>
            </a:r>
            <a:r>
              <a:rPr sz="2200" spc="-55" dirty="0">
                <a:latin typeface="Calibri"/>
                <a:cs typeface="Calibri"/>
              </a:rPr>
              <a:t> </a:t>
            </a:r>
            <a:r>
              <a:rPr sz="2200" dirty="0">
                <a:latin typeface="Calibri"/>
                <a:cs typeface="Calibri"/>
              </a:rPr>
              <a:t>στην</a:t>
            </a:r>
            <a:r>
              <a:rPr sz="2200" spc="-70" dirty="0">
                <a:latin typeface="Calibri"/>
                <a:cs typeface="Calibri"/>
              </a:rPr>
              <a:t> </a:t>
            </a:r>
            <a:r>
              <a:rPr sz="2200" b="1" i="1" spc="-10" dirty="0">
                <a:latin typeface="Calibri"/>
                <a:cs typeface="Calibri"/>
              </a:rPr>
              <a:t>παροχή υπολογιστικών</a:t>
            </a:r>
            <a:r>
              <a:rPr sz="2200" b="1" i="1" spc="-75" dirty="0">
                <a:latin typeface="Calibri"/>
                <a:cs typeface="Calibri"/>
              </a:rPr>
              <a:t> </a:t>
            </a:r>
            <a:r>
              <a:rPr sz="2200" b="1" i="1" dirty="0">
                <a:latin typeface="Calibri"/>
                <a:cs typeface="Calibri"/>
              </a:rPr>
              <a:t>πόρων</a:t>
            </a:r>
            <a:r>
              <a:rPr sz="2200" b="1" i="1" spc="-45" dirty="0">
                <a:latin typeface="Calibri"/>
                <a:cs typeface="Calibri"/>
              </a:rPr>
              <a:t> </a:t>
            </a:r>
            <a:r>
              <a:rPr sz="2200" spc="-25" dirty="0">
                <a:latin typeface="Calibri"/>
                <a:cs typeface="Calibri"/>
              </a:rPr>
              <a:t>και </a:t>
            </a:r>
            <a:r>
              <a:rPr sz="2200" dirty="0">
                <a:latin typeface="Calibri"/>
                <a:cs typeface="Calibri"/>
              </a:rPr>
              <a:t>απευθύνεται</a:t>
            </a:r>
            <a:r>
              <a:rPr sz="2200" spc="-120" dirty="0">
                <a:latin typeface="Calibri"/>
                <a:cs typeface="Calibri"/>
              </a:rPr>
              <a:t> </a:t>
            </a:r>
            <a:r>
              <a:rPr sz="2200" dirty="0">
                <a:latin typeface="Calibri"/>
                <a:cs typeface="Calibri"/>
              </a:rPr>
              <a:t>κυρίως</a:t>
            </a:r>
            <a:r>
              <a:rPr sz="2200" spc="-105" dirty="0">
                <a:latin typeface="Calibri"/>
                <a:cs typeface="Calibri"/>
              </a:rPr>
              <a:t> </a:t>
            </a:r>
            <a:r>
              <a:rPr sz="2200" spc="-25" dirty="0">
                <a:latin typeface="Calibri"/>
                <a:cs typeface="Calibri"/>
              </a:rPr>
              <a:t>σε </a:t>
            </a:r>
            <a:r>
              <a:rPr sz="2200" b="1" dirty="0">
                <a:solidFill>
                  <a:srgbClr val="FF0000"/>
                </a:solidFill>
                <a:latin typeface="Calibri"/>
                <a:cs typeface="Calibri"/>
              </a:rPr>
              <a:t>ειδικούς</a:t>
            </a:r>
            <a:r>
              <a:rPr sz="2200" b="1" spc="-125" dirty="0">
                <a:solidFill>
                  <a:srgbClr val="FF0000"/>
                </a:solidFill>
                <a:latin typeface="Calibri"/>
                <a:cs typeface="Calibri"/>
              </a:rPr>
              <a:t> </a:t>
            </a:r>
            <a:r>
              <a:rPr sz="2200" b="1" spc="-10" dirty="0">
                <a:solidFill>
                  <a:srgbClr val="FF0000"/>
                </a:solidFill>
                <a:latin typeface="Calibri"/>
                <a:cs typeface="Calibri"/>
              </a:rPr>
              <a:t>διαχείρισης </a:t>
            </a:r>
            <a:r>
              <a:rPr sz="2200" b="1" dirty="0">
                <a:solidFill>
                  <a:srgbClr val="FF0000"/>
                </a:solidFill>
                <a:latin typeface="Calibri"/>
                <a:cs typeface="Calibri"/>
              </a:rPr>
              <a:t>δικτύων</a:t>
            </a:r>
            <a:r>
              <a:rPr sz="2200" b="1" spc="-70" dirty="0">
                <a:solidFill>
                  <a:srgbClr val="FF0000"/>
                </a:solidFill>
                <a:latin typeface="Calibri"/>
                <a:cs typeface="Calibri"/>
              </a:rPr>
              <a:t> </a:t>
            </a:r>
            <a:r>
              <a:rPr sz="2200" b="1" spc="-25" dirty="0">
                <a:solidFill>
                  <a:srgbClr val="FF0000"/>
                </a:solidFill>
                <a:latin typeface="Calibri"/>
                <a:cs typeface="Calibri"/>
              </a:rPr>
              <a:t>και</a:t>
            </a:r>
            <a:r>
              <a:rPr lang="el-GR" sz="2200" b="1" spc="-25" dirty="0">
                <a:solidFill>
                  <a:srgbClr val="FF0000"/>
                </a:solidFill>
                <a:latin typeface="Calibri"/>
                <a:cs typeface="Calibri"/>
              </a:rPr>
              <a:t> </a:t>
            </a:r>
            <a:r>
              <a:rPr sz="2200" b="1" spc="-10" dirty="0">
                <a:solidFill>
                  <a:srgbClr val="FF0000"/>
                </a:solidFill>
                <a:latin typeface="Calibri"/>
                <a:cs typeface="Calibri"/>
              </a:rPr>
              <a:t>υπ</a:t>
            </a:r>
            <a:r>
              <a:rPr sz="2200" b="1" spc="-10" dirty="0" err="1">
                <a:solidFill>
                  <a:srgbClr val="FF0000"/>
                </a:solidFill>
                <a:latin typeface="Calibri"/>
                <a:cs typeface="Calibri"/>
              </a:rPr>
              <a:t>ολογιστικών</a:t>
            </a:r>
            <a:r>
              <a:rPr sz="2200" b="1" spc="-10" dirty="0">
                <a:solidFill>
                  <a:srgbClr val="FF0000"/>
                </a:solidFill>
                <a:latin typeface="Calibri"/>
                <a:cs typeface="Calibri"/>
              </a:rPr>
              <a:t> συστημάτων.</a:t>
            </a:r>
            <a:endParaRPr sz="2200" dirty="0">
              <a:latin typeface="Calibri"/>
              <a:cs typeface="Calibri"/>
            </a:endParaRPr>
          </a:p>
          <a:p>
            <a:pPr marL="332105" marR="1322070" indent="-320040">
              <a:lnSpc>
                <a:spcPct val="100000"/>
              </a:lnSpc>
              <a:spcBef>
                <a:spcPts val="705"/>
              </a:spcBef>
              <a:buClr>
                <a:srgbClr val="C0504D"/>
              </a:buClr>
              <a:buSzPct val="60344"/>
              <a:buFont typeface="Wingdings"/>
              <a:buChar char=""/>
              <a:tabLst>
                <a:tab pos="332105" algn="l"/>
              </a:tabLst>
            </a:pPr>
            <a:r>
              <a:rPr sz="2200" dirty="0">
                <a:latin typeface="Calibri"/>
                <a:cs typeface="Calibri"/>
              </a:rPr>
              <a:t>Πάροχοι</a:t>
            </a:r>
            <a:r>
              <a:rPr sz="2200" spc="-70" dirty="0">
                <a:latin typeface="Calibri"/>
                <a:cs typeface="Calibri"/>
              </a:rPr>
              <a:t> </a:t>
            </a:r>
            <a:r>
              <a:rPr sz="2200" spc="-10" dirty="0">
                <a:latin typeface="Calibri"/>
                <a:cs typeface="Calibri"/>
              </a:rPr>
              <a:t>τέτοιων </a:t>
            </a:r>
            <a:r>
              <a:rPr sz="2200" dirty="0">
                <a:latin typeface="Calibri"/>
                <a:cs typeface="Calibri"/>
              </a:rPr>
              <a:t>υπηρεσιών</a:t>
            </a:r>
            <a:r>
              <a:rPr sz="2200" spc="-100" dirty="0">
                <a:latin typeface="Calibri"/>
                <a:cs typeface="Calibri"/>
              </a:rPr>
              <a:t> </a:t>
            </a:r>
            <a:r>
              <a:rPr sz="2200" dirty="0">
                <a:latin typeface="Calibri"/>
                <a:cs typeface="Calibri"/>
              </a:rPr>
              <a:t>είναι</a:t>
            </a:r>
            <a:r>
              <a:rPr sz="2200" spc="-65" dirty="0">
                <a:latin typeface="Calibri"/>
                <a:cs typeface="Calibri"/>
              </a:rPr>
              <a:t> </a:t>
            </a:r>
            <a:r>
              <a:rPr sz="2200" spc="-50" dirty="0">
                <a:latin typeface="Calibri"/>
                <a:cs typeface="Calibri"/>
              </a:rPr>
              <a:t>η</a:t>
            </a:r>
            <a:endParaRPr sz="2200" dirty="0">
              <a:latin typeface="Calibri"/>
              <a:cs typeface="Calibri"/>
            </a:endParaRPr>
          </a:p>
          <a:p>
            <a:pPr marL="332105" marR="5080" algn="just">
              <a:lnSpc>
                <a:spcPct val="99800"/>
              </a:lnSpc>
              <a:spcBef>
                <a:spcPts val="20"/>
              </a:spcBef>
            </a:pPr>
            <a:r>
              <a:rPr sz="2200" spc="-10" dirty="0">
                <a:latin typeface="Calibri"/>
                <a:cs typeface="Calibri"/>
              </a:rPr>
              <a:t>Amazon(EC2),</a:t>
            </a:r>
            <a:r>
              <a:rPr lang="el-GR" sz="2200" spc="-10" dirty="0">
                <a:latin typeface="Calibri"/>
                <a:cs typeface="Calibri"/>
              </a:rPr>
              <a:t> </a:t>
            </a:r>
            <a:r>
              <a:rPr lang="en-US" sz="2200" spc="-10" dirty="0">
                <a:latin typeface="Calibri"/>
                <a:cs typeface="Calibri"/>
              </a:rPr>
              <a:t>Google</a:t>
            </a:r>
            <a:r>
              <a:rPr lang="el-GR" sz="2200" spc="-10" dirty="0">
                <a:latin typeface="Calibri"/>
                <a:cs typeface="Calibri"/>
              </a:rPr>
              <a:t> </a:t>
            </a:r>
            <a:r>
              <a:rPr lang="en-US" sz="2200" spc="-10" dirty="0">
                <a:latin typeface="Calibri"/>
                <a:cs typeface="Calibri"/>
              </a:rPr>
              <a:t>Cloud Platform</a:t>
            </a:r>
            <a:r>
              <a:rPr lang="el-GR" sz="2200" spc="-10" dirty="0">
                <a:latin typeface="Calibri"/>
                <a:cs typeface="Calibri"/>
              </a:rPr>
              <a:t> (τρέχει το </a:t>
            </a:r>
            <a:r>
              <a:rPr lang="en-US" sz="2200" spc="-10" dirty="0" err="1">
                <a:latin typeface="Calibri"/>
                <a:cs typeface="Calibri"/>
              </a:rPr>
              <a:t>youtube</a:t>
            </a:r>
            <a:r>
              <a:rPr lang="en-US" sz="2200" spc="-10" dirty="0">
                <a:latin typeface="Calibri"/>
                <a:cs typeface="Calibri"/>
              </a:rPr>
              <a:t>, Amazon Web Services,</a:t>
            </a:r>
            <a:r>
              <a:rPr lang="en-US" sz="2400" dirty="0"/>
              <a:t> </a:t>
            </a:r>
            <a:r>
              <a:rPr lang="el-GR" sz="2200" spc="-10" dirty="0">
                <a:latin typeface="Calibri"/>
                <a:cs typeface="Calibri"/>
              </a:rPr>
              <a:t>τρέχει το </a:t>
            </a:r>
            <a:r>
              <a:rPr lang="en-US" sz="2200" spc="-10" dirty="0">
                <a:latin typeface="Calibri"/>
                <a:cs typeface="Calibri"/>
              </a:rPr>
              <a:t>Netflix, </a:t>
            </a:r>
            <a:r>
              <a:rPr lang="en-US" sz="2200" spc="-10" dirty="0" err="1">
                <a:latin typeface="Calibri"/>
                <a:cs typeface="Calibri"/>
              </a:rPr>
              <a:t>Fortnite</a:t>
            </a:r>
            <a:r>
              <a:rPr lang="el-GR" sz="2200" spc="-10" dirty="0">
                <a:latin typeface="Calibri"/>
                <a:cs typeface="Calibri"/>
              </a:rPr>
              <a:t>, το </a:t>
            </a:r>
            <a:r>
              <a:rPr lang="en-US" sz="2200" spc="-10" dirty="0">
                <a:latin typeface="Calibri"/>
                <a:cs typeface="Calibri"/>
              </a:rPr>
              <a:t>Microsoft Azure</a:t>
            </a:r>
            <a:r>
              <a:rPr lang="el-GR" sz="2200" spc="-10" dirty="0">
                <a:latin typeface="Calibri"/>
                <a:cs typeface="Calibri"/>
              </a:rPr>
              <a:t>, τρέχει το </a:t>
            </a:r>
            <a:r>
              <a:rPr lang="en-US" sz="2200" spc="-10" dirty="0">
                <a:latin typeface="Calibri"/>
                <a:cs typeface="Calibri"/>
              </a:rPr>
              <a:t>Xbox Live</a:t>
            </a:r>
            <a:endParaRPr sz="2200" spc="-10" dirty="0">
              <a:latin typeface="Calibri"/>
              <a:cs typeface="Calibri"/>
            </a:endParaRPr>
          </a:p>
        </p:txBody>
      </p:sp>
      <p:pic>
        <p:nvPicPr>
          <p:cNvPr id="4" name="object 4"/>
          <p:cNvPicPr/>
          <p:nvPr/>
        </p:nvPicPr>
        <p:blipFill>
          <a:blip r:embed="rId2" cstate="print"/>
          <a:stretch>
            <a:fillRect/>
          </a:stretch>
        </p:blipFill>
        <p:spPr>
          <a:xfrm>
            <a:off x="152400" y="2438400"/>
            <a:ext cx="2514599" cy="1676400"/>
          </a:xfrm>
          <a:prstGeom prst="rect">
            <a:avLst/>
          </a:prstGeom>
        </p:spPr>
      </p:pic>
      <p:sp>
        <p:nvSpPr>
          <p:cNvPr id="5" name="Ορθογώνιο 4"/>
          <p:cNvSpPr/>
          <p:nvPr/>
        </p:nvSpPr>
        <p:spPr>
          <a:xfrm>
            <a:off x="76200" y="4412893"/>
            <a:ext cx="9067800" cy="2462213"/>
          </a:xfrm>
          <a:prstGeom prst="rect">
            <a:avLst/>
          </a:prstGeom>
        </p:spPr>
        <p:txBody>
          <a:bodyPr wrap="square">
            <a:spAutoFit/>
          </a:bodyPr>
          <a:lstStyle/>
          <a:p>
            <a:pPr algn="just"/>
            <a:r>
              <a:rPr lang="el-GR" sz="2200" dirty="0"/>
              <a:t>Η </a:t>
            </a:r>
            <a:r>
              <a:rPr lang="el-GR" sz="2200" b="1" dirty="0" err="1"/>
              <a:t>IaaS</a:t>
            </a:r>
            <a:r>
              <a:rPr lang="el-GR" sz="2200" dirty="0"/>
              <a:t> είναι σαν να νοικιάζεις έναν υπολογιστή που βρίσκεται στο διαδίκτυο, και όχι στο σπίτι σου. Μπορείς να χρησιμοποιήσεις αυτόν τον υπολογιστή για να τρέξεις προγράμματα, να αποθηκεύσεις δεδομένα ή να φιλοξενήσεις μια ιστοσελίδα, χωρίς να χρειάζεται να αγοράσεις ή να συντηρήσεις τον εξοπλισμό. Είναι πολύ χρήσιμο όταν χρειάζεσαι ισχύ και χώρο, αλλά δεν θέλεις να έχεις τον δικό σου υπολογιστή να δουλεύει όλη την ώρα.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710" y="381000"/>
            <a:ext cx="8930030" cy="615553"/>
          </a:xfrm>
        </p:spPr>
        <p:txBody>
          <a:bodyPr/>
          <a:lstStyle/>
          <a:p>
            <a:pPr algn="ctr"/>
            <a:r>
              <a:rPr lang="el-GR" dirty="0"/>
              <a:t>Εφαρμογές νέφους</a:t>
            </a:r>
          </a:p>
        </p:txBody>
      </p:sp>
      <p:sp>
        <p:nvSpPr>
          <p:cNvPr id="4" name="Ορθογώνιο 3"/>
          <p:cNvSpPr/>
          <p:nvPr/>
        </p:nvSpPr>
        <p:spPr>
          <a:xfrm>
            <a:off x="415942" y="1600200"/>
            <a:ext cx="8293565" cy="461665"/>
          </a:xfrm>
          <a:prstGeom prst="rect">
            <a:avLst/>
          </a:prstGeom>
        </p:spPr>
        <p:txBody>
          <a:bodyPr wrap="square">
            <a:spAutoFit/>
          </a:bodyPr>
          <a:lstStyle/>
          <a:p>
            <a:r>
              <a:rPr lang="el-GR" sz="2400" b="1" dirty="0"/>
              <a:t>Συνεργατική επεξεργασία αρχείων με το </a:t>
            </a:r>
            <a:r>
              <a:rPr lang="el-GR" sz="2400" b="1" dirty="0" err="1"/>
              <a:t>Google</a:t>
            </a:r>
            <a:r>
              <a:rPr lang="el-GR" sz="2400" b="1" dirty="0"/>
              <a:t> </a:t>
            </a:r>
            <a:r>
              <a:rPr lang="el-GR" sz="2400" b="1" dirty="0" err="1"/>
              <a:t>Drive</a:t>
            </a:r>
            <a:endParaRPr lang="el-GR" sz="2200" b="1" dirty="0"/>
          </a:p>
        </p:txBody>
      </p:sp>
      <p:sp>
        <p:nvSpPr>
          <p:cNvPr id="5" name="Ορθογώνιο 4"/>
          <p:cNvSpPr/>
          <p:nvPr/>
        </p:nvSpPr>
        <p:spPr>
          <a:xfrm>
            <a:off x="133477" y="2648406"/>
            <a:ext cx="7029323" cy="3046988"/>
          </a:xfrm>
          <a:prstGeom prst="rect">
            <a:avLst/>
          </a:prstGeom>
        </p:spPr>
        <p:txBody>
          <a:bodyPr wrap="square">
            <a:spAutoFit/>
          </a:bodyPr>
          <a:lstStyle/>
          <a:p>
            <a:r>
              <a:rPr lang="el-GR" sz="2400" dirty="0"/>
              <a:t>Το </a:t>
            </a:r>
            <a:r>
              <a:rPr lang="el-GR" sz="2400" dirty="0" err="1"/>
              <a:t>Google</a:t>
            </a:r>
            <a:r>
              <a:rPr lang="el-GR" sz="2400" dirty="0"/>
              <a:t> </a:t>
            </a:r>
            <a:r>
              <a:rPr lang="el-GR" sz="2400" dirty="0" err="1"/>
              <a:t>Drive</a:t>
            </a:r>
            <a:r>
              <a:rPr lang="el-GR" sz="2400" dirty="0"/>
              <a:t> είναι ένα πακέτο εφαρμογών γραφείου συνεργατικής δημιουργίας και κοινής χρήσης αρχείων στο διαδίκτυο. </a:t>
            </a:r>
            <a:r>
              <a:rPr lang="en-US" sz="2400" dirty="0"/>
              <a:t>M</a:t>
            </a:r>
            <a:r>
              <a:rPr lang="el-GR" sz="2400" dirty="0" err="1"/>
              <a:t>πορούμε</a:t>
            </a:r>
            <a:r>
              <a:rPr lang="el-GR" sz="2400" dirty="0"/>
              <a:t> να δημιουργήσουμε νέα αρχεία κειμένου, υπολογιστικά φύλλα και παρουσιάσεις συνεργατικά σε πραγματικό χρόνο. </a:t>
            </a:r>
            <a:endParaRPr lang="en-US" sz="2400" dirty="0"/>
          </a:p>
          <a:p>
            <a:endParaRPr lang="en-US" sz="2400" dirty="0"/>
          </a:p>
          <a:p>
            <a:endParaRPr lang="el-GR" sz="2400" dirty="0"/>
          </a:p>
        </p:txBody>
      </p:sp>
      <p:pic>
        <p:nvPicPr>
          <p:cNvPr id="8" name="Εικόνα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1142" y="3257222"/>
            <a:ext cx="1603115" cy="1066800"/>
          </a:xfrm>
          <a:prstGeom prst="rect">
            <a:avLst/>
          </a:prstGeom>
        </p:spPr>
      </p:pic>
    </p:spTree>
    <p:extLst>
      <p:ext uri="{BB962C8B-B14F-4D97-AF65-F5344CB8AC3E}">
        <p14:creationId xmlns:p14="http://schemas.microsoft.com/office/powerpoint/2010/main" val="1856572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710" y="381000"/>
            <a:ext cx="8930030" cy="615553"/>
          </a:xfrm>
        </p:spPr>
        <p:txBody>
          <a:bodyPr/>
          <a:lstStyle/>
          <a:p>
            <a:pPr algn="ctr"/>
            <a:r>
              <a:rPr lang="el-GR" dirty="0"/>
              <a:t>Εφαρμογές νέφους</a:t>
            </a:r>
          </a:p>
        </p:txBody>
      </p:sp>
      <p:sp>
        <p:nvSpPr>
          <p:cNvPr id="4" name="Ορθογώνιο 3"/>
          <p:cNvSpPr/>
          <p:nvPr/>
        </p:nvSpPr>
        <p:spPr>
          <a:xfrm>
            <a:off x="1219200" y="1603043"/>
            <a:ext cx="6638675" cy="461665"/>
          </a:xfrm>
          <a:prstGeom prst="rect">
            <a:avLst/>
          </a:prstGeom>
        </p:spPr>
        <p:txBody>
          <a:bodyPr wrap="square">
            <a:spAutoFit/>
          </a:bodyPr>
          <a:lstStyle/>
          <a:p>
            <a:r>
              <a:rPr lang="el-GR" sz="2400" b="1" dirty="0" err="1"/>
              <a:t>Animoto</a:t>
            </a:r>
            <a:r>
              <a:rPr lang="el-GR" sz="2400" b="1" dirty="0"/>
              <a:t> – δημιουργία βίντεο στο σύννεφο</a:t>
            </a:r>
            <a:endParaRPr lang="el-GR" sz="2200" b="1" dirty="0"/>
          </a:p>
        </p:txBody>
      </p:sp>
      <p:sp>
        <p:nvSpPr>
          <p:cNvPr id="5" name="Ορθογώνιο 4"/>
          <p:cNvSpPr/>
          <p:nvPr/>
        </p:nvSpPr>
        <p:spPr>
          <a:xfrm>
            <a:off x="34213" y="2362200"/>
            <a:ext cx="6599700" cy="4493538"/>
          </a:xfrm>
          <a:prstGeom prst="rect">
            <a:avLst/>
          </a:prstGeom>
        </p:spPr>
        <p:txBody>
          <a:bodyPr wrap="square">
            <a:spAutoFit/>
          </a:bodyPr>
          <a:lstStyle/>
          <a:p>
            <a:r>
              <a:rPr lang="el-GR" sz="2200" dirty="0"/>
              <a:t>Ένα ακόμη παράδειγμα εφαρμογής νέφους που</a:t>
            </a:r>
            <a:r>
              <a:rPr lang="en-US" sz="2200" dirty="0"/>
              <a:t> </a:t>
            </a:r>
            <a:r>
              <a:rPr lang="el-GR" sz="2200" dirty="0"/>
              <a:t>ανήκει στο μοντέλο </a:t>
            </a:r>
            <a:r>
              <a:rPr lang="el-GR" sz="2200" dirty="0" err="1"/>
              <a:t>SaaS</a:t>
            </a:r>
            <a:r>
              <a:rPr lang="el-GR" sz="2200" dirty="0"/>
              <a:t> είναι το animoto.com.</a:t>
            </a:r>
          </a:p>
          <a:p>
            <a:r>
              <a:rPr lang="el-GR" sz="2200" dirty="0"/>
              <a:t>Πρόκειται για εφαρμογή δημιουργίας βίντεο</a:t>
            </a:r>
            <a:r>
              <a:rPr lang="en-US" sz="2200" dirty="0"/>
              <a:t> </a:t>
            </a:r>
            <a:r>
              <a:rPr lang="el-GR" sz="2200" dirty="0"/>
              <a:t>όπου ο χρήστης ανεβάζει φωτογραφίες και</a:t>
            </a:r>
            <a:r>
              <a:rPr lang="en-US" sz="2200" dirty="0"/>
              <a:t> </a:t>
            </a:r>
            <a:r>
              <a:rPr lang="el-GR" sz="2200" dirty="0"/>
              <a:t>αξιοποιώντας το περιβάλλον της εφαρμογής</a:t>
            </a:r>
          </a:p>
          <a:p>
            <a:r>
              <a:rPr lang="el-GR" sz="2200" dirty="0"/>
              <a:t>νέφους, συνθέτει βίντεο. Διατίθεται μέσω</a:t>
            </a:r>
            <a:r>
              <a:rPr lang="en-US" sz="2200" dirty="0"/>
              <a:t> </a:t>
            </a:r>
            <a:r>
              <a:rPr lang="el-GR" sz="2200" dirty="0"/>
              <a:t>υπολογιστών και φορητών συσκευών. Είναι</a:t>
            </a:r>
            <a:r>
              <a:rPr lang="en-US" sz="2200" dirty="0"/>
              <a:t> </a:t>
            </a:r>
            <a:r>
              <a:rPr lang="el-GR" sz="2200" dirty="0"/>
              <a:t>μάλιστα από τις εφαρμογές νέφους που</a:t>
            </a:r>
            <a:r>
              <a:rPr lang="en-US" sz="2200" dirty="0"/>
              <a:t> </a:t>
            </a:r>
            <a:r>
              <a:rPr lang="el-GR" sz="2200" dirty="0"/>
              <a:t>διαθέτουν εκπαιδευτική έκδοση.</a:t>
            </a:r>
          </a:p>
          <a:p>
            <a:r>
              <a:rPr lang="el-GR" sz="2200" dirty="0"/>
              <a:t>• Η δημιουργία λογαριασμού στο animoto.com</a:t>
            </a:r>
            <a:r>
              <a:rPr lang="en-US" sz="2200" dirty="0"/>
              <a:t> </a:t>
            </a:r>
            <a:r>
              <a:rPr lang="el-GR" sz="2200" dirty="0"/>
              <a:t>επιτρέπει στον χρήστη να εγγραφεί με το email</a:t>
            </a:r>
            <a:r>
              <a:rPr lang="en-US" sz="2200" dirty="0"/>
              <a:t> </a:t>
            </a:r>
            <a:r>
              <a:rPr lang="el-GR" sz="2200" dirty="0"/>
              <a:t>του ή να εγγραφεί με τον λογαριασμό του στη</a:t>
            </a:r>
            <a:r>
              <a:rPr lang="en-US" sz="2200" dirty="0"/>
              <a:t> </a:t>
            </a:r>
            <a:r>
              <a:rPr lang="el-GR" sz="2200" dirty="0"/>
              <a:t>δημοφιλή πλατφόρμα κοινωνικής δικτύωσης</a:t>
            </a:r>
            <a:r>
              <a:rPr lang="en-US" sz="2200" dirty="0"/>
              <a:t> </a:t>
            </a:r>
            <a:r>
              <a:rPr lang="el-GR" sz="2200" dirty="0" err="1"/>
              <a:t>facebook</a:t>
            </a:r>
            <a:r>
              <a:rPr lang="el-GR" sz="2200" dirty="0"/>
              <a:t>.</a:t>
            </a: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6312" y="3200400"/>
            <a:ext cx="2143125" cy="2143125"/>
          </a:xfrm>
          <a:prstGeom prst="rect">
            <a:avLst/>
          </a:prstGeom>
        </p:spPr>
      </p:pic>
    </p:spTree>
    <p:extLst>
      <p:ext uri="{BB962C8B-B14F-4D97-AF65-F5344CB8AC3E}">
        <p14:creationId xmlns:p14="http://schemas.microsoft.com/office/powerpoint/2010/main" val="4200562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710" y="381000"/>
            <a:ext cx="8930030" cy="615553"/>
          </a:xfrm>
        </p:spPr>
        <p:txBody>
          <a:bodyPr/>
          <a:lstStyle/>
          <a:p>
            <a:pPr algn="ctr"/>
            <a:r>
              <a:rPr lang="el-GR" dirty="0"/>
              <a:t>Εφαρμογές νέφους</a:t>
            </a:r>
          </a:p>
        </p:txBody>
      </p:sp>
      <p:sp>
        <p:nvSpPr>
          <p:cNvPr id="4" name="Ορθογώνιο 3"/>
          <p:cNvSpPr/>
          <p:nvPr/>
        </p:nvSpPr>
        <p:spPr>
          <a:xfrm>
            <a:off x="762000" y="1752600"/>
            <a:ext cx="7095875" cy="461665"/>
          </a:xfrm>
          <a:prstGeom prst="rect">
            <a:avLst/>
          </a:prstGeom>
        </p:spPr>
        <p:txBody>
          <a:bodyPr wrap="square">
            <a:spAutoFit/>
          </a:bodyPr>
          <a:lstStyle/>
          <a:p>
            <a:r>
              <a:rPr lang="el-GR" sz="2400" b="1" dirty="0"/>
              <a:t>Αποθήκευση αρχείων στο υπολογιστικό νέφος </a:t>
            </a:r>
            <a:endParaRPr lang="el-GR" sz="2200" b="1" dirty="0"/>
          </a:p>
        </p:txBody>
      </p:sp>
      <p:sp>
        <p:nvSpPr>
          <p:cNvPr id="6" name="Ορθογώνιο 5"/>
          <p:cNvSpPr/>
          <p:nvPr/>
        </p:nvSpPr>
        <p:spPr>
          <a:xfrm>
            <a:off x="457200" y="2362200"/>
            <a:ext cx="7902864" cy="3139321"/>
          </a:xfrm>
          <a:prstGeom prst="rect">
            <a:avLst/>
          </a:prstGeom>
        </p:spPr>
        <p:txBody>
          <a:bodyPr wrap="square">
            <a:spAutoFit/>
          </a:bodyPr>
          <a:lstStyle/>
          <a:p>
            <a:r>
              <a:rPr lang="el-GR" sz="2200" dirty="0"/>
              <a:t>Μια χαρακτηριστική εφαρμογή νέφους που αφορά στην αποθήκευση αρχείων είναι το </a:t>
            </a:r>
            <a:r>
              <a:rPr lang="en-US" sz="2200" b="1" dirty="0"/>
              <a:t>Dropbox. </a:t>
            </a:r>
            <a:r>
              <a:rPr lang="el-GR" sz="2200" dirty="0"/>
              <a:t>Παρέχει τη δυνατότητα αποθήκευσης αρχείων «στο σύννεφο» και διατίθεται σε δωρεάν έκδοση και έκδοση επί πληρωμή. Σε κάθε περίπτωση δίνεται η δυνατότητα στον χρήστη να χρησιμοποιήσει το υπολογιστικό νέφος ως αποθηκευτικό χώρο, να διαμοιράσει αρχεία με άλλους χρήστες και να διατηρήσει συγχρονισμένα αντίγραφα των αρχείων μεταξύ πολλών υπολογιστών. </a:t>
            </a: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5321948"/>
            <a:ext cx="3038475" cy="1504950"/>
          </a:xfrm>
          <a:prstGeom prst="rect">
            <a:avLst/>
          </a:prstGeom>
        </p:spPr>
      </p:pic>
    </p:spTree>
    <p:extLst>
      <p:ext uri="{BB962C8B-B14F-4D97-AF65-F5344CB8AC3E}">
        <p14:creationId xmlns:p14="http://schemas.microsoft.com/office/powerpoint/2010/main" val="1304762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710" y="381000"/>
            <a:ext cx="8930030" cy="615553"/>
          </a:xfrm>
        </p:spPr>
        <p:txBody>
          <a:bodyPr/>
          <a:lstStyle/>
          <a:p>
            <a:pPr algn="ctr"/>
            <a:r>
              <a:rPr lang="el-GR" dirty="0"/>
              <a:t>Εφαρμογές νέφους</a:t>
            </a:r>
          </a:p>
        </p:txBody>
      </p:sp>
      <p:sp>
        <p:nvSpPr>
          <p:cNvPr id="4" name="Ορθογώνιο 3"/>
          <p:cNvSpPr/>
          <p:nvPr/>
        </p:nvSpPr>
        <p:spPr>
          <a:xfrm>
            <a:off x="762000" y="1752600"/>
            <a:ext cx="7095875" cy="461665"/>
          </a:xfrm>
          <a:prstGeom prst="rect">
            <a:avLst/>
          </a:prstGeom>
        </p:spPr>
        <p:txBody>
          <a:bodyPr wrap="square">
            <a:spAutoFit/>
          </a:bodyPr>
          <a:lstStyle/>
          <a:p>
            <a:pPr algn="ctr"/>
            <a:r>
              <a:rPr lang="el-GR" sz="2400" b="1" dirty="0"/>
              <a:t>Μεταφορά μεγάλων αρχείων</a:t>
            </a:r>
            <a:endParaRPr lang="el-GR" sz="2200" b="1" dirty="0"/>
          </a:p>
        </p:txBody>
      </p:sp>
      <p:sp>
        <p:nvSpPr>
          <p:cNvPr id="6" name="Ορθογώνιο 5"/>
          <p:cNvSpPr/>
          <p:nvPr/>
        </p:nvSpPr>
        <p:spPr>
          <a:xfrm>
            <a:off x="611293" y="2743200"/>
            <a:ext cx="7902864" cy="1200329"/>
          </a:xfrm>
          <a:prstGeom prst="rect">
            <a:avLst/>
          </a:prstGeom>
        </p:spPr>
        <p:txBody>
          <a:bodyPr wrap="square">
            <a:spAutoFit/>
          </a:bodyPr>
          <a:lstStyle/>
          <a:p>
            <a:pPr rtl="0"/>
            <a:r>
              <a:rPr lang="el-GR" sz="2400" b="1" dirty="0"/>
              <a:t>Υπηρεσία </a:t>
            </a:r>
            <a:r>
              <a:rPr lang="en-US" sz="2400" b="1" dirty="0" err="1"/>
              <a:t>Wetransfer</a:t>
            </a:r>
            <a:r>
              <a:rPr lang="el-GR" sz="2400" b="1" dirty="0"/>
              <a:t>: </a:t>
            </a:r>
            <a:r>
              <a:rPr lang="en-US" sz="2400" dirty="0"/>
              <a:t> </a:t>
            </a:r>
            <a:r>
              <a:rPr lang="en-US" sz="2400" u="sng" dirty="0">
                <a:hlinkClick r:id="rId2"/>
              </a:rPr>
              <a:t>www.wetransfer.com</a:t>
            </a:r>
            <a:endParaRPr lang="en-US" sz="2400" b="0" dirty="0">
              <a:effectLst/>
            </a:endParaRPr>
          </a:p>
          <a:p>
            <a:br>
              <a:rPr lang="en-US" sz="2400" dirty="0"/>
            </a:br>
            <a:endParaRPr lang="el-GR" sz="2400" dirty="0"/>
          </a:p>
        </p:txBody>
      </p:sp>
    </p:spTree>
    <p:extLst>
      <p:ext uri="{BB962C8B-B14F-4D97-AF65-F5344CB8AC3E}">
        <p14:creationId xmlns:p14="http://schemas.microsoft.com/office/powerpoint/2010/main" val="3005274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8739" y="381000"/>
            <a:ext cx="8930030" cy="614598"/>
          </a:xfrm>
        </p:spPr>
        <p:txBody>
          <a:bodyPr/>
          <a:lstStyle/>
          <a:p>
            <a:r>
              <a:rPr lang="el-GR" dirty="0"/>
              <a:t>Το </a:t>
            </a:r>
            <a:r>
              <a:rPr lang="en-US" dirty="0"/>
              <a:t>gov.gr</a:t>
            </a:r>
            <a:br>
              <a:rPr lang="el-GR" dirty="0"/>
            </a:br>
            <a:endParaRPr lang="el-GR" dirty="0"/>
          </a:p>
        </p:txBody>
      </p:sp>
      <p:sp>
        <p:nvSpPr>
          <p:cNvPr id="4" name="Ορθογώνιο 3"/>
          <p:cNvSpPr/>
          <p:nvPr/>
        </p:nvSpPr>
        <p:spPr>
          <a:xfrm>
            <a:off x="191769" y="1524000"/>
            <a:ext cx="8703969" cy="2462213"/>
          </a:xfrm>
          <a:prstGeom prst="rect">
            <a:avLst/>
          </a:prstGeom>
        </p:spPr>
        <p:txBody>
          <a:bodyPr wrap="square">
            <a:spAutoFit/>
          </a:bodyPr>
          <a:lstStyle/>
          <a:p>
            <a:r>
              <a:rPr lang="el-GR" sz="2200" dirty="0"/>
              <a:t>Το </a:t>
            </a:r>
            <a:r>
              <a:rPr lang="el-GR" sz="2200" b="1" dirty="0"/>
              <a:t>gov.gr</a:t>
            </a:r>
            <a:r>
              <a:rPr lang="el-GR" sz="2200" dirty="0"/>
              <a:t>, η ελληνική κυβερνητική πλατφόρμα ψηφιακών υπηρεσιών, είναι ένα παράδειγμα </a:t>
            </a:r>
            <a:r>
              <a:rPr lang="el-GR" sz="2200" b="1" dirty="0" err="1"/>
              <a:t>SaaS</a:t>
            </a:r>
            <a:r>
              <a:rPr lang="el-GR" sz="2200" dirty="0"/>
              <a:t> (Software </a:t>
            </a:r>
            <a:r>
              <a:rPr lang="el-GR" sz="2200" dirty="0" err="1"/>
              <a:t>as</a:t>
            </a:r>
            <a:r>
              <a:rPr lang="el-GR" sz="2200" dirty="0"/>
              <a:t> a </a:t>
            </a:r>
            <a:r>
              <a:rPr lang="el-GR" sz="2200" dirty="0" err="1"/>
              <a:t>Service</a:t>
            </a:r>
            <a:r>
              <a:rPr lang="el-GR" sz="2200" dirty="0"/>
              <a:t>). Παρέχει στους πολίτες τη δυνατότητα να έχουν πρόσβαση σε διάφορες δημόσιες υπηρεσίες μέσω διαδικτύου, όπως η έκδοση εγγράφων, η υποβολή αιτήσεων, και άλλες υπηρεσίες του δημοσίου τομέα, χωρίς να χρειάζονται οι ίδιοι να ασχολούνται με την υποδομή ή τον κώδικα.</a:t>
            </a:r>
          </a:p>
        </p:txBody>
      </p:sp>
      <p:sp>
        <p:nvSpPr>
          <p:cNvPr id="9" name="Rectangle 3"/>
          <p:cNvSpPr>
            <a:spLocks noChangeArrowheads="1"/>
          </p:cNvSpPr>
          <p:nvPr/>
        </p:nvSpPr>
        <p:spPr bwMode="auto">
          <a:xfrm>
            <a:off x="78739" y="3882479"/>
            <a:ext cx="893003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200" b="1" i="0" u="none" strike="noStrike" cap="none" normalizeH="0" baseline="0" dirty="0">
                <a:ln>
                  <a:noFill/>
                </a:ln>
                <a:solidFill>
                  <a:schemeClr val="tx1"/>
                </a:solidFill>
                <a:effectLst/>
                <a:latin typeface="Arial" panose="020B0604020202020204" pitchFamily="34" charset="0"/>
              </a:rPr>
              <a:t>Παροχή λογισμικού ως υπηρεσία</a:t>
            </a:r>
            <a:r>
              <a:rPr kumimoji="0" lang="el-GR" altLang="el-GR" sz="2200" b="0" i="0" u="none" strike="noStrike" cap="none" normalizeH="0" baseline="0" dirty="0">
                <a:ln>
                  <a:noFill/>
                </a:ln>
                <a:solidFill>
                  <a:schemeClr val="tx1"/>
                </a:solidFill>
                <a:effectLst/>
                <a:latin typeface="Arial" panose="020B0604020202020204" pitchFamily="34" charset="0"/>
              </a:rPr>
              <a:t>: Η πλατφόρμα παρέχει μια σειρά από εφαρμογές και λειτουργίες που εκτελούνται μέσω του διαδικτύου, και οι χρήστες απλώς τις χρησιμοποιούν χωρίς να χρειάζεται να διαχειρίζονται το λογισμικό ή τις υποδομές.</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200" b="1" i="0" u="none" strike="noStrike" cap="none" normalizeH="0" baseline="0" dirty="0">
                <a:ln>
                  <a:noFill/>
                </a:ln>
                <a:solidFill>
                  <a:schemeClr val="tx1"/>
                </a:solidFill>
                <a:effectLst/>
                <a:latin typeface="Arial" panose="020B0604020202020204" pitchFamily="34" charset="0"/>
              </a:rPr>
              <a:t>Χρήστες-Τελικοί Καταναλωτές</a:t>
            </a:r>
            <a:r>
              <a:rPr kumimoji="0" lang="el-GR" altLang="el-GR" sz="2200" b="0" i="0" u="none" strike="noStrike" cap="none" normalizeH="0" baseline="0" dirty="0">
                <a:ln>
                  <a:noFill/>
                </a:ln>
                <a:solidFill>
                  <a:schemeClr val="tx1"/>
                </a:solidFill>
                <a:effectLst/>
                <a:latin typeface="Arial" panose="020B0604020202020204" pitchFamily="34" charset="0"/>
              </a:rPr>
              <a:t>: Οι πολίτες χρησιμοποιούν τις υπηρεσίες που προσφέρονται (έκδοση εγγράφων, ραντεβού με δημόσιες υπηρεσίες, υποβολή αιτήσεων) μέσω ενός φιλικού προς τον χρήστη περιβάλλοντος χωρίς να εμπλέκονται στην τεχνική λειτουργία. </a:t>
            </a:r>
          </a:p>
        </p:txBody>
      </p:sp>
    </p:spTree>
    <p:extLst>
      <p:ext uri="{BB962C8B-B14F-4D97-AF65-F5344CB8AC3E}">
        <p14:creationId xmlns:p14="http://schemas.microsoft.com/office/powerpoint/2010/main" val="174576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779520" y="3788664"/>
            <a:ext cx="5113020" cy="3069590"/>
            <a:chOff x="3779520" y="3788664"/>
            <a:chExt cx="5113020" cy="3069590"/>
          </a:xfrm>
        </p:grpSpPr>
        <p:pic>
          <p:nvPicPr>
            <p:cNvPr id="3" name="object 3"/>
            <p:cNvPicPr/>
            <p:nvPr/>
          </p:nvPicPr>
          <p:blipFill>
            <a:blip r:embed="rId2" cstate="print"/>
            <a:stretch>
              <a:fillRect/>
            </a:stretch>
          </p:blipFill>
          <p:spPr>
            <a:xfrm>
              <a:off x="7019544" y="3788664"/>
              <a:ext cx="1872996" cy="2430383"/>
            </a:xfrm>
            <a:prstGeom prst="rect">
              <a:avLst/>
            </a:prstGeom>
          </p:spPr>
        </p:pic>
        <p:pic>
          <p:nvPicPr>
            <p:cNvPr id="4" name="object 4"/>
            <p:cNvPicPr/>
            <p:nvPr/>
          </p:nvPicPr>
          <p:blipFill>
            <a:blip r:embed="rId3" cstate="print"/>
            <a:stretch>
              <a:fillRect/>
            </a:stretch>
          </p:blipFill>
          <p:spPr>
            <a:xfrm>
              <a:off x="3779520" y="5823202"/>
              <a:ext cx="3276600" cy="1034796"/>
            </a:xfrm>
            <a:prstGeom prst="rect">
              <a:avLst/>
            </a:prstGeom>
          </p:spPr>
        </p:pic>
      </p:grpSp>
      <p:sp>
        <p:nvSpPr>
          <p:cNvPr id="5" name="object 5"/>
          <p:cNvSpPr txBox="1">
            <a:spLocks noGrp="1"/>
          </p:cNvSpPr>
          <p:nvPr>
            <p:ph type="title"/>
          </p:nvPr>
        </p:nvSpPr>
        <p:spPr>
          <a:prstGeom prst="rect">
            <a:avLst/>
          </a:prstGeom>
        </p:spPr>
        <p:txBody>
          <a:bodyPr vert="horz" wrap="square" lIns="0" tIns="245668" rIns="0" bIns="0" rtlCol="0">
            <a:spAutoFit/>
          </a:bodyPr>
          <a:lstStyle/>
          <a:p>
            <a:pPr marL="2799080" marR="5080" indent="-1291590">
              <a:lnSpc>
                <a:spcPct val="100699"/>
              </a:lnSpc>
              <a:spcBef>
                <a:spcPts val="60"/>
              </a:spcBef>
            </a:pPr>
            <a:r>
              <a:rPr b="0" dirty="0">
                <a:latin typeface="Calibri"/>
                <a:cs typeface="Calibri"/>
              </a:rPr>
              <a:t>Έχετε</a:t>
            </a:r>
            <a:r>
              <a:rPr b="0" spc="-125" dirty="0">
                <a:latin typeface="Calibri"/>
                <a:cs typeface="Calibri"/>
              </a:rPr>
              <a:t> </a:t>
            </a:r>
            <a:r>
              <a:rPr b="0" spc="-10" dirty="0">
                <a:latin typeface="Calibri"/>
                <a:cs typeface="Calibri"/>
              </a:rPr>
              <a:t>χρησιμοποιήσει</a:t>
            </a:r>
            <a:r>
              <a:rPr b="0" spc="-80" dirty="0">
                <a:latin typeface="Calibri"/>
                <a:cs typeface="Calibri"/>
              </a:rPr>
              <a:t> </a:t>
            </a:r>
            <a:r>
              <a:rPr b="0" dirty="0">
                <a:latin typeface="Calibri"/>
                <a:cs typeface="Calibri"/>
              </a:rPr>
              <a:t>ποτέ</a:t>
            </a:r>
            <a:r>
              <a:rPr b="0" spc="-120" dirty="0">
                <a:latin typeface="Calibri"/>
                <a:cs typeface="Calibri"/>
              </a:rPr>
              <a:t> </a:t>
            </a:r>
            <a:r>
              <a:rPr b="0" spc="-25" dirty="0">
                <a:latin typeface="Calibri"/>
                <a:cs typeface="Calibri"/>
              </a:rPr>
              <a:t>το </a:t>
            </a:r>
            <a:r>
              <a:rPr b="0" dirty="0">
                <a:latin typeface="Calibri"/>
                <a:cs typeface="Calibri"/>
              </a:rPr>
              <a:t>σύννεφο</a:t>
            </a:r>
            <a:r>
              <a:rPr b="0" spc="-135" dirty="0">
                <a:latin typeface="Calibri"/>
                <a:cs typeface="Calibri"/>
              </a:rPr>
              <a:t> </a:t>
            </a:r>
            <a:r>
              <a:rPr b="0" spc="-10" dirty="0">
                <a:latin typeface="Calibri"/>
                <a:cs typeface="Calibri"/>
              </a:rPr>
              <a:t>(</a:t>
            </a:r>
            <a:r>
              <a:rPr b="0" spc="-10" dirty="0">
                <a:latin typeface="Microsoft Sans Serif"/>
                <a:cs typeface="Microsoft Sans Serif"/>
              </a:rPr>
              <a:t>cloud);</a:t>
            </a:r>
          </a:p>
        </p:txBody>
      </p:sp>
      <p:grpSp>
        <p:nvGrpSpPr>
          <p:cNvPr id="6" name="object 6"/>
          <p:cNvGrpSpPr/>
          <p:nvPr/>
        </p:nvGrpSpPr>
        <p:grpSpPr>
          <a:xfrm>
            <a:off x="143604" y="4005071"/>
            <a:ext cx="3246120" cy="2565400"/>
            <a:chOff x="143604" y="4005071"/>
            <a:chExt cx="3246120" cy="2565400"/>
          </a:xfrm>
        </p:grpSpPr>
        <p:pic>
          <p:nvPicPr>
            <p:cNvPr id="7" name="object 7"/>
            <p:cNvPicPr/>
            <p:nvPr/>
          </p:nvPicPr>
          <p:blipFill>
            <a:blip r:embed="rId4" cstate="print"/>
            <a:stretch>
              <a:fillRect/>
            </a:stretch>
          </p:blipFill>
          <p:spPr>
            <a:xfrm>
              <a:off x="143604" y="4005071"/>
              <a:ext cx="1550929" cy="1799843"/>
            </a:xfrm>
            <a:prstGeom prst="rect">
              <a:avLst/>
            </a:prstGeom>
          </p:spPr>
        </p:pic>
        <p:pic>
          <p:nvPicPr>
            <p:cNvPr id="8" name="object 8"/>
            <p:cNvPicPr/>
            <p:nvPr/>
          </p:nvPicPr>
          <p:blipFill>
            <a:blip r:embed="rId5" cstate="print"/>
            <a:stretch>
              <a:fillRect/>
            </a:stretch>
          </p:blipFill>
          <p:spPr>
            <a:xfrm>
              <a:off x="1620012" y="4652771"/>
              <a:ext cx="1769364" cy="1917192"/>
            </a:xfrm>
            <a:prstGeom prst="rect">
              <a:avLst/>
            </a:prstGeom>
          </p:spPr>
        </p:pic>
      </p:grpSp>
      <p:sp>
        <p:nvSpPr>
          <p:cNvPr id="9" name="object 9"/>
          <p:cNvSpPr txBox="1"/>
          <p:nvPr/>
        </p:nvSpPr>
        <p:spPr>
          <a:xfrm>
            <a:off x="171596" y="1628730"/>
            <a:ext cx="8627745" cy="2223770"/>
          </a:xfrm>
          <a:prstGeom prst="rect">
            <a:avLst/>
          </a:prstGeom>
        </p:spPr>
        <p:txBody>
          <a:bodyPr vert="horz" wrap="square" lIns="0" tIns="22860" rIns="0" bIns="0" rtlCol="0">
            <a:spAutoFit/>
          </a:bodyPr>
          <a:lstStyle/>
          <a:p>
            <a:pPr marL="12700" marR="488315" indent="-635">
              <a:lnSpc>
                <a:spcPts val="2900"/>
              </a:lnSpc>
              <a:spcBef>
                <a:spcPts val="180"/>
              </a:spcBef>
              <a:buClr>
                <a:srgbClr val="C00000"/>
              </a:buClr>
              <a:buSzPct val="106250"/>
              <a:buFont typeface="Wingdings"/>
              <a:buChar char=""/>
              <a:tabLst>
                <a:tab pos="313690" algn="l"/>
              </a:tabLst>
            </a:pPr>
            <a:r>
              <a:rPr sz="2400" dirty="0">
                <a:latin typeface="Calibri"/>
                <a:cs typeface="Calibri"/>
              </a:rPr>
              <a:t>	Αν</a:t>
            </a:r>
            <a:r>
              <a:rPr sz="2400" spc="-55" dirty="0">
                <a:latin typeface="Calibri"/>
                <a:cs typeface="Calibri"/>
              </a:rPr>
              <a:t> </a:t>
            </a:r>
            <a:r>
              <a:rPr sz="2400" dirty="0">
                <a:latin typeface="Calibri"/>
                <a:cs typeface="Calibri"/>
              </a:rPr>
              <a:t>έχετε</a:t>
            </a:r>
            <a:r>
              <a:rPr sz="2400" spc="-70" dirty="0">
                <a:latin typeface="Calibri"/>
                <a:cs typeface="Calibri"/>
              </a:rPr>
              <a:t> </a:t>
            </a:r>
            <a:r>
              <a:rPr sz="2400" dirty="0">
                <a:latin typeface="Calibri"/>
                <a:cs typeface="Calibri"/>
              </a:rPr>
              <a:t>χρησιμοποιήσει</a:t>
            </a:r>
            <a:r>
              <a:rPr sz="2400" spc="-30" dirty="0">
                <a:latin typeface="Calibri"/>
                <a:cs typeface="Calibri"/>
              </a:rPr>
              <a:t> </a:t>
            </a:r>
            <a:r>
              <a:rPr sz="2400" dirty="0">
                <a:latin typeface="Calibri"/>
                <a:cs typeface="Calibri"/>
              </a:rPr>
              <a:t>ποτέ</a:t>
            </a:r>
            <a:r>
              <a:rPr sz="2400" spc="-70" dirty="0">
                <a:latin typeface="Calibri"/>
                <a:cs typeface="Calibri"/>
              </a:rPr>
              <a:t> </a:t>
            </a:r>
            <a:r>
              <a:rPr sz="2400" spc="-10" dirty="0">
                <a:latin typeface="Calibri"/>
                <a:cs typeface="Calibri"/>
              </a:rPr>
              <a:t>ηλεκτρονικό</a:t>
            </a:r>
            <a:r>
              <a:rPr sz="2400" spc="-65" dirty="0">
                <a:latin typeface="Calibri"/>
                <a:cs typeface="Calibri"/>
              </a:rPr>
              <a:t> </a:t>
            </a:r>
            <a:r>
              <a:rPr sz="2400" spc="-10" dirty="0">
                <a:latin typeface="Calibri"/>
                <a:cs typeface="Calibri"/>
              </a:rPr>
              <a:t>ταχυδρομείο,</a:t>
            </a:r>
            <a:r>
              <a:rPr sz="2400" spc="-30" dirty="0">
                <a:latin typeface="Calibri"/>
                <a:cs typeface="Calibri"/>
              </a:rPr>
              <a:t> </a:t>
            </a:r>
            <a:r>
              <a:rPr sz="2400" spc="-20" dirty="0">
                <a:latin typeface="Calibri"/>
                <a:cs typeface="Calibri"/>
              </a:rPr>
              <a:t>όπως </a:t>
            </a:r>
            <a:r>
              <a:rPr sz="2400" dirty="0">
                <a:latin typeface="Calibri"/>
                <a:cs typeface="Calibri"/>
              </a:rPr>
              <a:t>το</a:t>
            </a:r>
            <a:r>
              <a:rPr sz="2400" spc="-50" dirty="0">
                <a:latin typeface="Calibri"/>
                <a:cs typeface="Calibri"/>
              </a:rPr>
              <a:t> </a:t>
            </a:r>
            <a:r>
              <a:rPr sz="2400" b="1" dirty="0">
                <a:latin typeface="Calibri"/>
                <a:cs typeface="Calibri"/>
              </a:rPr>
              <a:t>Gmail</a:t>
            </a:r>
            <a:r>
              <a:rPr sz="2400" dirty="0">
                <a:latin typeface="Microsoft Sans Serif"/>
                <a:cs typeface="Microsoft Sans Serif"/>
              </a:rPr>
              <a:t>,</a:t>
            </a:r>
            <a:r>
              <a:rPr sz="2400" spc="-145" dirty="0">
                <a:latin typeface="Microsoft Sans Serif"/>
                <a:cs typeface="Microsoft Sans Serif"/>
              </a:rPr>
              <a:t> </a:t>
            </a:r>
            <a:r>
              <a:rPr sz="2400" dirty="0">
                <a:latin typeface="Calibri"/>
                <a:cs typeface="Calibri"/>
              </a:rPr>
              <a:t>το</a:t>
            </a:r>
            <a:r>
              <a:rPr sz="2400" spc="-50" dirty="0">
                <a:latin typeface="Calibri"/>
                <a:cs typeface="Calibri"/>
              </a:rPr>
              <a:t> </a:t>
            </a:r>
            <a:r>
              <a:rPr sz="2400" b="1" spc="-20" dirty="0">
                <a:latin typeface="Calibri"/>
                <a:cs typeface="Calibri"/>
              </a:rPr>
              <a:t>Yahoo</a:t>
            </a:r>
            <a:r>
              <a:rPr sz="2400" b="1" spc="-30" dirty="0">
                <a:latin typeface="Calibri"/>
                <a:cs typeface="Calibri"/>
              </a:rPr>
              <a:t> </a:t>
            </a:r>
            <a:r>
              <a:rPr sz="2400" dirty="0">
                <a:latin typeface="Calibri"/>
                <a:cs typeface="Calibri"/>
              </a:rPr>
              <a:t>ή</a:t>
            </a:r>
            <a:r>
              <a:rPr sz="2400" spc="-50" dirty="0">
                <a:latin typeface="Calibri"/>
                <a:cs typeface="Calibri"/>
              </a:rPr>
              <a:t> </a:t>
            </a:r>
            <a:r>
              <a:rPr sz="2400" dirty="0">
                <a:latin typeface="Calibri"/>
                <a:cs typeface="Calibri"/>
              </a:rPr>
              <a:t>το</a:t>
            </a:r>
            <a:r>
              <a:rPr sz="2400" spc="-45" dirty="0">
                <a:latin typeface="Calibri"/>
                <a:cs typeface="Calibri"/>
              </a:rPr>
              <a:t> </a:t>
            </a:r>
            <a:r>
              <a:rPr sz="2400" b="1" dirty="0">
                <a:latin typeface="Calibri"/>
                <a:cs typeface="Calibri"/>
              </a:rPr>
              <a:t>Hotmai</a:t>
            </a:r>
            <a:r>
              <a:rPr sz="2400" dirty="0">
                <a:latin typeface="Calibri"/>
                <a:cs typeface="Calibri"/>
              </a:rPr>
              <a:t>l</a:t>
            </a:r>
            <a:r>
              <a:rPr sz="2400" spc="-50" dirty="0">
                <a:latin typeface="Calibri"/>
                <a:cs typeface="Calibri"/>
              </a:rPr>
              <a:t> </a:t>
            </a:r>
            <a:r>
              <a:rPr sz="2400" dirty="0">
                <a:latin typeface="Calibri"/>
                <a:cs typeface="Calibri"/>
              </a:rPr>
              <a:t>τότε</a:t>
            </a:r>
            <a:r>
              <a:rPr sz="2400" spc="-35" dirty="0">
                <a:latin typeface="Calibri"/>
                <a:cs typeface="Calibri"/>
              </a:rPr>
              <a:t> </a:t>
            </a:r>
            <a:r>
              <a:rPr sz="2400" dirty="0">
                <a:latin typeface="Calibri"/>
                <a:cs typeface="Calibri"/>
              </a:rPr>
              <a:t>έχετε</a:t>
            </a:r>
            <a:r>
              <a:rPr sz="2400" spc="-60" dirty="0">
                <a:latin typeface="Calibri"/>
                <a:cs typeface="Calibri"/>
              </a:rPr>
              <a:t> </a:t>
            </a:r>
            <a:r>
              <a:rPr sz="2400" dirty="0">
                <a:latin typeface="Calibri"/>
                <a:cs typeface="Calibri"/>
              </a:rPr>
              <a:t>χρησιμοποιήσει</a:t>
            </a:r>
            <a:r>
              <a:rPr sz="2400" spc="-35" dirty="0">
                <a:latin typeface="Calibri"/>
                <a:cs typeface="Calibri"/>
              </a:rPr>
              <a:t> </a:t>
            </a:r>
            <a:r>
              <a:rPr sz="2400" spc="-25" dirty="0">
                <a:latin typeface="Calibri"/>
                <a:cs typeface="Calibri"/>
              </a:rPr>
              <a:t>το</a:t>
            </a:r>
            <a:endParaRPr sz="2400" dirty="0">
              <a:latin typeface="Calibri"/>
              <a:cs typeface="Calibri"/>
            </a:endParaRPr>
          </a:p>
          <a:p>
            <a:pPr marL="12700">
              <a:lnSpc>
                <a:spcPts val="2785"/>
              </a:lnSpc>
            </a:pPr>
            <a:r>
              <a:rPr sz="2400" spc="-10" dirty="0">
                <a:latin typeface="Calibri"/>
                <a:cs typeface="Calibri"/>
              </a:rPr>
              <a:t>σύννεφο.</a:t>
            </a:r>
            <a:endParaRPr sz="2400" dirty="0">
              <a:latin typeface="Calibri"/>
              <a:cs typeface="Calibri"/>
            </a:endParaRPr>
          </a:p>
          <a:p>
            <a:pPr marL="382270" indent="-369570">
              <a:lnSpc>
                <a:spcPts val="2755"/>
              </a:lnSpc>
              <a:buClr>
                <a:srgbClr val="C00000"/>
              </a:buClr>
              <a:buSzPct val="106250"/>
              <a:buFont typeface="Wingdings"/>
              <a:buChar char=""/>
              <a:tabLst>
                <a:tab pos="382270" algn="l"/>
              </a:tabLst>
            </a:pPr>
            <a:r>
              <a:rPr sz="2400" dirty="0">
                <a:latin typeface="Calibri"/>
                <a:cs typeface="Calibri"/>
              </a:rPr>
              <a:t>Oλα</a:t>
            </a:r>
            <a:r>
              <a:rPr sz="2400" spc="-50" dirty="0">
                <a:latin typeface="Calibri"/>
                <a:cs typeface="Calibri"/>
              </a:rPr>
              <a:t> </a:t>
            </a:r>
            <a:r>
              <a:rPr sz="2400" dirty="0">
                <a:latin typeface="Calibri"/>
                <a:cs typeface="Calibri"/>
              </a:rPr>
              <a:t>τα</a:t>
            </a:r>
            <a:r>
              <a:rPr sz="2400" spc="-35" dirty="0">
                <a:latin typeface="Calibri"/>
                <a:cs typeface="Calibri"/>
              </a:rPr>
              <a:t> </a:t>
            </a:r>
            <a:r>
              <a:rPr sz="2400" b="1" dirty="0">
                <a:latin typeface="Calibri"/>
                <a:cs typeface="Calibri"/>
              </a:rPr>
              <a:t>emails</a:t>
            </a:r>
            <a:r>
              <a:rPr sz="2400" b="1" spc="-55" dirty="0">
                <a:latin typeface="Calibri"/>
                <a:cs typeface="Calibri"/>
              </a:rPr>
              <a:t> </a:t>
            </a:r>
            <a:r>
              <a:rPr sz="2400" dirty="0">
                <a:latin typeface="Calibri"/>
                <a:cs typeface="Calibri"/>
              </a:rPr>
              <a:t>στο</a:t>
            </a:r>
            <a:r>
              <a:rPr sz="2400" spc="-35" dirty="0">
                <a:latin typeface="Calibri"/>
                <a:cs typeface="Calibri"/>
              </a:rPr>
              <a:t> </a:t>
            </a:r>
            <a:r>
              <a:rPr sz="2400" dirty="0">
                <a:latin typeface="Calibri"/>
                <a:cs typeface="Calibri"/>
              </a:rPr>
              <a:t>inbox</a:t>
            </a:r>
            <a:r>
              <a:rPr sz="2400" spc="-30" dirty="0">
                <a:latin typeface="Calibri"/>
                <a:cs typeface="Calibri"/>
              </a:rPr>
              <a:t> </a:t>
            </a:r>
            <a:r>
              <a:rPr sz="2400" dirty="0">
                <a:latin typeface="Calibri"/>
                <a:cs typeface="Calibri"/>
              </a:rPr>
              <a:t>σας</a:t>
            </a:r>
            <a:r>
              <a:rPr sz="2400" spc="-40" dirty="0">
                <a:latin typeface="Calibri"/>
                <a:cs typeface="Calibri"/>
              </a:rPr>
              <a:t> </a:t>
            </a:r>
            <a:r>
              <a:rPr sz="2400" dirty="0">
                <a:latin typeface="Calibri"/>
                <a:cs typeface="Calibri"/>
              </a:rPr>
              <a:t>είναι</a:t>
            </a:r>
            <a:r>
              <a:rPr sz="2400" spc="-40" dirty="0">
                <a:latin typeface="Calibri"/>
                <a:cs typeface="Calibri"/>
              </a:rPr>
              <a:t> </a:t>
            </a:r>
            <a:r>
              <a:rPr sz="2400" dirty="0">
                <a:latin typeface="Calibri"/>
                <a:cs typeface="Calibri"/>
              </a:rPr>
              <a:t>αποθηκευμένα</a:t>
            </a:r>
            <a:r>
              <a:rPr sz="2400" spc="-50" dirty="0">
                <a:latin typeface="Calibri"/>
                <a:cs typeface="Calibri"/>
              </a:rPr>
              <a:t> </a:t>
            </a:r>
            <a:r>
              <a:rPr sz="2400" dirty="0">
                <a:latin typeface="Calibri"/>
                <a:cs typeface="Calibri"/>
              </a:rPr>
              <a:t>σε</a:t>
            </a:r>
            <a:r>
              <a:rPr sz="2400" spc="-35" dirty="0">
                <a:latin typeface="Calibri"/>
                <a:cs typeface="Calibri"/>
              </a:rPr>
              <a:t> </a:t>
            </a:r>
            <a:r>
              <a:rPr sz="2400" b="1" spc="-10" dirty="0">
                <a:latin typeface="Calibri"/>
                <a:cs typeface="Calibri"/>
              </a:rPr>
              <a:t>διακομιστές</a:t>
            </a:r>
            <a:r>
              <a:rPr sz="2400" spc="-10" dirty="0">
                <a:latin typeface="Calibri"/>
                <a:cs typeface="Calibri"/>
              </a:rPr>
              <a:t>.</a:t>
            </a:r>
            <a:endParaRPr sz="2400" dirty="0">
              <a:latin typeface="Calibri"/>
              <a:cs typeface="Calibri"/>
            </a:endParaRPr>
          </a:p>
          <a:p>
            <a:pPr marL="12700" marR="201930" indent="-635">
              <a:lnSpc>
                <a:spcPts val="2880"/>
              </a:lnSpc>
              <a:spcBef>
                <a:spcPts val="220"/>
              </a:spcBef>
              <a:buClr>
                <a:srgbClr val="C00000"/>
              </a:buClr>
              <a:buSzPct val="106250"/>
              <a:buFont typeface="Wingdings"/>
              <a:buChar char=""/>
              <a:tabLst>
                <a:tab pos="313690" algn="l"/>
              </a:tabLst>
            </a:pPr>
            <a:r>
              <a:rPr sz="2400" dirty="0">
                <a:latin typeface="Calibri"/>
                <a:cs typeface="Calibri"/>
              </a:rPr>
              <a:t>	Υπηρεσίες</a:t>
            </a:r>
            <a:r>
              <a:rPr sz="2400" spc="-50" dirty="0">
                <a:latin typeface="Calibri"/>
                <a:cs typeface="Calibri"/>
              </a:rPr>
              <a:t> </a:t>
            </a:r>
            <a:r>
              <a:rPr sz="2400" dirty="0">
                <a:latin typeface="Calibri"/>
                <a:cs typeface="Calibri"/>
              </a:rPr>
              <a:t>νέφους</a:t>
            </a:r>
            <a:r>
              <a:rPr sz="2400" spc="-50" dirty="0">
                <a:latin typeface="Calibri"/>
                <a:cs typeface="Calibri"/>
              </a:rPr>
              <a:t> </a:t>
            </a:r>
            <a:r>
              <a:rPr sz="2400" dirty="0">
                <a:latin typeface="Calibri"/>
                <a:cs typeface="Calibri"/>
              </a:rPr>
              <a:t>(</a:t>
            </a:r>
            <a:r>
              <a:rPr sz="2400" b="1" dirty="0">
                <a:latin typeface="Arial"/>
                <a:cs typeface="Arial"/>
              </a:rPr>
              <a:t>cloud</a:t>
            </a:r>
            <a:r>
              <a:rPr sz="2400" b="1" spc="-70" dirty="0">
                <a:latin typeface="Arial"/>
                <a:cs typeface="Arial"/>
              </a:rPr>
              <a:t> </a:t>
            </a:r>
            <a:r>
              <a:rPr sz="2400" b="1" dirty="0">
                <a:latin typeface="Arial"/>
                <a:cs typeface="Arial"/>
              </a:rPr>
              <a:t>computing</a:t>
            </a:r>
            <a:r>
              <a:rPr sz="2400" dirty="0">
                <a:latin typeface="Microsoft Sans Serif"/>
                <a:cs typeface="Microsoft Sans Serif"/>
              </a:rPr>
              <a:t>)</a:t>
            </a:r>
            <a:r>
              <a:rPr sz="2400" spc="-35" dirty="0">
                <a:latin typeface="Microsoft Sans Serif"/>
                <a:cs typeface="Microsoft Sans Serif"/>
              </a:rPr>
              <a:t> </a:t>
            </a:r>
            <a:r>
              <a:rPr sz="2400" spc="-10" dirty="0">
                <a:latin typeface="Calibri"/>
                <a:cs typeface="Calibri"/>
              </a:rPr>
              <a:t>παρέχουν</a:t>
            </a:r>
            <a:r>
              <a:rPr sz="2400" spc="-50" dirty="0">
                <a:latin typeface="Calibri"/>
                <a:cs typeface="Calibri"/>
              </a:rPr>
              <a:t> </a:t>
            </a:r>
            <a:r>
              <a:rPr sz="2400" dirty="0">
                <a:latin typeface="Calibri"/>
                <a:cs typeface="Calibri"/>
              </a:rPr>
              <a:t>το</a:t>
            </a:r>
            <a:r>
              <a:rPr sz="2400" spc="-40" dirty="0">
                <a:latin typeface="Calibri"/>
                <a:cs typeface="Calibri"/>
              </a:rPr>
              <a:t> </a:t>
            </a:r>
            <a:r>
              <a:rPr sz="2400" spc="-10" dirty="0">
                <a:latin typeface="Calibri"/>
                <a:cs typeface="Calibri"/>
              </a:rPr>
              <a:t>Google </a:t>
            </a:r>
            <a:r>
              <a:rPr sz="2400" dirty="0">
                <a:latin typeface="Calibri"/>
                <a:cs typeface="Calibri"/>
              </a:rPr>
              <a:t>Drive,</a:t>
            </a:r>
            <a:r>
              <a:rPr sz="2400" spc="-75" dirty="0">
                <a:latin typeface="Calibri"/>
                <a:cs typeface="Calibri"/>
              </a:rPr>
              <a:t> </a:t>
            </a:r>
            <a:r>
              <a:rPr sz="2400" dirty="0">
                <a:latin typeface="Calibri"/>
                <a:cs typeface="Calibri"/>
              </a:rPr>
              <a:t>το</a:t>
            </a:r>
            <a:r>
              <a:rPr sz="2400" spc="-75" dirty="0">
                <a:latin typeface="Calibri"/>
                <a:cs typeface="Calibri"/>
              </a:rPr>
              <a:t> </a:t>
            </a:r>
            <a:r>
              <a:rPr sz="2400" dirty="0">
                <a:latin typeface="Calibri"/>
                <a:cs typeface="Calibri"/>
              </a:rPr>
              <a:t>DropBox,</a:t>
            </a:r>
            <a:r>
              <a:rPr sz="2400" spc="-75" dirty="0">
                <a:latin typeface="Calibri"/>
                <a:cs typeface="Calibri"/>
              </a:rPr>
              <a:t> </a:t>
            </a:r>
            <a:r>
              <a:rPr sz="2400" dirty="0">
                <a:latin typeface="Calibri"/>
                <a:cs typeface="Calibri"/>
              </a:rPr>
              <a:t>το</a:t>
            </a:r>
            <a:r>
              <a:rPr sz="2400" spc="-65" dirty="0">
                <a:latin typeface="Calibri"/>
                <a:cs typeface="Calibri"/>
              </a:rPr>
              <a:t> </a:t>
            </a:r>
            <a:r>
              <a:rPr sz="2400" dirty="0">
                <a:latin typeface="Calibri"/>
                <a:cs typeface="Calibri"/>
              </a:rPr>
              <a:t>Microsoft</a:t>
            </a:r>
            <a:r>
              <a:rPr sz="2400" spc="-85" dirty="0">
                <a:latin typeface="Calibri"/>
                <a:cs typeface="Calibri"/>
              </a:rPr>
              <a:t> </a:t>
            </a:r>
            <a:r>
              <a:rPr sz="2400" dirty="0">
                <a:latin typeface="Calibri"/>
                <a:cs typeface="Calibri"/>
              </a:rPr>
              <a:t>Skydrive,</a:t>
            </a:r>
            <a:r>
              <a:rPr sz="2400" spc="-80" dirty="0">
                <a:latin typeface="Calibri"/>
                <a:cs typeface="Calibri"/>
              </a:rPr>
              <a:t> </a:t>
            </a:r>
            <a:r>
              <a:rPr sz="2400" dirty="0">
                <a:latin typeface="Calibri"/>
                <a:cs typeface="Calibri"/>
              </a:rPr>
              <a:t>το</a:t>
            </a:r>
            <a:r>
              <a:rPr sz="2400" spc="-70" dirty="0">
                <a:latin typeface="Calibri"/>
                <a:cs typeface="Calibri"/>
              </a:rPr>
              <a:t> </a:t>
            </a:r>
            <a:r>
              <a:rPr sz="2400" dirty="0">
                <a:latin typeface="Microsoft Sans Serif"/>
                <a:cs typeface="Microsoft Sans Serif"/>
              </a:rPr>
              <a:t>icloud,</a:t>
            </a:r>
            <a:r>
              <a:rPr sz="2400" spc="-25" dirty="0">
                <a:latin typeface="Microsoft Sans Serif"/>
                <a:cs typeface="Microsoft Sans Serif"/>
              </a:rPr>
              <a:t> </a:t>
            </a:r>
            <a:r>
              <a:rPr sz="2400" dirty="0">
                <a:latin typeface="Calibri"/>
                <a:cs typeface="Calibri"/>
              </a:rPr>
              <a:t>το</a:t>
            </a:r>
            <a:r>
              <a:rPr sz="2400" spc="-75" dirty="0">
                <a:latin typeface="Calibri"/>
                <a:cs typeface="Calibri"/>
              </a:rPr>
              <a:t> </a:t>
            </a:r>
            <a:r>
              <a:rPr sz="2400" spc="-10" dirty="0">
                <a:latin typeface="Microsoft Sans Serif"/>
                <a:cs typeface="Microsoft Sans Serif"/>
              </a:rPr>
              <a:t>amazon</a:t>
            </a:r>
            <a:r>
              <a:rPr sz="2400" spc="-150" dirty="0">
                <a:latin typeface="Microsoft Sans Serif"/>
                <a:cs typeface="Microsoft Sans Serif"/>
              </a:rPr>
              <a:t> </a:t>
            </a:r>
            <a:r>
              <a:rPr sz="2400" spc="-20" dirty="0">
                <a:latin typeface="Calibri"/>
                <a:cs typeface="Calibri"/>
              </a:rPr>
              <a:t>κ.α.</a:t>
            </a:r>
            <a:endParaRPr sz="2400" dirty="0">
              <a:latin typeface="Calibri"/>
              <a:cs typeface="Calibri"/>
            </a:endParaRPr>
          </a:p>
        </p:txBody>
      </p:sp>
      <p:pic>
        <p:nvPicPr>
          <p:cNvPr id="10" name="object 10"/>
          <p:cNvPicPr/>
          <p:nvPr/>
        </p:nvPicPr>
        <p:blipFill>
          <a:blip r:embed="rId6" cstate="print"/>
          <a:stretch>
            <a:fillRect/>
          </a:stretch>
        </p:blipFill>
        <p:spPr>
          <a:xfrm>
            <a:off x="3779520" y="4162385"/>
            <a:ext cx="2465831" cy="128134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Ορθογώνιο 3"/>
          <p:cNvSpPr/>
          <p:nvPr/>
        </p:nvSpPr>
        <p:spPr>
          <a:xfrm>
            <a:off x="304800" y="1981200"/>
            <a:ext cx="8458200" cy="4524315"/>
          </a:xfrm>
          <a:prstGeom prst="rect">
            <a:avLst/>
          </a:prstGeom>
        </p:spPr>
        <p:txBody>
          <a:bodyPr wrap="square">
            <a:spAutoFit/>
          </a:bodyPr>
          <a:lstStyle/>
          <a:p>
            <a:r>
              <a:rPr lang="el-GR" sz="2400" b="1" dirty="0"/>
              <a:t>Υποστήριξη από άλλες τεχνολογίες:</a:t>
            </a:r>
          </a:p>
          <a:p>
            <a:endParaRPr lang="el-GR" sz="2400" dirty="0"/>
          </a:p>
          <a:p>
            <a:r>
              <a:rPr lang="el-GR" sz="2400" dirty="0"/>
              <a:t>Αν και το </a:t>
            </a:r>
            <a:r>
              <a:rPr lang="el-GR" sz="2400" b="1" dirty="0"/>
              <a:t>gov.gr</a:t>
            </a:r>
            <a:r>
              <a:rPr lang="el-GR" sz="2400" dirty="0"/>
              <a:t> βασίζεται σε μια </a:t>
            </a:r>
            <a:r>
              <a:rPr lang="el-GR" sz="2400" dirty="0" err="1"/>
              <a:t>SaaS</a:t>
            </a:r>
            <a:r>
              <a:rPr lang="el-GR" sz="2400" dirty="0"/>
              <a:t> αρχιτεκτονική για τους τελικούς χρήστες, μπορεί στο παρασκήνιο να χρησιμοποιεί </a:t>
            </a:r>
            <a:r>
              <a:rPr lang="el-GR" sz="2400" b="1" dirty="0" err="1"/>
              <a:t>IaaS</a:t>
            </a:r>
            <a:r>
              <a:rPr lang="el-GR" sz="2400" dirty="0"/>
              <a:t> και </a:t>
            </a:r>
            <a:r>
              <a:rPr lang="el-GR" sz="2400" b="1" dirty="0" err="1"/>
              <a:t>PaaS</a:t>
            </a:r>
            <a:r>
              <a:rPr lang="el-GR" sz="2400" dirty="0"/>
              <a:t> υπηρεσίες από </a:t>
            </a:r>
            <a:r>
              <a:rPr lang="el-GR" sz="2400" dirty="0" err="1"/>
              <a:t>cloud</a:t>
            </a:r>
            <a:r>
              <a:rPr lang="el-GR" sz="2400" dirty="0"/>
              <a:t> </a:t>
            </a:r>
            <a:r>
              <a:rPr lang="el-GR" sz="2400" dirty="0" err="1"/>
              <a:t>παρόχους</a:t>
            </a:r>
            <a:r>
              <a:rPr lang="el-GR" sz="2400" dirty="0"/>
              <a:t> για τη φιλοξενία και τη διαχείριση της υποδομής της. Για παράδειγμα:</a:t>
            </a:r>
          </a:p>
          <a:p>
            <a:pPr>
              <a:buFont typeface="Arial" panose="020B0604020202020204" pitchFamily="34" charset="0"/>
              <a:buChar char="•"/>
            </a:pPr>
            <a:r>
              <a:rPr lang="el-GR" sz="2400" b="1" dirty="0" err="1"/>
              <a:t>IaaS</a:t>
            </a:r>
            <a:r>
              <a:rPr lang="el-GR" sz="2400" dirty="0"/>
              <a:t> μπορεί να χρησιμοποιείται για τη διαχείριση των διακομιστών και της αποθήκευσης δεδομένων.</a:t>
            </a:r>
          </a:p>
          <a:p>
            <a:pPr>
              <a:buFont typeface="Arial" panose="020B0604020202020204" pitchFamily="34" charset="0"/>
              <a:buChar char="•"/>
            </a:pPr>
            <a:r>
              <a:rPr lang="el-GR" sz="2400" b="1" dirty="0" err="1"/>
              <a:t>PaaS</a:t>
            </a:r>
            <a:r>
              <a:rPr lang="el-GR" sz="2400" dirty="0"/>
              <a:t> μπορεί να χρησιμοποιείται για την ανάπτυξη και την εκτέλεση των εφαρμογών που φιλοξενούνται στην πλατφόρμα.</a:t>
            </a:r>
          </a:p>
        </p:txBody>
      </p:sp>
      <p:sp>
        <p:nvSpPr>
          <p:cNvPr id="5" name="Τίτλος 1"/>
          <p:cNvSpPr>
            <a:spLocks noGrp="1"/>
          </p:cNvSpPr>
          <p:nvPr>
            <p:ph type="title"/>
          </p:nvPr>
        </p:nvSpPr>
        <p:spPr>
          <a:xfrm>
            <a:off x="78739" y="457200"/>
            <a:ext cx="8930030" cy="861645"/>
          </a:xfrm>
        </p:spPr>
        <p:txBody>
          <a:bodyPr/>
          <a:lstStyle/>
          <a:p>
            <a:r>
              <a:rPr lang="el-GR" dirty="0"/>
              <a:t>Το </a:t>
            </a:r>
            <a:r>
              <a:rPr lang="en-US" dirty="0"/>
              <a:t>gov.gr</a:t>
            </a:r>
            <a:br>
              <a:rPr lang="el-GR" dirty="0"/>
            </a:br>
            <a:endParaRPr lang="el-GR" dirty="0"/>
          </a:p>
        </p:txBody>
      </p:sp>
    </p:spTree>
    <p:extLst>
      <p:ext uri="{BB962C8B-B14F-4D97-AF65-F5344CB8AC3E}">
        <p14:creationId xmlns:p14="http://schemas.microsoft.com/office/powerpoint/2010/main" val="372778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8739" y="609600"/>
            <a:ext cx="8930030" cy="615553"/>
          </a:xfrm>
        </p:spPr>
        <p:txBody>
          <a:bodyPr/>
          <a:lstStyle/>
          <a:p>
            <a:pPr algn="ctr"/>
            <a:r>
              <a:rPr lang="el-GR" dirty="0"/>
              <a:t>Εργασίες</a:t>
            </a:r>
          </a:p>
        </p:txBody>
      </p:sp>
      <p:sp>
        <p:nvSpPr>
          <p:cNvPr id="4" name="TextBox 3"/>
          <p:cNvSpPr txBox="1"/>
          <p:nvPr/>
        </p:nvSpPr>
        <p:spPr>
          <a:xfrm>
            <a:off x="3048000" y="2133600"/>
            <a:ext cx="2319866" cy="553998"/>
          </a:xfrm>
          <a:prstGeom prst="rect">
            <a:avLst/>
          </a:prstGeom>
          <a:noFill/>
        </p:spPr>
        <p:txBody>
          <a:bodyPr wrap="none" rtlCol="0">
            <a:spAutoFit/>
          </a:bodyPr>
          <a:lstStyle/>
          <a:p>
            <a:r>
              <a:rPr lang="el-GR" sz="3000" dirty="0" err="1">
                <a:hlinkClick r:id="rId2"/>
              </a:rPr>
              <a:t>Φωτόδεντρο</a:t>
            </a:r>
            <a:endParaRPr lang="el-GR" sz="3000" dirty="0"/>
          </a:p>
        </p:txBody>
      </p:sp>
      <p:sp>
        <p:nvSpPr>
          <p:cNvPr id="5" name="TextBox 4">
            <a:hlinkClick r:id="rId3"/>
          </p:cNvPr>
          <p:cNvSpPr txBox="1"/>
          <p:nvPr/>
        </p:nvSpPr>
        <p:spPr>
          <a:xfrm>
            <a:off x="3429000" y="3733800"/>
            <a:ext cx="1422184" cy="461665"/>
          </a:xfrm>
          <a:prstGeom prst="rect">
            <a:avLst/>
          </a:prstGeom>
          <a:noFill/>
        </p:spPr>
        <p:txBody>
          <a:bodyPr wrap="none" rtlCol="0">
            <a:spAutoFit/>
          </a:bodyPr>
          <a:lstStyle/>
          <a:p>
            <a:r>
              <a:rPr lang="el-GR" sz="2400" dirty="0"/>
              <a:t>Αίσωπος</a:t>
            </a:r>
          </a:p>
        </p:txBody>
      </p:sp>
    </p:spTree>
    <p:extLst>
      <p:ext uri="{BB962C8B-B14F-4D97-AF65-F5344CB8AC3E}">
        <p14:creationId xmlns:p14="http://schemas.microsoft.com/office/powerpoint/2010/main" val="2344736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3648" y="116632"/>
            <a:ext cx="5904656" cy="757986"/>
          </a:xfrm>
        </p:spPr>
        <p:txBody>
          <a:bodyPr>
            <a:normAutofit/>
          </a:bodyPr>
          <a:lstStyle/>
          <a:p>
            <a:r>
              <a:rPr lang="el-GR" dirty="0"/>
              <a:t>Μηχανές αναζήτησης</a:t>
            </a:r>
          </a:p>
        </p:txBody>
      </p:sp>
      <p:sp>
        <p:nvSpPr>
          <p:cNvPr id="3" name="Θέση περιεχομένου 2"/>
          <p:cNvSpPr>
            <a:spLocks noGrp="1"/>
          </p:cNvSpPr>
          <p:nvPr>
            <p:ph idx="1"/>
          </p:nvPr>
        </p:nvSpPr>
        <p:spPr>
          <a:xfrm>
            <a:off x="609600" y="1676400"/>
            <a:ext cx="7772400" cy="4114800"/>
          </a:xfrm>
        </p:spPr>
        <p:txBody>
          <a:bodyPr>
            <a:normAutofit/>
          </a:bodyPr>
          <a:lstStyle/>
          <a:p>
            <a:pPr marL="0" indent="0" fontAlgn="base">
              <a:buNone/>
            </a:pPr>
            <a:r>
              <a:rPr lang="el-GR" dirty="0"/>
              <a:t>Μια </a:t>
            </a:r>
            <a:r>
              <a:rPr lang="el-GR" b="1" dirty="0"/>
              <a:t>μηχανή αναζήτησης</a:t>
            </a:r>
            <a:r>
              <a:rPr lang="el-GR" dirty="0"/>
              <a:t> είναι μια εφαρμογή που επιτρέπει την </a:t>
            </a:r>
            <a:r>
              <a:rPr lang="el-GR" b="1" dirty="0"/>
              <a:t>αναζήτηση κειμένων</a:t>
            </a:r>
            <a:r>
              <a:rPr lang="el-GR" dirty="0"/>
              <a:t> και </a:t>
            </a:r>
            <a:r>
              <a:rPr lang="el-GR" b="1" dirty="0"/>
              <a:t>αρχείων</a:t>
            </a:r>
            <a:r>
              <a:rPr lang="el-GR" dirty="0"/>
              <a:t> στο Διαδίκτυο.</a:t>
            </a:r>
            <a:br>
              <a:rPr lang="el-GR" dirty="0"/>
            </a:br>
            <a:endParaRPr lang="el-GR" dirty="0"/>
          </a:p>
          <a:p>
            <a:pPr marL="0" indent="0">
              <a:buNone/>
            </a:pPr>
            <a:r>
              <a:rPr lang="en-US" dirty="0"/>
              <a:t>Google</a:t>
            </a:r>
          </a:p>
          <a:p>
            <a:pPr marL="0" indent="0">
              <a:buNone/>
            </a:pPr>
            <a:r>
              <a:rPr lang="en-US" dirty="0"/>
              <a:t>Bing</a:t>
            </a:r>
          </a:p>
          <a:p>
            <a:pPr marL="0" indent="0">
              <a:buNone/>
            </a:pPr>
            <a:r>
              <a:rPr lang="en-US" dirty="0"/>
              <a:t>DuckDuckGo</a:t>
            </a:r>
          </a:p>
          <a:p>
            <a:pPr marL="0" indent="0">
              <a:buNone/>
            </a:pPr>
            <a:r>
              <a:rPr lang="en-US" dirty="0" err="1"/>
              <a:t>Quora</a:t>
            </a:r>
            <a:endParaRPr lang="en-US" dirty="0"/>
          </a:p>
          <a:p>
            <a:pPr marL="0" indent="0">
              <a:buNone/>
            </a:pPr>
            <a:r>
              <a:rPr lang="en-US" dirty="0"/>
              <a:t>Yahoo! Search</a:t>
            </a:r>
          </a:p>
          <a:p>
            <a:pPr marL="0" indent="0">
              <a:buNone/>
            </a:pPr>
            <a:r>
              <a:rPr lang="en-US" dirty="0" err="1"/>
              <a:t>WolframAlpha</a:t>
            </a:r>
            <a:endParaRPr lang="en-US" dirty="0"/>
          </a:p>
          <a:p>
            <a:pPr marL="0" indent="0">
              <a:buNone/>
            </a:pPr>
            <a:endParaRPr lang="en-US" dirty="0"/>
          </a:p>
          <a:p>
            <a:pPr marL="0" indent="0">
              <a:buNone/>
            </a:pPr>
            <a:endParaRPr lang="el-GR" dirty="0"/>
          </a:p>
        </p:txBody>
      </p:sp>
    </p:spTree>
    <p:extLst>
      <p:ext uri="{BB962C8B-B14F-4D97-AF65-F5344CB8AC3E}">
        <p14:creationId xmlns:p14="http://schemas.microsoft.com/office/powerpoint/2010/main" val="3873881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332656"/>
            <a:ext cx="8229600" cy="492664"/>
          </a:xfrm>
        </p:spPr>
        <p:txBody>
          <a:bodyPr>
            <a:normAutofit fontScale="90000"/>
          </a:bodyPr>
          <a:lstStyle/>
          <a:p>
            <a:pPr algn="ctr"/>
            <a:r>
              <a:rPr lang="en-US" dirty="0"/>
              <a:t>Google</a:t>
            </a:r>
            <a:endParaRPr lang="el-GR" dirty="0"/>
          </a:p>
        </p:txBody>
      </p:sp>
      <p:sp>
        <p:nvSpPr>
          <p:cNvPr id="3" name="Θέση περιεχομένου 2"/>
          <p:cNvSpPr>
            <a:spLocks noGrp="1"/>
          </p:cNvSpPr>
          <p:nvPr>
            <p:ph idx="1"/>
          </p:nvPr>
        </p:nvSpPr>
        <p:spPr>
          <a:xfrm>
            <a:off x="228600" y="1676400"/>
            <a:ext cx="5279504" cy="2971800"/>
          </a:xfrm>
        </p:spPr>
        <p:txBody>
          <a:bodyPr>
            <a:noAutofit/>
          </a:bodyPr>
          <a:lstStyle/>
          <a:p>
            <a:pPr marL="0" indent="0">
              <a:buNone/>
            </a:pPr>
            <a:r>
              <a:rPr lang="el-GR" dirty="0"/>
              <a:t>H </a:t>
            </a:r>
            <a:r>
              <a:rPr lang="el-GR" dirty="0" err="1"/>
              <a:t>Google</a:t>
            </a:r>
            <a:r>
              <a:rPr lang="el-GR" dirty="0"/>
              <a:t> LLC (παλιότερα </a:t>
            </a:r>
            <a:r>
              <a:rPr lang="el-GR" dirty="0" err="1"/>
              <a:t>Google</a:t>
            </a:r>
            <a:r>
              <a:rPr lang="el-GR" dirty="0"/>
              <a:t> </a:t>
            </a:r>
            <a:r>
              <a:rPr lang="el-GR" dirty="0" err="1"/>
              <a:t>Inc</a:t>
            </a:r>
            <a:r>
              <a:rPr lang="el-GR" dirty="0"/>
              <a:t>.) είναι μία από τις μεγαλύτερες εταιρείες διαδικτυακών υπηρεσιών. Ιδρύθηκε από τον </a:t>
            </a:r>
            <a:r>
              <a:rPr lang="el-GR" dirty="0" err="1"/>
              <a:t>Λάρρυ</a:t>
            </a:r>
            <a:r>
              <a:rPr lang="el-GR" dirty="0"/>
              <a:t> </a:t>
            </a:r>
            <a:r>
              <a:rPr lang="el-GR" dirty="0" err="1"/>
              <a:t>Πέιτζ</a:t>
            </a:r>
            <a:r>
              <a:rPr lang="el-GR" dirty="0"/>
              <a:t> και τον Σεργκέι </a:t>
            </a:r>
            <a:r>
              <a:rPr lang="el-GR" dirty="0" err="1"/>
              <a:t>Μπριν</a:t>
            </a:r>
            <a:r>
              <a:rPr lang="el-GR" dirty="0"/>
              <a:t> το 1996, όταν αυτοί έκαναν το διδακτορικό τους στο Πανεπιστήμιο </a:t>
            </a:r>
            <a:r>
              <a:rPr lang="el-GR" dirty="0" err="1"/>
              <a:t>Στάνφορντ</a:t>
            </a:r>
            <a:r>
              <a:rPr lang="el-GR" dirty="0"/>
              <a:t>. </a:t>
            </a:r>
            <a:endParaRPr lang="en-US" dirty="0"/>
          </a:p>
          <a:p>
            <a:pPr marL="0" indent="0">
              <a:buNone/>
            </a:pPr>
            <a:r>
              <a:rPr lang="el-GR" dirty="0"/>
              <a:t>Ο στόχος της είναι να οργανώσει όλες τις πληροφορίες του κόσμου και να τις κάνει παγκόσμια διαθέσιμες</a:t>
            </a:r>
            <a:r>
              <a:rPr lang="en-US" dirty="0"/>
              <a:t>.</a:t>
            </a: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5418" y="1268760"/>
            <a:ext cx="3346802" cy="3096344"/>
          </a:xfrm>
          <a:prstGeom prst="rect">
            <a:avLst/>
          </a:prstGeom>
        </p:spPr>
      </p:pic>
      <p:sp>
        <p:nvSpPr>
          <p:cNvPr id="5" name="TextBox 4"/>
          <p:cNvSpPr txBox="1"/>
          <p:nvPr/>
        </p:nvSpPr>
        <p:spPr>
          <a:xfrm>
            <a:off x="71234" y="5270644"/>
            <a:ext cx="9022220" cy="1569660"/>
          </a:xfrm>
          <a:prstGeom prst="rect">
            <a:avLst/>
          </a:prstGeom>
          <a:noFill/>
        </p:spPr>
        <p:txBody>
          <a:bodyPr wrap="square" rtlCol="0">
            <a:spAutoFit/>
          </a:bodyPr>
          <a:lstStyle/>
          <a:p>
            <a:r>
              <a:rPr lang="el-GR" sz="2400" dirty="0" err="1"/>
              <a:t>To</a:t>
            </a:r>
            <a:r>
              <a:rPr lang="el-GR" sz="2400" dirty="0"/>
              <a:t> 2006 η </a:t>
            </a:r>
            <a:r>
              <a:rPr lang="el-GR" sz="2400" dirty="0" err="1"/>
              <a:t>Google</a:t>
            </a:r>
            <a:r>
              <a:rPr lang="el-GR" sz="2400" dirty="0"/>
              <a:t> μετέφερε τα κεντρικά της γραφεία στο </a:t>
            </a:r>
            <a:r>
              <a:rPr lang="el-GR" sz="2400" dirty="0" err="1"/>
              <a:t>Μάουντεν</a:t>
            </a:r>
            <a:r>
              <a:rPr lang="el-GR" sz="2400" dirty="0"/>
              <a:t> </a:t>
            </a:r>
            <a:r>
              <a:rPr lang="el-GR" sz="2400" dirty="0" err="1"/>
              <a:t>Βιού</a:t>
            </a:r>
            <a:r>
              <a:rPr lang="el-GR" sz="2400" dirty="0"/>
              <a:t> </a:t>
            </a:r>
            <a:r>
              <a:rPr lang="en-US" sz="2400" dirty="0"/>
              <a:t>(</a:t>
            </a:r>
            <a:r>
              <a:rPr lang="el-GR" sz="2400" dirty="0"/>
              <a:t>Κομητεία Σάντα Κλάρα της Καλιφόρνια </a:t>
            </a:r>
            <a:r>
              <a:rPr lang="en-US" sz="2400" dirty="0"/>
              <a:t>) </a:t>
            </a:r>
            <a:r>
              <a:rPr lang="el-GR" sz="2400" dirty="0"/>
              <a:t>της Καλιφόρνια, τα οποία ονομάζονται </a:t>
            </a:r>
            <a:r>
              <a:rPr lang="el-GR" sz="2400" dirty="0" err="1"/>
              <a:t>Γκούγκλπλεξ</a:t>
            </a:r>
            <a:r>
              <a:rPr lang="el-GR" sz="2400" dirty="0"/>
              <a:t>.</a:t>
            </a:r>
          </a:p>
          <a:p>
            <a:endParaRPr lang="el-GR" sz="2400" dirty="0"/>
          </a:p>
        </p:txBody>
      </p:sp>
    </p:spTree>
    <p:extLst>
      <p:ext uri="{BB962C8B-B14F-4D97-AF65-F5344CB8AC3E}">
        <p14:creationId xmlns:p14="http://schemas.microsoft.com/office/powerpoint/2010/main" val="2234986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188640"/>
            <a:ext cx="8229600" cy="1143000"/>
          </a:xfrm>
        </p:spPr>
        <p:txBody>
          <a:bodyPr/>
          <a:lstStyle/>
          <a:p>
            <a:pPr algn="ctr"/>
            <a:r>
              <a:rPr lang="el-GR" dirty="0"/>
              <a:t>Βασικές υπηρεσίες </a:t>
            </a:r>
            <a:r>
              <a:rPr lang="en-US" dirty="0"/>
              <a:t>Google</a:t>
            </a:r>
            <a:endParaRPr lang="el-GR" dirty="0"/>
          </a:p>
        </p:txBody>
      </p:sp>
      <p:sp>
        <p:nvSpPr>
          <p:cNvPr id="3" name="Θέση περιεχομένου 2"/>
          <p:cNvSpPr>
            <a:spLocks noGrp="1"/>
          </p:cNvSpPr>
          <p:nvPr>
            <p:ph idx="1"/>
          </p:nvPr>
        </p:nvSpPr>
        <p:spPr>
          <a:xfrm>
            <a:off x="457200" y="1905000"/>
            <a:ext cx="8229600" cy="4419600"/>
          </a:xfrm>
        </p:spPr>
        <p:txBody>
          <a:bodyPr>
            <a:normAutofit/>
          </a:bodyPr>
          <a:lstStyle/>
          <a:p>
            <a:pPr marL="0" indent="0">
              <a:buNone/>
            </a:pPr>
            <a:endParaRPr lang="el-GR" dirty="0">
              <a:hlinkClick r:id="rId2"/>
            </a:endParaRPr>
          </a:p>
          <a:p>
            <a:pPr marL="0" indent="0">
              <a:buNone/>
            </a:pPr>
            <a:endParaRPr lang="el-GR" dirty="0">
              <a:hlinkClick r:id="rId2"/>
            </a:endParaRPr>
          </a:p>
          <a:p>
            <a:pPr marL="0" indent="0">
              <a:buNone/>
            </a:pPr>
            <a:endParaRPr lang="el-GR" dirty="0">
              <a:hlinkClick r:id="rId2"/>
            </a:endParaRPr>
          </a:p>
          <a:p>
            <a:pPr marL="0" indent="0">
              <a:buNone/>
            </a:pPr>
            <a:endParaRPr lang="el-GR" dirty="0">
              <a:hlinkClick r:id="rId2"/>
            </a:endParaRPr>
          </a:p>
          <a:p>
            <a:pPr marL="0" indent="0">
              <a:buNone/>
            </a:pPr>
            <a:endParaRPr lang="el-GR" dirty="0">
              <a:hlinkClick r:id="rId2"/>
            </a:endParaRPr>
          </a:p>
          <a:p>
            <a:pPr marL="0" indent="0">
              <a:buNone/>
            </a:pPr>
            <a:endParaRPr lang="el-GR" dirty="0">
              <a:hlinkClick r:id="rId2"/>
            </a:endParaRPr>
          </a:p>
          <a:p>
            <a:pPr marL="0" indent="0">
              <a:buNone/>
            </a:pPr>
            <a:endParaRPr lang="el-GR" dirty="0">
              <a:hlinkClick r:id="rId2"/>
            </a:endParaRPr>
          </a:p>
          <a:p>
            <a:pPr marL="0" indent="0">
              <a:buNone/>
            </a:pPr>
            <a:r>
              <a:rPr lang="en-US" dirty="0">
                <a:hlinkClick r:id="rId2"/>
              </a:rPr>
              <a:t>https://el.wikipedia.org/wiki/%CE%9A%CE%B1%CF%84%CE%AC%CE%BB%CE%BF%CE%B3%CE%BF%CF%82_%CF%80%CF%81%CE%BF%CF%8A%CF%8C%CE%BD%CF%84%CF%89%CE%BD_%CF%84%CE%B7%CF%82_Google</a:t>
            </a:r>
            <a:endParaRPr lang="el-GR"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201" t="50000" r="60146" b="12189"/>
          <a:stretch/>
        </p:blipFill>
        <p:spPr bwMode="auto">
          <a:xfrm>
            <a:off x="1828800" y="1600200"/>
            <a:ext cx="4454624" cy="2879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9932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00326"/>
            <a:ext cx="8229600" cy="348648"/>
          </a:xfrm>
        </p:spPr>
        <p:txBody>
          <a:bodyPr>
            <a:noAutofit/>
          </a:bodyPr>
          <a:lstStyle/>
          <a:p>
            <a:pPr algn="ctr"/>
            <a:r>
              <a:rPr lang="el-GR" sz="3200" dirty="0"/>
              <a:t>Αναζήτηση στη </a:t>
            </a:r>
            <a:r>
              <a:rPr lang="en-US" sz="3200" dirty="0"/>
              <a:t>Google</a:t>
            </a:r>
            <a:br>
              <a:rPr lang="en-US" sz="3200" dirty="0"/>
            </a:br>
            <a:r>
              <a:rPr lang="el-GR" sz="3200" b="1" dirty="0"/>
              <a:t>προχωρημένες τεχνικές αναζήτησης</a:t>
            </a:r>
            <a:br>
              <a:rPr lang="el-GR" sz="3200" b="1" dirty="0"/>
            </a:br>
            <a:endParaRPr lang="el-GR" sz="3200" dirty="0"/>
          </a:p>
        </p:txBody>
      </p:sp>
      <p:sp>
        <p:nvSpPr>
          <p:cNvPr id="3" name="Θέση περιεχομένου 2"/>
          <p:cNvSpPr>
            <a:spLocks noGrp="1"/>
          </p:cNvSpPr>
          <p:nvPr>
            <p:ph idx="1"/>
          </p:nvPr>
        </p:nvSpPr>
        <p:spPr>
          <a:xfrm>
            <a:off x="228600" y="2514600"/>
            <a:ext cx="8229600" cy="3968750"/>
          </a:xfrm>
        </p:spPr>
        <p:txBody>
          <a:bodyPr/>
          <a:lstStyle/>
          <a:p>
            <a:pPr marL="514350" indent="-514350">
              <a:buAutoNum type="arabicPeriod"/>
            </a:pPr>
            <a:r>
              <a:rPr lang="el-GR" dirty="0"/>
              <a:t>Αναζήτηση φράσης: </a:t>
            </a:r>
            <a:r>
              <a:rPr lang="en-US" dirty="0"/>
              <a:t>“</a:t>
            </a:r>
            <a:r>
              <a:rPr lang="el-GR" dirty="0" err="1"/>
              <a:t>Γιακοβής</a:t>
            </a:r>
            <a:r>
              <a:rPr lang="el-GR" dirty="0"/>
              <a:t> </a:t>
            </a:r>
            <a:r>
              <a:rPr lang="el-GR" dirty="0" err="1"/>
              <a:t>Δήμητρης</a:t>
            </a:r>
            <a:r>
              <a:rPr lang="en-US" dirty="0"/>
              <a:t>”</a:t>
            </a:r>
          </a:p>
          <a:p>
            <a:pPr marL="0" indent="0">
              <a:buNone/>
            </a:pPr>
            <a:endParaRPr lang="en-US" dirty="0"/>
          </a:p>
          <a:p>
            <a:pPr marL="0" indent="0">
              <a:buNone/>
            </a:pPr>
            <a:r>
              <a:rPr lang="en-US" i="1" dirty="0"/>
              <a:t>H</a:t>
            </a:r>
            <a:r>
              <a:rPr lang="el-GR" i="1" dirty="0"/>
              <a:t> </a:t>
            </a:r>
            <a:r>
              <a:rPr lang="el-GR" i="1" dirty="0" err="1"/>
              <a:t>Google</a:t>
            </a:r>
            <a:r>
              <a:rPr lang="el-GR" i="1" dirty="0"/>
              <a:t> θα επιστρέψει αποκλειστικά σελίδες που περιέχουν τη λέξη “</a:t>
            </a:r>
            <a:r>
              <a:rPr lang="el-GR" i="1" dirty="0" err="1"/>
              <a:t>Γιακοβής</a:t>
            </a:r>
            <a:r>
              <a:rPr lang="el-GR" i="1" dirty="0"/>
              <a:t>” και ακριβώς δίπλα της τη λέξη “Δημήτρης”. Δεν πρόκειται καν να επιστρέψει σελίδες που γράφουν “Δημήτρης </a:t>
            </a:r>
            <a:r>
              <a:rPr lang="el-GR" i="1" dirty="0" err="1"/>
              <a:t>Γιακοβής</a:t>
            </a:r>
            <a:r>
              <a:rPr lang="el-GR" i="1" dirty="0"/>
              <a:t>”. Έτσι τα αποτελέσματα που έχουμε θα είναι πολύ πιο σχετικά με αυτό που ψάχνουμε.</a:t>
            </a:r>
          </a:p>
        </p:txBody>
      </p:sp>
    </p:spTree>
    <p:extLst>
      <p:ext uri="{BB962C8B-B14F-4D97-AF65-F5344CB8AC3E}">
        <p14:creationId xmlns:p14="http://schemas.microsoft.com/office/powerpoint/2010/main" val="3445439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152400"/>
            <a:ext cx="8229600" cy="348648"/>
          </a:xfrm>
        </p:spPr>
        <p:txBody>
          <a:bodyPr>
            <a:noAutofit/>
          </a:bodyPr>
          <a:lstStyle/>
          <a:p>
            <a:pPr algn="ctr"/>
            <a:r>
              <a:rPr lang="el-GR" sz="3200" dirty="0"/>
              <a:t>Αναζήτηση στη </a:t>
            </a:r>
            <a:r>
              <a:rPr lang="en-US" sz="3200" dirty="0"/>
              <a:t>Google</a:t>
            </a:r>
            <a:br>
              <a:rPr lang="en-US" sz="3200" dirty="0"/>
            </a:br>
            <a:r>
              <a:rPr lang="el-GR" sz="3200" b="1" dirty="0"/>
              <a:t>προχωρημένες τεχνικές αναζήτησης</a:t>
            </a:r>
            <a:br>
              <a:rPr lang="el-GR" sz="3200" b="1" dirty="0"/>
            </a:br>
            <a:endParaRPr lang="el-GR" sz="3200" dirty="0"/>
          </a:p>
        </p:txBody>
      </p:sp>
      <p:sp>
        <p:nvSpPr>
          <p:cNvPr id="3" name="Θέση περιεχομένου 2"/>
          <p:cNvSpPr>
            <a:spLocks noGrp="1"/>
          </p:cNvSpPr>
          <p:nvPr>
            <p:ph idx="1"/>
          </p:nvPr>
        </p:nvSpPr>
        <p:spPr>
          <a:xfrm>
            <a:off x="304800" y="1904999"/>
            <a:ext cx="8744711" cy="4098671"/>
          </a:xfrm>
        </p:spPr>
        <p:txBody>
          <a:bodyPr/>
          <a:lstStyle/>
          <a:p>
            <a:pPr marL="0" indent="0">
              <a:buNone/>
            </a:pPr>
            <a:r>
              <a:rPr lang="el-GR" dirty="0"/>
              <a:t>2. Αποτελέσματα που να MHN περιέχουν μια λέξη</a:t>
            </a:r>
          </a:p>
          <a:p>
            <a:pPr marL="0" indent="0">
              <a:buNone/>
            </a:pPr>
            <a:endParaRPr lang="el-GR" dirty="0"/>
          </a:p>
          <a:p>
            <a:pPr marL="0" indent="0">
              <a:buNone/>
            </a:pPr>
            <a:r>
              <a:rPr lang="el-GR" dirty="0"/>
              <a:t>Ας πούμε πως κάνω αναζήτηση για </a:t>
            </a:r>
            <a:r>
              <a:rPr lang="el-GR" dirty="0" err="1"/>
              <a:t>free</a:t>
            </a:r>
            <a:r>
              <a:rPr lang="el-GR" dirty="0"/>
              <a:t> </a:t>
            </a:r>
            <a:r>
              <a:rPr lang="el-GR" dirty="0" err="1"/>
              <a:t>antivirus</a:t>
            </a:r>
            <a:r>
              <a:rPr lang="el-GR" dirty="0"/>
              <a:t>. Τα δύο πρώτα αποτελέσματα είναι για το AVG.</a:t>
            </a:r>
          </a:p>
          <a:p>
            <a:pPr marL="0" indent="0">
              <a:buNone/>
            </a:pPr>
            <a:r>
              <a:rPr lang="el-GR" dirty="0"/>
              <a:t>Αν όμως για κάποιο λόγο θέλω όλες τις σελίδες που αναφέρονται σε δωρεάν </a:t>
            </a:r>
            <a:r>
              <a:rPr lang="el-GR" dirty="0" err="1"/>
              <a:t>antivirus</a:t>
            </a:r>
            <a:r>
              <a:rPr lang="el-GR" dirty="0"/>
              <a:t> αλλά δεν μιλούν για το AVG, αρκεί να γράψω στην αναζήτηση -AVG.</a:t>
            </a:r>
          </a:p>
        </p:txBody>
      </p:sp>
    </p:spTree>
    <p:extLst>
      <p:ext uri="{BB962C8B-B14F-4D97-AF65-F5344CB8AC3E}">
        <p14:creationId xmlns:p14="http://schemas.microsoft.com/office/powerpoint/2010/main" val="3616070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152400"/>
            <a:ext cx="8229600" cy="348648"/>
          </a:xfrm>
        </p:spPr>
        <p:txBody>
          <a:bodyPr>
            <a:noAutofit/>
          </a:bodyPr>
          <a:lstStyle/>
          <a:p>
            <a:pPr algn="ctr"/>
            <a:r>
              <a:rPr lang="el-GR" sz="3200" dirty="0"/>
              <a:t>Αναζήτηση στη </a:t>
            </a:r>
            <a:r>
              <a:rPr lang="en-US" sz="3200" dirty="0"/>
              <a:t>Google</a:t>
            </a:r>
            <a:br>
              <a:rPr lang="en-US" sz="3200" dirty="0"/>
            </a:br>
            <a:r>
              <a:rPr lang="el-GR" sz="3200" b="1" dirty="0"/>
              <a:t>προχωρημένες τεχνικές αναζήτησης</a:t>
            </a:r>
            <a:br>
              <a:rPr lang="el-GR" sz="3200" b="1" dirty="0"/>
            </a:br>
            <a:endParaRPr lang="el-GR" sz="3200" dirty="0"/>
          </a:p>
        </p:txBody>
      </p:sp>
      <p:sp>
        <p:nvSpPr>
          <p:cNvPr id="3" name="Θέση περιεχομένου 2"/>
          <p:cNvSpPr>
            <a:spLocks noGrp="1"/>
          </p:cNvSpPr>
          <p:nvPr>
            <p:ph idx="1"/>
          </p:nvPr>
        </p:nvSpPr>
        <p:spPr>
          <a:xfrm>
            <a:off x="381000" y="1828799"/>
            <a:ext cx="8668511" cy="4174871"/>
          </a:xfrm>
        </p:spPr>
        <p:txBody>
          <a:bodyPr/>
          <a:lstStyle/>
          <a:p>
            <a:r>
              <a:rPr lang="el-GR" dirty="0"/>
              <a:t>3. </a:t>
            </a:r>
            <a:r>
              <a:rPr lang="el-GR" b="1" dirty="0"/>
              <a:t>Αποτελέσματα από ένα συγκεκριμένο </a:t>
            </a:r>
            <a:r>
              <a:rPr lang="el-GR" b="1" dirty="0" err="1"/>
              <a:t>site</a:t>
            </a:r>
            <a:endParaRPr lang="el-GR" b="1" dirty="0"/>
          </a:p>
          <a:p>
            <a:pPr marL="0" indent="0">
              <a:buNone/>
            </a:pPr>
            <a:endParaRPr lang="el-GR" dirty="0"/>
          </a:p>
          <a:p>
            <a:pPr marL="0" indent="0">
              <a:buNone/>
            </a:pPr>
            <a:r>
              <a:rPr lang="el-GR" i="1" dirty="0"/>
              <a:t>Πολλά </a:t>
            </a:r>
            <a:r>
              <a:rPr lang="el-GR" i="1" dirty="0" err="1"/>
              <a:t>site</a:t>
            </a:r>
            <a:r>
              <a:rPr lang="el-GR" i="1" dirty="0"/>
              <a:t> έχουν ενσωματωμένη δυνατότητα αναζήτησης. Αλλά μπορούμε να κάνουμε αναζήτηση αποκλειστικά σε ένα συγκεκριμένο </a:t>
            </a:r>
            <a:r>
              <a:rPr lang="el-GR" i="1" dirty="0" err="1"/>
              <a:t>site</a:t>
            </a:r>
            <a:r>
              <a:rPr lang="el-GR" i="1" dirty="0"/>
              <a:t> μέσα από το </a:t>
            </a:r>
            <a:r>
              <a:rPr lang="el-GR" i="1" dirty="0" err="1"/>
              <a:t>Google</a:t>
            </a:r>
            <a:r>
              <a:rPr lang="el-GR" i="1" dirty="0"/>
              <a:t>.</a:t>
            </a:r>
          </a:p>
          <a:p>
            <a:pPr marL="0" indent="0">
              <a:buNone/>
            </a:pPr>
            <a:r>
              <a:rPr lang="el-GR" i="1" dirty="0"/>
              <a:t>Για παράδειγμα, αν θέλουμε να βρούμε πληροφορίες για </a:t>
            </a:r>
            <a:r>
              <a:rPr lang="el-GR" i="1" dirty="0" err="1"/>
              <a:t>antivirus</a:t>
            </a:r>
            <a:r>
              <a:rPr lang="el-GR" i="1" dirty="0"/>
              <a:t> στο </a:t>
            </a:r>
            <a:r>
              <a:rPr lang="el-GR" i="1" dirty="0" err="1"/>
              <a:t>pcsteps.gr</a:t>
            </a:r>
            <a:r>
              <a:rPr lang="el-GR" i="1" dirty="0"/>
              <a:t>, αρκεί να γράψουμε</a:t>
            </a:r>
          </a:p>
          <a:p>
            <a:pPr marL="0" indent="0">
              <a:buNone/>
            </a:pPr>
            <a:r>
              <a:rPr lang="el-GR" i="1" dirty="0" err="1"/>
              <a:t>site:pcsteps.gr</a:t>
            </a:r>
            <a:r>
              <a:rPr lang="el-GR" i="1" dirty="0"/>
              <a:t> </a:t>
            </a:r>
            <a:r>
              <a:rPr lang="el-GR" i="1" dirty="0" err="1"/>
              <a:t>antivirus</a:t>
            </a:r>
            <a:endParaRPr lang="el-GR" i="1" dirty="0"/>
          </a:p>
        </p:txBody>
      </p:sp>
    </p:spTree>
    <p:extLst>
      <p:ext uri="{BB962C8B-B14F-4D97-AF65-F5344CB8AC3E}">
        <p14:creationId xmlns:p14="http://schemas.microsoft.com/office/powerpoint/2010/main" val="44356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184752"/>
            <a:ext cx="8229600" cy="348648"/>
          </a:xfrm>
        </p:spPr>
        <p:txBody>
          <a:bodyPr>
            <a:noAutofit/>
          </a:bodyPr>
          <a:lstStyle/>
          <a:p>
            <a:pPr algn="ctr"/>
            <a:r>
              <a:rPr lang="el-GR" sz="3200" dirty="0"/>
              <a:t>Αναζήτηση στη </a:t>
            </a:r>
            <a:r>
              <a:rPr lang="en-US" sz="3200" dirty="0"/>
              <a:t>Google</a:t>
            </a:r>
            <a:br>
              <a:rPr lang="en-US" sz="3200" dirty="0"/>
            </a:br>
            <a:r>
              <a:rPr lang="el-GR" sz="3200" b="1" dirty="0"/>
              <a:t>προχωρημένες τεχνικές αναζήτησης</a:t>
            </a:r>
            <a:br>
              <a:rPr lang="el-GR" sz="3200" b="1" dirty="0"/>
            </a:br>
            <a:endParaRPr lang="el-GR" sz="3200" dirty="0"/>
          </a:p>
        </p:txBody>
      </p:sp>
      <p:sp>
        <p:nvSpPr>
          <p:cNvPr id="3" name="Θέση περιεχομένου 2"/>
          <p:cNvSpPr>
            <a:spLocks noGrp="1"/>
          </p:cNvSpPr>
          <p:nvPr>
            <p:ph idx="1"/>
          </p:nvPr>
        </p:nvSpPr>
        <p:spPr>
          <a:xfrm>
            <a:off x="457200" y="1600200"/>
            <a:ext cx="8229600" cy="4876800"/>
          </a:xfrm>
        </p:spPr>
        <p:txBody>
          <a:bodyPr/>
          <a:lstStyle/>
          <a:p>
            <a:r>
              <a:rPr lang="el-GR" dirty="0"/>
              <a:t>4. </a:t>
            </a:r>
            <a:r>
              <a:rPr lang="el-GR" b="1" dirty="0"/>
              <a:t>Μπαλαντέρ</a:t>
            </a:r>
          </a:p>
          <a:p>
            <a:pPr marL="0" indent="0">
              <a:buNone/>
            </a:pPr>
            <a:r>
              <a:rPr lang="el-GR" i="1" dirty="0"/>
              <a:t>Κάνοντας αναζήτηση με μια φράση που περιέχει τον χαρακτήρα *, θα μας επιστραφούν αποτελέσματα που θα περιέχουν διαφορετικές λέξεις στη θέση του *.</a:t>
            </a:r>
          </a:p>
          <a:p>
            <a:pPr marL="0" indent="0">
              <a:buNone/>
            </a:pPr>
            <a:r>
              <a:rPr lang="el-GR" i="1" dirty="0"/>
              <a:t>Για παράδειγμα, ας πούμε πως θέλω να φάω κάτι με κιμά, αλλά δεν ξέρω τι. Με την παρακάτω αναζήτηση, έχω τέσσερις εντελώς διαφορετικές συνταγές:</a:t>
            </a:r>
          </a:p>
          <a:p>
            <a:pPr marL="0" indent="0">
              <a:buNone/>
            </a:pPr>
            <a:endParaRPr lang="el-GR" i="1" dirty="0"/>
          </a:p>
        </p:txBody>
      </p:sp>
      <p:pic>
        <p:nvPicPr>
          <p:cNvPr id="4" name="Εικόνα 3"/>
          <p:cNvPicPr>
            <a:picLocks noChangeAspect="1"/>
          </p:cNvPicPr>
          <p:nvPr/>
        </p:nvPicPr>
        <p:blipFill rotWithShape="1">
          <a:blip r:embed="rId2">
            <a:extLst>
              <a:ext uri="{28A0092B-C50C-407E-A947-70E740481C1C}">
                <a14:useLocalDpi xmlns:a14="http://schemas.microsoft.com/office/drawing/2010/main" val="0"/>
              </a:ext>
            </a:extLst>
          </a:blip>
          <a:srcRect l="-1" r="-3127" b="70417"/>
          <a:stretch/>
        </p:blipFill>
        <p:spPr>
          <a:xfrm>
            <a:off x="179512" y="4509120"/>
            <a:ext cx="8784976" cy="2088232"/>
          </a:xfrm>
          <a:prstGeom prst="rect">
            <a:avLst/>
          </a:prstGeom>
        </p:spPr>
      </p:pic>
    </p:spTree>
    <p:extLst>
      <p:ext uri="{BB962C8B-B14F-4D97-AF65-F5344CB8AC3E}">
        <p14:creationId xmlns:p14="http://schemas.microsoft.com/office/powerpoint/2010/main" val="4138709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184752"/>
            <a:ext cx="8229600" cy="348648"/>
          </a:xfrm>
        </p:spPr>
        <p:txBody>
          <a:bodyPr>
            <a:noAutofit/>
          </a:bodyPr>
          <a:lstStyle/>
          <a:p>
            <a:pPr algn="ctr"/>
            <a:r>
              <a:rPr lang="el-GR" sz="3200" dirty="0"/>
              <a:t>Αναζήτηση στη </a:t>
            </a:r>
            <a:r>
              <a:rPr lang="en-US" sz="3200" dirty="0"/>
              <a:t>Google</a:t>
            </a:r>
            <a:br>
              <a:rPr lang="en-US" sz="3200" dirty="0"/>
            </a:br>
            <a:r>
              <a:rPr lang="el-GR" sz="3200" b="1" dirty="0"/>
              <a:t>προχωρημένες τεχνικές αναζήτησης</a:t>
            </a:r>
            <a:br>
              <a:rPr lang="el-GR" sz="3200" b="1" dirty="0"/>
            </a:br>
            <a:endParaRPr lang="el-GR" sz="3200" dirty="0"/>
          </a:p>
        </p:txBody>
      </p:sp>
      <p:sp>
        <p:nvSpPr>
          <p:cNvPr id="3" name="Θέση περιεχομένου 2"/>
          <p:cNvSpPr>
            <a:spLocks noGrp="1"/>
          </p:cNvSpPr>
          <p:nvPr>
            <p:ph idx="1"/>
          </p:nvPr>
        </p:nvSpPr>
        <p:spPr>
          <a:xfrm>
            <a:off x="457200" y="1828800"/>
            <a:ext cx="8229600" cy="4495800"/>
          </a:xfrm>
        </p:spPr>
        <p:txBody>
          <a:bodyPr/>
          <a:lstStyle/>
          <a:p>
            <a:r>
              <a:rPr lang="el-GR" dirty="0"/>
              <a:t>5. </a:t>
            </a:r>
            <a:r>
              <a:rPr lang="el-GR" b="1" dirty="0"/>
              <a:t>Χρονικό διάστημα</a:t>
            </a:r>
          </a:p>
          <a:p>
            <a:pPr marL="0" indent="0">
              <a:buNone/>
            </a:pPr>
            <a:endParaRPr lang="el-GR" b="1" dirty="0"/>
          </a:p>
          <a:p>
            <a:pPr marL="0" indent="0">
              <a:buNone/>
            </a:pPr>
            <a:r>
              <a:rPr lang="el-GR" dirty="0"/>
              <a:t>Αυτή η αναζήτησης μας επιτρέπει να βρούμε δημοσιεύσεις που έγιναν συγκεκριμένες ημερομηνίες. Για παράδειγμα</a:t>
            </a:r>
            <a:endParaRPr lang="el-GR" b="1" dirty="0"/>
          </a:p>
        </p:txBody>
      </p:sp>
      <p:pic>
        <p:nvPicPr>
          <p:cNvPr id="5" name="Εικόνα 4"/>
          <p:cNvPicPr>
            <a:picLocks noChangeAspect="1"/>
          </p:cNvPicPr>
          <p:nvPr/>
        </p:nvPicPr>
        <p:blipFill rotWithShape="1">
          <a:blip r:embed="rId2">
            <a:extLst>
              <a:ext uri="{28A0092B-C50C-407E-A947-70E740481C1C}">
                <a14:useLocalDpi xmlns:a14="http://schemas.microsoft.com/office/drawing/2010/main" val="0"/>
              </a:ext>
            </a:extLst>
          </a:blip>
          <a:srcRect l="-23612" t="498" r="583" b="75248"/>
          <a:stretch/>
        </p:blipFill>
        <p:spPr>
          <a:xfrm>
            <a:off x="1907704" y="3789040"/>
            <a:ext cx="5648325" cy="1587171"/>
          </a:xfrm>
          <a:prstGeom prst="rect">
            <a:avLst/>
          </a:prstGeom>
        </p:spPr>
      </p:pic>
    </p:spTree>
    <p:extLst>
      <p:ext uri="{BB962C8B-B14F-4D97-AF65-F5344CB8AC3E}">
        <p14:creationId xmlns:p14="http://schemas.microsoft.com/office/powerpoint/2010/main" val="956964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 y="1676400"/>
            <a:ext cx="9008768" cy="4893647"/>
          </a:xfrm>
          <a:prstGeom prst="rect">
            <a:avLst/>
          </a:prstGeom>
        </p:spPr>
        <p:txBody>
          <a:bodyPr wrap="square">
            <a:spAutoFit/>
          </a:bodyPr>
          <a:lstStyle/>
          <a:p>
            <a:pPr algn="just"/>
            <a:r>
              <a:rPr lang="en-US" sz="2600" b="1" dirty="0">
                <a:solidFill>
                  <a:srgbClr val="222222"/>
                </a:solidFill>
                <a:latin typeface="Source Sans Pro"/>
              </a:rPr>
              <a:t>Y</a:t>
            </a:r>
            <a:r>
              <a:rPr lang="el-GR" sz="2600" b="1" dirty="0" err="1">
                <a:solidFill>
                  <a:srgbClr val="222222"/>
                </a:solidFill>
                <a:latin typeface="Source Sans Pro"/>
              </a:rPr>
              <a:t>πολογιστικό</a:t>
            </a:r>
            <a:r>
              <a:rPr lang="el-GR" sz="2600" b="1" dirty="0">
                <a:solidFill>
                  <a:srgbClr val="222222"/>
                </a:solidFill>
                <a:latin typeface="Source Sans Pro"/>
              </a:rPr>
              <a:t> νέφος (</a:t>
            </a:r>
            <a:r>
              <a:rPr lang="en-US" sz="2600" b="1" dirty="0">
                <a:solidFill>
                  <a:srgbClr val="222222"/>
                </a:solidFill>
                <a:latin typeface="Source Sans Pro"/>
              </a:rPr>
              <a:t>C</a:t>
            </a:r>
            <a:r>
              <a:rPr lang="el-GR" sz="2600" b="1" i="0" dirty="0" err="1">
                <a:solidFill>
                  <a:srgbClr val="222222"/>
                </a:solidFill>
                <a:effectLst/>
                <a:latin typeface="Source Sans Pro"/>
              </a:rPr>
              <a:t>loud</a:t>
            </a:r>
            <a:r>
              <a:rPr lang="el-GR" sz="2600" b="1" i="0" dirty="0">
                <a:solidFill>
                  <a:srgbClr val="222222"/>
                </a:solidFill>
                <a:effectLst/>
                <a:latin typeface="Source Sans Pro"/>
              </a:rPr>
              <a:t> </a:t>
            </a:r>
            <a:r>
              <a:rPr lang="el-GR" sz="2600" b="1" i="0" dirty="0" err="1">
                <a:solidFill>
                  <a:srgbClr val="222222"/>
                </a:solidFill>
                <a:effectLst/>
                <a:latin typeface="Source Sans Pro"/>
              </a:rPr>
              <a:t>Computing</a:t>
            </a:r>
            <a:r>
              <a:rPr lang="el-GR" sz="2600" b="1" i="0" dirty="0">
                <a:solidFill>
                  <a:srgbClr val="222222"/>
                </a:solidFill>
                <a:effectLst/>
                <a:latin typeface="Source Sans Pro"/>
              </a:rPr>
              <a:t>)</a:t>
            </a:r>
            <a:r>
              <a:rPr lang="el-GR" sz="2600" b="0" i="0" dirty="0">
                <a:solidFill>
                  <a:srgbClr val="222222"/>
                </a:solidFill>
                <a:effectLst/>
                <a:latin typeface="Source Sans Pro"/>
              </a:rPr>
              <a:t> ορίζεται η αποθήκευση και η πρόσβαση σε δεδομένα και υπηρεσίες υπολογιστών μέσω του Διαδικτύου. Ο χρήστης </a:t>
            </a:r>
            <a:r>
              <a:rPr lang="el-GR" sz="2600" b="0" i="0" dirty="0" err="1">
                <a:solidFill>
                  <a:srgbClr val="222222"/>
                </a:solidFill>
                <a:effectLst/>
                <a:latin typeface="Source Sans Pro"/>
              </a:rPr>
              <a:t>χρησιμοποεί</a:t>
            </a:r>
            <a:r>
              <a:rPr lang="el-GR" sz="2600" b="0" i="0" dirty="0">
                <a:solidFill>
                  <a:srgbClr val="222222"/>
                </a:solidFill>
                <a:effectLst/>
                <a:latin typeface="Source Sans Pro"/>
              </a:rPr>
              <a:t> το λογισμικό, χωρίς να έχει το υλικό. </a:t>
            </a:r>
            <a:endParaRPr lang="en-US" sz="2600" b="0" i="0" dirty="0">
              <a:solidFill>
                <a:srgbClr val="222222"/>
              </a:solidFill>
              <a:effectLst/>
              <a:latin typeface="Source Sans Pro"/>
            </a:endParaRPr>
          </a:p>
          <a:p>
            <a:pPr algn="just"/>
            <a:endParaRPr lang="el-GR" sz="2600" b="0" i="0" u="sng" dirty="0">
              <a:solidFill>
                <a:srgbClr val="222222"/>
              </a:solidFill>
              <a:effectLst/>
              <a:latin typeface="Source Sans Pro"/>
            </a:endParaRPr>
          </a:p>
          <a:p>
            <a:pPr algn="just"/>
            <a:r>
              <a:rPr lang="el-GR" sz="2600" b="0" i="0" u="sng" dirty="0">
                <a:solidFill>
                  <a:srgbClr val="222222"/>
                </a:solidFill>
                <a:effectLst/>
                <a:latin typeface="Source Sans Pro"/>
              </a:rPr>
              <a:t>Δεν αποθηκεύ</a:t>
            </a:r>
            <a:r>
              <a:rPr lang="el-GR" sz="2600" u="sng" dirty="0">
                <a:solidFill>
                  <a:srgbClr val="222222"/>
                </a:solidFill>
                <a:latin typeface="Source Sans Pro"/>
              </a:rPr>
              <a:t>ονται</a:t>
            </a:r>
            <a:r>
              <a:rPr lang="el-GR" sz="2600" b="0" i="0" u="sng" dirty="0">
                <a:solidFill>
                  <a:srgbClr val="222222"/>
                </a:solidFill>
                <a:effectLst/>
                <a:latin typeface="Source Sans Pro"/>
              </a:rPr>
              <a:t> δεδομένα στον προσωπικό μας υπολογιστή. </a:t>
            </a:r>
          </a:p>
          <a:p>
            <a:pPr algn="just"/>
            <a:endParaRPr lang="el-GR" sz="2600" b="0" i="0" dirty="0">
              <a:solidFill>
                <a:srgbClr val="222222"/>
              </a:solidFill>
              <a:effectLst/>
              <a:latin typeface="Source Sans Pro"/>
            </a:endParaRPr>
          </a:p>
          <a:p>
            <a:pPr algn="just"/>
            <a:r>
              <a:rPr lang="el-GR" sz="2600" b="0" i="0" dirty="0">
                <a:solidFill>
                  <a:srgbClr val="222222"/>
                </a:solidFill>
                <a:effectLst/>
                <a:latin typeface="Source Sans Pro"/>
              </a:rPr>
              <a:t>Ο κύριος σκοπός του υπολογιστικού νέφους είναι να παρέχει πρόσβαση σε κέντρα δεδομένων σε πολλούς χρήστες. Οι χρήστες μπορούν επίσης να έχουν πρόσβαση σε δεδομένα από έναν απομακρυσμένο διακομιστή.</a:t>
            </a:r>
            <a:endParaRPr lang="el-GR" sz="2600" dirty="0"/>
          </a:p>
        </p:txBody>
      </p:sp>
      <p:sp>
        <p:nvSpPr>
          <p:cNvPr id="5" name="Τίτλος 1"/>
          <p:cNvSpPr>
            <a:spLocks noGrp="1"/>
          </p:cNvSpPr>
          <p:nvPr>
            <p:ph type="title"/>
          </p:nvPr>
        </p:nvSpPr>
        <p:spPr>
          <a:xfrm>
            <a:off x="78739" y="381000"/>
            <a:ext cx="8930030" cy="937845"/>
          </a:xfrm>
        </p:spPr>
        <p:txBody>
          <a:bodyPr/>
          <a:lstStyle/>
          <a:p>
            <a:r>
              <a:rPr lang="el-GR" dirty="0"/>
              <a:t>Υπολογιστικό νέφος</a:t>
            </a:r>
          </a:p>
        </p:txBody>
      </p:sp>
    </p:spTree>
    <p:extLst>
      <p:ext uri="{BB962C8B-B14F-4D97-AF65-F5344CB8AC3E}">
        <p14:creationId xmlns:p14="http://schemas.microsoft.com/office/powerpoint/2010/main" val="1424331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8600" y="169512"/>
            <a:ext cx="8229600" cy="348648"/>
          </a:xfrm>
        </p:spPr>
        <p:txBody>
          <a:bodyPr>
            <a:noAutofit/>
          </a:bodyPr>
          <a:lstStyle/>
          <a:p>
            <a:pPr algn="ctr"/>
            <a:r>
              <a:rPr lang="el-GR" sz="3200" dirty="0"/>
              <a:t>Αναζήτηση στη </a:t>
            </a:r>
            <a:r>
              <a:rPr lang="en-US" sz="3200" dirty="0"/>
              <a:t>Google</a:t>
            </a:r>
            <a:br>
              <a:rPr lang="en-US" sz="3200" dirty="0"/>
            </a:br>
            <a:r>
              <a:rPr lang="el-GR" sz="3200" b="1" dirty="0"/>
              <a:t>προχωρημένες τεχνικές αναζήτησης</a:t>
            </a:r>
            <a:br>
              <a:rPr lang="el-GR" sz="3200" b="1" dirty="0"/>
            </a:br>
            <a:endParaRPr lang="el-GR" sz="3200" dirty="0"/>
          </a:p>
        </p:txBody>
      </p:sp>
      <p:sp>
        <p:nvSpPr>
          <p:cNvPr id="3" name="Θέση περιεχομένου 2"/>
          <p:cNvSpPr>
            <a:spLocks noGrp="1"/>
          </p:cNvSpPr>
          <p:nvPr>
            <p:ph idx="1"/>
          </p:nvPr>
        </p:nvSpPr>
        <p:spPr>
          <a:xfrm>
            <a:off x="457200" y="1828800"/>
            <a:ext cx="8229600" cy="4495800"/>
          </a:xfrm>
        </p:spPr>
        <p:txBody>
          <a:bodyPr/>
          <a:lstStyle/>
          <a:p>
            <a:r>
              <a:rPr lang="el-GR" dirty="0"/>
              <a:t>6. </a:t>
            </a:r>
            <a:r>
              <a:rPr lang="el-GR" b="1" dirty="0"/>
              <a:t>Τύπος αρχείου</a:t>
            </a:r>
          </a:p>
          <a:p>
            <a:pPr marL="0" indent="0">
              <a:buNone/>
            </a:pPr>
            <a:endParaRPr lang="el-GR" b="1" dirty="0"/>
          </a:p>
          <a:p>
            <a:pPr marL="0" indent="0">
              <a:buNone/>
            </a:pPr>
            <a:r>
              <a:rPr lang="el-GR" dirty="0"/>
              <a:t>Αν δεν θέλουμε να βρούμε απαραίτητα σελίδα, αλλά ένα συγκεκριμένο τύπο αρχείου, μπορούμε να το ορίσουμε με το </a:t>
            </a:r>
            <a:r>
              <a:rPr lang="el-GR" dirty="0" err="1"/>
              <a:t>filetype</a:t>
            </a:r>
            <a:r>
              <a:rPr lang="el-GR" dirty="0"/>
              <a:t>: και την κατάληξη.</a:t>
            </a:r>
          </a:p>
          <a:p>
            <a:pPr marL="0" indent="0">
              <a:buNone/>
            </a:pPr>
            <a:r>
              <a:rPr lang="el-GR" dirty="0"/>
              <a:t>Αυτές οι αναζητήσεις είναι συνήθως πολύ χρήσιμες με το </a:t>
            </a:r>
            <a:r>
              <a:rPr lang="el-GR" dirty="0" err="1"/>
              <a:t>filetype:pdf</a:t>
            </a:r>
            <a:r>
              <a:rPr lang="el-GR" dirty="0"/>
              <a:t> αν ψάχνουμε μία επιστημονική δημοσίευση.</a:t>
            </a:r>
          </a:p>
          <a:p>
            <a:pPr marL="0" indent="0">
              <a:buNone/>
            </a:pPr>
            <a:endParaRPr lang="el-GR" dirty="0"/>
          </a:p>
          <a:p>
            <a:pPr marL="0" indent="0">
              <a:buNone/>
            </a:pPr>
            <a:r>
              <a:rPr lang="el-GR" dirty="0"/>
              <a:t>Πχ υπολογιστικό νέφος </a:t>
            </a:r>
            <a:r>
              <a:rPr lang="en-US" dirty="0" err="1"/>
              <a:t>filetype</a:t>
            </a:r>
            <a:r>
              <a:rPr lang="en-US" dirty="0"/>
              <a:t>:</a:t>
            </a:r>
            <a:r>
              <a:rPr lang="el-GR" dirty="0"/>
              <a:t> </a:t>
            </a:r>
            <a:r>
              <a:rPr lang="en-US" dirty="0"/>
              <a:t>pdf</a:t>
            </a:r>
            <a:endParaRPr lang="el-GR" dirty="0"/>
          </a:p>
          <a:p>
            <a:pPr marL="0" indent="0">
              <a:buNone/>
            </a:pPr>
            <a:endParaRPr lang="el-GR" b="1" dirty="0"/>
          </a:p>
        </p:txBody>
      </p:sp>
    </p:spTree>
    <p:extLst>
      <p:ext uri="{BB962C8B-B14F-4D97-AF65-F5344CB8AC3E}">
        <p14:creationId xmlns:p14="http://schemas.microsoft.com/office/powerpoint/2010/main" val="3119218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 y="184752"/>
            <a:ext cx="8229600" cy="348648"/>
          </a:xfrm>
        </p:spPr>
        <p:txBody>
          <a:bodyPr>
            <a:noAutofit/>
          </a:bodyPr>
          <a:lstStyle/>
          <a:p>
            <a:pPr algn="ctr"/>
            <a:r>
              <a:rPr lang="el-GR" sz="3200" dirty="0"/>
              <a:t>Αναζήτηση στη </a:t>
            </a:r>
            <a:r>
              <a:rPr lang="en-US" sz="3200" dirty="0"/>
              <a:t>Google</a:t>
            </a:r>
            <a:br>
              <a:rPr lang="en-US" sz="3200" dirty="0"/>
            </a:br>
            <a:r>
              <a:rPr lang="el-GR" sz="3200" b="1" dirty="0"/>
              <a:t>προχωρημένες τεχνικές αναζήτησης</a:t>
            </a:r>
            <a:br>
              <a:rPr lang="el-GR" sz="3200" b="1" dirty="0"/>
            </a:br>
            <a:endParaRPr lang="el-GR" sz="3200" dirty="0"/>
          </a:p>
        </p:txBody>
      </p:sp>
      <p:sp>
        <p:nvSpPr>
          <p:cNvPr id="3" name="Θέση περιεχομένου 2"/>
          <p:cNvSpPr>
            <a:spLocks noGrp="1"/>
          </p:cNvSpPr>
          <p:nvPr>
            <p:ph idx="1"/>
          </p:nvPr>
        </p:nvSpPr>
        <p:spPr>
          <a:xfrm>
            <a:off x="457200" y="1828800"/>
            <a:ext cx="8229600" cy="4495800"/>
          </a:xfrm>
        </p:spPr>
        <p:txBody>
          <a:bodyPr/>
          <a:lstStyle/>
          <a:p>
            <a:r>
              <a:rPr lang="en-US" dirty="0"/>
              <a:t>7. </a:t>
            </a:r>
            <a:r>
              <a:rPr lang="el-GR" b="1" dirty="0"/>
              <a:t>Ή τη μία λέξη ή την άλλη</a:t>
            </a:r>
            <a:r>
              <a:rPr lang="en-US" b="1" dirty="0"/>
              <a:t> (OR </a:t>
            </a:r>
            <a:r>
              <a:rPr lang="el-GR" b="1" dirty="0"/>
              <a:t>η |</a:t>
            </a:r>
          </a:p>
          <a:p>
            <a:pPr marL="0" indent="0">
              <a:buNone/>
            </a:pPr>
            <a:endParaRPr lang="el-GR" b="1" dirty="0"/>
          </a:p>
          <a:p>
            <a:pPr marL="0" indent="0">
              <a:buNone/>
            </a:pPr>
            <a:endParaRPr lang="en-US" i="1" dirty="0"/>
          </a:p>
          <a:p>
            <a:pPr marL="0" indent="0">
              <a:buNone/>
            </a:pPr>
            <a:r>
              <a:rPr lang="el-GR" i="1" dirty="0"/>
              <a:t>Η αναζήτηση της μορφής (λέξη) OR (λέξη) θα μας επιστρέψει περισσότερα αποτελέσματα, γιατί αρκεί μια σελίδα να περιέχει μία από τις δύο λέξεις τις αναζήτησης για να εμφανιστεί σαν αποτέλεσμα.</a:t>
            </a:r>
          </a:p>
          <a:p>
            <a:pPr marL="0" indent="0">
              <a:buNone/>
            </a:pPr>
            <a:endParaRPr lang="en-US" i="1" dirty="0"/>
          </a:p>
          <a:p>
            <a:pPr marL="0" indent="0">
              <a:buNone/>
            </a:pPr>
            <a:r>
              <a:rPr lang="el-GR" i="1" dirty="0"/>
              <a:t>Αν δηλαδή ψάξω για </a:t>
            </a:r>
            <a:r>
              <a:rPr lang="el-GR" i="1" dirty="0" err="1"/>
              <a:t>ferrari</a:t>
            </a:r>
            <a:r>
              <a:rPr lang="el-GR" i="1" dirty="0"/>
              <a:t> OR </a:t>
            </a:r>
            <a:r>
              <a:rPr lang="el-GR" i="1" dirty="0" err="1"/>
              <a:t>Yugo</a:t>
            </a:r>
            <a:r>
              <a:rPr lang="el-GR" i="1" dirty="0"/>
              <a:t>, θα έχω στα αποτελέσματα σελίδες που αναφέρουν μόνο τη </a:t>
            </a:r>
            <a:r>
              <a:rPr lang="el-GR" i="1" dirty="0" err="1"/>
              <a:t>Ferrari</a:t>
            </a:r>
            <a:r>
              <a:rPr lang="el-GR" i="1" dirty="0"/>
              <a:t>, σελίδες που αναφέρουν μόνο το </a:t>
            </a:r>
            <a:r>
              <a:rPr lang="el-GR" i="1" dirty="0" err="1"/>
              <a:t>Yugo</a:t>
            </a:r>
            <a:r>
              <a:rPr lang="el-GR" i="1" dirty="0"/>
              <a:t> ή και τα δύο.</a:t>
            </a:r>
          </a:p>
          <a:p>
            <a:pPr marL="0" indent="0">
              <a:buNone/>
            </a:pPr>
            <a:endParaRPr lang="el-GR" b="1" dirty="0"/>
          </a:p>
        </p:txBody>
      </p:sp>
    </p:spTree>
    <p:extLst>
      <p:ext uri="{BB962C8B-B14F-4D97-AF65-F5344CB8AC3E}">
        <p14:creationId xmlns:p14="http://schemas.microsoft.com/office/powerpoint/2010/main" val="2469199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 y="260648"/>
            <a:ext cx="8229600" cy="348648"/>
          </a:xfrm>
        </p:spPr>
        <p:txBody>
          <a:bodyPr>
            <a:noAutofit/>
          </a:bodyPr>
          <a:lstStyle/>
          <a:p>
            <a:pPr algn="ctr"/>
            <a:r>
              <a:rPr lang="el-GR" sz="3200" dirty="0"/>
              <a:t>Αναζήτηση στη </a:t>
            </a:r>
            <a:r>
              <a:rPr lang="en-US" sz="3200" dirty="0"/>
              <a:t>Google</a:t>
            </a:r>
            <a:br>
              <a:rPr lang="en-US" sz="3200" dirty="0"/>
            </a:br>
            <a:r>
              <a:rPr lang="el-GR" sz="3200" b="1" dirty="0"/>
              <a:t>«</a:t>
            </a:r>
            <a:r>
              <a:rPr lang="el-GR" sz="3200" b="1" dirty="0" err="1"/>
              <a:t>Αλλα</a:t>
            </a:r>
            <a:r>
              <a:rPr lang="el-GR" sz="3200" b="1" dirty="0"/>
              <a:t> κόλπα»</a:t>
            </a:r>
            <a:br>
              <a:rPr lang="el-GR" sz="3200" b="1" dirty="0"/>
            </a:br>
            <a:endParaRPr lang="el-GR" sz="3200" dirty="0"/>
          </a:p>
        </p:txBody>
      </p:sp>
      <p:sp>
        <p:nvSpPr>
          <p:cNvPr id="3" name="Θέση περιεχομένου 2"/>
          <p:cNvSpPr>
            <a:spLocks noGrp="1"/>
          </p:cNvSpPr>
          <p:nvPr>
            <p:ph idx="1"/>
          </p:nvPr>
        </p:nvSpPr>
        <p:spPr>
          <a:xfrm>
            <a:off x="457200" y="1828800"/>
            <a:ext cx="8229600" cy="4768552"/>
          </a:xfrm>
        </p:spPr>
        <p:txBody>
          <a:bodyPr/>
          <a:lstStyle/>
          <a:p>
            <a:pPr marL="0" indent="0">
              <a:buNone/>
            </a:pPr>
            <a:r>
              <a:rPr lang="el-GR" b="1" dirty="0"/>
              <a:t>Να βάλει χρονόμετρο</a:t>
            </a:r>
          </a:p>
          <a:p>
            <a:pPr marL="0" indent="0" algn="ctr">
              <a:buNone/>
            </a:pPr>
            <a:r>
              <a:rPr lang="el-GR" dirty="0"/>
              <a:t>Απλά γράψτε «</a:t>
            </a:r>
            <a:r>
              <a:rPr lang="el-GR" dirty="0" err="1"/>
              <a:t>set</a:t>
            </a:r>
            <a:r>
              <a:rPr lang="el-GR" dirty="0"/>
              <a:t> a </a:t>
            </a:r>
            <a:r>
              <a:rPr lang="el-GR" dirty="0" err="1"/>
              <a:t>timer</a:t>
            </a:r>
            <a:r>
              <a:rPr lang="el-GR" dirty="0"/>
              <a:t> </a:t>
            </a:r>
            <a:r>
              <a:rPr lang="el-GR" dirty="0" err="1"/>
              <a:t>for</a:t>
            </a:r>
            <a:r>
              <a:rPr lang="el-GR" dirty="0"/>
              <a:t>» και το χρόνο που θέλετε</a:t>
            </a:r>
            <a:endParaRPr lang="en-US" i="1" dirty="0"/>
          </a:p>
          <a:p>
            <a:pPr marL="0" indent="0">
              <a:buNone/>
            </a:pPr>
            <a:r>
              <a:rPr lang="el-GR" b="1" dirty="0"/>
              <a:t>Υπολογίστε τη διαφορά ώρας</a:t>
            </a:r>
            <a:endParaRPr lang="en-US" b="1" dirty="0"/>
          </a:p>
          <a:p>
            <a:pPr marL="0" indent="0" algn="ctr">
              <a:buNone/>
            </a:pPr>
            <a:r>
              <a:rPr lang="en-US" i="1" dirty="0"/>
              <a:t>Time: London</a:t>
            </a:r>
          </a:p>
          <a:p>
            <a:pPr marL="0" indent="0">
              <a:buNone/>
            </a:pPr>
            <a:r>
              <a:rPr lang="el-GR" b="1" dirty="0"/>
              <a:t>Ψάξτε λέξεις που δε θυμάστε</a:t>
            </a:r>
            <a:endParaRPr lang="en-US" b="1" dirty="0"/>
          </a:p>
          <a:p>
            <a:pPr marL="0" indent="0" algn="ctr">
              <a:buNone/>
            </a:pPr>
            <a:r>
              <a:rPr lang="en-US" i="1" dirty="0"/>
              <a:t>Actor called * </a:t>
            </a:r>
            <a:r>
              <a:rPr lang="en-US" i="1" dirty="0" err="1"/>
              <a:t>johnson</a:t>
            </a:r>
            <a:endParaRPr lang="en-US" i="1" dirty="0"/>
          </a:p>
          <a:p>
            <a:pPr marL="0" indent="0">
              <a:buNone/>
            </a:pPr>
            <a:r>
              <a:rPr lang="el-GR" b="1" dirty="0"/>
              <a:t>Μετατρέψτε μεγέθη</a:t>
            </a:r>
            <a:endParaRPr lang="en-US" b="1" dirty="0"/>
          </a:p>
          <a:p>
            <a:pPr marL="0" indent="0" algn="ctr">
              <a:buNone/>
            </a:pPr>
            <a:r>
              <a:rPr lang="en-US" i="1" dirty="0"/>
              <a:t>10 miles to km</a:t>
            </a:r>
            <a:endParaRPr lang="el-GR" b="1" i="1" dirty="0"/>
          </a:p>
        </p:txBody>
      </p:sp>
    </p:spTree>
    <p:extLst>
      <p:ext uri="{BB962C8B-B14F-4D97-AF65-F5344CB8AC3E}">
        <p14:creationId xmlns:p14="http://schemas.microsoft.com/office/powerpoint/2010/main" val="3858893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8600" y="86324"/>
            <a:ext cx="8229600" cy="348648"/>
          </a:xfrm>
        </p:spPr>
        <p:txBody>
          <a:bodyPr>
            <a:noAutofit/>
          </a:bodyPr>
          <a:lstStyle/>
          <a:p>
            <a:pPr algn="ctr"/>
            <a:r>
              <a:rPr lang="el-GR" sz="3200" dirty="0"/>
              <a:t>Αναζήτηση στη </a:t>
            </a:r>
            <a:r>
              <a:rPr lang="en-US" sz="3200" dirty="0"/>
              <a:t>Google</a:t>
            </a:r>
            <a:br>
              <a:rPr lang="en-US" sz="3200" dirty="0"/>
            </a:br>
            <a:r>
              <a:rPr lang="el-GR" sz="3200" b="1" dirty="0"/>
              <a:t>«</a:t>
            </a:r>
            <a:r>
              <a:rPr lang="el-GR" sz="3200" b="1" dirty="0" err="1"/>
              <a:t>Αλλα</a:t>
            </a:r>
            <a:r>
              <a:rPr lang="el-GR" sz="3200" b="1" dirty="0"/>
              <a:t> κόλπα»</a:t>
            </a:r>
            <a:br>
              <a:rPr lang="el-GR" sz="3200" b="1" dirty="0"/>
            </a:br>
            <a:endParaRPr lang="el-GR" sz="3200" dirty="0"/>
          </a:p>
        </p:txBody>
      </p:sp>
      <p:sp>
        <p:nvSpPr>
          <p:cNvPr id="3" name="Θέση περιεχομένου 2"/>
          <p:cNvSpPr>
            <a:spLocks noGrp="1"/>
          </p:cNvSpPr>
          <p:nvPr>
            <p:ph idx="1"/>
          </p:nvPr>
        </p:nvSpPr>
        <p:spPr>
          <a:xfrm>
            <a:off x="457200" y="1752600"/>
            <a:ext cx="8229600" cy="4844752"/>
          </a:xfrm>
        </p:spPr>
        <p:txBody>
          <a:bodyPr/>
          <a:lstStyle/>
          <a:p>
            <a:pPr marL="0" indent="0">
              <a:buNone/>
            </a:pPr>
            <a:r>
              <a:rPr lang="el-GR" b="1" dirty="0" err="1"/>
              <a:t>Bρείτε</a:t>
            </a:r>
            <a:r>
              <a:rPr lang="el-GR" b="1" dirty="0"/>
              <a:t> ιστοσελίδα παρόμοια με κάποια που ήδη ξέρετε</a:t>
            </a:r>
            <a:endParaRPr lang="en-US" b="1" dirty="0"/>
          </a:p>
          <a:p>
            <a:pPr marL="0" indent="0" algn="ctr">
              <a:buNone/>
            </a:pPr>
            <a:r>
              <a:rPr lang="en-US" i="1" dirty="0"/>
              <a:t>Related: gazzeta.gr</a:t>
            </a:r>
            <a:endParaRPr lang="el-GR" i="1" dirty="0"/>
          </a:p>
          <a:p>
            <a:pPr marL="0" indent="0" algn="just">
              <a:buNone/>
            </a:pPr>
            <a:r>
              <a:rPr lang="el-GR" b="1" dirty="0"/>
              <a:t>Ψάχνοντας για έναν τίτλο ή URL</a:t>
            </a:r>
          </a:p>
          <a:p>
            <a:pPr marL="0" indent="0" algn="just">
              <a:buNone/>
            </a:pPr>
            <a:r>
              <a:rPr lang="en-US" dirty="0"/>
              <a:t> </a:t>
            </a:r>
            <a:r>
              <a:rPr lang="en-US" dirty="0" err="1"/>
              <a:t>intitle</a:t>
            </a:r>
            <a:r>
              <a:rPr lang="en-US" dirty="0"/>
              <a:t>: </a:t>
            </a:r>
            <a:r>
              <a:rPr lang="el-GR" dirty="0"/>
              <a:t>	</a:t>
            </a:r>
            <a:r>
              <a:rPr lang="en-US" dirty="0"/>
              <a:t> </a:t>
            </a:r>
            <a:r>
              <a:rPr lang="en-US" dirty="0" err="1"/>
              <a:t>inurl</a:t>
            </a:r>
            <a:r>
              <a:rPr lang="el-GR" dirty="0"/>
              <a:t>:</a:t>
            </a:r>
          </a:p>
          <a:p>
            <a:pPr marL="0" indent="0" algn="just">
              <a:buNone/>
            </a:pPr>
            <a:r>
              <a:rPr lang="el-GR" b="1" dirty="0"/>
              <a:t>Ερμηνεία λέξεων</a:t>
            </a:r>
          </a:p>
          <a:p>
            <a:pPr marL="0" indent="0" algn="just">
              <a:buNone/>
            </a:pPr>
            <a:r>
              <a:rPr lang="en-US" dirty="0"/>
              <a:t>define: </a:t>
            </a:r>
            <a:r>
              <a:rPr lang="el-GR" dirty="0"/>
              <a:t>		</a:t>
            </a:r>
            <a:r>
              <a:rPr lang="en-US" dirty="0"/>
              <a:t>etymology:</a:t>
            </a:r>
            <a:endParaRPr lang="el-GR" dirty="0"/>
          </a:p>
          <a:p>
            <a:pPr marL="0" indent="0" algn="just">
              <a:buNone/>
            </a:pPr>
            <a:r>
              <a:rPr lang="el-GR" b="1" i="1" dirty="0"/>
              <a:t>Αριθμομηχανή</a:t>
            </a:r>
          </a:p>
          <a:p>
            <a:pPr marL="0" indent="0" algn="ctr">
              <a:buNone/>
            </a:pPr>
            <a:r>
              <a:rPr lang="el-GR" i="1" dirty="0"/>
              <a:t>13*26,3</a:t>
            </a:r>
          </a:p>
        </p:txBody>
      </p:sp>
    </p:spTree>
    <p:extLst>
      <p:ext uri="{BB962C8B-B14F-4D97-AF65-F5344CB8AC3E}">
        <p14:creationId xmlns:p14="http://schemas.microsoft.com/office/powerpoint/2010/main" val="3741156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116632"/>
            <a:ext cx="8229600" cy="1143000"/>
          </a:xfrm>
        </p:spPr>
        <p:txBody>
          <a:bodyPr/>
          <a:lstStyle/>
          <a:p>
            <a:pPr algn="ctr"/>
            <a:r>
              <a:rPr lang="en-US" dirty="0"/>
              <a:t>H Google </a:t>
            </a:r>
            <a:r>
              <a:rPr lang="el-GR" dirty="0"/>
              <a:t>αστειεύεται</a:t>
            </a:r>
          </a:p>
        </p:txBody>
      </p:sp>
      <p:sp>
        <p:nvSpPr>
          <p:cNvPr id="3" name="Θέση περιεχομένου 2"/>
          <p:cNvSpPr>
            <a:spLocks noGrp="1"/>
          </p:cNvSpPr>
          <p:nvPr>
            <p:ph idx="1"/>
          </p:nvPr>
        </p:nvSpPr>
        <p:spPr>
          <a:xfrm>
            <a:off x="914400" y="1828800"/>
            <a:ext cx="6705600" cy="4648200"/>
          </a:xfrm>
        </p:spPr>
        <p:txBody>
          <a:bodyPr>
            <a:normAutofit/>
          </a:bodyPr>
          <a:lstStyle/>
          <a:p>
            <a:r>
              <a:rPr lang="en-US" sz="2800" dirty="0"/>
              <a:t>do a barrel roll</a:t>
            </a:r>
          </a:p>
          <a:p>
            <a:r>
              <a:rPr lang="en-US" sz="2800" dirty="0"/>
              <a:t>google gravity</a:t>
            </a:r>
          </a:p>
          <a:p>
            <a:r>
              <a:rPr lang="en-US" sz="2800" dirty="0" err="1"/>
              <a:t>zerg</a:t>
            </a:r>
            <a:r>
              <a:rPr lang="en-US" sz="2800" dirty="0"/>
              <a:t> rush</a:t>
            </a:r>
          </a:p>
          <a:p>
            <a:r>
              <a:rPr lang="en-US" sz="2800" dirty="0" err="1"/>
              <a:t>atari</a:t>
            </a:r>
            <a:r>
              <a:rPr lang="en-US" sz="2800" dirty="0"/>
              <a:t> breakout</a:t>
            </a:r>
          </a:p>
          <a:p>
            <a:r>
              <a:rPr lang="en-US" sz="2800" dirty="0"/>
              <a:t>flip a coin</a:t>
            </a:r>
          </a:p>
          <a:p>
            <a:r>
              <a:rPr lang="en-US" sz="2800" dirty="0"/>
              <a:t>roll a die</a:t>
            </a:r>
          </a:p>
          <a:p>
            <a:r>
              <a:rPr lang="en-US" sz="2800" dirty="0"/>
              <a:t>askew</a:t>
            </a:r>
          </a:p>
          <a:p>
            <a:r>
              <a:rPr lang="en-US" sz="2800" dirty="0"/>
              <a:t>google </a:t>
            </a:r>
            <a:r>
              <a:rPr lang="en-US" sz="2800" dirty="0" err="1"/>
              <a:t>pacman</a:t>
            </a:r>
            <a:endParaRPr lang="en-US" sz="2800" dirty="0"/>
          </a:p>
          <a:p>
            <a:r>
              <a:rPr lang="en-US" sz="2800" dirty="0"/>
              <a:t>(</a:t>
            </a:r>
            <a:r>
              <a:rPr lang="el-GR" sz="2800" dirty="0"/>
              <a:t>όνομα κάποιου ηθοποιού) </a:t>
            </a:r>
            <a:r>
              <a:rPr lang="en-US" sz="2800" dirty="0"/>
              <a:t>bacon number</a:t>
            </a:r>
          </a:p>
          <a:p>
            <a:r>
              <a:rPr lang="en-US" sz="2800" dirty="0"/>
              <a:t>google in 1998</a:t>
            </a:r>
          </a:p>
          <a:p>
            <a:pPr marL="0" indent="0">
              <a:buNone/>
            </a:pPr>
            <a:endParaRPr lang="el-GR" sz="2800" dirty="0"/>
          </a:p>
        </p:txBody>
      </p:sp>
    </p:spTree>
    <p:extLst>
      <p:ext uri="{BB962C8B-B14F-4D97-AF65-F5344CB8AC3E}">
        <p14:creationId xmlns:p14="http://schemas.microsoft.com/office/powerpoint/2010/main" val="14018856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188640"/>
            <a:ext cx="8229600" cy="780696"/>
          </a:xfrm>
        </p:spPr>
        <p:txBody>
          <a:bodyPr>
            <a:normAutofit/>
          </a:bodyPr>
          <a:lstStyle/>
          <a:p>
            <a:pPr algn="ctr"/>
            <a:r>
              <a:rPr lang="en-US" dirty="0"/>
              <a:t>Google docs</a:t>
            </a:r>
            <a:endParaRPr lang="el-GR" dirty="0"/>
          </a:p>
        </p:txBody>
      </p:sp>
      <p:sp>
        <p:nvSpPr>
          <p:cNvPr id="3" name="Θέση περιεχομένου 2"/>
          <p:cNvSpPr>
            <a:spLocks noGrp="1"/>
          </p:cNvSpPr>
          <p:nvPr>
            <p:ph idx="1"/>
          </p:nvPr>
        </p:nvSpPr>
        <p:spPr>
          <a:xfrm>
            <a:off x="0" y="1905000"/>
            <a:ext cx="9144000" cy="4953000"/>
          </a:xfrm>
        </p:spPr>
        <p:txBody>
          <a:bodyPr>
            <a:normAutofit/>
          </a:bodyPr>
          <a:lstStyle/>
          <a:p>
            <a:pPr marL="0" indent="0">
              <a:buNone/>
            </a:pPr>
            <a:r>
              <a:rPr lang="el-GR" dirty="0"/>
              <a:t>Το μεγάλο πλεονέκτημα που εμφανίζεται με την χρήση του </a:t>
            </a:r>
            <a:r>
              <a:rPr lang="el-GR" dirty="0" err="1"/>
              <a:t>Drive</a:t>
            </a:r>
            <a:r>
              <a:rPr lang="el-GR" dirty="0"/>
              <a:t>: μπορούμε να ορίσουμε ότι περισσότεροι του ενός χρήστες μπορούν να εργάζονται στο ίδιο έγγραφο. </a:t>
            </a:r>
            <a:endParaRPr lang="en-US" dirty="0"/>
          </a:p>
          <a:p>
            <a:pPr marL="0" indent="0">
              <a:buNone/>
            </a:pPr>
            <a:r>
              <a:rPr lang="el-GR" dirty="0"/>
              <a:t>Ακόμη και την ίδια χρονική στιγμή. </a:t>
            </a:r>
            <a:endParaRPr lang="en-US" dirty="0"/>
          </a:p>
          <a:p>
            <a:pPr marL="0" indent="0">
              <a:buNone/>
            </a:pPr>
            <a:r>
              <a:rPr lang="el-GR" dirty="0"/>
              <a:t>Όλοι οι συμμετέχοντες μπορούν να δουλεύουν μέσα στο ίδιο έγγραφο, διαμορφώνοντας, διορθώνοντας και συμπληρώνοντας όποιο μέρος του επιθυμούν. </a:t>
            </a:r>
            <a:endParaRPr lang="en-US" dirty="0"/>
          </a:p>
          <a:p>
            <a:pPr marL="0" indent="0">
              <a:buNone/>
            </a:pPr>
            <a:r>
              <a:rPr lang="el-GR" dirty="0"/>
              <a:t>Είναι ένας τρόπος δουλειάς που βοηθάει στην ομαδική και συνεργατική δράση. </a:t>
            </a:r>
            <a:endParaRPr lang="en-US" dirty="0"/>
          </a:p>
          <a:p>
            <a:pPr marL="0" indent="0">
              <a:buNone/>
            </a:pPr>
            <a:r>
              <a:rPr lang="el-GR" dirty="0"/>
              <a:t>Μπορούμε να διαμοιράσουμε το έγγραφο και να υποστηρίξουμε συνεργατικές μεθόδους και πρακτικές.</a:t>
            </a:r>
          </a:p>
          <a:p>
            <a:endParaRPr lang="el-GR" dirty="0"/>
          </a:p>
        </p:txBody>
      </p:sp>
    </p:spTree>
    <p:extLst>
      <p:ext uri="{BB962C8B-B14F-4D97-AF65-F5344CB8AC3E}">
        <p14:creationId xmlns:p14="http://schemas.microsoft.com/office/powerpoint/2010/main" val="38888715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8229600" cy="492664"/>
          </a:xfrm>
        </p:spPr>
        <p:txBody>
          <a:bodyPr>
            <a:normAutofit fontScale="90000"/>
          </a:bodyPr>
          <a:lstStyle/>
          <a:p>
            <a:pPr algn="ctr"/>
            <a:r>
              <a:rPr lang="en-US" dirty="0"/>
              <a:t>Google docs</a:t>
            </a:r>
            <a:endParaRPr lang="el-GR" dirty="0"/>
          </a:p>
        </p:txBody>
      </p:sp>
      <p:sp>
        <p:nvSpPr>
          <p:cNvPr id="3" name="Θέση περιεχομένου 2"/>
          <p:cNvSpPr>
            <a:spLocks noGrp="1"/>
          </p:cNvSpPr>
          <p:nvPr>
            <p:ph idx="1"/>
          </p:nvPr>
        </p:nvSpPr>
        <p:spPr>
          <a:xfrm>
            <a:off x="0" y="1752600"/>
            <a:ext cx="9144000" cy="5105400"/>
          </a:xfrm>
        </p:spPr>
        <p:txBody>
          <a:bodyPr>
            <a:normAutofit lnSpcReduction="10000"/>
          </a:bodyPr>
          <a:lstStyle/>
          <a:p>
            <a:pPr marL="0" indent="0">
              <a:buNone/>
            </a:pPr>
            <a:r>
              <a:rPr lang="el-GR" sz="2400" dirty="0"/>
              <a:t>Το </a:t>
            </a:r>
            <a:r>
              <a:rPr lang="el-GR" sz="2400" dirty="0" err="1"/>
              <a:t>Google</a:t>
            </a:r>
            <a:r>
              <a:rPr lang="el-GR" sz="2400" dirty="0"/>
              <a:t> </a:t>
            </a:r>
            <a:r>
              <a:rPr lang="el-GR" sz="2400" dirty="0" err="1"/>
              <a:t>Drive</a:t>
            </a:r>
            <a:r>
              <a:rPr lang="el-GR" sz="2400" dirty="0"/>
              <a:t> σάς δίνει πρόσβαση σε μια σειρά εργαλείων που σας επιτρέπουν να δημιουργείτε και να επεξεργάζεστε διάφορα αρχεία, όπως έγγραφα, υπολογιστικά φύλλα και παρουσιάσεις. </a:t>
            </a:r>
            <a:endParaRPr lang="en-US" sz="2400" dirty="0"/>
          </a:p>
          <a:p>
            <a:pPr marL="0" indent="0">
              <a:buNone/>
            </a:pPr>
            <a:r>
              <a:rPr lang="el-GR" sz="2000" u="sng" dirty="0"/>
              <a:t>Υπάρχουν πέντε τύποι αρχείων που μπορείτε να δημιουργήσετε στο </a:t>
            </a:r>
            <a:r>
              <a:rPr lang="el-GR" sz="2000" u="sng" dirty="0" err="1"/>
              <a:t>Google</a:t>
            </a:r>
            <a:r>
              <a:rPr lang="el-GR" sz="2000" u="sng" dirty="0"/>
              <a:t> </a:t>
            </a:r>
            <a:r>
              <a:rPr lang="el-GR" sz="2000" u="sng" dirty="0" err="1"/>
              <a:t>Drive</a:t>
            </a:r>
            <a:r>
              <a:rPr lang="el-GR" sz="2000" u="sng" dirty="0"/>
              <a:t>:</a:t>
            </a:r>
            <a:endParaRPr lang="en-US" sz="2000" u="sng" dirty="0"/>
          </a:p>
          <a:p>
            <a:pPr marL="0" indent="0">
              <a:buNone/>
            </a:pPr>
            <a:endParaRPr lang="en-US" sz="2400" u="sng" dirty="0"/>
          </a:p>
          <a:p>
            <a:pPr marL="0" indent="0">
              <a:buNone/>
            </a:pPr>
            <a:r>
              <a:rPr lang="el-GR" sz="2400" u="sng" dirty="0"/>
              <a:t>Έγγραφα</a:t>
            </a:r>
            <a:r>
              <a:rPr lang="el-GR" sz="2400" dirty="0"/>
              <a:t>: Για τη σύνταξη επιστολών, φυλλαδίων, δοκιμίων και άλλων αρχείων κειμένου (παρόμοια με τα έγγραφα του Microsoft Word)</a:t>
            </a:r>
          </a:p>
          <a:p>
            <a:pPr marL="0" indent="0">
              <a:buNone/>
            </a:pPr>
            <a:r>
              <a:rPr lang="en-US" sz="2400" u="sng" dirty="0"/>
              <a:t>Y</a:t>
            </a:r>
            <a:r>
              <a:rPr lang="el-GR" sz="2400" u="sng" dirty="0" err="1"/>
              <a:t>πολογιστικά</a:t>
            </a:r>
            <a:r>
              <a:rPr lang="el-GR" sz="2400" u="sng" dirty="0"/>
              <a:t> φύλλα</a:t>
            </a:r>
            <a:r>
              <a:rPr lang="el-GR" sz="2400" dirty="0"/>
              <a:t>: Για την αποθήκευση και την οργάνωση πληροφοριών (παρόμοια με τα βιβλία εργασίας του Microsoft Excel)</a:t>
            </a:r>
            <a:endParaRPr lang="en-US" sz="2400" dirty="0"/>
          </a:p>
          <a:p>
            <a:pPr marL="0" indent="0">
              <a:buNone/>
            </a:pPr>
            <a:r>
              <a:rPr lang="el-GR" sz="2400" u="sng" dirty="0"/>
              <a:t>Παρουσιάσεις:</a:t>
            </a:r>
            <a:r>
              <a:rPr lang="el-GR" sz="2400" dirty="0"/>
              <a:t> Για τη δημιουργία </a:t>
            </a:r>
            <a:r>
              <a:rPr lang="el-GR" sz="2400" dirty="0" err="1"/>
              <a:t>slideshows</a:t>
            </a:r>
            <a:r>
              <a:rPr lang="el-GR" sz="2400" dirty="0"/>
              <a:t> (παρόμοια με τις παρουσιάσεις του Microsoft PowerPoint)</a:t>
            </a:r>
            <a:endParaRPr lang="en-US" sz="2400" dirty="0"/>
          </a:p>
          <a:p>
            <a:pPr marL="0" indent="0" fontAlgn="base">
              <a:buNone/>
            </a:pPr>
            <a:r>
              <a:rPr lang="el-GR" sz="2400" u="sng" dirty="0"/>
              <a:t>Έντυπα:</a:t>
            </a:r>
            <a:r>
              <a:rPr lang="el-GR" sz="2400" dirty="0"/>
              <a:t> Για συλλογή και οργάνωση δεδομένων</a:t>
            </a:r>
          </a:p>
          <a:p>
            <a:pPr marL="0" indent="0">
              <a:buNone/>
            </a:pPr>
            <a:r>
              <a:rPr lang="el-GR" sz="2400" u="sng" dirty="0"/>
              <a:t>Σχέδια:</a:t>
            </a:r>
            <a:r>
              <a:rPr lang="el-GR" sz="2400" dirty="0"/>
              <a:t> Για τη δημιουργία απλών διανυσματικών γραφικών ή διαγραμμάτων</a:t>
            </a:r>
            <a:br>
              <a:rPr lang="el-GR" sz="2400" dirty="0"/>
            </a:br>
            <a:endParaRPr lang="el-GR" sz="2400" dirty="0"/>
          </a:p>
        </p:txBody>
      </p:sp>
    </p:spTree>
    <p:extLst>
      <p:ext uri="{BB962C8B-B14F-4D97-AF65-F5344CB8AC3E}">
        <p14:creationId xmlns:p14="http://schemas.microsoft.com/office/powerpoint/2010/main" val="3823010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0648"/>
            <a:ext cx="8229600" cy="434312"/>
          </a:xfrm>
        </p:spPr>
        <p:txBody>
          <a:bodyPr>
            <a:normAutofit fontScale="90000"/>
          </a:bodyPr>
          <a:lstStyle/>
          <a:p>
            <a:pPr algn="ctr"/>
            <a:r>
              <a:rPr lang="el-GR" dirty="0" err="1"/>
              <a:t>Ασκηση</a:t>
            </a:r>
            <a:r>
              <a:rPr lang="el-GR" dirty="0"/>
              <a:t> 1</a:t>
            </a:r>
            <a:r>
              <a:rPr lang="el-GR" baseline="30000" dirty="0"/>
              <a:t>η</a:t>
            </a:r>
            <a:r>
              <a:rPr lang="el-GR" dirty="0"/>
              <a:t> </a:t>
            </a:r>
          </a:p>
        </p:txBody>
      </p:sp>
      <p:sp>
        <p:nvSpPr>
          <p:cNvPr id="3" name="Θέση περιεχομένου 2"/>
          <p:cNvSpPr>
            <a:spLocks noGrp="1"/>
          </p:cNvSpPr>
          <p:nvPr>
            <p:ph idx="1"/>
          </p:nvPr>
        </p:nvSpPr>
        <p:spPr>
          <a:xfrm>
            <a:off x="0" y="1752600"/>
            <a:ext cx="9144000" cy="5105400"/>
          </a:xfrm>
        </p:spPr>
        <p:txBody>
          <a:bodyPr>
            <a:normAutofit/>
          </a:bodyPr>
          <a:lstStyle/>
          <a:p>
            <a:pPr>
              <a:spcAft>
                <a:spcPts val="600"/>
              </a:spcAft>
            </a:pPr>
            <a:r>
              <a:rPr lang="el-GR" dirty="0"/>
              <a:t>Δημιουργήστε ένα αρχείο στον</a:t>
            </a:r>
            <a:r>
              <a:rPr lang="en-US" dirty="0"/>
              <a:t> Word </a:t>
            </a:r>
            <a:r>
              <a:rPr lang="el-GR" dirty="0"/>
              <a:t>με όνομα </a:t>
            </a:r>
            <a:r>
              <a:rPr lang="el-GR" dirty="0" err="1"/>
              <a:t>επώνυμο_#ΗΥ</a:t>
            </a:r>
            <a:r>
              <a:rPr lang="el-GR" dirty="0"/>
              <a:t> </a:t>
            </a:r>
            <a:r>
              <a:rPr lang="en-US" dirty="0"/>
              <a:t> </a:t>
            </a:r>
            <a:r>
              <a:rPr lang="el-GR" dirty="0"/>
              <a:t>(π.χ. </a:t>
            </a:r>
            <a:r>
              <a:rPr lang="el-GR" dirty="0" err="1"/>
              <a:t>Γιακοβής</a:t>
            </a:r>
            <a:r>
              <a:rPr lang="el-GR" dirty="0"/>
              <a:t> </a:t>
            </a:r>
            <a:r>
              <a:rPr lang="en-US" dirty="0"/>
              <a:t>_</a:t>
            </a:r>
            <a:r>
              <a:rPr lang="el-GR" dirty="0"/>
              <a:t>3) και αποθηκεύστε στην επιφάνεια εργασίας.</a:t>
            </a:r>
          </a:p>
          <a:p>
            <a:pPr>
              <a:spcAft>
                <a:spcPts val="600"/>
              </a:spcAft>
            </a:pPr>
            <a:r>
              <a:rPr lang="el-GR" dirty="0"/>
              <a:t>Ανεβάστε το αρχείο στο </a:t>
            </a:r>
            <a:r>
              <a:rPr lang="el-GR" dirty="0" err="1"/>
              <a:t>drive</a:t>
            </a:r>
            <a:r>
              <a:rPr lang="el-GR" dirty="0"/>
              <a:t> σας. </a:t>
            </a:r>
          </a:p>
          <a:p>
            <a:pPr>
              <a:spcAft>
                <a:spcPts val="600"/>
              </a:spcAft>
            </a:pPr>
            <a:r>
              <a:rPr lang="el-GR" dirty="0"/>
              <a:t>Δημιουργήστε ένα αντίγραφο του αρχείου και μετακινήστε το σε ένα καινούριο φάκελο που θα δημιουργήστε στο </a:t>
            </a:r>
            <a:r>
              <a:rPr lang="el-GR" dirty="0" err="1"/>
              <a:t>drive</a:t>
            </a:r>
            <a:r>
              <a:rPr lang="el-GR" dirty="0"/>
              <a:t> σας με όνομα φακέλου το τμήμα σας. (πχ Α</a:t>
            </a:r>
            <a:r>
              <a:rPr lang="en-US" dirty="0"/>
              <a:t>1</a:t>
            </a:r>
            <a:r>
              <a:rPr lang="el-GR" dirty="0"/>
              <a:t>).</a:t>
            </a:r>
          </a:p>
          <a:p>
            <a:pPr>
              <a:spcAft>
                <a:spcPts val="600"/>
              </a:spcAft>
            </a:pPr>
            <a:r>
              <a:rPr lang="el-GR" dirty="0"/>
              <a:t>Μετονομάστε το αρχείο που μόλις βάλατε στο φάκελο σε </a:t>
            </a:r>
            <a:r>
              <a:rPr lang="el-GR" dirty="0" err="1"/>
              <a:t>αρχείο_λήψης_Α</a:t>
            </a:r>
            <a:r>
              <a:rPr lang="en-US" dirty="0"/>
              <a:t>1</a:t>
            </a:r>
            <a:r>
              <a:rPr lang="el-GR" dirty="0"/>
              <a:t> </a:t>
            </a:r>
          </a:p>
          <a:p>
            <a:pPr>
              <a:spcAft>
                <a:spcPts val="600"/>
              </a:spcAft>
            </a:pPr>
            <a:r>
              <a:rPr lang="el-GR" dirty="0"/>
              <a:t>Κάντε λήψη το αρχείο που βάλατε στο φάκελο και τοποθετήστε στο: </a:t>
            </a:r>
          </a:p>
          <a:p>
            <a:pPr marL="0" indent="0">
              <a:spcAft>
                <a:spcPts val="600"/>
              </a:spcAft>
              <a:buNone/>
            </a:pPr>
            <a:endParaRPr lang="el-GR" dirty="0"/>
          </a:p>
        </p:txBody>
      </p:sp>
    </p:spTree>
    <p:extLst>
      <p:ext uri="{BB962C8B-B14F-4D97-AF65-F5344CB8AC3E}">
        <p14:creationId xmlns:p14="http://schemas.microsoft.com/office/powerpoint/2010/main" val="3410141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8229600" cy="722344"/>
          </a:xfrm>
        </p:spPr>
        <p:txBody>
          <a:bodyPr>
            <a:normAutofit/>
          </a:bodyPr>
          <a:lstStyle/>
          <a:p>
            <a:pPr algn="ctr"/>
            <a:r>
              <a:rPr lang="el-GR" dirty="0" err="1"/>
              <a:t>Ασκηση</a:t>
            </a:r>
            <a:r>
              <a:rPr lang="el-GR" dirty="0"/>
              <a:t> 2</a:t>
            </a:r>
            <a:r>
              <a:rPr lang="el-GR" baseline="30000" dirty="0"/>
              <a:t>η</a:t>
            </a:r>
            <a:r>
              <a:rPr lang="el-GR" dirty="0"/>
              <a:t> </a:t>
            </a:r>
          </a:p>
        </p:txBody>
      </p:sp>
      <p:sp>
        <p:nvSpPr>
          <p:cNvPr id="3" name="Θέση περιεχομένου 2"/>
          <p:cNvSpPr>
            <a:spLocks noGrp="1"/>
          </p:cNvSpPr>
          <p:nvPr>
            <p:ph idx="1"/>
          </p:nvPr>
        </p:nvSpPr>
        <p:spPr>
          <a:xfrm>
            <a:off x="0" y="1981200"/>
            <a:ext cx="9144000" cy="4876800"/>
          </a:xfrm>
        </p:spPr>
        <p:txBody>
          <a:bodyPr/>
          <a:lstStyle/>
          <a:p>
            <a:pPr>
              <a:lnSpc>
                <a:spcPct val="150000"/>
              </a:lnSpc>
              <a:spcAft>
                <a:spcPts val="600"/>
              </a:spcAft>
            </a:pPr>
            <a:r>
              <a:rPr lang="el-GR" dirty="0"/>
              <a:t>Δημιουργήστε ένα αρχείο με τα </a:t>
            </a:r>
            <a:r>
              <a:rPr lang="el-GR" dirty="0" err="1"/>
              <a:t>google</a:t>
            </a:r>
            <a:r>
              <a:rPr lang="el-GR" dirty="0"/>
              <a:t> </a:t>
            </a:r>
            <a:r>
              <a:rPr lang="el-GR" dirty="0" err="1"/>
              <a:t>docs</a:t>
            </a:r>
            <a:r>
              <a:rPr lang="el-GR" dirty="0"/>
              <a:t> και με όνομα ασκ2_επώνυμο_#ΗΥ (πχ Γιακοβής_3)</a:t>
            </a:r>
          </a:p>
          <a:p>
            <a:pPr>
              <a:lnSpc>
                <a:spcPct val="150000"/>
              </a:lnSpc>
              <a:spcAft>
                <a:spcPts val="600"/>
              </a:spcAft>
            </a:pPr>
            <a:r>
              <a:rPr lang="el-GR" dirty="0"/>
              <a:t>Ψάξτε στο διαδίκτυο για υπηρεσίες όπως το </a:t>
            </a:r>
            <a:r>
              <a:rPr lang="el-GR" dirty="0" err="1"/>
              <a:t>google</a:t>
            </a:r>
            <a:r>
              <a:rPr lang="el-GR" dirty="0"/>
              <a:t> </a:t>
            </a:r>
            <a:r>
              <a:rPr lang="el-GR" dirty="0" err="1"/>
              <a:t>Drive</a:t>
            </a:r>
            <a:r>
              <a:rPr lang="el-GR" dirty="0"/>
              <a:t> και κάντε μία σύντομη συγκριτική μελέτη</a:t>
            </a:r>
          </a:p>
          <a:p>
            <a:pPr>
              <a:lnSpc>
                <a:spcPct val="150000"/>
              </a:lnSpc>
              <a:spcAft>
                <a:spcPts val="600"/>
              </a:spcAft>
            </a:pPr>
            <a:endParaRPr lang="el-GR" dirty="0"/>
          </a:p>
        </p:txBody>
      </p:sp>
    </p:spTree>
    <p:extLst>
      <p:ext uri="{BB962C8B-B14F-4D97-AF65-F5344CB8AC3E}">
        <p14:creationId xmlns:p14="http://schemas.microsoft.com/office/powerpoint/2010/main" val="33020810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492968"/>
          </a:xfrm>
        </p:spPr>
        <p:txBody>
          <a:bodyPr>
            <a:normAutofit fontScale="90000"/>
          </a:bodyPr>
          <a:lstStyle/>
          <a:p>
            <a:pPr algn="ctr"/>
            <a:r>
              <a:rPr lang="el-GR" dirty="0" err="1"/>
              <a:t>Ασκηση</a:t>
            </a:r>
            <a:r>
              <a:rPr lang="el-GR" dirty="0"/>
              <a:t> 3</a:t>
            </a:r>
            <a:r>
              <a:rPr lang="el-GR" baseline="30000" dirty="0"/>
              <a:t>η</a:t>
            </a:r>
            <a:r>
              <a:rPr lang="el-GR" dirty="0"/>
              <a:t> </a:t>
            </a:r>
          </a:p>
        </p:txBody>
      </p:sp>
      <p:sp>
        <p:nvSpPr>
          <p:cNvPr id="3" name="Θέση περιεχομένου 2"/>
          <p:cNvSpPr>
            <a:spLocks noGrp="1"/>
          </p:cNvSpPr>
          <p:nvPr>
            <p:ph idx="1"/>
          </p:nvPr>
        </p:nvSpPr>
        <p:spPr>
          <a:xfrm>
            <a:off x="0" y="1676400"/>
            <a:ext cx="9144000" cy="4419600"/>
          </a:xfrm>
        </p:spPr>
        <p:txBody>
          <a:bodyPr>
            <a:normAutofit fontScale="92500"/>
          </a:bodyPr>
          <a:lstStyle/>
          <a:p>
            <a:r>
              <a:rPr lang="el-GR" dirty="0"/>
              <a:t>Δημιουργήστε ένα αρχείο με τα </a:t>
            </a:r>
            <a:r>
              <a:rPr lang="el-GR" dirty="0" err="1"/>
              <a:t>google</a:t>
            </a:r>
            <a:r>
              <a:rPr lang="el-GR" dirty="0"/>
              <a:t> </a:t>
            </a:r>
            <a:r>
              <a:rPr lang="el-GR" dirty="0" err="1"/>
              <a:t>docs</a:t>
            </a:r>
            <a:r>
              <a:rPr lang="el-GR" dirty="0"/>
              <a:t> με όνομα ασκ3_επώνυμο_#ΗΥ (πχ ασκ3_ Γιακοβής_4). </a:t>
            </a:r>
          </a:p>
          <a:p>
            <a:r>
              <a:rPr lang="el-GR" dirty="0"/>
              <a:t>Ψάξτε στο διαδίκτυο για πληροφορίες σχετικά με τα διαμοιραζόμενα αρχεία της </a:t>
            </a:r>
            <a:r>
              <a:rPr lang="el-GR" dirty="0" err="1"/>
              <a:t>Google</a:t>
            </a:r>
            <a:r>
              <a:rPr lang="el-GR" dirty="0"/>
              <a:t> και εξηγήστε ποιο είναι το πλεονέκτημα τους σε σχέση με τα απλά αρχεία.</a:t>
            </a:r>
          </a:p>
          <a:p>
            <a:r>
              <a:rPr lang="el-GR" dirty="0"/>
              <a:t>Στη συνέχεια διαμοιραστείτε το αρχείο σας με τη διπλανή σας ομάδα και με τον καθηγητή σας (</a:t>
            </a:r>
            <a:r>
              <a:rPr lang="en-US" u="sng" dirty="0"/>
              <a:t>logma8itis</a:t>
            </a:r>
            <a:r>
              <a:rPr lang="el-GR" u="sng" dirty="0">
                <a:hlinkClick r:id="rId2"/>
              </a:rPr>
              <a:t>@gmail.com</a:t>
            </a:r>
            <a:r>
              <a:rPr lang="el-GR" dirty="0"/>
              <a:t>). - μόνο για ανάγνωση . Που θα βρείτε το αρχείο που διαμοιράστηκε η διπλανή σας ομάδα στο </a:t>
            </a:r>
            <a:r>
              <a:rPr lang="el-GR" dirty="0" err="1"/>
              <a:t>drive</a:t>
            </a:r>
            <a:r>
              <a:rPr lang="el-GR" dirty="0"/>
              <a:t> σας;</a:t>
            </a:r>
          </a:p>
          <a:p>
            <a:r>
              <a:rPr lang="el-GR" dirty="0"/>
              <a:t>Βρείτε μία εικόνα στη </a:t>
            </a:r>
            <a:r>
              <a:rPr lang="el-GR" dirty="0" err="1"/>
              <a:t>google</a:t>
            </a:r>
            <a:r>
              <a:rPr lang="el-GR" dirty="0"/>
              <a:t> και ανεβάστε την στο </a:t>
            </a:r>
            <a:r>
              <a:rPr lang="el-GR" dirty="0" err="1"/>
              <a:t>drive</a:t>
            </a:r>
            <a:r>
              <a:rPr lang="el-GR" dirty="0"/>
              <a:t> σας.</a:t>
            </a:r>
            <a:r>
              <a:rPr lang="en-US" dirty="0"/>
              <a:t> </a:t>
            </a:r>
            <a:r>
              <a:rPr lang="el-GR" dirty="0"/>
              <a:t>Δημιουργήστε έναν σύνδεσμο για το αρχείο της άσκησης 3. Στείλτε με το </a:t>
            </a:r>
            <a:r>
              <a:rPr lang="el-GR" dirty="0" err="1"/>
              <a:t>Gmail</a:t>
            </a:r>
            <a:r>
              <a:rPr lang="el-GR" dirty="0"/>
              <a:t> σας στον καθηγητή σας αλλά και στη διπλανή σας ομάδα το σύνδεσμο του αρχείου σας και  συμπεριλάβετε ως συνημμένο αρχείο (που βρίσκεται στο </a:t>
            </a:r>
            <a:r>
              <a:rPr lang="el-GR" dirty="0" err="1"/>
              <a:t>drive</a:t>
            </a:r>
            <a:r>
              <a:rPr lang="el-GR" dirty="0"/>
              <a:t> σας) και την εικόνα </a:t>
            </a:r>
          </a:p>
          <a:p>
            <a:endParaRPr lang="el-GR" dirty="0"/>
          </a:p>
        </p:txBody>
      </p:sp>
    </p:spTree>
    <p:extLst>
      <p:ext uri="{BB962C8B-B14F-4D97-AF65-F5344CB8AC3E}">
        <p14:creationId xmlns:p14="http://schemas.microsoft.com/office/powerpoint/2010/main" val="1576215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 y="304801"/>
            <a:ext cx="8930030" cy="615553"/>
          </a:xfrm>
        </p:spPr>
        <p:txBody>
          <a:bodyPr/>
          <a:lstStyle/>
          <a:p>
            <a:r>
              <a:rPr lang="el-GR" dirty="0"/>
              <a:t>Υπολογιστικό νέφος</a:t>
            </a:r>
          </a:p>
        </p:txBody>
      </p:sp>
      <p:sp>
        <p:nvSpPr>
          <p:cNvPr id="4" name="Ορθογώνιο 3"/>
          <p:cNvSpPr/>
          <p:nvPr/>
        </p:nvSpPr>
        <p:spPr>
          <a:xfrm>
            <a:off x="21771" y="1600201"/>
            <a:ext cx="9144000" cy="2123658"/>
          </a:xfrm>
          <a:prstGeom prst="rect">
            <a:avLst/>
          </a:prstGeom>
        </p:spPr>
        <p:txBody>
          <a:bodyPr wrap="square">
            <a:spAutoFit/>
          </a:bodyPr>
          <a:lstStyle/>
          <a:p>
            <a:pPr algn="just"/>
            <a:r>
              <a:rPr lang="el-GR" sz="2200" dirty="0">
                <a:solidFill>
                  <a:srgbClr val="272626"/>
                </a:solidFill>
                <a:latin typeface="+mn-lt"/>
              </a:rPr>
              <a:t>Η τεχνολογία του υπολογιστικού νέφους δίνει τη δυνατότητα σε οποιονδήποτε χρήστη να </a:t>
            </a:r>
            <a:r>
              <a:rPr lang="el-GR" sz="2200" dirty="0" err="1">
                <a:solidFill>
                  <a:srgbClr val="272626"/>
                </a:solidFill>
                <a:latin typeface="+mn-lt"/>
              </a:rPr>
              <a:t>απεμπλακεί</a:t>
            </a:r>
            <a:r>
              <a:rPr lang="el-GR" sz="2200" dirty="0">
                <a:solidFill>
                  <a:srgbClr val="272626"/>
                </a:solidFill>
                <a:latin typeface="+mn-lt"/>
              </a:rPr>
              <a:t> από τα δεσμά του επιτραπέζιου ή φορητού υπολογιστή του και να συνεχίσει οποιαδήποτε εργασία έχει αφήσει ανολοκλήρωτη από οποιαδήποτε ψηφιακή συσκευή, αρκεί αυτή να έχει πρόσβαση στο διαδίκτυο, αλλά και η εργασία του να βρίσκεται εκεί. </a:t>
            </a:r>
          </a:p>
          <a:p>
            <a:endParaRPr lang="el-GR" sz="2200" b="0" i="0" dirty="0">
              <a:solidFill>
                <a:srgbClr val="272626"/>
              </a:solidFill>
              <a:effectLst/>
              <a:latin typeface="Poppins"/>
            </a:endParaRPr>
          </a:p>
        </p:txBody>
      </p:sp>
      <p:sp>
        <p:nvSpPr>
          <p:cNvPr id="5" name="Ορθογώνιο 4"/>
          <p:cNvSpPr/>
          <p:nvPr/>
        </p:nvSpPr>
        <p:spPr>
          <a:xfrm>
            <a:off x="0" y="3733800"/>
            <a:ext cx="9060659" cy="2462213"/>
          </a:xfrm>
          <a:prstGeom prst="rect">
            <a:avLst/>
          </a:prstGeom>
        </p:spPr>
        <p:txBody>
          <a:bodyPr wrap="square">
            <a:spAutoFit/>
          </a:bodyPr>
          <a:lstStyle/>
          <a:p>
            <a:pPr algn="just"/>
            <a:r>
              <a:rPr lang="el-GR" sz="2200" b="0" i="0" dirty="0">
                <a:solidFill>
                  <a:srgbClr val="272626"/>
                </a:solidFill>
                <a:effectLst/>
                <a:latin typeface="+mn-lt"/>
              </a:rPr>
              <a:t>Αυτό συμβαίνει, γιατί τα δεδομένα δεν αποθηκεύονται σε τοπικούς αποθηκευτικούς χώρους, αλλά σε τοποθεσίες που βρίσκονται στο διαδίκτυο ή σε εικονικά δίκτυα. Με τη χρήση του υπολογιστικού νέφους, τα διάφορα εκπαιδευτικά ιδρύματα περιορίζουν το κόστος συνεχούς αναβάθμισης του εξοπλισμού τους και των αποθηκευτικών χώρων, καθώς και της κατανάλωσης ενέργειας (τόσο για λειτουργία των συστημάτων, όσο και για ψύξη και κλιματισμό). </a:t>
            </a:r>
            <a:endParaRPr lang="el-GR" sz="2200" dirty="0">
              <a:latin typeface="+mn-lt"/>
            </a:endParaRPr>
          </a:p>
        </p:txBody>
      </p:sp>
    </p:spTree>
    <p:extLst>
      <p:ext uri="{BB962C8B-B14F-4D97-AF65-F5344CB8AC3E}">
        <p14:creationId xmlns:p14="http://schemas.microsoft.com/office/powerpoint/2010/main" val="140236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2.jpg"/>
          <p:cNvPicPr/>
          <p:nvPr/>
        </p:nvPicPr>
        <p:blipFill>
          <a:blip r:embed="rId2"/>
          <a:srcRect/>
          <a:stretch>
            <a:fillRect/>
          </a:stretch>
        </p:blipFill>
        <p:spPr>
          <a:xfrm>
            <a:off x="0" y="3276600"/>
            <a:ext cx="9144000" cy="3312368"/>
          </a:xfrm>
          <a:prstGeom prst="rect">
            <a:avLst/>
          </a:prstGeom>
          <a:ln/>
        </p:spPr>
      </p:pic>
      <p:sp>
        <p:nvSpPr>
          <p:cNvPr id="2" name="Τίτλος 1"/>
          <p:cNvSpPr>
            <a:spLocks noGrp="1"/>
          </p:cNvSpPr>
          <p:nvPr>
            <p:ph type="title"/>
          </p:nvPr>
        </p:nvSpPr>
        <p:spPr>
          <a:xfrm>
            <a:off x="323528" y="188640"/>
            <a:ext cx="8229600" cy="420656"/>
          </a:xfrm>
        </p:spPr>
        <p:txBody>
          <a:bodyPr>
            <a:normAutofit fontScale="90000"/>
          </a:bodyPr>
          <a:lstStyle/>
          <a:p>
            <a:pPr algn="ctr"/>
            <a:r>
              <a:rPr lang="en-US" dirty="0"/>
              <a:t>Gmail</a:t>
            </a:r>
            <a:endParaRPr lang="el-GR" dirty="0"/>
          </a:p>
        </p:txBody>
      </p:sp>
      <p:sp>
        <p:nvSpPr>
          <p:cNvPr id="3" name="Θέση περιεχομένου 2"/>
          <p:cNvSpPr>
            <a:spLocks noGrp="1"/>
          </p:cNvSpPr>
          <p:nvPr>
            <p:ph idx="1"/>
          </p:nvPr>
        </p:nvSpPr>
        <p:spPr>
          <a:xfrm>
            <a:off x="0" y="1752600"/>
            <a:ext cx="9144000" cy="5105400"/>
          </a:xfrm>
        </p:spPr>
        <p:txBody>
          <a:bodyPr>
            <a:normAutofit/>
          </a:bodyPr>
          <a:lstStyle/>
          <a:p>
            <a:pPr marL="0" indent="0">
              <a:buNone/>
            </a:pPr>
            <a:r>
              <a:rPr lang="el-GR" b="1" dirty="0"/>
              <a:t>Εισερχόμενα</a:t>
            </a:r>
          </a:p>
          <a:p>
            <a:pPr marL="0" indent="0">
              <a:buNone/>
            </a:pPr>
            <a:r>
              <a:rPr lang="el-GR" dirty="0"/>
              <a:t> Κάντε είσοδο στο </a:t>
            </a:r>
            <a:r>
              <a:rPr lang="el-GR" dirty="0" err="1"/>
              <a:t>Gmail</a:t>
            </a:r>
            <a:r>
              <a:rPr lang="el-GR" dirty="0"/>
              <a:t>. Θα δείτε την λίστα με τα μηνύματα που έχετε λάβει στα Εισερχόμενά σας. Δείτε ένα παράδειγμα:</a:t>
            </a:r>
          </a:p>
          <a:p>
            <a:pPr marL="0" indent="0">
              <a:buNone/>
            </a:pPr>
            <a:r>
              <a:rPr lang="el-GR" dirty="0"/>
              <a:t> </a:t>
            </a:r>
          </a:p>
          <a:p>
            <a:pPr marL="0" indent="0">
              <a:buNone/>
            </a:pPr>
            <a:r>
              <a:rPr lang="el-GR"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l-GR" dirty="0"/>
              <a:t>Τα μη αναγνωσμένα μηνύματα είναι σε </a:t>
            </a:r>
            <a:r>
              <a:rPr lang="el-GR" b="1" dirty="0"/>
              <a:t>έντονη γραφή</a:t>
            </a:r>
            <a:r>
              <a:rPr lang="el-GR" dirty="0"/>
              <a:t>. Για να διαβάσετε ένα μήνυμα αρκεί να κάνετε κλικ πάνω του στην λίστα.</a:t>
            </a:r>
          </a:p>
          <a:p>
            <a:pPr marL="0" indent="0">
              <a:buNone/>
            </a:pPr>
            <a:endParaRPr lang="el-GR" dirty="0"/>
          </a:p>
        </p:txBody>
      </p:sp>
    </p:spTree>
    <p:extLst>
      <p:ext uri="{BB962C8B-B14F-4D97-AF65-F5344CB8AC3E}">
        <p14:creationId xmlns:p14="http://schemas.microsoft.com/office/powerpoint/2010/main" val="1658603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8"/>
          </a:xfrm>
          <a:prstGeom prst="rect">
            <a:avLst/>
          </a:prstGeom>
        </p:spPr>
      </p:pic>
      <p:sp>
        <p:nvSpPr>
          <p:cNvPr id="3" name="object 3"/>
          <p:cNvSpPr txBox="1">
            <a:spLocks noGrp="1"/>
          </p:cNvSpPr>
          <p:nvPr>
            <p:ph type="title"/>
          </p:nvPr>
        </p:nvSpPr>
        <p:spPr>
          <a:xfrm>
            <a:off x="291847" y="3768420"/>
            <a:ext cx="3430270" cy="452120"/>
          </a:xfrm>
          <a:prstGeom prst="rect">
            <a:avLst/>
          </a:prstGeom>
        </p:spPr>
        <p:txBody>
          <a:bodyPr vert="horz" wrap="square" lIns="0" tIns="12065" rIns="0" bIns="0" rtlCol="0">
            <a:spAutoFit/>
          </a:bodyPr>
          <a:lstStyle/>
          <a:p>
            <a:pPr marL="12700">
              <a:lnSpc>
                <a:spcPct val="100000"/>
              </a:lnSpc>
              <a:spcBef>
                <a:spcPts val="95"/>
              </a:spcBef>
            </a:pPr>
            <a:r>
              <a:rPr sz="2800" spc="-90" dirty="0">
                <a:solidFill>
                  <a:srgbClr val="000000"/>
                </a:solidFill>
                <a:latin typeface="Calibri"/>
                <a:cs typeface="Calibri"/>
              </a:rPr>
              <a:t>Το</a:t>
            </a:r>
            <a:r>
              <a:rPr sz="2800" spc="-70" dirty="0">
                <a:solidFill>
                  <a:srgbClr val="000000"/>
                </a:solidFill>
                <a:latin typeface="Calibri"/>
                <a:cs typeface="Calibri"/>
              </a:rPr>
              <a:t> </a:t>
            </a:r>
            <a:r>
              <a:rPr sz="2800" dirty="0">
                <a:solidFill>
                  <a:srgbClr val="000000"/>
                </a:solidFill>
                <a:latin typeface="Calibri"/>
                <a:cs typeface="Calibri"/>
              </a:rPr>
              <a:t>νέφος</a:t>
            </a:r>
            <a:r>
              <a:rPr sz="2800" spc="-85" dirty="0">
                <a:solidFill>
                  <a:srgbClr val="000000"/>
                </a:solidFill>
                <a:latin typeface="Calibri"/>
                <a:cs typeface="Calibri"/>
              </a:rPr>
              <a:t> </a:t>
            </a:r>
            <a:r>
              <a:rPr sz="2800" dirty="0">
                <a:solidFill>
                  <a:srgbClr val="000000"/>
                </a:solidFill>
                <a:latin typeface="Calibri"/>
                <a:cs typeface="Calibri"/>
              </a:rPr>
              <a:t>μας</a:t>
            </a:r>
            <a:r>
              <a:rPr sz="2800" spc="-70" dirty="0">
                <a:solidFill>
                  <a:srgbClr val="000000"/>
                </a:solidFill>
                <a:latin typeface="Calibri"/>
                <a:cs typeface="Calibri"/>
              </a:rPr>
              <a:t> </a:t>
            </a:r>
            <a:r>
              <a:rPr sz="2800" dirty="0">
                <a:solidFill>
                  <a:srgbClr val="000000"/>
                </a:solidFill>
                <a:latin typeface="Calibri"/>
                <a:cs typeface="Calibri"/>
              </a:rPr>
              <a:t>παρέχει</a:t>
            </a:r>
            <a:r>
              <a:rPr sz="2800" spc="-90" dirty="0">
                <a:solidFill>
                  <a:srgbClr val="000000"/>
                </a:solidFill>
                <a:latin typeface="Calibri"/>
                <a:cs typeface="Calibri"/>
              </a:rPr>
              <a:t> </a:t>
            </a:r>
            <a:r>
              <a:rPr sz="2800" spc="-50" dirty="0">
                <a:solidFill>
                  <a:srgbClr val="000000"/>
                </a:solidFill>
                <a:latin typeface="Calibri"/>
                <a:cs typeface="Calibri"/>
              </a:rPr>
              <a:t>:</a:t>
            </a:r>
            <a:endParaRPr sz="2800" dirty="0">
              <a:latin typeface="Calibri"/>
              <a:cs typeface="Calibri"/>
            </a:endParaRPr>
          </a:p>
        </p:txBody>
      </p:sp>
      <p:sp>
        <p:nvSpPr>
          <p:cNvPr id="4" name="object 4"/>
          <p:cNvSpPr txBox="1"/>
          <p:nvPr/>
        </p:nvSpPr>
        <p:spPr>
          <a:xfrm>
            <a:off x="5443473" y="3658565"/>
            <a:ext cx="3439160" cy="1123950"/>
          </a:xfrm>
          <a:prstGeom prst="rect">
            <a:avLst/>
          </a:prstGeom>
        </p:spPr>
        <p:txBody>
          <a:bodyPr vert="horz" wrap="square" lIns="0" tIns="12700" rIns="0" bIns="0" rtlCol="0">
            <a:spAutoFit/>
          </a:bodyPr>
          <a:lstStyle/>
          <a:p>
            <a:pPr marL="187325" indent="-174625">
              <a:lnSpc>
                <a:spcPct val="100000"/>
              </a:lnSpc>
              <a:spcBef>
                <a:spcPts val="100"/>
              </a:spcBef>
              <a:buFont typeface="Microsoft Sans Serif"/>
              <a:buChar char="•"/>
              <a:tabLst>
                <a:tab pos="187325" algn="l"/>
              </a:tabLst>
            </a:pPr>
            <a:r>
              <a:rPr sz="2400" b="1" dirty="0">
                <a:latin typeface="Calibri"/>
                <a:cs typeface="Calibri"/>
              </a:rPr>
              <a:t>Αποθήκευση</a:t>
            </a:r>
            <a:r>
              <a:rPr sz="2400" b="1" spc="-65" dirty="0">
                <a:latin typeface="Calibri"/>
                <a:cs typeface="Calibri"/>
              </a:rPr>
              <a:t> </a:t>
            </a:r>
            <a:r>
              <a:rPr sz="2400" b="1" spc="-10" dirty="0">
                <a:latin typeface="Calibri"/>
                <a:cs typeface="Calibri"/>
              </a:rPr>
              <a:t>δεδομένων</a:t>
            </a:r>
            <a:endParaRPr sz="2400" dirty="0">
              <a:latin typeface="Calibri"/>
              <a:cs typeface="Calibri"/>
            </a:endParaRPr>
          </a:p>
          <a:p>
            <a:pPr marL="12700" marR="5080" indent="174625">
              <a:lnSpc>
                <a:spcPct val="100000"/>
              </a:lnSpc>
              <a:spcBef>
                <a:spcPts val="5"/>
              </a:spcBef>
              <a:buFont typeface="Microsoft Sans Serif"/>
              <a:buChar char="•"/>
              <a:tabLst>
                <a:tab pos="187325" algn="l"/>
              </a:tabLst>
            </a:pPr>
            <a:r>
              <a:rPr sz="2400" b="1" dirty="0">
                <a:latin typeface="Calibri"/>
                <a:cs typeface="Calibri"/>
              </a:rPr>
              <a:t>Πρόσβαση</a:t>
            </a:r>
            <a:r>
              <a:rPr sz="2400" b="1" spc="-55" dirty="0">
                <a:latin typeface="Calibri"/>
                <a:cs typeface="Calibri"/>
              </a:rPr>
              <a:t> </a:t>
            </a:r>
            <a:r>
              <a:rPr sz="2400" b="1" dirty="0">
                <a:latin typeface="Calibri"/>
                <a:cs typeface="Calibri"/>
              </a:rPr>
              <a:t>σε</a:t>
            </a:r>
            <a:r>
              <a:rPr sz="2400" b="1" spc="-40" dirty="0">
                <a:latin typeface="Calibri"/>
                <a:cs typeface="Calibri"/>
              </a:rPr>
              <a:t> </a:t>
            </a:r>
            <a:r>
              <a:rPr sz="2400" b="1" spc="-10" dirty="0">
                <a:latin typeface="Calibri"/>
                <a:cs typeface="Calibri"/>
              </a:rPr>
              <a:t>εφαρμογές </a:t>
            </a:r>
            <a:r>
              <a:rPr sz="2400" b="1" spc="-25" dirty="0">
                <a:latin typeface="Calibri"/>
                <a:cs typeface="Calibri"/>
              </a:rPr>
              <a:t>κ.α</a:t>
            </a:r>
            <a:endParaRPr sz="2400" dirty="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220200" cy="6858000"/>
          </a:xfrm>
          <a:prstGeom prst="rect">
            <a:avLst/>
          </a:prstGeom>
        </p:spPr>
      </p:pic>
    </p:spTree>
    <p:extLst>
      <p:ext uri="{BB962C8B-B14F-4D97-AF65-F5344CB8AC3E}">
        <p14:creationId xmlns:p14="http://schemas.microsoft.com/office/powerpoint/2010/main" val="3193925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235508"/>
            <a:ext cx="8930030" cy="1432109"/>
          </a:xfrm>
          <a:prstGeom prst="rect">
            <a:avLst/>
          </a:prstGeom>
        </p:spPr>
        <p:txBody>
          <a:bodyPr vert="horz" wrap="square" lIns="0" tIns="186867" rIns="0" bIns="0" rtlCol="0">
            <a:spAutoFit/>
          </a:bodyPr>
          <a:lstStyle/>
          <a:p>
            <a:pPr marL="624205" marR="5080">
              <a:lnSpc>
                <a:spcPct val="100800"/>
              </a:lnSpc>
              <a:spcBef>
                <a:spcPts val="55"/>
              </a:spcBef>
            </a:pPr>
            <a:r>
              <a:rPr b="0" dirty="0">
                <a:latin typeface="Calibri"/>
                <a:cs typeface="Calibri"/>
              </a:rPr>
              <a:t>Τι</a:t>
            </a:r>
            <a:r>
              <a:rPr b="0" spc="-130" dirty="0">
                <a:latin typeface="Calibri"/>
                <a:cs typeface="Calibri"/>
              </a:rPr>
              <a:t> </a:t>
            </a:r>
            <a:r>
              <a:rPr b="0" dirty="0" err="1">
                <a:latin typeface="Calibri"/>
                <a:cs typeface="Calibri"/>
              </a:rPr>
              <a:t>είν</a:t>
            </a:r>
            <a:r>
              <a:rPr b="0" dirty="0">
                <a:latin typeface="Calibri"/>
                <a:cs typeface="Calibri"/>
              </a:rPr>
              <a:t>αι</a:t>
            </a:r>
            <a:r>
              <a:rPr b="0" spc="-100" dirty="0">
                <a:latin typeface="Calibri"/>
                <a:cs typeface="Calibri"/>
              </a:rPr>
              <a:t> </a:t>
            </a:r>
            <a:r>
              <a:rPr lang="en-US" b="0" spc="-100" dirty="0">
                <a:latin typeface="Calibri"/>
                <a:cs typeface="Calibri"/>
              </a:rPr>
              <a:t>  </a:t>
            </a:r>
            <a:r>
              <a:rPr lang="el-GR" b="0" spc="-100" dirty="0">
                <a:latin typeface="Calibri"/>
                <a:cs typeface="Calibri"/>
              </a:rPr>
              <a:t>λοιπόν </a:t>
            </a:r>
            <a:r>
              <a:rPr b="0" dirty="0" err="1">
                <a:latin typeface="Calibri"/>
                <a:cs typeface="Calibri"/>
              </a:rPr>
              <a:t>το</a:t>
            </a:r>
            <a:r>
              <a:rPr b="0" spc="-114" dirty="0">
                <a:latin typeface="Calibri"/>
                <a:cs typeface="Calibri"/>
              </a:rPr>
              <a:t> </a:t>
            </a:r>
            <a:r>
              <a:rPr b="0" spc="-20" dirty="0">
                <a:latin typeface="Calibri"/>
                <a:cs typeface="Calibri"/>
              </a:rPr>
              <a:t>υπολογιστικό</a:t>
            </a:r>
            <a:r>
              <a:rPr b="0" spc="-95" dirty="0">
                <a:latin typeface="Calibri"/>
                <a:cs typeface="Calibri"/>
              </a:rPr>
              <a:t> </a:t>
            </a:r>
            <a:r>
              <a:rPr b="0" dirty="0">
                <a:latin typeface="Calibri"/>
                <a:cs typeface="Calibri"/>
              </a:rPr>
              <a:t>σύννεφο</a:t>
            </a:r>
            <a:r>
              <a:rPr b="0" spc="-95" dirty="0">
                <a:latin typeface="Calibri"/>
                <a:cs typeface="Calibri"/>
              </a:rPr>
              <a:t> </a:t>
            </a:r>
            <a:r>
              <a:rPr b="0" spc="-50" dirty="0">
                <a:latin typeface="Calibri"/>
                <a:cs typeface="Calibri"/>
              </a:rPr>
              <a:t>ή </a:t>
            </a:r>
            <a:r>
              <a:rPr b="0" dirty="0">
                <a:latin typeface="Calibri"/>
                <a:cs typeface="Calibri"/>
              </a:rPr>
              <a:t>νέφος</a:t>
            </a:r>
            <a:r>
              <a:rPr b="0" spc="-45" dirty="0">
                <a:latin typeface="Calibri"/>
                <a:cs typeface="Calibri"/>
              </a:rPr>
              <a:t> </a:t>
            </a:r>
            <a:r>
              <a:rPr b="0" dirty="0">
                <a:latin typeface="Calibri"/>
                <a:cs typeface="Calibri"/>
              </a:rPr>
              <a:t>ή</a:t>
            </a:r>
            <a:r>
              <a:rPr b="0" spc="-60" dirty="0">
                <a:latin typeface="Calibri"/>
                <a:cs typeface="Calibri"/>
              </a:rPr>
              <a:t> </a:t>
            </a:r>
            <a:r>
              <a:rPr b="0" spc="-10" dirty="0">
                <a:latin typeface="Microsoft Sans Serif"/>
                <a:cs typeface="Microsoft Sans Serif"/>
              </a:rPr>
              <a:t>cloud</a:t>
            </a:r>
            <a:r>
              <a:rPr b="0" spc="-210" dirty="0">
                <a:latin typeface="Microsoft Sans Serif"/>
                <a:cs typeface="Microsoft Sans Serif"/>
              </a:rPr>
              <a:t> </a:t>
            </a:r>
            <a:r>
              <a:rPr b="0" spc="-10" dirty="0">
                <a:latin typeface="Microsoft Sans Serif"/>
                <a:cs typeface="Microsoft Sans Serif"/>
              </a:rPr>
              <a:t>computing</a:t>
            </a:r>
            <a:r>
              <a:rPr b="0" spc="-10" dirty="0">
                <a:latin typeface="Calibri"/>
                <a:cs typeface="Calibri"/>
              </a:rPr>
              <a:t>;</a:t>
            </a:r>
          </a:p>
        </p:txBody>
      </p:sp>
      <p:sp>
        <p:nvSpPr>
          <p:cNvPr id="3" name="object 3"/>
          <p:cNvSpPr txBox="1"/>
          <p:nvPr/>
        </p:nvSpPr>
        <p:spPr>
          <a:xfrm>
            <a:off x="78739" y="1501902"/>
            <a:ext cx="8805545" cy="2718435"/>
          </a:xfrm>
          <a:prstGeom prst="rect">
            <a:avLst/>
          </a:prstGeom>
        </p:spPr>
        <p:txBody>
          <a:bodyPr vert="horz" wrap="square" lIns="0" tIns="12065" rIns="0" bIns="0" rtlCol="0">
            <a:spAutoFit/>
          </a:bodyPr>
          <a:lstStyle/>
          <a:p>
            <a:pPr marL="332105" indent="-319405">
              <a:lnSpc>
                <a:spcPts val="2700"/>
              </a:lnSpc>
              <a:spcBef>
                <a:spcPts val="95"/>
              </a:spcBef>
              <a:buClr>
                <a:srgbClr val="C0504D"/>
              </a:buClr>
              <a:buSzPct val="76000"/>
              <a:buFont typeface="Wingdings"/>
              <a:buChar char=""/>
              <a:tabLst>
                <a:tab pos="332105" algn="l"/>
              </a:tabLst>
            </a:pPr>
            <a:r>
              <a:rPr sz="2500" spc="-95" dirty="0">
                <a:latin typeface="Calibri"/>
                <a:cs typeface="Calibri"/>
              </a:rPr>
              <a:t>Το</a:t>
            </a:r>
            <a:r>
              <a:rPr sz="2500" spc="-50" dirty="0">
                <a:latin typeface="Calibri"/>
                <a:cs typeface="Calibri"/>
              </a:rPr>
              <a:t> </a:t>
            </a:r>
            <a:r>
              <a:rPr sz="2500" b="1" dirty="0">
                <a:latin typeface="Calibri"/>
                <a:cs typeface="Calibri"/>
              </a:rPr>
              <a:t>σύννεφο</a:t>
            </a:r>
            <a:r>
              <a:rPr sz="2500" b="1" spc="-55" dirty="0">
                <a:latin typeface="Calibri"/>
                <a:cs typeface="Calibri"/>
              </a:rPr>
              <a:t> </a:t>
            </a:r>
            <a:r>
              <a:rPr sz="2500" dirty="0">
                <a:latin typeface="Calibri"/>
                <a:cs typeface="Calibri"/>
              </a:rPr>
              <a:t>είναι</a:t>
            </a:r>
            <a:r>
              <a:rPr sz="2500" spc="-70" dirty="0">
                <a:latin typeface="Calibri"/>
                <a:cs typeface="Calibri"/>
              </a:rPr>
              <a:t> </a:t>
            </a:r>
            <a:r>
              <a:rPr sz="2500" dirty="0">
                <a:latin typeface="Calibri"/>
                <a:cs typeface="Calibri"/>
              </a:rPr>
              <a:t>όλα</a:t>
            </a:r>
            <a:r>
              <a:rPr sz="2500" spc="-65" dirty="0">
                <a:latin typeface="Calibri"/>
                <a:cs typeface="Calibri"/>
              </a:rPr>
              <a:t> </a:t>
            </a:r>
            <a:r>
              <a:rPr sz="2500" dirty="0">
                <a:latin typeface="Calibri"/>
                <a:cs typeface="Calibri"/>
              </a:rPr>
              <a:t>τα</a:t>
            </a:r>
            <a:r>
              <a:rPr sz="2500" spc="-85" dirty="0">
                <a:latin typeface="Calibri"/>
                <a:cs typeface="Calibri"/>
              </a:rPr>
              <a:t> </a:t>
            </a:r>
            <a:r>
              <a:rPr sz="2500" dirty="0">
                <a:latin typeface="Calibri"/>
                <a:cs typeface="Calibri"/>
              </a:rPr>
              <a:t>πράγματα</a:t>
            </a:r>
            <a:r>
              <a:rPr sz="2500" spc="-85" dirty="0">
                <a:latin typeface="Calibri"/>
                <a:cs typeface="Calibri"/>
              </a:rPr>
              <a:t> </a:t>
            </a:r>
            <a:r>
              <a:rPr sz="2500" dirty="0">
                <a:latin typeface="Calibri"/>
                <a:cs typeface="Calibri"/>
              </a:rPr>
              <a:t>στα</a:t>
            </a:r>
            <a:r>
              <a:rPr sz="2500" spc="-85" dirty="0">
                <a:latin typeface="Calibri"/>
                <a:cs typeface="Calibri"/>
              </a:rPr>
              <a:t> </a:t>
            </a:r>
            <a:r>
              <a:rPr sz="2500" dirty="0">
                <a:latin typeface="Calibri"/>
                <a:cs typeface="Calibri"/>
              </a:rPr>
              <a:t>οποία</a:t>
            </a:r>
            <a:r>
              <a:rPr sz="2500" spc="-55" dirty="0">
                <a:latin typeface="Calibri"/>
                <a:cs typeface="Calibri"/>
              </a:rPr>
              <a:t> </a:t>
            </a:r>
            <a:r>
              <a:rPr sz="2500" b="1" i="1" dirty="0">
                <a:latin typeface="Calibri"/>
                <a:cs typeface="Calibri"/>
              </a:rPr>
              <a:t>μπορείτε</a:t>
            </a:r>
            <a:r>
              <a:rPr sz="2500" b="1" i="1" spc="-50" dirty="0">
                <a:latin typeface="Calibri"/>
                <a:cs typeface="Calibri"/>
              </a:rPr>
              <a:t> </a:t>
            </a:r>
            <a:r>
              <a:rPr sz="2500" b="1" i="1" spc="-25" dirty="0">
                <a:latin typeface="Calibri"/>
                <a:cs typeface="Calibri"/>
              </a:rPr>
              <a:t>να</a:t>
            </a:r>
            <a:endParaRPr sz="2500">
              <a:latin typeface="Calibri"/>
              <a:cs typeface="Calibri"/>
            </a:endParaRPr>
          </a:p>
          <a:p>
            <a:pPr marL="332740">
              <a:lnSpc>
                <a:spcPts val="2700"/>
              </a:lnSpc>
            </a:pPr>
            <a:r>
              <a:rPr sz="2500" b="1" i="1" dirty="0">
                <a:latin typeface="Calibri"/>
                <a:cs typeface="Calibri"/>
              </a:rPr>
              <a:t>αποκτήσετε</a:t>
            </a:r>
            <a:r>
              <a:rPr sz="2500" b="1" i="1" spc="-60" dirty="0">
                <a:latin typeface="Calibri"/>
                <a:cs typeface="Calibri"/>
              </a:rPr>
              <a:t> </a:t>
            </a:r>
            <a:r>
              <a:rPr sz="2500" b="1" i="1" spc="-10" dirty="0">
                <a:latin typeface="Calibri"/>
                <a:cs typeface="Calibri"/>
              </a:rPr>
              <a:t>απομακρυσμένη</a:t>
            </a:r>
            <a:r>
              <a:rPr sz="2500" b="1" i="1" spc="-55" dirty="0">
                <a:latin typeface="Calibri"/>
                <a:cs typeface="Calibri"/>
              </a:rPr>
              <a:t> </a:t>
            </a:r>
            <a:r>
              <a:rPr sz="2500" b="1" i="1" dirty="0">
                <a:latin typeface="Calibri"/>
                <a:cs typeface="Calibri"/>
              </a:rPr>
              <a:t>πρόσβαση</a:t>
            </a:r>
            <a:r>
              <a:rPr sz="2500" b="1" i="1" spc="-90" dirty="0">
                <a:latin typeface="Calibri"/>
                <a:cs typeface="Calibri"/>
              </a:rPr>
              <a:t> </a:t>
            </a:r>
            <a:r>
              <a:rPr sz="2500" b="1" i="1" dirty="0">
                <a:latin typeface="Calibri"/>
                <a:cs typeface="Calibri"/>
              </a:rPr>
              <a:t>μέσω</a:t>
            </a:r>
            <a:r>
              <a:rPr sz="2500" b="1" i="1" spc="-55" dirty="0">
                <a:latin typeface="Calibri"/>
                <a:cs typeface="Calibri"/>
              </a:rPr>
              <a:t> </a:t>
            </a:r>
            <a:r>
              <a:rPr sz="2500" b="1" i="1" dirty="0">
                <a:latin typeface="Calibri"/>
                <a:cs typeface="Calibri"/>
              </a:rPr>
              <a:t>του</a:t>
            </a:r>
            <a:r>
              <a:rPr sz="2500" b="1" i="1" spc="-80" dirty="0">
                <a:latin typeface="Calibri"/>
                <a:cs typeface="Calibri"/>
              </a:rPr>
              <a:t> </a:t>
            </a:r>
            <a:r>
              <a:rPr sz="2500" b="1" i="1" spc="-10" dirty="0">
                <a:latin typeface="Calibri"/>
                <a:cs typeface="Calibri"/>
              </a:rPr>
              <a:t>Διαδικτύου</a:t>
            </a:r>
            <a:r>
              <a:rPr sz="2500" spc="-10" dirty="0">
                <a:latin typeface="Calibri"/>
                <a:cs typeface="Calibri"/>
              </a:rPr>
              <a:t>.</a:t>
            </a:r>
            <a:endParaRPr sz="2500">
              <a:latin typeface="Calibri"/>
              <a:cs typeface="Calibri"/>
            </a:endParaRPr>
          </a:p>
          <a:p>
            <a:pPr marL="332105" indent="-319405">
              <a:lnSpc>
                <a:spcPts val="2700"/>
              </a:lnSpc>
              <a:spcBef>
                <a:spcPts val="95"/>
              </a:spcBef>
              <a:buClr>
                <a:srgbClr val="C0504D"/>
              </a:buClr>
              <a:buSzPct val="76000"/>
              <a:buFont typeface="Wingdings"/>
              <a:buChar char=""/>
              <a:tabLst>
                <a:tab pos="332105" algn="l"/>
              </a:tabLst>
            </a:pPr>
            <a:r>
              <a:rPr sz="2500" dirty="0">
                <a:latin typeface="Calibri"/>
                <a:cs typeface="Calibri"/>
              </a:rPr>
              <a:t>Όταν</a:t>
            </a:r>
            <a:r>
              <a:rPr sz="2500" spc="-75" dirty="0">
                <a:latin typeface="Calibri"/>
                <a:cs typeface="Calibri"/>
              </a:rPr>
              <a:t> </a:t>
            </a:r>
            <a:r>
              <a:rPr sz="2500" dirty="0">
                <a:latin typeface="Calibri"/>
                <a:cs typeface="Calibri"/>
              </a:rPr>
              <a:t>κάτι</a:t>
            </a:r>
            <a:r>
              <a:rPr sz="2500" spc="-60" dirty="0">
                <a:latin typeface="Calibri"/>
                <a:cs typeface="Calibri"/>
              </a:rPr>
              <a:t> </a:t>
            </a:r>
            <a:r>
              <a:rPr sz="2500" dirty="0">
                <a:latin typeface="Calibri"/>
                <a:cs typeface="Calibri"/>
              </a:rPr>
              <a:t>είναι</a:t>
            </a:r>
            <a:r>
              <a:rPr sz="2500" spc="-55" dirty="0">
                <a:latin typeface="Calibri"/>
                <a:cs typeface="Calibri"/>
              </a:rPr>
              <a:t> </a:t>
            </a:r>
            <a:r>
              <a:rPr sz="2500" dirty="0">
                <a:latin typeface="Calibri"/>
                <a:cs typeface="Calibri"/>
              </a:rPr>
              <a:t>στο</a:t>
            </a:r>
            <a:r>
              <a:rPr sz="2500" spc="-80" dirty="0">
                <a:latin typeface="Calibri"/>
                <a:cs typeface="Calibri"/>
              </a:rPr>
              <a:t> </a:t>
            </a:r>
            <a:r>
              <a:rPr sz="2500" spc="-10" dirty="0">
                <a:latin typeface="Calibri"/>
                <a:cs typeface="Calibri"/>
              </a:rPr>
              <a:t>σύννεφο,</a:t>
            </a:r>
            <a:r>
              <a:rPr sz="2500" spc="-55" dirty="0">
                <a:latin typeface="Calibri"/>
                <a:cs typeface="Calibri"/>
              </a:rPr>
              <a:t> </a:t>
            </a:r>
            <a:r>
              <a:rPr sz="2500" dirty="0">
                <a:latin typeface="Calibri"/>
                <a:cs typeface="Calibri"/>
              </a:rPr>
              <a:t>αυτό</a:t>
            </a:r>
            <a:r>
              <a:rPr sz="2500" spc="-75" dirty="0">
                <a:latin typeface="Calibri"/>
                <a:cs typeface="Calibri"/>
              </a:rPr>
              <a:t> </a:t>
            </a:r>
            <a:r>
              <a:rPr sz="2500" dirty="0">
                <a:latin typeface="Calibri"/>
                <a:cs typeface="Calibri"/>
              </a:rPr>
              <a:t>σημαίνει</a:t>
            </a:r>
            <a:r>
              <a:rPr sz="2500" spc="-60" dirty="0">
                <a:latin typeface="Calibri"/>
                <a:cs typeface="Calibri"/>
              </a:rPr>
              <a:t> </a:t>
            </a:r>
            <a:r>
              <a:rPr sz="2500" dirty="0">
                <a:latin typeface="Calibri"/>
                <a:cs typeface="Calibri"/>
              </a:rPr>
              <a:t>ότι</a:t>
            </a:r>
            <a:r>
              <a:rPr sz="2500" spc="-45" dirty="0">
                <a:latin typeface="Calibri"/>
                <a:cs typeface="Calibri"/>
              </a:rPr>
              <a:t> </a:t>
            </a:r>
            <a:r>
              <a:rPr sz="2500" b="1" spc="-10" dirty="0">
                <a:solidFill>
                  <a:srgbClr val="C00000"/>
                </a:solidFill>
                <a:latin typeface="Calibri"/>
                <a:cs typeface="Calibri"/>
              </a:rPr>
              <a:t>είναι</a:t>
            </a:r>
            <a:endParaRPr sz="2500">
              <a:latin typeface="Calibri"/>
              <a:cs typeface="Calibri"/>
            </a:endParaRPr>
          </a:p>
          <a:p>
            <a:pPr marL="332740" marR="402590">
              <a:lnSpc>
                <a:spcPts val="2400"/>
              </a:lnSpc>
              <a:spcBef>
                <a:spcPts val="280"/>
              </a:spcBef>
            </a:pPr>
            <a:r>
              <a:rPr sz="2500" b="1" spc="-10" dirty="0">
                <a:solidFill>
                  <a:srgbClr val="C00000"/>
                </a:solidFill>
                <a:latin typeface="Calibri"/>
                <a:cs typeface="Calibri"/>
              </a:rPr>
              <a:t>αποθηκευμένο</a:t>
            </a:r>
            <a:r>
              <a:rPr sz="2500" b="1" spc="10" dirty="0">
                <a:solidFill>
                  <a:srgbClr val="C00000"/>
                </a:solidFill>
                <a:latin typeface="Calibri"/>
                <a:cs typeface="Calibri"/>
              </a:rPr>
              <a:t> </a:t>
            </a:r>
            <a:r>
              <a:rPr sz="2500" b="1" dirty="0">
                <a:solidFill>
                  <a:srgbClr val="C00000"/>
                </a:solidFill>
                <a:latin typeface="Calibri"/>
                <a:cs typeface="Calibri"/>
              </a:rPr>
              <a:t>σε</a:t>
            </a:r>
            <a:r>
              <a:rPr sz="2500" b="1" spc="-35" dirty="0">
                <a:solidFill>
                  <a:srgbClr val="C00000"/>
                </a:solidFill>
                <a:latin typeface="Calibri"/>
                <a:cs typeface="Calibri"/>
              </a:rPr>
              <a:t> </a:t>
            </a:r>
            <a:r>
              <a:rPr sz="2500" b="1" spc="-10" dirty="0">
                <a:solidFill>
                  <a:srgbClr val="C00000"/>
                </a:solidFill>
                <a:latin typeface="Calibri"/>
                <a:cs typeface="Calibri"/>
              </a:rPr>
              <a:t>διακομιστές (</a:t>
            </a:r>
            <a:r>
              <a:rPr sz="2500" b="1" spc="-10" dirty="0">
                <a:solidFill>
                  <a:srgbClr val="C00000"/>
                </a:solidFill>
                <a:latin typeface="Arial"/>
                <a:cs typeface="Arial"/>
              </a:rPr>
              <a:t>servers)</a:t>
            </a:r>
            <a:r>
              <a:rPr sz="2500" b="1" spc="-165" dirty="0">
                <a:solidFill>
                  <a:srgbClr val="C00000"/>
                </a:solidFill>
                <a:latin typeface="Arial"/>
                <a:cs typeface="Arial"/>
              </a:rPr>
              <a:t> </a:t>
            </a:r>
            <a:r>
              <a:rPr sz="2500" dirty="0">
                <a:latin typeface="Calibri"/>
                <a:cs typeface="Calibri"/>
              </a:rPr>
              <a:t>στο</a:t>
            </a:r>
            <a:r>
              <a:rPr sz="2500" spc="-55" dirty="0">
                <a:latin typeface="Calibri"/>
                <a:cs typeface="Calibri"/>
              </a:rPr>
              <a:t> </a:t>
            </a:r>
            <a:r>
              <a:rPr sz="2500" spc="-10" dirty="0">
                <a:latin typeface="Calibri"/>
                <a:cs typeface="Calibri"/>
              </a:rPr>
              <a:t>Διαδίκτυο,</a:t>
            </a:r>
            <a:r>
              <a:rPr sz="2500" spc="-30" dirty="0">
                <a:latin typeface="Calibri"/>
                <a:cs typeface="Calibri"/>
              </a:rPr>
              <a:t> </a:t>
            </a:r>
            <a:r>
              <a:rPr sz="2500" spc="-20" dirty="0">
                <a:latin typeface="Calibri"/>
                <a:cs typeface="Calibri"/>
              </a:rPr>
              <a:t>αντί </a:t>
            </a:r>
            <a:r>
              <a:rPr sz="2500" dirty="0">
                <a:latin typeface="Calibri"/>
                <a:cs typeface="Calibri"/>
              </a:rPr>
              <a:t>στον</a:t>
            </a:r>
            <a:r>
              <a:rPr sz="2500" spc="-80" dirty="0">
                <a:latin typeface="Calibri"/>
                <a:cs typeface="Calibri"/>
              </a:rPr>
              <a:t> </a:t>
            </a:r>
            <a:r>
              <a:rPr sz="2500" dirty="0">
                <a:latin typeface="Calibri"/>
                <a:cs typeface="Calibri"/>
              </a:rPr>
              <a:t>υπολογιστή</a:t>
            </a:r>
            <a:r>
              <a:rPr sz="2500" spc="-80" dirty="0">
                <a:latin typeface="Calibri"/>
                <a:cs typeface="Calibri"/>
              </a:rPr>
              <a:t> </a:t>
            </a:r>
            <a:r>
              <a:rPr sz="2500" spc="-20" dirty="0">
                <a:latin typeface="Calibri"/>
                <a:cs typeface="Calibri"/>
              </a:rPr>
              <a:t>σας.</a:t>
            </a:r>
            <a:endParaRPr sz="2500">
              <a:latin typeface="Calibri"/>
              <a:cs typeface="Calibri"/>
            </a:endParaRPr>
          </a:p>
          <a:p>
            <a:pPr marL="332740" marR="5080" indent="-320040">
              <a:lnSpc>
                <a:spcPts val="2400"/>
              </a:lnSpc>
              <a:spcBef>
                <a:spcPts val="710"/>
              </a:spcBef>
              <a:buClr>
                <a:srgbClr val="C0504D"/>
              </a:buClr>
              <a:buSzPct val="76000"/>
              <a:buFont typeface="Wingdings"/>
              <a:buChar char=""/>
              <a:tabLst>
                <a:tab pos="332740" algn="l"/>
              </a:tabLst>
            </a:pPr>
            <a:r>
              <a:rPr sz="2500" dirty="0">
                <a:latin typeface="Calibri"/>
                <a:cs typeface="Calibri"/>
              </a:rPr>
              <a:t>Αυτό</a:t>
            </a:r>
            <a:r>
              <a:rPr sz="2500" spc="-45" dirty="0">
                <a:latin typeface="Calibri"/>
                <a:cs typeface="Calibri"/>
              </a:rPr>
              <a:t> </a:t>
            </a:r>
            <a:r>
              <a:rPr sz="2500" dirty="0">
                <a:latin typeface="Calibri"/>
                <a:cs typeface="Calibri"/>
              </a:rPr>
              <a:t>σας</a:t>
            </a:r>
            <a:r>
              <a:rPr sz="2500" spc="-45" dirty="0">
                <a:latin typeface="Calibri"/>
                <a:cs typeface="Calibri"/>
              </a:rPr>
              <a:t> </a:t>
            </a:r>
            <a:r>
              <a:rPr sz="2500" spc="-10" dirty="0">
                <a:latin typeface="Calibri"/>
                <a:cs typeface="Calibri"/>
              </a:rPr>
              <a:t>επιτρέπει</a:t>
            </a:r>
            <a:r>
              <a:rPr sz="2500" spc="-40" dirty="0">
                <a:latin typeface="Calibri"/>
                <a:cs typeface="Calibri"/>
              </a:rPr>
              <a:t> </a:t>
            </a:r>
            <a:r>
              <a:rPr sz="2500" dirty="0">
                <a:latin typeface="Calibri"/>
                <a:cs typeface="Calibri"/>
              </a:rPr>
              <a:t>να</a:t>
            </a:r>
            <a:r>
              <a:rPr sz="2500" spc="-40" dirty="0">
                <a:latin typeface="Calibri"/>
                <a:cs typeface="Calibri"/>
              </a:rPr>
              <a:t> </a:t>
            </a:r>
            <a:r>
              <a:rPr sz="2500" dirty="0">
                <a:latin typeface="Calibri"/>
                <a:cs typeface="Calibri"/>
              </a:rPr>
              <a:t>έχετε</a:t>
            </a:r>
            <a:r>
              <a:rPr sz="2500" spc="-60" dirty="0">
                <a:latin typeface="Calibri"/>
                <a:cs typeface="Calibri"/>
              </a:rPr>
              <a:t> </a:t>
            </a:r>
            <a:r>
              <a:rPr sz="2500" dirty="0">
                <a:latin typeface="Calibri"/>
                <a:cs typeface="Calibri"/>
              </a:rPr>
              <a:t>πρόσβαση</a:t>
            </a:r>
            <a:r>
              <a:rPr sz="2500" spc="-60" dirty="0">
                <a:latin typeface="Calibri"/>
                <a:cs typeface="Calibri"/>
              </a:rPr>
              <a:t> </a:t>
            </a:r>
            <a:r>
              <a:rPr sz="2500" dirty="0">
                <a:latin typeface="Calibri"/>
                <a:cs typeface="Calibri"/>
              </a:rPr>
              <a:t>στο</a:t>
            </a:r>
            <a:r>
              <a:rPr sz="2500" spc="-60" dirty="0">
                <a:latin typeface="Calibri"/>
                <a:cs typeface="Calibri"/>
              </a:rPr>
              <a:t> </a:t>
            </a:r>
            <a:r>
              <a:rPr sz="2500" spc="-10" dirty="0">
                <a:latin typeface="Calibri"/>
                <a:cs typeface="Calibri"/>
              </a:rPr>
              <a:t>ημερολόγιο</a:t>
            </a:r>
            <a:r>
              <a:rPr sz="2500" spc="-40" dirty="0">
                <a:latin typeface="Calibri"/>
                <a:cs typeface="Calibri"/>
              </a:rPr>
              <a:t> </a:t>
            </a:r>
            <a:r>
              <a:rPr sz="2500" dirty="0">
                <a:latin typeface="Calibri"/>
                <a:cs typeface="Calibri"/>
              </a:rPr>
              <a:t>σας,</a:t>
            </a:r>
            <a:r>
              <a:rPr sz="2500" spc="-55" dirty="0">
                <a:latin typeface="Calibri"/>
                <a:cs typeface="Calibri"/>
              </a:rPr>
              <a:t> </a:t>
            </a:r>
            <a:r>
              <a:rPr sz="2500" spc="-25" dirty="0">
                <a:latin typeface="Calibri"/>
                <a:cs typeface="Calibri"/>
              </a:rPr>
              <a:t>το </a:t>
            </a:r>
            <a:r>
              <a:rPr sz="2500" dirty="0">
                <a:latin typeface="Calibri"/>
                <a:cs typeface="Calibri"/>
              </a:rPr>
              <a:t>email,</a:t>
            </a:r>
            <a:r>
              <a:rPr sz="2500" spc="-65" dirty="0">
                <a:latin typeface="Calibri"/>
                <a:cs typeface="Calibri"/>
              </a:rPr>
              <a:t> </a:t>
            </a:r>
            <a:r>
              <a:rPr sz="2500" dirty="0">
                <a:latin typeface="Calibri"/>
                <a:cs typeface="Calibri"/>
              </a:rPr>
              <a:t>τα</a:t>
            </a:r>
            <a:r>
              <a:rPr sz="2500" spc="-100" dirty="0">
                <a:latin typeface="Calibri"/>
                <a:cs typeface="Calibri"/>
              </a:rPr>
              <a:t> </a:t>
            </a:r>
            <a:r>
              <a:rPr sz="2500" dirty="0">
                <a:latin typeface="Calibri"/>
                <a:cs typeface="Calibri"/>
              </a:rPr>
              <a:t>αρχεία</a:t>
            </a:r>
            <a:r>
              <a:rPr sz="2500" spc="-70" dirty="0">
                <a:latin typeface="Calibri"/>
                <a:cs typeface="Calibri"/>
              </a:rPr>
              <a:t> </a:t>
            </a:r>
            <a:r>
              <a:rPr sz="2500" b="1" i="1" dirty="0">
                <a:latin typeface="Calibri"/>
                <a:cs typeface="Calibri"/>
              </a:rPr>
              <a:t>από</a:t>
            </a:r>
            <a:r>
              <a:rPr sz="2500" b="1" i="1" spc="-75" dirty="0">
                <a:latin typeface="Calibri"/>
                <a:cs typeface="Calibri"/>
              </a:rPr>
              <a:t> </a:t>
            </a:r>
            <a:r>
              <a:rPr sz="2500" b="1" i="1" dirty="0">
                <a:latin typeface="Calibri"/>
                <a:cs typeface="Calibri"/>
              </a:rPr>
              <a:t>οποιονδήποτε</a:t>
            </a:r>
            <a:r>
              <a:rPr sz="2500" b="1" i="1" spc="-65" dirty="0">
                <a:latin typeface="Calibri"/>
                <a:cs typeface="Calibri"/>
              </a:rPr>
              <a:t> </a:t>
            </a:r>
            <a:r>
              <a:rPr sz="2500" b="1" i="1" dirty="0">
                <a:latin typeface="Calibri"/>
                <a:cs typeface="Calibri"/>
              </a:rPr>
              <a:t>υπολογιστή</a:t>
            </a:r>
            <a:r>
              <a:rPr sz="2500" b="1" i="1" spc="-75" dirty="0">
                <a:latin typeface="Calibri"/>
                <a:cs typeface="Calibri"/>
              </a:rPr>
              <a:t> </a:t>
            </a:r>
            <a:r>
              <a:rPr sz="2500" b="1" i="1" dirty="0">
                <a:latin typeface="Calibri"/>
                <a:cs typeface="Calibri"/>
              </a:rPr>
              <a:t>με</a:t>
            </a:r>
            <a:r>
              <a:rPr sz="2500" b="1" i="1" spc="-60" dirty="0">
                <a:latin typeface="Calibri"/>
                <a:cs typeface="Calibri"/>
              </a:rPr>
              <a:t> </a:t>
            </a:r>
            <a:r>
              <a:rPr sz="2500" b="1" i="1" dirty="0">
                <a:latin typeface="Calibri"/>
                <a:cs typeface="Calibri"/>
              </a:rPr>
              <a:t>σύνδεση</a:t>
            </a:r>
            <a:r>
              <a:rPr sz="2500" b="1" i="1" spc="-45" dirty="0">
                <a:latin typeface="Calibri"/>
                <a:cs typeface="Calibri"/>
              </a:rPr>
              <a:t> </a:t>
            </a:r>
            <a:r>
              <a:rPr sz="2500" b="1" i="1" spc="-25" dirty="0">
                <a:latin typeface="Calibri"/>
                <a:cs typeface="Calibri"/>
              </a:rPr>
              <a:t>στο </a:t>
            </a:r>
            <a:r>
              <a:rPr sz="2500" b="1" i="1" spc="-10" dirty="0">
                <a:latin typeface="Calibri"/>
                <a:cs typeface="Calibri"/>
              </a:rPr>
              <a:t>Internet.</a:t>
            </a:r>
            <a:endParaRPr sz="2500">
              <a:latin typeface="Calibri"/>
              <a:cs typeface="Calibri"/>
            </a:endParaRPr>
          </a:p>
        </p:txBody>
      </p:sp>
      <p:pic>
        <p:nvPicPr>
          <p:cNvPr id="4" name="object 4"/>
          <p:cNvPicPr/>
          <p:nvPr/>
        </p:nvPicPr>
        <p:blipFill>
          <a:blip r:embed="rId2" cstate="print"/>
          <a:stretch>
            <a:fillRect/>
          </a:stretch>
        </p:blipFill>
        <p:spPr>
          <a:xfrm>
            <a:off x="1115567" y="3860290"/>
            <a:ext cx="6804659" cy="299770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59" rIns="0" bIns="0" rtlCol="0">
            <a:spAutoFit/>
          </a:bodyPr>
          <a:lstStyle/>
          <a:p>
            <a:pPr marL="3469640" marR="5080">
              <a:lnSpc>
                <a:spcPct val="100000"/>
              </a:lnSpc>
              <a:spcBef>
                <a:spcPts val="95"/>
              </a:spcBef>
            </a:pPr>
            <a:r>
              <a:rPr b="0" dirty="0">
                <a:latin typeface="Calibri"/>
                <a:cs typeface="Calibri"/>
              </a:rPr>
              <a:t>Γιατί</a:t>
            </a:r>
            <a:r>
              <a:rPr b="0" spc="-65" dirty="0">
                <a:latin typeface="Calibri"/>
                <a:cs typeface="Calibri"/>
              </a:rPr>
              <a:t> </a:t>
            </a:r>
            <a:r>
              <a:rPr b="0" dirty="0">
                <a:latin typeface="Calibri"/>
                <a:cs typeface="Calibri"/>
              </a:rPr>
              <a:t>να</a:t>
            </a:r>
            <a:r>
              <a:rPr b="0" spc="-75" dirty="0">
                <a:latin typeface="Calibri"/>
                <a:cs typeface="Calibri"/>
              </a:rPr>
              <a:t> </a:t>
            </a:r>
            <a:r>
              <a:rPr b="0" spc="-10" dirty="0">
                <a:latin typeface="Calibri"/>
                <a:cs typeface="Calibri"/>
              </a:rPr>
              <a:t>χρησιμοποιήσετε </a:t>
            </a:r>
            <a:r>
              <a:rPr b="0" dirty="0">
                <a:latin typeface="Calibri"/>
                <a:cs typeface="Calibri"/>
              </a:rPr>
              <a:t>το</a:t>
            </a:r>
            <a:r>
              <a:rPr b="0" spc="-130" dirty="0">
                <a:latin typeface="Calibri"/>
                <a:cs typeface="Calibri"/>
              </a:rPr>
              <a:t> </a:t>
            </a:r>
            <a:r>
              <a:rPr b="0" dirty="0">
                <a:latin typeface="Calibri"/>
                <a:cs typeface="Calibri"/>
              </a:rPr>
              <a:t>σύννεφο</a:t>
            </a:r>
            <a:r>
              <a:rPr b="0" spc="-110" dirty="0">
                <a:latin typeface="Calibri"/>
                <a:cs typeface="Calibri"/>
              </a:rPr>
              <a:t> </a:t>
            </a:r>
            <a:r>
              <a:rPr b="0" spc="-10" dirty="0">
                <a:latin typeface="Microsoft Sans Serif"/>
                <a:cs typeface="Microsoft Sans Serif"/>
              </a:rPr>
              <a:t>(cloud)</a:t>
            </a:r>
            <a:r>
              <a:rPr b="0" spc="-10" dirty="0">
                <a:latin typeface="Calibri"/>
                <a:cs typeface="Calibri"/>
              </a:rPr>
              <a:t>;</a:t>
            </a:r>
          </a:p>
        </p:txBody>
      </p:sp>
      <p:sp>
        <p:nvSpPr>
          <p:cNvPr id="3" name="object 3"/>
          <p:cNvSpPr txBox="1"/>
          <p:nvPr/>
        </p:nvSpPr>
        <p:spPr>
          <a:xfrm>
            <a:off x="546303" y="1709369"/>
            <a:ext cx="7900034" cy="1886585"/>
          </a:xfrm>
          <a:prstGeom prst="rect">
            <a:avLst/>
          </a:prstGeom>
        </p:spPr>
        <p:txBody>
          <a:bodyPr vert="horz" wrap="square" lIns="0" tIns="9525" rIns="0" bIns="0" rtlCol="0">
            <a:spAutoFit/>
          </a:bodyPr>
          <a:lstStyle/>
          <a:p>
            <a:pPr marL="332105" marR="593725" indent="-320040">
              <a:lnSpc>
                <a:spcPct val="100800"/>
              </a:lnSpc>
              <a:spcBef>
                <a:spcPts val="75"/>
              </a:spcBef>
              <a:buClr>
                <a:srgbClr val="C0504D"/>
              </a:buClr>
              <a:buSzPct val="60344"/>
              <a:buFont typeface="Wingdings"/>
              <a:buChar char=""/>
              <a:tabLst>
                <a:tab pos="332105" algn="l"/>
              </a:tabLst>
            </a:pPr>
            <a:r>
              <a:rPr sz="2900" dirty="0">
                <a:latin typeface="Calibri"/>
                <a:cs typeface="Calibri"/>
              </a:rPr>
              <a:t>Είναι</a:t>
            </a:r>
            <a:r>
              <a:rPr sz="2900" spc="-45" dirty="0">
                <a:latin typeface="Calibri"/>
                <a:cs typeface="Calibri"/>
              </a:rPr>
              <a:t> </a:t>
            </a:r>
            <a:r>
              <a:rPr sz="2900" dirty="0">
                <a:latin typeface="Calibri"/>
                <a:cs typeface="Calibri"/>
              </a:rPr>
              <a:t>πολλοί</a:t>
            </a:r>
            <a:r>
              <a:rPr sz="2900" spc="-85" dirty="0">
                <a:latin typeface="Calibri"/>
                <a:cs typeface="Calibri"/>
              </a:rPr>
              <a:t> </a:t>
            </a:r>
            <a:r>
              <a:rPr sz="2900" dirty="0">
                <a:latin typeface="Calibri"/>
                <a:cs typeface="Calibri"/>
              </a:rPr>
              <a:t>οι</a:t>
            </a:r>
            <a:r>
              <a:rPr sz="2900" spc="-55" dirty="0">
                <a:latin typeface="Calibri"/>
                <a:cs typeface="Calibri"/>
              </a:rPr>
              <a:t> </a:t>
            </a:r>
            <a:r>
              <a:rPr sz="2900" dirty="0">
                <a:latin typeface="Calibri"/>
                <a:cs typeface="Calibri"/>
              </a:rPr>
              <a:t>λόγοι</a:t>
            </a:r>
            <a:r>
              <a:rPr sz="2900" spc="-70" dirty="0">
                <a:latin typeface="Calibri"/>
                <a:cs typeface="Calibri"/>
              </a:rPr>
              <a:t> </a:t>
            </a:r>
            <a:r>
              <a:rPr sz="2900" dirty="0">
                <a:latin typeface="Calibri"/>
                <a:cs typeface="Calibri"/>
              </a:rPr>
              <a:t>για</a:t>
            </a:r>
            <a:r>
              <a:rPr sz="2900" spc="-40" dirty="0">
                <a:latin typeface="Calibri"/>
                <a:cs typeface="Calibri"/>
              </a:rPr>
              <a:t> </a:t>
            </a:r>
            <a:r>
              <a:rPr sz="2900" dirty="0">
                <a:latin typeface="Calibri"/>
                <a:cs typeface="Calibri"/>
              </a:rPr>
              <a:t>να</a:t>
            </a:r>
            <a:r>
              <a:rPr sz="2900" spc="-60" dirty="0">
                <a:latin typeface="Calibri"/>
                <a:cs typeface="Calibri"/>
              </a:rPr>
              <a:t> </a:t>
            </a:r>
            <a:r>
              <a:rPr sz="2900" spc="-10" dirty="0">
                <a:latin typeface="Calibri"/>
                <a:cs typeface="Calibri"/>
              </a:rPr>
              <a:t>χρησιμοποιείτε</a:t>
            </a:r>
            <a:r>
              <a:rPr sz="2900" spc="-40" dirty="0">
                <a:latin typeface="Calibri"/>
                <a:cs typeface="Calibri"/>
              </a:rPr>
              <a:t> </a:t>
            </a:r>
            <a:r>
              <a:rPr sz="2900" spc="-25" dirty="0">
                <a:latin typeface="Calibri"/>
                <a:cs typeface="Calibri"/>
              </a:rPr>
              <a:t>το </a:t>
            </a:r>
            <a:r>
              <a:rPr sz="2900" dirty="0">
                <a:latin typeface="Calibri"/>
                <a:cs typeface="Calibri"/>
              </a:rPr>
              <a:t>σύννεφο,</a:t>
            </a:r>
            <a:r>
              <a:rPr sz="2900" spc="-130" dirty="0">
                <a:latin typeface="Calibri"/>
                <a:cs typeface="Calibri"/>
              </a:rPr>
              <a:t> </a:t>
            </a:r>
            <a:r>
              <a:rPr sz="2900" dirty="0">
                <a:latin typeface="Calibri"/>
                <a:cs typeface="Calibri"/>
              </a:rPr>
              <a:t>κυρίως</a:t>
            </a:r>
            <a:r>
              <a:rPr sz="2900" spc="-105" dirty="0">
                <a:latin typeface="Calibri"/>
                <a:cs typeface="Calibri"/>
              </a:rPr>
              <a:t> </a:t>
            </a:r>
            <a:r>
              <a:rPr sz="2900" dirty="0">
                <a:latin typeface="Calibri"/>
                <a:cs typeface="Calibri"/>
              </a:rPr>
              <a:t>για</a:t>
            </a:r>
            <a:r>
              <a:rPr sz="2900" spc="-95" dirty="0">
                <a:latin typeface="Calibri"/>
                <a:cs typeface="Calibri"/>
              </a:rPr>
              <a:t> </a:t>
            </a:r>
            <a:r>
              <a:rPr sz="2900" b="1" spc="-10" dirty="0">
                <a:solidFill>
                  <a:srgbClr val="C00000"/>
                </a:solidFill>
                <a:latin typeface="Calibri"/>
                <a:cs typeface="Calibri"/>
              </a:rPr>
              <a:t>ευκολία</a:t>
            </a:r>
            <a:r>
              <a:rPr sz="2900" b="1" spc="-125" dirty="0">
                <a:solidFill>
                  <a:srgbClr val="C00000"/>
                </a:solidFill>
                <a:latin typeface="Calibri"/>
                <a:cs typeface="Calibri"/>
              </a:rPr>
              <a:t> </a:t>
            </a:r>
            <a:r>
              <a:rPr sz="2900" dirty="0">
                <a:latin typeface="Calibri"/>
                <a:cs typeface="Calibri"/>
              </a:rPr>
              <a:t>και</a:t>
            </a:r>
            <a:r>
              <a:rPr sz="2900" spc="-105" dirty="0">
                <a:latin typeface="Calibri"/>
                <a:cs typeface="Calibri"/>
              </a:rPr>
              <a:t> </a:t>
            </a:r>
            <a:r>
              <a:rPr sz="2900" b="1" spc="-10" dirty="0">
                <a:solidFill>
                  <a:srgbClr val="C00000"/>
                </a:solidFill>
                <a:latin typeface="Calibri"/>
                <a:cs typeface="Calibri"/>
              </a:rPr>
              <a:t>αξιοπιστία</a:t>
            </a:r>
            <a:r>
              <a:rPr sz="2900" spc="-10" dirty="0">
                <a:latin typeface="Calibri"/>
                <a:cs typeface="Calibri"/>
              </a:rPr>
              <a:t>.</a:t>
            </a:r>
            <a:endParaRPr sz="2900">
              <a:latin typeface="Calibri"/>
              <a:cs typeface="Calibri"/>
            </a:endParaRPr>
          </a:p>
          <a:p>
            <a:pPr marL="332105" marR="5080" indent="-320040">
              <a:lnSpc>
                <a:spcPct val="100299"/>
              </a:lnSpc>
              <a:spcBef>
                <a:spcPts val="675"/>
              </a:spcBef>
              <a:buFont typeface="Wingdings"/>
              <a:buChar char=""/>
              <a:tabLst>
                <a:tab pos="332105" algn="l"/>
                <a:tab pos="414655" algn="l"/>
              </a:tabLst>
            </a:pPr>
            <a:r>
              <a:rPr sz="1750" dirty="0">
                <a:solidFill>
                  <a:srgbClr val="C0504D"/>
                </a:solidFill>
                <a:latin typeface="Times New Roman"/>
                <a:cs typeface="Times New Roman"/>
              </a:rPr>
              <a:t>	</a:t>
            </a:r>
            <a:r>
              <a:rPr sz="2900" dirty="0">
                <a:latin typeface="Calibri"/>
                <a:cs typeface="Calibri"/>
              </a:rPr>
              <a:t>Γιατί</a:t>
            </a:r>
            <a:r>
              <a:rPr sz="2900" spc="-45" dirty="0">
                <a:latin typeface="Calibri"/>
                <a:cs typeface="Calibri"/>
              </a:rPr>
              <a:t> </a:t>
            </a:r>
            <a:r>
              <a:rPr sz="2900" dirty="0">
                <a:latin typeface="Calibri"/>
                <a:cs typeface="Calibri"/>
              </a:rPr>
              <a:t>μπορείς</a:t>
            </a:r>
            <a:r>
              <a:rPr sz="2900" spc="-65" dirty="0">
                <a:latin typeface="Calibri"/>
                <a:cs typeface="Calibri"/>
              </a:rPr>
              <a:t> </a:t>
            </a:r>
            <a:r>
              <a:rPr sz="2900" dirty="0">
                <a:latin typeface="Calibri"/>
                <a:cs typeface="Calibri"/>
              </a:rPr>
              <a:t>να</a:t>
            </a:r>
            <a:r>
              <a:rPr sz="2900" spc="-40" dirty="0">
                <a:latin typeface="Calibri"/>
                <a:cs typeface="Calibri"/>
              </a:rPr>
              <a:t> </a:t>
            </a:r>
            <a:r>
              <a:rPr sz="2900" spc="-10" dirty="0">
                <a:latin typeface="Calibri"/>
                <a:cs typeface="Calibri"/>
              </a:rPr>
              <a:t>αποθηκεύεις</a:t>
            </a:r>
            <a:r>
              <a:rPr sz="2900" spc="-60" dirty="0">
                <a:latin typeface="Calibri"/>
                <a:cs typeface="Calibri"/>
              </a:rPr>
              <a:t> </a:t>
            </a:r>
            <a:r>
              <a:rPr sz="2900" dirty="0">
                <a:latin typeface="Calibri"/>
                <a:cs typeface="Calibri"/>
              </a:rPr>
              <a:t>τα</a:t>
            </a:r>
            <a:r>
              <a:rPr sz="2900" spc="-55" dirty="0">
                <a:latin typeface="Calibri"/>
                <a:cs typeface="Calibri"/>
              </a:rPr>
              <a:t> </a:t>
            </a:r>
            <a:r>
              <a:rPr sz="2900" dirty="0">
                <a:latin typeface="Calibri"/>
                <a:cs typeface="Calibri"/>
              </a:rPr>
              <a:t>πάντα</a:t>
            </a:r>
            <a:r>
              <a:rPr sz="2900" spc="-70" dirty="0">
                <a:latin typeface="Calibri"/>
                <a:cs typeface="Calibri"/>
              </a:rPr>
              <a:t> </a:t>
            </a:r>
            <a:r>
              <a:rPr sz="2900" spc="-10" dirty="0">
                <a:latin typeface="Calibri"/>
                <a:cs typeface="Calibri"/>
              </a:rPr>
              <a:t>(μουσική, </a:t>
            </a:r>
            <a:r>
              <a:rPr sz="2900" dirty="0">
                <a:latin typeface="Calibri"/>
                <a:cs typeface="Calibri"/>
              </a:rPr>
              <a:t>βίντεο,</a:t>
            </a:r>
            <a:r>
              <a:rPr sz="2900" spc="-135" dirty="0">
                <a:latin typeface="Calibri"/>
                <a:cs typeface="Calibri"/>
              </a:rPr>
              <a:t> </a:t>
            </a:r>
            <a:r>
              <a:rPr sz="2900" dirty="0">
                <a:latin typeface="Calibri"/>
                <a:cs typeface="Calibri"/>
              </a:rPr>
              <a:t>έγγραφα,</a:t>
            </a:r>
            <a:r>
              <a:rPr sz="2900" spc="-114" dirty="0">
                <a:latin typeface="Calibri"/>
                <a:cs typeface="Calibri"/>
              </a:rPr>
              <a:t> </a:t>
            </a:r>
            <a:r>
              <a:rPr sz="2900" dirty="0">
                <a:latin typeface="Calibri"/>
                <a:cs typeface="Calibri"/>
              </a:rPr>
              <a:t>εικόνες</a:t>
            </a:r>
            <a:r>
              <a:rPr sz="2900" spc="-135" dirty="0">
                <a:latin typeface="Calibri"/>
                <a:cs typeface="Calibri"/>
              </a:rPr>
              <a:t> </a:t>
            </a:r>
            <a:r>
              <a:rPr sz="2900" spc="-10" dirty="0">
                <a:latin typeface="Calibri"/>
                <a:cs typeface="Calibri"/>
              </a:rPr>
              <a:t>κ.α..</a:t>
            </a:r>
            <a:endParaRPr sz="2900">
              <a:latin typeface="Calibri"/>
              <a:cs typeface="Calibri"/>
            </a:endParaRPr>
          </a:p>
        </p:txBody>
      </p:sp>
      <p:pic>
        <p:nvPicPr>
          <p:cNvPr id="4" name="object 4"/>
          <p:cNvPicPr/>
          <p:nvPr/>
        </p:nvPicPr>
        <p:blipFill>
          <a:blip r:embed="rId2" cstate="print"/>
          <a:stretch>
            <a:fillRect/>
          </a:stretch>
        </p:blipFill>
        <p:spPr>
          <a:xfrm>
            <a:off x="0" y="0"/>
            <a:ext cx="2700528" cy="1716024"/>
          </a:xfrm>
          <a:prstGeom prst="rect">
            <a:avLst/>
          </a:prstGeom>
        </p:spPr>
      </p:pic>
      <p:pic>
        <p:nvPicPr>
          <p:cNvPr id="5" name="object 5"/>
          <p:cNvPicPr/>
          <p:nvPr/>
        </p:nvPicPr>
        <p:blipFill>
          <a:blip r:embed="rId3" cstate="print"/>
          <a:stretch>
            <a:fillRect/>
          </a:stretch>
        </p:blipFill>
        <p:spPr>
          <a:xfrm>
            <a:off x="3429000" y="3686554"/>
            <a:ext cx="5714999" cy="3171444"/>
          </a:xfrm>
          <a:prstGeom prst="rect">
            <a:avLst/>
          </a:prstGeom>
        </p:spPr>
      </p:pic>
      <p:grpSp>
        <p:nvGrpSpPr>
          <p:cNvPr id="6" name="object 6"/>
          <p:cNvGrpSpPr/>
          <p:nvPr/>
        </p:nvGrpSpPr>
        <p:grpSpPr>
          <a:xfrm>
            <a:off x="318515" y="3662170"/>
            <a:ext cx="2702560" cy="3195955"/>
            <a:chOff x="318515" y="3662170"/>
            <a:chExt cx="2702560" cy="3195955"/>
          </a:xfrm>
        </p:grpSpPr>
        <p:pic>
          <p:nvPicPr>
            <p:cNvPr id="7" name="object 7"/>
            <p:cNvPicPr/>
            <p:nvPr/>
          </p:nvPicPr>
          <p:blipFill>
            <a:blip r:embed="rId4" cstate="print"/>
            <a:stretch>
              <a:fillRect/>
            </a:stretch>
          </p:blipFill>
          <p:spPr>
            <a:xfrm>
              <a:off x="352044" y="3703318"/>
              <a:ext cx="2537460" cy="3136392"/>
            </a:xfrm>
            <a:prstGeom prst="rect">
              <a:avLst/>
            </a:prstGeom>
          </p:spPr>
        </p:pic>
        <p:pic>
          <p:nvPicPr>
            <p:cNvPr id="8" name="object 8"/>
            <p:cNvPicPr/>
            <p:nvPr/>
          </p:nvPicPr>
          <p:blipFill>
            <a:blip r:embed="rId5" cstate="print"/>
            <a:stretch>
              <a:fillRect/>
            </a:stretch>
          </p:blipFill>
          <p:spPr>
            <a:xfrm>
              <a:off x="318515" y="3662170"/>
              <a:ext cx="2702052" cy="3195828"/>
            </a:xfrm>
            <a:prstGeom prst="rect">
              <a:avLst/>
            </a:prstGeom>
          </p:spPr>
        </p:pic>
      </p:grpSp>
      <p:sp>
        <p:nvSpPr>
          <p:cNvPr id="9" name="object 9"/>
          <p:cNvSpPr txBox="1"/>
          <p:nvPr/>
        </p:nvSpPr>
        <p:spPr>
          <a:xfrm>
            <a:off x="397002" y="3717797"/>
            <a:ext cx="2447925" cy="3046730"/>
          </a:xfrm>
          <a:prstGeom prst="rect">
            <a:avLst/>
          </a:prstGeom>
          <a:solidFill>
            <a:srgbClr val="FAD2C1"/>
          </a:solidFill>
          <a:ln w="10667">
            <a:solidFill>
              <a:srgbClr val="F79546"/>
            </a:solidFill>
          </a:ln>
        </p:spPr>
        <p:txBody>
          <a:bodyPr vert="horz" wrap="square" lIns="0" tIns="26034" rIns="0" bIns="0" rtlCol="0">
            <a:spAutoFit/>
          </a:bodyPr>
          <a:lstStyle/>
          <a:p>
            <a:pPr algn="ctr">
              <a:lnSpc>
                <a:spcPct val="100000"/>
              </a:lnSpc>
              <a:spcBef>
                <a:spcPts val="204"/>
              </a:spcBef>
            </a:pPr>
            <a:r>
              <a:rPr sz="2400" spc="-95" dirty="0">
                <a:latin typeface="Calibri"/>
                <a:cs typeface="Calibri"/>
              </a:rPr>
              <a:t>Το</a:t>
            </a:r>
            <a:r>
              <a:rPr sz="2400" spc="-40" dirty="0">
                <a:latin typeface="Calibri"/>
                <a:cs typeface="Calibri"/>
              </a:rPr>
              <a:t> </a:t>
            </a:r>
            <a:r>
              <a:rPr sz="2400" spc="-20" dirty="0">
                <a:latin typeface="Calibri"/>
                <a:cs typeface="Calibri"/>
              </a:rPr>
              <a:t>μόνο</a:t>
            </a:r>
            <a:endParaRPr sz="2400">
              <a:latin typeface="Calibri"/>
              <a:cs typeface="Calibri"/>
            </a:endParaRPr>
          </a:p>
          <a:p>
            <a:pPr marL="237490" marR="233045" algn="ctr">
              <a:lnSpc>
                <a:spcPct val="100000"/>
              </a:lnSpc>
            </a:pPr>
            <a:r>
              <a:rPr sz="2400" dirty="0">
                <a:latin typeface="Calibri"/>
                <a:cs typeface="Calibri"/>
              </a:rPr>
              <a:t>πρόβλημα</a:t>
            </a:r>
            <a:r>
              <a:rPr sz="2400" spc="-120" dirty="0">
                <a:latin typeface="Calibri"/>
                <a:cs typeface="Calibri"/>
              </a:rPr>
              <a:t> </a:t>
            </a:r>
            <a:r>
              <a:rPr sz="2400" spc="-10" dirty="0">
                <a:latin typeface="Calibri"/>
                <a:cs typeface="Calibri"/>
              </a:rPr>
              <a:t>είναι </a:t>
            </a:r>
            <a:r>
              <a:rPr sz="2400" dirty="0">
                <a:latin typeface="Calibri"/>
                <a:cs typeface="Calibri"/>
              </a:rPr>
              <a:t>ότι</a:t>
            </a:r>
            <a:r>
              <a:rPr sz="2400" spc="-35" dirty="0">
                <a:latin typeface="Calibri"/>
                <a:cs typeface="Calibri"/>
              </a:rPr>
              <a:t> </a:t>
            </a:r>
            <a:r>
              <a:rPr sz="2400" spc="-50" dirty="0">
                <a:latin typeface="Calibri"/>
                <a:cs typeface="Calibri"/>
              </a:rPr>
              <a:t>ο</a:t>
            </a:r>
            <a:endParaRPr sz="2400">
              <a:latin typeface="Calibri"/>
              <a:cs typeface="Calibri"/>
            </a:endParaRPr>
          </a:p>
          <a:p>
            <a:pPr marL="142875" marR="138430" algn="ctr">
              <a:lnSpc>
                <a:spcPct val="100000"/>
              </a:lnSpc>
            </a:pPr>
            <a:r>
              <a:rPr sz="2400" dirty="0">
                <a:latin typeface="Calibri"/>
                <a:cs typeface="Calibri"/>
              </a:rPr>
              <a:t>υπολογιστής</a:t>
            </a:r>
            <a:r>
              <a:rPr sz="2400" spc="-45" dirty="0">
                <a:latin typeface="Calibri"/>
                <a:cs typeface="Calibri"/>
              </a:rPr>
              <a:t> </a:t>
            </a:r>
            <a:r>
              <a:rPr sz="2400" dirty="0">
                <a:latin typeface="Calibri"/>
                <a:cs typeface="Calibri"/>
              </a:rPr>
              <a:t>ή</a:t>
            </a:r>
            <a:r>
              <a:rPr sz="2400" spc="-75" dirty="0">
                <a:latin typeface="Calibri"/>
                <a:cs typeface="Calibri"/>
              </a:rPr>
              <a:t> </a:t>
            </a:r>
            <a:r>
              <a:rPr sz="2400" spc="-25" dirty="0">
                <a:latin typeface="Calibri"/>
                <a:cs typeface="Calibri"/>
              </a:rPr>
              <a:t>το </a:t>
            </a:r>
            <a:r>
              <a:rPr sz="2400" spc="-10" dirty="0">
                <a:latin typeface="Calibri"/>
                <a:cs typeface="Calibri"/>
              </a:rPr>
              <a:t>κινητό</a:t>
            </a:r>
            <a:r>
              <a:rPr sz="2400" spc="-65" dirty="0">
                <a:latin typeface="Calibri"/>
                <a:cs typeface="Calibri"/>
              </a:rPr>
              <a:t> </a:t>
            </a:r>
            <a:r>
              <a:rPr sz="2400" dirty="0">
                <a:latin typeface="Calibri"/>
                <a:cs typeface="Calibri"/>
              </a:rPr>
              <a:t>πρέπει</a:t>
            </a:r>
            <a:r>
              <a:rPr sz="2400" spc="-90" dirty="0">
                <a:latin typeface="Calibri"/>
                <a:cs typeface="Calibri"/>
              </a:rPr>
              <a:t> </a:t>
            </a:r>
            <a:r>
              <a:rPr sz="2400" spc="-25" dirty="0">
                <a:latin typeface="Calibri"/>
                <a:cs typeface="Calibri"/>
              </a:rPr>
              <a:t>να </a:t>
            </a:r>
            <a:r>
              <a:rPr sz="2400" b="1" i="1" spc="-10" dirty="0">
                <a:solidFill>
                  <a:srgbClr val="C00000"/>
                </a:solidFill>
                <a:latin typeface="Calibri"/>
                <a:cs typeface="Calibri"/>
              </a:rPr>
              <a:t>διαθέτουν</a:t>
            </a:r>
            <a:endParaRPr sz="2400">
              <a:latin typeface="Calibri"/>
              <a:cs typeface="Calibri"/>
            </a:endParaRPr>
          </a:p>
          <a:p>
            <a:pPr marL="409575" marR="407034" algn="ctr">
              <a:lnSpc>
                <a:spcPct val="100000"/>
              </a:lnSpc>
            </a:pPr>
            <a:r>
              <a:rPr sz="2400" b="1" i="1" dirty="0">
                <a:solidFill>
                  <a:srgbClr val="C00000"/>
                </a:solidFill>
                <a:latin typeface="Calibri"/>
                <a:cs typeface="Calibri"/>
              </a:rPr>
              <a:t>σύνδεση</a:t>
            </a:r>
            <a:r>
              <a:rPr sz="2400" b="1" i="1" spc="-105" dirty="0">
                <a:solidFill>
                  <a:srgbClr val="C00000"/>
                </a:solidFill>
                <a:latin typeface="Calibri"/>
                <a:cs typeface="Calibri"/>
              </a:rPr>
              <a:t> </a:t>
            </a:r>
            <a:r>
              <a:rPr sz="2400" b="1" i="1" spc="-25" dirty="0">
                <a:solidFill>
                  <a:srgbClr val="C00000"/>
                </a:solidFill>
                <a:latin typeface="Calibri"/>
                <a:cs typeface="Calibri"/>
              </a:rPr>
              <a:t>στο </a:t>
            </a:r>
            <a:r>
              <a:rPr sz="2400" b="1" i="1" spc="-10" dirty="0">
                <a:solidFill>
                  <a:srgbClr val="C00000"/>
                </a:solidFill>
                <a:latin typeface="Calibri"/>
                <a:cs typeface="Calibri"/>
              </a:rPr>
              <a:t>Internet.</a:t>
            </a:r>
            <a:endParaRPr sz="24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688</TotalTime>
  <Words>3193</Words>
  <Application>Microsoft Office PowerPoint</Application>
  <PresentationFormat>Προβολή στην οθόνη (4:3)</PresentationFormat>
  <Paragraphs>284</Paragraphs>
  <Slides>50</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50</vt:i4>
      </vt:variant>
    </vt:vector>
  </HeadingPairs>
  <TitlesOfParts>
    <vt:vector size="58" baseType="lpstr">
      <vt:lpstr>Arial</vt:lpstr>
      <vt:lpstr>Calibri</vt:lpstr>
      <vt:lpstr>Microsoft Sans Serif</vt:lpstr>
      <vt:lpstr>Poppins</vt:lpstr>
      <vt:lpstr>Source Sans Pro</vt:lpstr>
      <vt:lpstr>Times New Roman</vt:lpstr>
      <vt:lpstr>Wingdings</vt:lpstr>
      <vt:lpstr>Office Theme</vt:lpstr>
      <vt:lpstr>ΕΦΑΡΜΟΓΕΣ ΝΕΦΟΥΣ</vt:lpstr>
      <vt:lpstr>Που είναι αποθηκευμένα τα δεδομένα των εφαρμογών μας;</vt:lpstr>
      <vt:lpstr>Έχετε χρησιμοποιήσει ποτέ το σύννεφο (cloud);</vt:lpstr>
      <vt:lpstr>Υπολογιστικό νέφος</vt:lpstr>
      <vt:lpstr>Υπολογιστικό νέφος</vt:lpstr>
      <vt:lpstr>Το νέφος μας παρέχει :</vt:lpstr>
      <vt:lpstr>Παρουσίαση του PowerPoint</vt:lpstr>
      <vt:lpstr>Τι είναι   λοιπόν το υπολογιστικό σύννεφο ή νέφος ή cloud computing;</vt:lpstr>
      <vt:lpstr>Γιατί να χρησιμοποιήσετε το σύννεφο (cloud);</vt:lpstr>
      <vt:lpstr>Ποια είναι τα κύρια πλεονεκτήματα του υπολογιστικού νέφους για τους χρήστες;</vt:lpstr>
      <vt:lpstr>Πλεονεκτήματα χρήσης των υπηρεσιών νέφους</vt:lpstr>
      <vt:lpstr>Τα βασικά χαρακτηριστικά που διακρίνουν τις υπηρεσίες νέφους</vt:lpstr>
      <vt:lpstr>Πόσο χώρο δωρεάν δίνουν για δεδομένα στο cloud οι διάφορες εταιρείες;</vt:lpstr>
      <vt:lpstr>Ποιος μπορεί να ωφεληθεί από το υπολογιστικό σύννεφο;</vt:lpstr>
      <vt:lpstr>Μπορεί να χάσετε τα δεδομένα σας στο σύννεφο (cloud);</vt:lpstr>
      <vt:lpstr>Τι γίνεται με την ασφάλεια στο υπολογιστικό νέφος;</vt:lpstr>
      <vt:lpstr>Ασφάλεια = Κρυπτογράφηση δεδομένων πριν το upload στο cloud </vt:lpstr>
      <vt:lpstr>Υπολογιστικό νέφος και περιβάλλον</vt:lpstr>
      <vt:lpstr>Ποια μέτρα έχουν παρθεί για την προστασία του περιβάλλοντος από το υπολογιστικό νέφος ;</vt:lpstr>
      <vt:lpstr>Σύννεφο και Ευρώπη…</vt:lpstr>
      <vt:lpstr>Μοντέλα υπηρεσιών στο νέφος</vt:lpstr>
      <vt:lpstr>SaaS (Software as a service) – Λογισμικό ως υπηρεσία νέφους</vt:lpstr>
      <vt:lpstr>PaaS (Platform as a service) – Πλατφόρμα ως υπηρεσία νέφους</vt:lpstr>
      <vt:lpstr>IaaS (Infrastructure as a service) – Υποδομές ως υπηρεσία νέφους</vt:lpstr>
      <vt:lpstr>Εφαρμογές νέφους</vt:lpstr>
      <vt:lpstr>Εφαρμογές νέφους</vt:lpstr>
      <vt:lpstr>Εφαρμογές νέφους</vt:lpstr>
      <vt:lpstr>Εφαρμογές νέφους</vt:lpstr>
      <vt:lpstr>Το gov.gr </vt:lpstr>
      <vt:lpstr>Το gov.gr </vt:lpstr>
      <vt:lpstr>Εργασίες</vt:lpstr>
      <vt:lpstr>Μηχανές αναζήτησης</vt:lpstr>
      <vt:lpstr>Google</vt:lpstr>
      <vt:lpstr>Βασικές υπηρεσίες Google</vt:lpstr>
      <vt:lpstr>Αναζήτηση στη Google προχωρημένες τεχνικές αναζήτησης </vt:lpstr>
      <vt:lpstr>Αναζήτηση στη Google προχωρημένες τεχνικές αναζήτησης </vt:lpstr>
      <vt:lpstr>Αναζήτηση στη Google προχωρημένες τεχνικές αναζήτησης </vt:lpstr>
      <vt:lpstr>Αναζήτηση στη Google προχωρημένες τεχνικές αναζήτησης </vt:lpstr>
      <vt:lpstr>Αναζήτηση στη Google προχωρημένες τεχνικές αναζήτησης </vt:lpstr>
      <vt:lpstr>Αναζήτηση στη Google προχωρημένες τεχνικές αναζήτησης </vt:lpstr>
      <vt:lpstr>Αναζήτηση στη Google προχωρημένες τεχνικές αναζήτησης </vt:lpstr>
      <vt:lpstr>Αναζήτηση στη Google «Αλλα κόλπα» </vt:lpstr>
      <vt:lpstr>Αναζήτηση στη Google «Αλλα κόλπα» </vt:lpstr>
      <vt:lpstr>H Google αστειεύεται</vt:lpstr>
      <vt:lpstr>Google docs</vt:lpstr>
      <vt:lpstr>Google docs</vt:lpstr>
      <vt:lpstr>Ασκηση 1η </vt:lpstr>
      <vt:lpstr>Ασκηση 2η </vt:lpstr>
      <vt:lpstr>Ασκηση 3η </vt:lpstr>
      <vt:lpstr>Gmail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ΕΦΑΡΜΟΓΕΣ ΝΕΦΟΥΣ</dc:title>
  <dc:creator>Dimitris Giakovis</dc:creator>
  <cp:lastModifiedBy>Dimitris Giakovis</cp:lastModifiedBy>
  <cp:revision>32</cp:revision>
  <dcterms:created xsi:type="dcterms:W3CDTF">2024-09-15T14:33:41Z</dcterms:created>
  <dcterms:modified xsi:type="dcterms:W3CDTF">2024-09-22T17:48:00Z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2017-02-06T00:00:00Z</vt:filetime>
  </property>
  <property fmtid="{D5CDD505-2E9C-101B-9397-08002B2CF9AE}" pid="3" name="Creator">
    <vt:lpwstr>Microsoft® PowerPoint® 2013</vt:lpwstr>
  </property>
  <property fmtid="{D5CDD505-2E9C-101B-9397-08002B2CF9AE}" pid="4" name="LastSaved">
    <vt:filetime>2024-09-15T00:00:00Z</vt:filetime>
  </property>
  <property fmtid="{D5CDD505-2E9C-101B-9397-08002B2CF9AE}" pid="5" name="Producer">
    <vt:lpwstr>Microsoft® PowerPoint® 2013</vt:lpwstr>
  </property>
</Properties>
</file>