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7" r:id="rId8"/>
    <p:sldId id="268" r:id="rId9"/>
    <p:sldId id="262" r:id="rId10"/>
    <p:sldId id="263" r:id="rId11"/>
    <p:sldId id="264" r:id="rId12"/>
    <p:sldId id="265"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658"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slide_ffcdbjcdmpygpnvaxogo: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slide_ffcdbjcdmpygpnvaxogo: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Created from: https://gr.py4e.com/html3/08-lists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slide_uipzitiyryaiznzagbqt: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slide_uipzitiyryaiznzagbqt: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https://www.wikipython.com/tkinter-ttk-tix/summary-information/colors/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slide_jgwlrhvpcuaqjwikebza: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slide_jgwlrhvpcuaqjwikebza: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https://www.dreamstime.com/illustration/boxes-containers.html?pg=25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slide_rbsoyezsccjepcyzrnon: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slide_rbsoyezsccjepcyzrnon: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slide_tueekshugmpdrsnubhgk: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slide_tueekshugmpdrsnubhgk: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https://www.amazon.com/BARSKA-CB13266-Position-Cabinet-Combo/dp/B07C9HLMNG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slide_txxovfwfgyuincwjzne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slide_txxovfwfgyuincwjzne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https://unstop.com/blog/python-string-replace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slide_txxovfwfgyuincwjzne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slide_txxovfwfgyuincwjzne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https://unstop.com/blog/python-string-replace</a:t>
            </a:r>
            <a:endParaRPr/>
          </a:p>
        </p:txBody>
      </p:sp>
    </p:spTree>
    <p:extLst>
      <p:ext uri="{BB962C8B-B14F-4D97-AF65-F5344CB8AC3E}">
        <p14:creationId xmlns:p14="http://schemas.microsoft.com/office/powerpoint/2010/main" val="3064410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slide_swcorgodsxbrfpistgj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slide_swcorgodsxbrfpistgj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55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slide_haiflcxpencjliyhgluh: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slide_haiflcxpencjliyhgluh: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slide_airobpflcikitgmtdom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slide_airobpflcikitgmtdom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https://ipcisco.com/lesson/python-tuple-vs-list/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slide_fpgyopzbtlfgletdfrfe: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slide_fpgyopzbtlfgletdfrfe: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Image from: https://linuxhint.com/python_add_remove_items_list/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slide_swcorgodsxbrfpistgj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slide_swcorgodsxbrfpistgj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381000" y="1333500"/>
            <a:ext cx="8255100" cy="152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l" sz="2400"/>
              <a:t>Λίστες στην Python: Μια Ακολουθία Τιμών</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p:nvPr/>
        </p:nvSpPr>
        <p:spPr>
          <a:xfrm>
            <a:off x="2063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2500"/>
              <a:t>Καλωσήρθατε στον Κόσμο των Λιστών!</a:t>
            </a:r>
            <a:endParaRPr sz="2500"/>
          </a:p>
        </p:txBody>
      </p:sp>
      <p:sp>
        <p:nvSpPr>
          <p:cNvPr id="60" name="Google Shape;60;p14"/>
          <p:cNvSpPr txBox="1"/>
          <p:nvPr/>
        </p:nvSpPr>
        <p:spPr>
          <a:xfrm>
            <a:off x="60275" y="1193354"/>
            <a:ext cx="4064100" cy="3429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l" sz="2400" dirty="0" smtClean="0"/>
              <a:t>Οι </a:t>
            </a:r>
            <a:r>
              <a:rPr lang="el" sz="2400" dirty="0"/>
              <a:t>λίστες είναι σαν κουτιά που μπορούν να κρατούν πολλές τιμές</a:t>
            </a:r>
            <a:endParaRPr sz="2400" dirty="0"/>
          </a:p>
          <a:p>
            <a:pPr marL="457200" lvl="0" indent="-317500" algn="l" rtl="0">
              <a:spcBef>
                <a:spcPts val="0"/>
              </a:spcBef>
              <a:spcAft>
                <a:spcPts val="0"/>
              </a:spcAft>
              <a:buSzPts val="1400"/>
              <a:buChar char="●"/>
            </a:pPr>
            <a:r>
              <a:rPr lang="el" sz="2400" dirty="0" smtClean="0"/>
              <a:t>Στόχος </a:t>
            </a:r>
            <a:r>
              <a:rPr lang="el" sz="2400" dirty="0"/>
              <a:t>μάθησης: Να δημιουργούμε και να χρησιμοποιούμε λίστες στην Python</a:t>
            </a:r>
            <a:endParaRPr sz="2400" dirty="0"/>
          </a:p>
        </p:txBody>
      </p:sp>
      <p:pic>
        <p:nvPicPr>
          <p:cNvPr id="61" name="Google Shape;61;p14"/>
          <p:cNvPicPr preferRelativeResize="0"/>
          <p:nvPr/>
        </p:nvPicPr>
        <p:blipFill>
          <a:blip r:embed="rId4">
            <a:alphaModFix/>
          </a:blip>
          <a:stretch>
            <a:fillRect/>
          </a:stretch>
        </p:blipFill>
        <p:spPr>
          <a:xfrm>
            <a:off x="5029200" y="1193354"/>
            <a:ext cx="3657600" cy="20709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p:cNvGrpSpPr/>
        <p:nvPr/>
      </p:nvGrpSpPr>
      <p:grpSpPr>
        <a:xfrm>
          <a:off x="0" y="0"/>
          <a:ext cx="0" cy="0"/>
          <a:chOff x="0" y="0"/>
          <a:chExt cx="0" cy="0"/>
        </a:xfrm>
      </p:grpSpPr>
      <p:sp>
        <p:nvSpPr>
          <p:cNvPr id="66" name="Google Shape;66;p15"/>
          <p:cNvSpPr txBox="1"/>
          <p:nvPr/>
        </p:nvSpPr>
        <p:spPr>
          <a:xfrm>
            <a:off x="47148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2500"/>
              <a:t>Τι είναι μια Λίστα;</a:t>
            </a:r>
            <a:endParaRPr sz="2500"/>
          </a:p>
        </p:txBody>
      </p:sp>
      <p:sp>
        <p:nvSpPr>
          <p:cNvPr id="67" name="Google Shape;67;p15"/>
          <p:cNvSpPr txBox="1"/>
          <p:nvPr/>
        </p:nvSpPr>
        <p:spPr>
          <a:xfrm>
            <a:off x="2462151" y="422563"/>
            <a:ext cx="6901542" cy="4528457"/>
          </a:xfrm>
          <a:prstGeom prst="rect">
            <a:avLst/>
          </a:prstGeom>
          <a:noFill/>
          <a:ln>
            <a:noFill/>
          </a:ln>
        </p:spPr>
        <p:txBody>
          <a:bodyPr spcFirstLastPara="1" wrap="square" lIns="91425" tIns="91425" rIns="91425" bIns="91425" anchor="t" anchorCtr="0">
            <a:noAutofit/>
          </a:bodyPr>
          <a:lstStyle/>
          <a:p>
            <a:pPr marL="457200" lvl="0" indent="-317500">
              <a:buSzPts val="1400"/>
              <a:buChar char="●"/>
            </a:pPr>
            <a:r>
              <a:rPr lang="el-GR" sz="2000" dirty="0"/>
              <a:t>Μια λίστα είναι ουσιαστικά μια διατεταγμένη ακολουθία από αντικείμενα τα οποία συνήθως είναι του ίδιου τύπου. </a:t>
            </a:r>
            <a:endParaRPr lang="en-US" sz="2000" dirty="0" smtClean="0"/>
          </a:p>
          <a:p>
            <a:pPr marL="457200" lvl="0" indent="-317500">
              <a:buSzPts val="1400"/>
              <a:buChar char="●"/>
            </a:pPr>
            <a:r>
              <a:rPr lang="el" sz="2000" dirty="0" smtClean="0"/>
              <a:t>Οι </a:t>
            </a:r>
            <a:r>
              <a:rPr lang="el" sz="2000" dirty="0"/>
              <a:t>τιμές στη λίστα ονομάζονται στοιχεία</a:t>
            </a:r>
            <a:endParaRPr sz="2000" dirty="0"/>
          </a:p>
          <a:p>
            <a:pPr marL="457200" lvl="0" indent="-317500" algn="l" rtl="0">
              <a:spcBef>
                <a:spcPts val="0"/>
              </a:spcBef>
              <a:spcAft>
                <a:spcPts val="0"/>
              </a:spcAft>
              <a:buSzPts val="1400"/>
              <a:buChar char="●"/>
            </a:pPr>
            <a:r>
              <a:rPr lang="el" sz="2000" dirty="0"/>
              <a:t>Μπορεί να περιέχει αριθμούς</a:t>
            </a:r>
            <a:r>
              <a:rPr lang="el" sz="2000" dirty="0" smtClean="0"/>
              <a:t>:</a:t>
            </a:r>
            <a:endParaRPr lang="en-US" sz="2000" dirty="0" smtClean="0"/>
          </a:p>
          <a:p>
            <a:pPr marL="457200" lvl="0" indent="-317500" algn="l" rtl="0">
              <a:spcBef>
                <a:spcPts val="0"/>
              </a:spcBef>
              <a:spcAft>
                <a:spcPts val="0"/>
              </a:spcAft>
              <a:buSzPts val="1400"/>
              <a:buChar char="●"/>
            </a:pPr>
            <a:endParaRPr lang="en-US" sz="2000" dirty="0"/>
          </a:p>
          <a:p>
            <a:pPr marL="139700" lvl="0" algn="l" rtl="0">
              <a:spcBef>
                <a:spcPts val="0"/>
              </a:spcBef>
              <a:spcAft>
                <a:spcPts val="0"/>
              </a:spcAft>
              <a:buSzPts val="1400"/>
            </a:pPr>
            <a:r>
              <a:rPr lang="en-US" sz="2000" dirty="0" smtClean="0"/>
              <a:t>     Numbers = </a:t>
            </a:r>
            <a:r>
              <a:rPr lang="el" sz="2000" dirty="0" smtClean="0"/>
              <a:t> </a:t>
            </a:r>
            <a:r>
              <a:rPr lang="el" sz="2000" dirty="0"/>
              <a:t>[10, 20, 30, 40]</a:t>
            </a:r>
            <a:endParaRPr sz="2000" dirty="0"/>
          </a:p>
          <a:p>
            <a:pPr marL="139700" lvl="0" algn="l" rtl="0">
              <a:spcBef>
                <a:spcPts val="0"/>
              </a:spcBef>
              <a:spcAft>
                <a:spcPts val="0"/>
              </a:spcAft>
              <a:buSzPts val="1400"/>
            </a:pPr>
            <a:r>
              <a:rPr lang="el" sz="2000" dirty="0"/>
              <a:t>Μπορεί να περιέχει λέξεις: </a:t>
            </a:r>
            <a:endParaRPr lang="en-US" sz="2000" dirty="0" smtClean="0"/>
          </a:p>
          <a:p>
            <a:pPr marL="457200" lvl="0" indent="-317500" algn="l" rtl="0">
              <a:spcBef>
                <a:spcPts val="0"/>
              </a:spcBef>
              <a:spcAft>
                <a:spcPts val="0"/>
              </a:spcAft>
              <a:buSzPts val="1400"/>
              <a:buChar char="●"/>
            </a:pPr>
            <a:endParaRPr lang="en-US" sz="2000" dirty="0"/>
          </a:p>
          <a:p>
            <a:pPr marL="139700" lvl="0" algn="l" rtl="0">
              <a:spcBef>
                <a:spcPts val="0"/>
              </a:spcBef>
              <a:spcAft>
                <a:spcPts val="0"/>
              </a:spcAft>
              <a:buSzPts val="1400"/>
            </a:pPr>
            <a:r>
              <a:rPr lang="en-US" sz="2000" dirty="0"/>
              <a:t> </a:t>
            </a:r>
            <a:r>
              <a:rPr lang="en-US" sz="2000" dirty="0" smtClean="0"/>
              <a:t>     Fruits = </a:t>
            </a:r>
            <a:r>
              <a:rPr lang="el" sz="2000" dirty="0" smtClean="0"/>
              <a:t>[</a:t>
            </a:r>
            <a:r>
              <a:rPr lang="el" sz="2000" dirty="0"/>
              <a:t>'μήλο', 'μπανάνα', 'πορτοκάλι</a:t>
            </a:r>
            <a:r>
              <a:rPr lang="el" sz="2000" dirty="0" smtClean="0"/>
              <a:t>']</a:t>
            </a:r>
            <a:endParaRPr lang="en-US" sz="2000" dirty="0" smtClean="0"/>
          </a:p>
          <a:p>
            <a:pPr marL="139700">
              <a:buSzPts val="1400"/>
            </a:pPr>
            <a:r>
              <a:rPr lang="el-GR" sz="2000" dirty="0"/>
              <a:t>Μπορεί όμως να περιέχει και αντικείμενα διάφορων τύπων: </a:t>
            </a:r>
            <a:endParaRPr lang="en-US" sz="2000" dirty="0" smtClean="0"/>
          </a:p>
          <a:p>
            <a:pPr marL="457200" indent="-317500">
              <a:buSzPts val="1400"/>
              <a:buFont typeface="Arial"/>
              <a:buChar char="●"/>
            </a:pPr>
            <a:endParaRPr lang="en-US" sz="2000" dirty="0"/>
          </a:p>
          <a:p>
            <a:pPr marL="139700">
              <a:buSzPts val="1400"/>
            </a:pPr>
            <a:r>
              <a:rPr lang="en-US" sz="2000" dirty="0" smtClean="0"/>
              <a:t>    values </a:t>
            </a:r>
            <a:r>
              <a:rPr lang="en-US" sz="2000" dirty="0"/>
              <a:t>= [ ‘zero’, 13, 21, True ] </a:t>
            </a:r>
            <a:r>
              <a:rPr lang="en-US" dirty="0"/>
              <a:t>	</a:t>
            </a:r>
          </a:p>
          <a:p>
            <a:pPr marL="457200" lvl="0" indent="-317500">
              <a:buSzPts val="1400"/>
              <a:buChar char="●"/>
            </a:pPr>
            <a:endParaRPr dirty="0"/>
          </a:p>
        </p:txBody>
      </p:sp>
      <p:pic>
        <p:nvPicPr>
          <p:cNvPr id="68" name="Google Shape;68;p15"/>
          <p:cNvPicPr preferRelativeResize="0"/>
          <p:nvPr/>
        </p:nvPicPr>
        <p:blipFill>
          <a:blip r:embed="rId4">
            <a:alphaModFix/>
          </a:blip>
          <a:stretch>
            <a:fillRect/>
          </a:stretch>
        </p:blipFill>
        <p:spPr>
          <a:xfrm>
            <a:off x="81148" y="813459"/>
            <a:ext cx="2775857" cy="17147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6"/>
          <p:cNvSpPr txBox="1"/>
          <p:nvPr/>
        </p:nvSpPr>
        <p:spPr>
          <a:xfrm>
            <a:off x="317500" y="406400"/>
            <a:ext cx="8382000" cy="5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l" sz="2500"/>
              <a:t>Πώς Δημιουργούμε Λίστες</a:t>
            </a:r>
            <a:endParaRPr sz="2500"/>
          </a:p>
        </p:txBody>
      </p:sp>
      <p:sp>
        <p:nvSpPr>
          <p:cNvPr id="74" name="Google Shape;74;p16"/>
          <p:cNvSpPr txBox="1"/>
          <p:nvPr/>
        </p:nvSpPr>
        <p:spPr>
          <a:xfrm>
            <a:off x="269875" y="1143000"/>
            <a:ext cx="7488670" cy="3429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l" sz="2400" dirty="0"/>
              <a:t>Χρησιμοποιούμε αγκύλες [ ] για να δημιουργήσουμε λίστες</a:t>
            </a:r>
            <a:endParaRPr sz="2400" dirty="0"/>
          </a:p>
          <a:p>
            <a:pPr marL="457200" lvl="0" indent="-342900" algn="l" rtl="0">
              <a:spcBef>
                <a:spcPts val="0"/>
              </a:spcBef>
              <a:spcAft>
                <a:spcPts val="0"/>
              </a:spcAft>
              <a:buSzPts val="1800"/>
              <a:buChar char="●"/>
            </a:pPr>
            <a:r>
              <a:rPr lang="el" sz="2400" dirty="0"/>
              <a:t>Παράδειγμα: φρούτα = ['μήλο', 'μπανάνα', 'κεράσι']</a:t>
            </a:r>
            <a:endParaRPr sz="2400" dirty="0"/>
          </a:p>
          <a:p>
            <a:pPr marL="457200" lvl="0" indent="-342900" algn="l" rtl="0">
              <a:spcBef>
                <a:spcPts val="0"/>
              </a:spcBef>
              <a:spcAft>
                <a:spcPts val="0"/>
              </a:spcAft>
              <a:buSzPts val="1800"/>
              <a:buChar char="●"/>
            </a:pPr>
            <a:r>
              <a:rPr lang="el" sz="2400" dirty="0"/>
              <a:t>Κενή λίστα: κενή_λίστα = []</a:t>
            </a:r>
            <a:endParaRPr sz="2400" dirty="0"/>
          </a:p>
          <a:p>
            <a:pPr marL="457200" lvl="0" indent="-342900" algn="l" rtl="0">
              <a:spcBef>
                <a:spcPts val="0"/>
              </a:spcBef>
              <a:spcAft>
                <a:spcPts val="0"/>
              </a:spcAft>
              <a:buSzPts val="1800"/>
              <a:buChar char="●"/>
            </a:pPr>
            <a:r>
              <a:rPr lang="el" sz="2400" dirty="0"/>
              <a:t>Μπορούμε να αποθηκεύσουμε τη λίστα σε </a:t>
            </a:r>
            <a:r>
              <a:rPr lang="el" sz="2400" dirty="0" smtClean="0"/>
              <a:t>μεταβλητή</a:t>
            </a:r>
            <a:r>
              <a:rPr lang="en-US" sz="2400" dirty="0" smtClean="0"/>
              <a:t> </a:t>
            </a:r>
            <a:endParaRP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79" name="Google Shape;79;p17"/>
          <p:cNvSpPr txBox="1"/>
          <p:nvPr/>
        </p:nvSpPr>
        <p:spPr>
          <a:xfrm>
            <a:off x="2063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2500"/>
              <a:t>Πρόσβαση στα Στοιχεία της Λίστας</a:t>
            </a:r>
            <a:endParaRPr sz="2500"/>
          </a:p>
        </p:txBody>
      </p:sp>
      <p:sp>
        <p:nvSpPr>
          <p:cNvPr id="80" name="Google Shape;80;p17"/>
          <p:cNvSpPr txBox="1"/>
          <p:nvPr/>
        </p:nvSpPr>
        <p:spPr>
          <a:xfrm>
            <a:off x="317500" y="1143000"/>
            <a:ext cx="4064100" cy="3429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l" sz="2000" dirty="0"/>
              <a:t>Κάθε στοιχείο έχει μια θέση που ονομάζεται δείκτης (index</a:t>
            </a:r>
            <a:r>
              <a:rPr lang="el" sz="2000" dirty="0" smtClean="0"/>
              <a:t>)</a:t>
            </a:r>
            <a:endParaRPr lang="en-US" sz="2000" dirty="0" smtClean="0"/>
          </a:p>
          <a:p>
            <a:pPr marL="457200" lvl="0" indent="-317500" algn="l" rtl="0">
              <a:spcBef>
                <a:spcPts val="0"/>
              </a:spcBef>
              <a:spcAft>
                <a:spcPts val="0"/>
              </a:spcAft>
              <a:buSzPts val="1400"/>
              <a:buChar char="●"/>
            </a:pPr>
            <a:endParaRPr sz="2000" dirty="0"/>
          </a:p>
          <a:p>
            <a:pPr marL="457200" lvl="0" indent="-317500" algn="l" rtl="0">
              <a:spcBef>
                <a:spcPts val="0"/>
              </a:spcBef>
              <a:spcAft>
                <a:spcPts val="0"/>
              </a:spcAft>
              <a:buSzPts val="1400"/>
              <a:buChar char="●"/>
            </a:pPr>
            <a:r>
              <a:rPr lang="el" sz="2000" dirty="0"/>
              <a:t>Οι δείκτες ξεκινούν από το 0, όχι από το 1!</a:t>
            </a:r>
            <a:endParaRPr sz="2000" dirty="0"/>
          </a:p>
          <a:p>
            <a:pPr marL="457200" lvl="0" indent="-317500" algn="l" rtl="0">
              <a:spcBef>
                <a:spcPts val="0"/>
              </a:spcBef>
              <a:spcAft>
                <a:spcPts val="0"/>
              </a:spcAft>
              <a:buSzPts val="1400"/>
              <a:buChar char="●"/>
            </a:pPr>
            <a:r>
              <a:rPr lang="el" sz="2000" dirty="0"/>
              <a:t>φρούτα[0] δίνει το πρώτο </a:t>
            </a:r>
            <a:r>
              <a:rPr lang="el" sz="2000" dirty="0" smtClean="0"/>
              <a:t>στοιχείο δηλ. μήλο</a:t>
            </a:r>
            <a:endParaRPr sz="2000" dirty="0"/>
          </a:p>
          <a:p>
            <a:pPr marL="457200" lvl="0" indent="-317500" algn="l" rtl="0">
              <a:spcBef>
                <a:spcPts val="0"/>
              </a:spcBef>
              <a:spcAft>
                <a:spcPts val="0"/>
              </a:spcAft>
              <a:buSzPts val="1400"/>
              <a:buChar char="●"/>
            </a:pPr>
            <a:r>
              <a:rPr lang="el" sz="2000" dirty="0"/>
              <a:t>φρούτα[1] δίνει το δεύτερο </a:t>
            </a:r>
            <a:r>
              <a:rPr lang="el" sz="2000" dirty="0" smtClean="0"/>
              <a:t>στοιχείο δηλ. μπανάνα</a:t>
            </a:r>
            <a:endParaRPr sz="2000" dirty="0"/>
          </a:p>
        </p:txBody>
      </p:sp>
      <p:graphicFrame>
        <p:nvGraphicFramePr>
          <p:cNvPr id="2" name="Πίνακας 1"/>
          <p:cNvGraphicFramePr>
            <a:graphicFrameLocks noGrp="1"/>
          </p:cNvGraphicFramePr>
          <p:nvPr>
            <p:extLst>
              <p:ext uri="{D42A27DB-BD31-4B8C-83A1-F6EECF244321}">
                <p14:modId xmlns:p14="http://schemas.microsoft.com/office/powerpoint/2010/main" val="1239183702"/>
              </p:ext>
            </p:extLst>
          </p:nvPr>
        </p:nvGraphicFramePr>
        <p:xfrm>
          <a:off x="4227104" y="2486660"/>
          <a:ext cx="4352472" cy="370840"/>
        </p:xfrm>
        <a:graphic>
          <a:graphicData uri="http://schemas.openxmlformats.org/drawingml/2006/table">
            <a:tbl>
              <a:tblPr firstRow="1" bandRow="1">
                <a:effectLst>
                  <a:outerShdw blurRad="50800" dist="50800" dir="5400000" algn="ctr" rotWithShape="0">
                    <a:schemeClr val="tx1"/>
                  </a:outerShdw>
                </a:effectLst>
                <a:tableStyleId>{5C22544A-7EE6-4342-B048-85BDC9FD1C3A}</a:tableStyleId>
              </a:tblPr>
              <a:tblGrid>
                <a:gridCol w="1088118">
                  <a:extLst>
                    <a:ext uri="{9D8B030D-6E8A-4147-A177-3AD203B41FA5}">
                      <a16:colId xmlns:a16="http://schemas.microsoft.com/office/drawing/2014/main" val="424123430"/>
                    </a:ext>
                  </a:extLst>
                </a:gridCol>
                <a:gridCol w="1088118">
                  <a:extLst>
                    <a:ext uri="{9D8B030D-6E8A-4147-A177-3AD203B41FA5}">
                      <a16:colId xmlns:a16="http://schemas.microsoft.com/office/drawing/2014/main" val="3659805961"/>
                    </a:ext>
                  </a:extLst>
                </a:gridCol>
                <a:gridCol w="1088118">
                  <a:extLst>
                    <a:ext uri="{9D8B030D-6E8A-4147-A177-3AD203B41FA5}">
                      <a16:colId xmlns:a16="http://schemas.microsoft.com/office/drawing/2014/main" val="275704421"/>
                    </a:ext>
                  </a:extLst>
                </a:gridCol>
                <a:gridCol w="1088118">
                  <a:extLst>
                    <a:ext uri="{9D8B030D-6E8A-4147-A177-3AD203B41FA5}">
                      <a16:colId xmlns:a16="http://schemas.microsoft.com/office/drawing/2014/main" val="108865513"/>
                    </a:ext>
                  </a:extLst>
                </a:gridCol>
              </a:tblGrid>
              <a:tr h="370840">
                <a:tc>
                  <a:txBody>
                    <a:bodyPr/>
                    <a:lstStyle/>
                    <a:p>
                      <a:pPr algn="ctr"/>
                      <a:r>
                        <a:rPr lang="el-GR" dirty="0" smtClean="0">
                          <a:solidFill>
                            <a:schemeClr val="tx1"/>
                          </a:solidFill>
                        </a:rPr>
                        <a:t>μήλο</a:t>
                      </a:r>
                      <a:endParaRPr lang="el-GR" dirty="0">
                        <a:solidFill>
                          <a:schemeClr val="tx1"/>
                        </a:solidFill>
                      </a:endParaRPr>
                    </a:p>
                  </a:txBody>
                  <a:tcPr>
                    <a:noFill/>
                  </a:tcPr>
                </a:tc>
                <a:tc>
                  <a:txBody>
                    <a:bodyPr/>
                    <a:lstStyle/>
                    <a:p>
                      <a:pPr algn="ctr"/>
                      <a:r>
                        <a:rPr lang="el-GR" dirty="0" smtClean="0">
                          <a:solidFill>
                            <a:schemeClr val="tx1"/>
                          </a:solidFill>
                        </a:rPr>
                        <a:t>μπανάνα</a:t>
                      </a:r>
                      <a:endParaRPr lang="el-GR" dirty="0">
                        <a:solidFill>
                          <a:schemeClr val="tx1"/>
                        </a:solidFill>
                      </a:endParaRPr>
                    </a:p>
                  </a:txBody>
                  <a:tcPr>
                    <a:noFill/>
                  </a:tcPr>
                </a:tc>
                <a:tc>
                  <a:txBody>
                    <a:bodyPr/>
                    <a:lstStyle/>
                    <a:p>
                      <a:pPr algn="ctr"/>
                      <a:r>
                        <a:rPr lang="el-GR" dirty="0" smtClean="0">
                          <a:solidFill>
                            <a:schemeClr val="tx1"/>
                          </a:solidFill>
                        </a:rPr>
                        <a:t>αχλάδι</a:t>
                      </a:r>
                      <a:endParaRPr lang="el-GR" dirty="0">
                        <a:solidFill>
                          <a:schemeClr val="tx1"/>
                        </a:solidFill>
                      </a:endParaRPr>
                    </a:p>
                  </a:txBody>
                  <a:tcPr>
                    <a:noFill/>
                  </a:tcPr>
                </a:tc>
                <a:tc>
                  <a:txBody>
                    <a:bodyPr/>
                    <a:lstStyle/>
                    <a:p>
                      <a:pPr algn="ctr"/>
                      <a:r>
                        <a:rPr lang="el-GR" dirty="0" smtClean="0">
                          <a:solidFill>
                            <a:schemeClr val="tx1"/>
                          </a:solidFill>
                        </a:rPr>
                        <a:t>κεράσι</a:t>
                      </a:r>
                      <a:endParaRPr lang="el-GR" dirty="0">
                        <a:solidFill>
                          <a:schemeClr val="tx1"/>
                        </a:solidFill>
                      </a:endParaRPr>
                    </a:p>
                  </a:txBody>
                  <a:tcPr>
                    <a:noFill/>
                  </a:tcPr>
                </a:tc>
                <a:extLst>
                  <a:ext uri="{0D108BD9-81ED-4DB2-BD59-A6C34878D82A}">
                    <a16:rowId xmlns:a16="http://schemas.microsoft.com/office/drawing/2014/main" val="1040858462"/>
                  </a:ext>
                </a:extLst>
              </a:tr>
            </a:tbl>
          </a:graphicData>
        </a:graphic>
      </p:graphicFrame>
      <p:sp>
        <p:nvSpPr>
          <p:cNvPr id="3" name="TextBox 2"/>
          <p:cNvSpPr txBox="1"/>
          <p:nvPr/>
        </p:nvSpPr>
        <p:spPr>
          <a:xfrm>
            <a:off x="6172200" y="1395783"/>
            <a:ext cx="2231572" cy="307777"/>
          </a:xfrm>
          <a:prstGeom prst="rect">
            <a:avLst/>
          </a:prstGeom>
          <a:noFill/>
        </p:spPr>
        <p:txBody>
          <a:bodyPr wrap="square" rtlCol="0">
            <a:spAutoFit/>
          </a:bodyPr>
          <a:lstStyle/>
          <a:p>
            <a:r>
              <a:rPr lang="el-GR" dirty="0" smtClean="0"/>
              <a:t>φρούτα</a:t>
            </a:r>
            <a:endParaRPr lang="el-GR" dirty="0"/>
          </a:p>
        </p:txBody>
      </p:sp>
      <p:graphicFrame>
        <p:nvGraphicFramePr>
          <p:cNvPr id="4" name="Πίνακας 3"/>
          <p:cNvGraphicFramePr>
            <a:graphicFrameLocks noGrp="1"/>
          </p:cNvGraphicFramePr>
          <p:nvPr>
            <p:extLst>
              <p:ext uri="{D42A27DB-BD31-4B8C-83A1-F6EECF244321}">
                <p14:modId xmlns:p14="http://schemas.microsoft.com/office/powerpoint/2010/main" val="2401635151"/>
              </p:ext>
            </p:extLst>
          </p:nvPr>
        </p:nvGraphicFramePr>
        <p:xfrm>
          <a:off x="4159298" y="2004550"/>
          <a:ext cx="4642580" cy="370840"/>
        </p:xfrm>
        <a:graphic>
          <a:graphicData uri="http://schemas.openxmlformats.org/drawingml/2006/table">
            <a:tbl>
              <a:tblPr firstRow="1" bandRow="1">
                <a:tableStyleId>{5C22544A-7EE6-4342-B048-85BDC9FD1C3A}</a:tableStyleId>
              </a:tblPr>
              <a:tblGrid>
                <a:gridCol w="1160645">
                  <a:extLst>
                    <a:ext uri="{9D8B030D-6E8A-4147-A177-3AD203B41FA5}">
                      <a16:colId xmlns:a16="http://schemas.microsoft.com/office/drawing/2014/main" val="4162444333"/>
                    </a:ext>
                  </a:extLst>
                </a:gridCol>
                <a:gridCol w="1160645">
                  <a:extLst>
                    <a:ext uri="{9D8B030D-6E8A-4147-A177-3AD203B41FA5}">
                      <a16:colId xmlns:a16="http://schemas.microsoft.com/office/drawing/2014/main" val="1611862666"/>
                    </a:ext>
                  </a:extLst>
                </a:gridCol>
                <a:gridCol w="1160645">
                  <a:extLst>
                    <a:ext uri="{9D8B030D-6E8A-4147-A177-3AD203B41FA5}">
                      <a16:colId xmlns:a16="http://schemas.microsoft.com/office/drawing/2014/main" val="2763573930"/>
                    </a:ext>
                  </a:extLst>
                </a:gridCol>
                <a:gridCol w="1160645">
                  <a:extLst>
                    <a:ext uri="{9D8B030D-6E8A-4147-A177-3AD203B41FA5}">
                      <a16:colId xmlns:a16="http://schemas.microsoft.com/office/drawing/2014/main" val="3400894306"/>
                    </a:ext>
                  </a:extLst>
                </a:gridCol>
              </a:tblGrid>
              <a:tr h="370840">
                <a:tc>
                  <a:txBody>
                    <a:bodyPr/>
                    <a:lstStyle/>
                    <a:p>
                      <a:pPr algn="ctr"/>
                      <a:r>
                        <a:rPr lang="el-GR" dirty="0" smtClean="0">
                          <a:solidFill>
                            <a:schemeClr val="tx1"/>
                          </a:solidFill>
                        </a:rPr>
                        <a:t>0</a:t>
                      </a:r>
                      <a:endParaRPr lang="el-GR" dirty="0">
                        <a:solidFill>
                          <a:schemeClr val="tx1"/>
                        </a:solidFill>
                      </a:endParaRPr>
                    </a:p>
                  </a:txBody>
                  <a:tcPr>
                    <a:noFill/>
                  </a:tcPr>
                </a:tc>
                <a:tc>
                  <a:txBody>
                    <a:bodyPr/>
                    <a:lstStyle/>
                    <a:p>
                      <a:pPr algn="ctr"/>
                      <a:r>
                        <a:rPr lang="el-GR" dirty="0" smtClean="0">
                          <a:solidFill>
                            <a:schemeClr val="tx1"/>
                          </a:solidFill>
                        </a:rPr>
                        <a:t>1</a:t>
                      </a:r>
                      <a:endParaRPr lang="el-GR" dirty="0">
                        <a:solidFill>
                          <a:schemeClr val="tx1"/>
                        </a:solidFill>
                      </a:endParaRPr>
                    </a:p>
                  </a:txBody>
                  <a:tcPr>
                    <a:noFill/>
                  </a:tcPr>
                </a:tc>
                <a:tc>
                  <a:txBody>
                    <a:bodyPr/>
                    <a:lstStyle/>
                    <a:p>
                      <a:pPr algn="ctr"/>
                      <a:r>
                        <a:rPr lang="el-GR" dirty="0" smtClean="0">
                          <a:solidFill>
                            <a:schemeClr val="tx1"/>
                          </a:solidFill>
                        </a:rPr>
                        <a:t>2</a:t>
                      </a:r>
                      <a:endParaRPr lang="el-GR" dirty="0">
                        <a:solidFill>
                          <a:schemeClr val="tx1"/>
                        </a:solidFill>
                      </a:endParaRPr>
                    </a:p>
                  </a:txBody>
                  <a:tcPr>
                    <a:noFill/>
                  </a:tcPr>
                </a:tc>
                <a:tc>
                  <a:txBody>
                    <a:bodyPr/>
                    <a:lstStyle/>
                    <a:p>
                      <a:pPr algn="ctr"/>
                      <a:r>
                        <a:rPr lang="el-GR" dirty="0" smtClean="0">
                          <a:solidFill>
                            <a:schemeClr val="tx1"/>
                          </a:solidFill>
                        </a:rPr>
                        <a:t>3</a:t>
                      </a:r>
                      <a:endParaRPr lang="el-GR" dirty="0">
                        <a:solidFill>
                          <a:schemeClr val="tx1"/>
                        </a:solidFill>
                      </a:endParaRPr>
                    </a:p>
                  </a:txBody>
                  <a:tcPr>
                    <a:noFill/>
                  </a:tcPr>
                </a:tc>
                <a:extLst>
                  <a:ext uri="{0D108BD9-81ED-4DB2-BD59-A6C34878D82A}">
                    <a16:rowId xmlns:a16="http://schemas.microsoft.com/office/drawing/2014/main" val="1347683998"/>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txBox="1"/>
          <p:nvPr/>
        </p:nvSpPr>
        <p:spPr>
          <a:xfrm>
            <a:off x="47148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2500"/>
              <a:t>Οι Λίστες Μπορούν να Αλλάξουν!</a:t>
            </a:r>
            <a:endParaRPr sz="2500"/>
          </a:p>
        </p:txBody>
      </p:sp>
      <p:sp>
        <p:nvSpPr>
          <p:cNvPr id="87" name="Google Shape;87;p18"/>
          <p:cNvSpPr txBox="1"/>
          <p:nvPr/>
        </p:nvSpPr>
        <p:spPr>
          <a:xfrm>
            <a:off x="126274" y="1088572"/>
            <a:ext cx="4409540" cy="3429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l" sz="2400" dirty="0"/>
              <a:t>Οι λίστες είναι μεταβαλλόμενες - μπορούμε να τις αλλάξουμε</a:t>
            </a:r>
            <a:endParaRPr sz="2400" dirty="0"/>
          </a:p>
          <a:p>
            <a:pPr marL="457200" lvl="0" indent="-317500" algn="l" rtl="0">
              <a:spcBef>
                <a:spcPts val="0"/>
              </a:spcBef>
              <a:spcAft>
                <a:spcPts val="0"/>
              </a:spcAft>
              <a:buSzPts val="1400"/>
              <a:buChar char="●"/>
            </a:pPr>
            <a:r>
              <a:rPr lang="el" sz="2400" dirty="0"/>
              <a:t>αριθμοί = [17, 123] μπορεί να γίνει αριθμοί[1] = 5</a:t>
            </a:r>
            <a:endParaRPr sz="2400" dirty="0"/>
          </a:p>
          <a:p>
            <a:pPr marL="457200" lvl="0" indent="-317500" algn="l" rtl="0">
              <a:spcBef>
                <a:spcPts val="0"/>
              </a:spcBef>
              <a:spcAft>
                <a:spcPts val="0"/>
              </a:spcAft>
              <a:buSzPts val="1400"/>
              <a:buChar char="●"/>
            </a:pPr>
            <a:r>
              <a:rPr lang="el" sz="2400" dirty="0"/>
              <a:t>Τώρα η λίστα είναι [17, 5</a:t>
            </a:r>
            <a:r>
              <a:rPr lang="el" sz="2400" dirty="0" smtClean="0"/>
              <a:t>]</a:t>
            </a:r>
            <a:endParaRPr sz="2400" dirty="0"/>
          </a:p>
        </p:txBody>
      </p:sp>
      <p:sp>
        <p:nvSpPr>
          <p:cNvPr id="89" name="Google Shape;89;p18"/>
          <p:cNvSpPr txBox="1"/>
          <p:nvPr/>
        </p:nvSpPr>
        <p:spPr>
          <a:xfrm>
            <a:off x="6430475" y="3398450"/>
            <a:ext cx="3000000" cy="3000000"/>
          </a:xfrm>
          <a:prstGeom prst="rect">
            <a:avLst/>
          </a:prstGeom>
          <a:noFill/>
          <a:ln>
            <a:noFill/>
          </a:ln>
        </p:spPr>
        <p:txBody>
          <a:bodyPr spcFirstLastPara="1" wrap="square" lIns="91425" tIns="91425" rIns="91425" bIns="91425" anchor="ctr" anchorCtr="0">
            <a:noAutofit/>
          </a:bodyPr>
          <a:lstStyle/>
          <a:p>
            <a:pPr marL="444500" marR="444500" lvl="0" indent="0" algn="l" rtl="0">
              <a:lnSpc>
                <a:spcPct val="120000"/>
              </a:lnSpc>
              <a:spcBef>
                <a:spcPts val="0"/>
              </a:spcBef>
              <a:spcAft>
                <a:spcPts val="0"/>
              </a:spcAft>
              <a:buNone/>
            </a:pPr>
            <a:endParaRPr/>
          </a:p>
        </p:txBody>
      </p:sp>
      <p:sp>
        <p:nvSpPr>
          <p:cNvPr id="2" name="Ορθογώνιο 1"/>
          <p:cNvSpPr/>
          <p:nvPr/>
        </p:nvSpPr>
        <p:spPr>
          <a:xfrm>
            <a:off x="4449275" y="1088572"/>
            <a:ext cx="4572000" cy="3170099"/>
          </a:xfrm>
          <a:prstGeom prst="rect">
            <a:avLst/>
          </a:prstGeom>
        </p:spPr>
        <p:txBody>
          <a:bodyPr>
            <a:spAutoFit/>
          </a:bodyPr>
          <a:lstStyle/>
          <a:p>
            <a:r>
              <a:rPr lang="el-GR" sz="2000" dirty="0" smtClean="0">
                <a:latin typeface="Calibri" panose="020F0502020204030204" pitchFamily="34" charset="0"/>
              </a:rPr>
              <a:t>ΕΤΣΙ:</a:t>
            </a:r>
          </a:p>
          <a:p>
            <a:r>
              <a:rPr lang="el-GR" sz="2000" dirty="0" smtClean="0">
                <a:latin typeface="Calibri" panose="020F0502020204030204" pitchFamily="34" charset="0"/>
              </a:rPr>
              <a:t>Μπορεί </a:t>
            </a:r>
            <a:r>
              <a:rPr lang="el-GR" sz="2000" dirty="0">
                <a:latin typeface="Calibri" panose="020F0502020204030204" pitchFamily="34" charset="0"/>
              </a:rPr>
              <a:t>κανείς ανά πάσα στιγμή να προσθέσει, να διαγράψει ή να αλλάξει ένα αντικείμενο σε μία λίστα. Η λίστα μπορεί να θεωρηθεί ως ένα σύνολο από αντικείμενα, οπότε μπορούμε να χρησιμοποιήσουμε τον τελεστή </a:t>
            </a:r>
            <a:r>
              <a:rPr lang="el-GR" sz="2000" b="1" dirty="0">
                <a:latin typeface="Calibri" panose="020F0502020204030204" pitchFamily="34" charset="0"/>
              </a:rPr>
              <a:t>in </a:t>
            </a:r>
            <a:r>
              <a:rPr lang="el-GR" sz="2000" dirty="0">
                <a:latin typeface="Calibri" panose="020F0502020204030204" pitchFamily="34" charset="0"/>
              </a:rPr>
              <a:t>για την ύπαρξη ενός στοιχείου στη λίστα και τη συνάρτηση </a:t>
            </a:r>
            <a:r>
              <a:rPr lang="el-GR" sz="2000" b="1" dirty="0" err="1">
                <a:latin typeface="Calibri" panose="020F0502020204030204" pitchFamily="34" charset="0"/>
              </a:rPr>
              <a:t>len</a:t>
            </a:r>
            <a:r>
              <a:rPr lang="el-GR" sz="2000" b="1" dirty="0">
                <a:latin typeface="Calibri" panose="020F0502020204030204" pitchFamily="34" charset="0"/>
              </a:rPr>
              <a:t> </a:t>
            </a:r>
            <a:r>
              <a:rPr lang="el-GR" sz="2000" dirty="0">
                <a:latin typeface="Calibri" panose="020F0502020204030204" pitchFamily="34" charset="0"/>
              </a:rPr>
              <a:t>για να υπολογίσουμε το μέγεθος της λίστας. </a:t>
            </a:r>
            <a:endParaRPr lang="el-G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txBox="1"/>
          <p:nvPr/>
        </p:nvSpPr>
        <p:spPr>
          <a:xfrm>
            <a:off x="47148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dirty="0"/>
          </a:p>
        </p:txBody>
      </p:sp>
      <p:sp>
        <p:nvSpPr>
          <p:cNvPr id="87" name="Google Shape;87;p18"/>
          <p:cNvSpPr txBox="1"/>
          <p:nvPr/>
        </p:nvSpPr>
        <p:spPr>
          <a:xfrm>
            <a:off x="126273" y="1088572"/>
            <a:ext cx="4588601" cy="3429000"/>
          </a:xfrm>
          <a:prstGeom prst="rect">
            <a:avLst/>
          </a:prstGeom>
          <a:noFill/>
          <a:ln>
            <a:noFill/>
          </a:ln>
        </p:spPr>
        <p:txBody>
          <a:bodyPr spcFirstLastPara="1" wrap="square" lIns="91425" tIns="91425" rIns="91425" bIns="91425" anchor="t" anchorCtr="0">
            <a:noAutofit/>
          </a:bodyPr>
          <a:lstStyle/>
          <a:p>
            <a:pPr algn="ctr"/>
            <a:r>
              <a:rPr lang="el-GR" sz="1800" b="1" dirty="0"/>
              <a:t>Τελεστής </a:t>
            </a:r>
            <a:r>
              <a:rPr lang="en-US" sz="1800" b="1" dirty="0"/>
              <a:t>in : </a:t>
            </a:r>
          </a:p>
          <a:p>
            <a:r>
              <a:rPr lang="en-US" sz="1800" dirty="0"/>
              <a:t>X</a:t>
            </a:r>
            <a:r>
              <a:rPr lang="el-GR" sz="1800" dirty="0"/>
              <a:t>ρήση: </a:t>
            </a:r>
            <a:r>
              <a:rPr lang="el-GR" sz="1800" i="1" dirty="0"/>
              <a:t>&lt;</a:t>
            </a:r>
            <a:r>
              <a:rPr lang="en-US" sz="1800" i="1" dirty="0"/>
              <a:t>object&gt; </a:t>
            </a:r>
            <a:r>
              <a:rPr lang="en-US" sz="1800" b="1" dirty="0"/>
              <a:t>in </a:t>
            </a:r>
            <a:r>
              <a:rPr lang="en-US" sz="1800" i="1" dirty="0"/>
              <a:t>&lt;sequence&gt; </a:t>
            </a:r>
            <a:endParaRPr lang="en-US" sz="1800" dirty="0"/>
          </a:p>
          <a:p>
            <a:r>
              <a:rPr lang="el-GR" sz="1800" dirty="0"/>
              <a:t>Επιστρέφει </a:t>
            </a:r>
            <a:r>
              <a:rPr lang="el-GR" sz="1800" i="1" dirty="0"/>
              <a:t>την τιμή </a:t>
            </a:r>
            <a:r>
              <a:rPr lang="el-GR" sz="1800" b="1" dirty="0" err="1"/>
              <a:t>True</a:t>
            </a:r>
            <a:r>
              <a:rPr lang="el-GR" sz="1800" b="1" dirty="0"/>
              <a:t> </a:t>
            </a:r>
            <a:r>
              <a:rPr lang="el-GR" sz="1800" dirty="0"/>
              <a:t>αν το αντικείμενο </a:t>
            </a:r>
            <a:r>
              <a:rPr lang="el-GR" sz="1800" i="1" dirty="0" err="1"/>
              <a:t>object</a:t>
            </a:r>
            <a:r>
              <a:rPr lang="el-GR" sz="1800" i="1" dirty="0"/>
              <a:t> </a:t>
            </a:r>
            <a:r>
              <a:rPr lang="el-GR" sz="1800" dirty="0"/>
              <a:t>βρίσκεται στο </a:t>
            </a:r>
            <a:r>
              <a:rPr lang="el-GR" sz="1800" i="1" dirty="0" err="1"/>
              <a:t>sequence</a:t>
            </a:r>
            <a:r>
              <a:rPr lang="el-GR" sz="1800" i="1" dirty="0"/>
              <a:t>, σε διαφορετική περίπτωση επιστρέφει </a:t>
            </a:r>
            <a:r>
              <a:rPr lang="el-GR" sz="1800" b="1" dirty="0" err="1"/>
              <a:t>False</a:t>
            </a:r>
            <a:r>
              <a:rPr lang="el-GR" i="1" dirty="0"/>
              <a:t>. </a:t>
            </a:r>
            <a:r>
              <a:rPr lang="el-GR" dirty="0"/>
              <a:t>	</a:t>
            </a:r>
          </a:p>
          <a:p>
            <a:pPr marL="139700" lvl="0" algn="l" rtl="0">
              <a:spcBef>
                <a:spcPts val="0"/>
              </a:spcBef>
              <a:spcAft>
                <a:spcPts val="0"/>
              </a:spcAft>
              <a:buSzPts val="1400"/>
            </a:pPr>
            <a:r>
              <a:rPr lang="el-GR" sz="1600" dirty="0" smtClean="0"/>
              <a:t>Π.χ. χρώματα=[‘κόκκινο’, ‘κίτρινο’,’ </a:t>
            </a:r>
            <a:r>
              <a:rPr lang="el-GR" sz="1600" dirty="0" err="1" smtClean="0"/>
              <a:t>άσπρο’,’μαύρο</a:t>
            </a:r>
            <a:r>
              <a:rPr lang="el-GR" sz="1600" dirty="0" smtClean="0"/>
              <a:t>’]</a:t>
            </a:r>
          </a:p>
          <a:p>
            <a:pPr marL="139700" lvl="0" algn="l" rtl="0">
              <a:spcBef>
                <a:spcPts val="0"/>
              </a:spcBef>
              <a:spcAft>
                <a:spcPts val="0"/>
              </a:spcAft>
              <a:buSzPts val="1400"/>
            </a:pPr>
            <a:r>
              <a:rPr lang="el-GR" sz="1600" dirty="0" smtClean="0"/>
              <a:t>‘μαύρο’ </a:t>
            </a:r>
            <a:r>
              <a:rPr lang="en-US" sz="1600" dirty="0" smtClean="0"/>
              <a:t>in </a:t>
            </a:r>
            <a:r>
              <a:rPr lang="el-GR" sz="1600" dirty="0" smtClean="0"/>
              <a:t>χρώματα →</a:t>
            </a:r>
            <a:r>
              <a:rPr lang="en-US" sz="1600" dirty="0" smtClean="0"/>
              <a:t>true</a:t>
            </a:r>
            <a:endParaRPr lang="el-GR" sz="1600" dirty="0" smtClean="0"/>
          </a:p>
          <a:p>
            <a:pPr marL="139700" lvl="0">
              <a:buSzPts val="1400"/>
            </a:pPr>
            <a:r>
              <a:rPr lang="el-GR" sz="1600" dirty="0" smtClean="0"/>
              <a:t>‘Μπλε’ </a:t>
            </a:r>
            <a:r>
              <a:rPr lang="en-US" sz="1600" dirty="0" smtClean="0"/>
              <a:t>in </a:t>
            </a:r>
            <a:r>
              <a:rPr lang="el-GR" sz="1600" dirty="0" smtClean="0"/>
              <a:t>χρώματα</a:t>
            </a:r>
            <a:r>
              <a:rPr lang="el-GR" sz="1600" dirty="0"/>
              <a:t> </a:t>
            </a:r>
            <a:r>
              <a:rPr lang="el-GR" sz="1600" dirty="0" smtClean="0"/>
              <a:t>→</a:t>
            </a:r>
            <a:r>
              <a:rPr lang="en-US" sz="1600" dirty="0" smtClean="0"/>
              <a:t>false</a:t>
            </a:r>
            <a:r>
              <a:rPr lang="el-GR" sz="1600" dirty="0" smtClean="0"/>
              <a:t> </a:t>
            </a:r>
          </a:p>
          <a:p>
            <a:pPr marL="139700" lvl="0" algn="l" rtl="0">
              <a:spcBef>
                <a:spcPts val="0"/>
              </a:spcBef>
              <a:spcAft>
                <a:spcPts val="0"/>
              </a:spcAft>
              <a:buSzPts val="1400"/>
            </a:pPr>
            <a:endParaRPr sz="1600" dirty="0"/>
          </a:p>
        </p:txBody>
      </p:sp>
      <p:sp>
        <p:nvSpPr>
          <p:cNvPr id="89" name="Google Shape;89;p18"/>
          <p:cNvSpPr txBox="1"/>
          <p:nvPr/>
        </p:nvSpPr>
        <p:spPr>
          <a:xfrm>
            <a:off x="6430475" y="3398450"/>
            <a:ext cx="3000000" cy="3000000"/>
          </a:xfrm>
          <a:prstGeom prst="rect">
            <a:avLst/>
          </a:prstGeom>
          <a:noFill/>
          <a:ln>
            <a:noFill/>
          </a:ln>
        </p:spPr>
        <p:txBody>
          <a:bodyPr spcFirstLastPara="1" wrap="square" lIns="91425" tIns="91425" rIns="91425" bIns="91425" anchor="ctr" anchorCtr="0">
            <a:noAutofit/>
          </a:bodyPr>
          <a:lstStyle/>
          <a:p>
            <a:pPr marL="444500" marR="444500" lvl="0" indent="0" algn="l" rtl="0">
              <a:lnSpc>
                <a:spcPct val="120000"/>
              </a:lnSpc>
              <a:spcBef>
                <a:spcPts val="0"/>
              </a:spcBef>
              <a:spcAft>
                <a:spcPts val="0"/>
              </a:spcAft>
              <a:buNone/>
            </a:pPr>
            <a:endParaRPr/>
          </a:p>
        </p:txBody>
      </p:sp>
      <p:sp>
        <p:nvSpPr>
          <p:cNvPr id="2" name="Ορθογώνιο 1"/>
          <p:cNvSpPr/>
          <p:nvPr/>
        </p:nvSpPr>
        <p:spPr>
          <a:xfrm>
            <a:off x="4449275" y="1088572"/>
            <a:ext cx="4572000" cy="400110"/>
          </a:xfrm>
          <a:prstGeom prst="rect">
            <a:avLst/>
          </a:prstGeom>
        </p:spPr>
        <p:txBody>
          <a:bodyPr>
            <a:spAutoFit/>
          </a:bodyPr>
          <a:lstStyle/>
          <a:p>
            <a:r>
              <a:rPr lang="el-GR" sz="2000" dirty="0" smtClean="0">
                <a:latin typeface="Calibri" panose="020F0502020204030204" pitchFamily="34" charset="0"/>
              </a:rPr>
              <a:t>. </a:t>
            </a:r>
            <a:endParaRPr lang="el-GR" sz="2000" dirty="0"/>
          </a:p>
        </p:txBody>
      </p:sp>
      <p:sp>
        <p:nvSpPr>
          <p:cNvPr id="3" name="TextBox 2"/>
          <p:cNvSpPr txBox="1"/>
          <p:nvPr/>
        </p:nvSpPr>
        <p:spPr>
          <a:xfrm>
            <a:off x="4714874" y="1239982"/>
            <a:ext cx="4124325" cy="2031325"/>
          </a:xfrm>
          <a:prstGeom prst="rect">
            <a:avLst/>
          </a:prstGeom>
          <a:noFill/>
        </p:spPr>
        <p:txBody>
          <a:bodyPr wrap="square" rtlCol="0">
            <a:spAutoFit/>
          </a:bodyPr>
          <a:lstStyle/>
          <a:p>
            <a:pPr algn="ctr"/>
            <a:r>
              <a:rPr lang="el-GR" sz="1800" b="1" dirty="0" smtClean="0"/>
              <a:t>Συνάρτηση </a:t>
            </a:r>
            <a:r>
              <a:rPr lang="en-US" sz="1800" b="1" dirty="0" err="1"/>
              <a:t>len</a:t>
            </a:r>
            <a:r>
              <a:rPr lang="en-US" sz="1800" b="1" dirty="0"/>
              <a:t> </a:t>
            </a:r>
            <a:r>
              <a:rPr lang="en-US" sz="1800" b="1" dirty="0"/>
              <a:t>:</a:t>
            </a:r>
            <a:endParaRPr lang="en-US" sz="1800" b="1" dirty="0"/>
          </a:p>
          <a:p>
            <a:r>
              <a:rPr lang="el-GR" sz="1800" dirty="0"/>
              <a:t>Χρήση: </a:t>
            </a:r>
            <a:r>
              <a:rPr lang="en-US" sz="1800" dirty="0" err="1"/>
              <a:t>len</a:t>
            </a:r>
            <a:r>
              <a:rPr lang="en-US" sz="1800" dirty="0"/>
              <a:t>( &lt;sequence&gt; ) </a:t>
            </a:r>
          </a:p>
          <a:p>
            <a:r>
              <a:rPr lang="el-GR" sz="1800" dirty="0"/>
              <a:t>Επιστρέφει </a:t>
            </a:r>
            <a:r>
              <a:rPr lang="el-GR" sz="1800" i="1" dirty="0"/>
              <a:t>το μέγεθος της δομής </a:t>
            </a:r>
            <a:r>
              <a:rPr lang="el-GR" sz="1800" i="1" dirty="0" err="1"/>
              <a:t>sequence</a:t>
            </a:r>
            <a:r>
              <a:rPr lang="el-GR" sz="1800" i="1" dirty="0"/>
              <a:t>, δηλαδή το πλήθος των στοιχείων της. Η δομή αυτή μπορεί να είναι λίστα, αλφαριθμητικό η πλειάδα. </a:t>
            </a:r>
            <a:endParaRPr lang="en-US" sz="1800" i="1" dirty="0" smtClean="0"/>
          </a:p>
          <a:p>
            <a:r>
              <a:rPr lang="el-GR" sz="1800" i="1" dirty="0" err="1" smtClean="0"/>
              <a:t>Π.χ</a:t>
            </a:r>
            <a:r>
              <a:rPr lang="el-GR" sz="1800" i="1" dirty="0" smtClean="0"/>
              <a:t> </a:t>
            </a:r>
            <a:r>
              <a:rPr lang="en-US" sz="1800" i="1" dirty="0" err="1" smtClean="0"/>
              <a:t>len</a:t>
            </a:r>
            <a:r>
              <a:rPr lang="en-US" sz="1800" i="1" dirty="0" smtClean="0"/>
              <a:t> (</a:t>
            </a:r>
            <a:r>
              <a:rPr lang="el-GR" sz="1800" i="1" dirty="0" smtClean="0"/>
              <a:t>χρώματα)</a:t>
            </a:r>
            <a:r>
              <a:rPr lang="el-GR" dirty="0"/>
              <a:t> → </a:t>
            </a:r>
            <a:r>
              <a:rPr lang="el-GR" dirty="0" smtClean="0"/>
              <a:t>4</a:t>
            </a:r>
            <a:r>
              <a:rPr lang="el-GR" dirty="0"/>
              <a:t>	</a:t>
            </a:r>
          </a:p>
        </p:txBody>
      </p:sp>
    </p:spTree>
    <p:extLst>
      <p:ext uri="{BB962C8B-B14F-4D97-AF65-F5344CB8AC3E}">
        <p14:creationId xmlns:p14="http://schemas.microsoft.com/office/powerpoint/2010/main" val="3174963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5" name="Google Shape;115;p22"/>
          <p:cNvSpPr txBox="1"/>
          <p:nvPr/>
        </p:nvSpPr>
        <p:spPr>
          <a:xfrm>
            <a:off x="269875" y="1143000"/>
            <a:ext cx="7124700" cy="3429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endParaRPr sz="1800" dirty="0"/>
          </a:p>
        </p:txBody>
      </p:sp>
      <p:pic>
        <p:nvPicPr>
          <p:cNvPr id="2" name="Εικόνα 1"/>
          <p:cNvPicPr>
            <a:picLocks noChangeAspect="1"/>
          </p:cNvPicPr>
          <p:nvPr/>
        </p:nvPicPr>
        <p:blipFill>
          <a:blip r:embed="rId4"/>
          <a:stretch>
            <a:fillRect/>
          </a:stretch>
        </p:blipFill>
        <p:spPr>
          <a:xfrm>
            <a:off x="-128588" y="80962"/>
            <a:ext cx="9401175" cy="4981575"/>
          </a:xfrm>
          <a:prstGeom prst="rect">
            <a:avLst/>
          </a:prstGeom>
        </p:spPr>
      </p:pic>
    </p:spTree>
    <p:extLst>
      <p:ext uri="{BB962C8B-B14F-4D97-AF65-F5344CB8AC3E}">
        <p14:creationId xmlns:p14="http://schemas.microsoft.com/office/powerpoint/2010/main" val="2578617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9"/>
          <p:cNvSpPr txBox="1"/>
          <p:nvPr/>
        </p:nvSpPr>
        <p:spPr>
          <a:xfrm>
            <a:off x="317500" y="406400"/>
            <a:ext cx="8382000" cy="5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l" sz="2500"/>
              <a:t>Διάσχιση Λίστας με Βρόχους</a:t>
            </a:r>
            <a:endParaRPr sz="2500"/>
          </a:p>
        </p:txBody>
      </p:sp>
      <p:sp>
        <p:nvSpPr>
          <p:cNvPr id="95" name="Google Shape;95;p19"/>
          <p:cNvSpPr txBox="1"/>
          <p:nvPr/>
        </p:nvSpPr>
        <p:spPr>
          <a:xfrm>
            <a:off x="269875" y="1143000"/>
            <a:ext cx="7124700" cy="3429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l" sz="1800" dirty="0" smtClean="0"/>
              <a:t>Μπορούμε να περάσουμε από όλα τα στοιχεία με έναν βρόχο for</a:t>
            </a:r>
            <a:endParaRPr sz="1800" dirty="0" smtClean="0"/>
          </a:p>
          <a:p>
            <a:pPr marL="457200" lvl="0" indent="-342900" algn="l" rtl="0">
              <a:spcBef>
                <a:spcPts val="0"/>
              </a:spcBef>
              <a:spcAft>
                <a:spcPts val="0"/>
              </a:spcAft>
              <a:buSzPts val="1800"/>
              <a:buChar char="●"/>
            </a:pPr>
            <a:r>
              <a:rPr lang="el" sz="1800" dirty="0" smtClean="0"/>
              <a:t>for </a:t>
            </a:r>
            <a:r>
              <a:rPr lang="el" sz="1800" dirty="0" smtClean="0"/>
              <a:t>χρώμα</a:t>
            </a:r>
            <a:r>
              <a:rPr lang="el" sz="1800" dirty="0" smtClean="0"/>
              <a:t> in </a:t>
            </a:r>
            <a:r>
              <a:rPr lang="el" sz="1800" dirty="0" smtClean="0"/>
              <a:t>χρώματα</a:t>
            </a:r>
            <a:r>
              <a:rPr lang="el" sz="1800" dirty="0" smtClean="0"/>
              <a:t>: print(χρώμα)</a:t>
            </a:r>
            <a:endParaRPr sz="1800" dirty="0" smtClean="0"/>
          </a:p>
          <a:p>
            <a:pPr marL="457200" lvl="0" indent="-342900" algn="l" rtl="0">
              <a:spcBef>
                <a:spcPts val="0"/>
              </a:spcBef>
              <a:spcAft>
                <a:spcPts val="0"/>
              </a:spcAft>
              <a:buSzPts val="1800"/>
              <a:buChar char="●"/>
            </a:pPr>
            <a:r>
              <a:rPr lang="el" sz="1800" dirty="0" smtClean="0"/>
              <a:t>Αυτό εκτυπώνει κάθε φρούτο ξεχωριστά</a:t>
            </a:r>
          </a:p>
          <a:p>
            <a:pPr marL="457200" lvl="0" indent="-342900" algn="l" rtl="0">
              <a:spcBef>
                <a:spcPts val="0"/>
              </a:spcBef>
              <a:spcAft>
                <a:spcPts val="0"/>
              </a:spcAft>
              <a:buSzPts val="1800"/>
              <a:buChar char="●"/>
            </a:pPr>
            <a:endParaRPr lang="el" sz="1800" dirty="0"/>
          </a:p>
          <a:p>
            <a:pPr marL="457200" lvl="0" indent="-342900" algn="l" rtl="0">
              <a:spcBef>
                <a:spcPts val="0"/>
              </a:spcBef>
              <a:spcAft>
                <a:spcPts val="0"/>
              </a:spcAft>
              <a:buSzPts val="1800"/>
              <a:buChar char="●"/>
            </a:pPr>
            <a:endParaRPr lang="el" sz="1800" dirty="0" smtClean="0"/>
          </a:p>
          <a:p>
            <a:pPr marL="114300">
              <a:buSzPts val="1800"/>
            </a:pPr>
            <a:r>
              <a:rPr lang="el-GR" sz="1800" dirty="0"/>
              <a:t>χρώματα=[‘κόκκινο’, ‘κίτρινο’,’ </a:t>
            </a:r>
            <a:r>
              <a:rPr lang="el-GR" sz="1800" dirty="0" err="1"/>
              <a:t>άσπρο’,’μαύρο</a:t>
            </a:r>
            <a:r>
              <a:rPr lang="el-GR" sz="1800" dirty="0"/>
              <a:t>’]</a:t>
            </a:r>
          </a:p>
          <a:p>
            <a:pPr marL="114300" lvl="0" algn="l" rtl="0">
              <a:spcBef>
                <a:spcPts val="0"/>
              </a:spcBef>
              <a:spcAft>
                <a:spcPts val="0"/>
              </a:spcAft>
              <a:buSzPts val="1800"/>
            </a:pPr>
            <a:endParaRPr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
        <p:cNvGrpSpPr/>
        <p:nvPr/>
      </p:nvGrpSpPr>
      <p:grpSpPr>
        <a:xfrm>
          <a:off x="0" y="0"/>
          <a:ext cx="0" cy="0"/>
          <a:chOff x="0" y="0"/>
          <a:chExt cx="0" cy="0"/>
        </a:xfrm>
      </p:grpSpPr>
      <p:sp>
        <p:nvSpPr>
          <p:cNvPr id="100" name="Google Shape;100;p20"/>
          <p:cNvSpPr txBox="1"/>
          <p:nvPr/>
        </p:nvSpPr>
        <p:spPr>
          <a:xfrm>
            <a:off x="206375" y="-38100"/>
            <a:ext cx="3771900" cy="57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2400"/>
              <a:t>Χρήσιμες Λειτουργίες για Λίστες</a:t>
            </a:r>
            <a:endParaRPr sz="2400"/>
          </a:p>
        </p:txBody>
      </p:sp>
      <p:sp>
        <p:nvSpPr>
          <p:cNvPr id="101" name="Google Shape;101;p20"/>
          <p:cNvSpPr txBox="1"/>
          <p:nvPr/>
        </p:nvSpPr>
        <p:spPr>
          <a:xfrm>
            <a:off x="317500" y="1143000"/>
            <a:ext cx="4064100" cy="3429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l" dirty="0"/>
              <a:t>len(λίστα) μας λέει πόσα στοιχεία έχει</a:t>
            </a:r>
            <a:endParaRPr dirty="0"/>
          </a:p>
          <a:p>
            <a:pPr marL="457200" lvl="0" indent="-317500" algn="l" rtl="0">
              <a:spcBef>
                <a:spcPts val="0"/>
              </a:spcBef>
              <a:spcAft>
                <a:spcPts val="0"/>
              </a:spcAft>
              <a:buSzPts val="1400"/>
              <a:buChar char="●"/>
            </a:pPr>
            <a:r>
              <a:rPr lang="el" dirty="0"/>
              <a:t>max(λίστα) βρίσκει το μεγαλύτερο στοιχείο</a:t>
            </a:r>
            <a:endParaRPr dirty="0"/>
          </a:p>
          <a:p>
            <a:pPr marL="457200" lvl="0" indent="-317500" algn="l" rtl="0">
              <a:spcBef>
                <a:spcPts val="0"/>
              </a:spcBef>
              <a:spcAft>
                <a:spcPts val="0"/>
              </a:spcAft>
              <a:buSzPts val="1400"/>
              <a:buChar char="●"/>
            </a:pPr>
            <a:r>
              <a:rPr lang="el" dirty="0"/>
              <a:t>min(λίστα) βρίσκει το μικρότερο στοιχείο</a:t>
            </a:r>
            <a:endParaRPr dirty="0"/>
          </a:p>
          <a:p>
            <a:pPr marL="457200" lvl="0" indent="-317500" algn="l" rtl="0">
              <a:spcBef>
                <a:spcPts val="0"/>
              </a:spcBef>
              <a:spcAft>
                <a:spcPts val="0"/>
              </a:spcAft>
              <a:buSzPts val="1400"/>
              <a:buChar char="●"/>
            </a:pPr>
            <a:r>
              <a:rPr lang="el" dirty="0"/>
              <a:t>sum(λίστα) προσθέτει όλους τους </a:t>
            </a:r>
            <a:r>
              <a:rPr lang="el" dirty="0" smtClean="0"/>
              <a:t>αριθμούς</a:t>
            </a:r>
          </a:p>
          <a:p>
            <a:pPr marL="457200" lvl="0" indent="-317500">
              <a:buSzPts val="1400"/>
              <a:buChar char="●"/>
            </a:pPr>
            <a:r>
              <a:rPr lang="el-GR" dirty="0" err="1"/>
              <a:t>append</a:t>
            </a:r>
            <a:r>
              <a:rPr lang="el-GR" dirty="0"/>
              <a:t>() προσθέτει στοιχείο στο τέλος: </a:t>
            </a:r>
            <a:r>
              <a:rPr lang="el-GR" dirty="0" err="1"/>
              <a:t>λίστα.append</a:t>
            </a:r>
            <a:r>
              <a:rPr lang="el-GR" dirty="0"/>
              <a:t>('νέο στοιχείο')</a:t>
            </a:r>
          </a:p>
          <a:p>
            <a:pPr marL="457200" lvl="0" indent="-317500">
              <a:buSzPts val="1400"/>
              <a:buChar char="●"/>
            </a:pPr>
            <a:r>
              <a:rPr lang="el-GR" dirty="0" err="1"/>
              <a:t>remove</a:t>
            </a:r>
            <a:r>
              <a:rPr lang="el-GR" dirty="0"/>
              <a:t>() αφαιρεί συγκεκριμένο στοιχείο: </a:t>
            </a:r>
            <a:r>
              <a:rPr lang="el-GR" dirty="0" err="1"/>
              <a:t>λίστα.remove</a:t>
            </a:r>
            <a:r>
              <a:rPr lang="el-GR" dirty="0"/>
              <a:t>('στοιχείο')</a:t>
            </a:r>
          </a:p>
          <a:p>
            <a:pPr marL="139700" lvl="0" algn="l" rtl="0">
              <a:spcBef>
                <a:spcPts val="0"/>
              </a:spcBef>
              <a:spcAft>
                <a:spcPts val="0"/>
              </a:spcAft>
              <a:buSzPts val="1400"/>
            </a:pPr>
            <a:endParaRPr dirty="0"/>
          </a:p>
        </p:txBody>
      </p:sp>
      <p:pic>
        <p:nvPicPr>
          <p:cNvPr id="102" name="Google Shape;102;p20"/>
          <p:cNvPicPr preferRelativeResize="0"/>
          <p:nvPr/>
        </p:nvPicPr>
        <p:blipFill>
          <a:blip r:embed="rId4">
            <a:alphaModFix/>
          </a:blip>
          <a:stretch>
            <a:fillRect/>
          </a:stretch>
        </p:blipFill>
        <p:spPr>
          <a:xfrm>
            <a:off x="5029200" y="400050"/>
            <a:ext cx="3657600" cy="3657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8" name="Google Shape;108;p21"/>
          <p:cNvSpPr txBox="1"/>
          <p:nvPr/>
        </p:nvSpPr>
        <p:spPr>
          <a:xfrm>
            <a:off x="1170708" y="921328"/>
            <a:ext cx="6677891" cy="3429000"/>
          </a:xfrm>
          <a:prstGeom prst="rect">
            <a:avLst/>
          </a:prstGeom>
          <a:noFill/>
          <a:ln>
            <a:noFill/>
          </a:ln>
        </p:spPr>
        <p:txBody>
          <a:bodyPr spcFirstLastPara="1" wrap="square" lIns="91425" tIns="91425" rIns="91425" bIns="91425" anchor="t" anchorCtr="0">
            <a:noAutofit/>
          </a:bodyPr>
          <a:lstStyle/>
          <a:p>
            <a:pPr algn="ctr"/>
            <a:r>
              <a:rPr lang="el-GR" b="1" dirty="0"/>
              <a:t>Μέσος όρων των στοιχείων μιας λίστας </a:t>
            </a:r>
          </a:p>
          <a:p>
            <a:r>
              <a:rPr lang="el-GR" dirty="0"/>
              <a:t>Για να υπολογίσουμε το μέσο όρο των στοιχείων μιας λίστας, πρώτα χρειάζεται να υπολογίσουμε το άθροισμα των στοιχείων, χρησιμοποιώντας μια μεταβλητή στην οποία προσθέτουμε, κάθε φορά, το επόμενο στοιχείο της λίστας: </a:t>
            </a:r>
            <a:endParaRPr lang="el-GR" dirty="0" smtClean="0"/>
          </a:p>
          <a:p>
            <a:endParaRPr lang="el-GR" dirty="0"/>
          </a:p>
          <a:p>
            <a:endParaRPr lang="el-GR" dirty="0" smtClean="0"/>
          </a:p>
          <a:p>
            <a:r>
              <a:rPr lang="en-US" dirty="0" smtClean="0"/>
              <a:t>L =[10,20,30,40]</a:t>
            </a:r>
            <a:endParaRPr lang="el-GR" dirty="0" smtClean="0"/>
          </a:p>
          <a:p>
            <a:r>
              <a:rPr lang="el-GR" dirty="0" smtClean="0"/>
              <a:t>sum </a:t>
            </a:r>
            <a:r>
              <a:rPr lang="el-GR" dirty="0"/>
              <a:t>= </a:t>
            </a:r>
            <a:r>
              <a:rPr lang="el-GR" dirty="0" smtClean="0"/>
              <a:t>0	</a:t>
            </a:r>
            <a:r>
              <a:rPr lang="en-US" dirty="0" smtClean="0"/>
              <a:t>		</a:t>
            </a:r>
            <a:r>
              <a:rPr lang="el-GR" dirty="0" smtClean="0"/>
              <a:t> </a:t>
            </a:r>
            <a:r>
              <a:rPr lang="el-GR" dirty="0">
                <a:solidFill>
                  <a:srgbClr val="FF0000"/>
                </a:solidFill>
              </a:rPr>
              <a:t># το sum είναι ο αθροιστής </a:t>
            </a:r>
          </a:p>
          <a:p>
            <a:r>
              <a:rPr lang="el-GR" b="1" dirty="0"/>
              <a:t>for </a:t>
            </a:r>
            <a:r>
              <a:rPr lang="el-GR" dirty="0" err="1"/>
              <a:t>number</a:t>
            </a:r>
            <a:r>
              <a:rPr lang="el-GR" dirty="0"/>
              <a:t> </a:t>
            </a:r>
            <a:r>
              <a:rPr lang="el-GR" b="1" dirty="0"/>
              <a:t>in </a:t>
            </a:r>
            <a:r>
              <a:rPr lang="el-GR" dirty="0"/>
              <a:t>L : </a:t>
            </a:r>
            <a:r>
              <a:rPr lang="el-GR" dirty="0" smtClean="0"/>
              <a:t>	</a:t>
            </a:r>
            <a:r>
              <a:rPr lang="en-US" dirty="0" smtClean="0"/>
              <a:t>	</a:t>
            </a:r>
            <a:r>
              <a:rPr lang="el-GR" dirty="0">
                <a:solidFill>
                  <a:srgbClr val="FF0000"/>
                </a:solidFill>
              </a:rPr>
              <a:t># </a:t>
            </a:r>
            <a:r>
              <a:rPr lang="el-GR" dirty="0">
                <a:solidFill>
                  <a:srgbClr val="FF0000"/>
                </a:solidFill>
              </a:rPr>
              <a:t>Κάθε στοιχείο </a:t>
            </a:r>
            <a:r>
              <a:rPr lang="el-GR" dirty="0" err="1">
                <a:solidFill>
                  <a:srgbClr val="FF0000"/>
                </a:solidFill>
              </a:rPr>
              <a:t>number</a:t>
            </a:r>
            <a:r>
              <a:rPr lang="el-GR" dirty="0">
                <a:solidFill>
                  <a:srgbClr val="FF0000"/>
                </a:solidFill>
              </a:rPr>
              <a:t> της λίστας L </a:t>
            </a:r>
          </a:p>
          <a:p>
            <a:r>
              <a:rPr lang="el-GR" dirty="0"/>
              <a:t> </a:t>
            </a:r>
            <a:r>
              <a:rPr lang="el-GR" dirty="0" smtClean="0"/>
              <a:t>  sum </a:t>
            </a:r>
            <a:r>
              <a:rPr lang="el-GR" dirty="0"/>
              <a:t>= sum + </a:t>
            </a:r>
            <a:r>
              <a:rPr lang="el-GR" dirty="0" err="1" smtClean="0"/>
              <a:t>number</a:t>
            </a:r>
            <a:r>
              <a:rPr lang="en-US" dirty="0" smtClean="0"/>
              <a:t>	</a:t>
            </a:r>
            <a:r>
              <a:rPr lang="el-GR" dirty="0" smtClean="0"/>
              <a:t> </a:t>
            </a:r>
            <a:r>
              <a:rPr lang="en-US" dirty="0" smtClean="0"/>
              <a:t>	</a:t>
            </a:r>
            <a:r>
              <a:rPr lang="el-GR" dirty="0">
                <a:solidFill>
                  <a:srgbClr val="FF0000"/>
                </a:solidFill>
              </a:rPr>
              <a:t># </a:t>
            </a:r>
            <a:r>
              <a:rPr lang="el-GR" dirty="0">
                <a:solidFill>
                  <a:srgbClr val="FF0000"/>
                </a:solidFill>
              </a:rPr>
              <a:t>Το προσθέτω στο sum </a:t>
            </a:r>
          </a:p>
          <a:p>
            <a:r>
              <a:rPr lang="el-GR" dirty="0" err="1"/>
              <a:t>average</a:t>
            </a:r>
            <a:r>
              <a:rPr lang="el-GR" dirty="0"/>
              <a:t> = sum / </a:t>
            </a:r>
            <a:r>
              <a:rPr lang="el-GR" dirty="0" err="1"/>
              <a:t>len</a:t>
            </a:r>
            <a:r>
              <a:rPr lang="el-GR" dirty="0"/>
              <a:t>( L </a:t>
            </a:r>
            <a:r>
              <a:rPr lang="el-GR" dirty="0" smtClean="0"/>
              <a:t>)</a:t>
            </a:r>
            <a:r>
              <a:rPr lang="en-US" dirty="0" smtClean="0"/>
              <a:t>	</a:t>
            </a:r>
            <a:r>
              <a:rPr lang="el-GR" dirty="0" smtClean="0"/>
              <a:t> </a:t>
            </a:r>
            <a:r>
              <a:rPr lang="el-GR" dirty="0">
                <a:solidFill>
                  <a:srgbClr val="FF0000"/>
                </a:solidFill>
              </a:rPr>
              <a:t># Μέσος όρος = άθροισμα / </a:t>
            </a:r>
            <a:r>
              <a:rPr lang="el-GR" dirty="0" smtClean="0">
                <a:solidFill>
                  <a:srgbClr val="FF0000"/>
                </a:solidFill>
              </a:rPr>
              <a:t>πλήθος</a:t>
            </a:r>
            <a:r>
              <a:rPr lang="el-GR" dirty="0">
                <a:solidFill>
                  <a:srgbClr val="FF0000"/>
                </a:solidFill>
              </a:rPr>
              <a:t> στοιχείων</a:t>
            </a:r>
            <a:endParaRPr lang="el-GR" dirty="0"/>
          </a:p>
          <a:p>
            <a:r>
              <a:rPr lang="en-US" dirty="0"/>
              <a:t>print( average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4" name="Google Shape;114;p22"/>
          <p:cNvSpPr txBox="1"/>
          <p:nvPr/>
        </p:nvSpPr>
        <p:spPr>
          <a:xfrm>
            <a:off x="317500" y="406400"/>
            <a:ext cx="8382000" cy="5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l" sz="2500"/>
              <a:t>Λίστες και Συμβολοσειρές Μαζί</a:t>
            </a:r>
            <a:endParaRPr sz="2500"/>
          </a:p>
        </p:txBody>
      </p:sp>
      <p:sp>
        <p:nvSpPr>
          <p:cNvPr id="115" name="Google Shape;115;p22"/>
          <p:cNvSpPr txBox="1"/>
          <p:nvPr/>
        </p:nvSpPr>
        <p:spPr>
          <a:xfrm>
            <a:off x="269875" y="1143000"/>
            <a:ext cx="7124700" cy="3429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l" sz="1800"/>
              <a:t>split() χωρίζει μια συμβολοσειρά σε λίστα λέξεων</a:t>
            </a:r>
            <a:endParaRPr sz="1800"/>
          </a:p>
          <a:p>
            <a:pPr marL="457200" lvl="0" indent="-342900" algn="l" rtl="0">
              <a:spcBef>
                <a:spcPts val="0"/>
              </a:spcBef>
              <a:spcAft>
                <a:spcPts val="0"/>
              </a:spcAft>
              <a:buSzPts val="1800"/>
              <a:buChar char="●"/>
            </a:pPr>
            <a:r>
              <a:rPr lang="el" sz="1800"/>
              <a:t>'Γεια σου κόσμε'.split() γίνεται ['Γεια', 'σου', 'κόσμε']</a:t>
            </a:r>
            <a:endParaRPr sz="1800"/>
          </a:p>
          <a:p>
            <a:pPr marL="457200" lvl="0" indent="-342900" algn="l" rtl="0">
              <a:spcBef>
                <a:spcPts val="0"/>
              </a:spcBef>
              <a:spcAft>
                <a:spcPts val="0"/>
              </a:spcAft>
              <a:buSzPts val="1800"/>
              <a:buChar char="●"/>
            </a:pPr>
            <a:r>
              <a:rPr lang="el" sz="1800"/>
              <a:t>join() ενώνει τα στοιχεία λίστας σε συμβολοσειρά</a:t>
            </a:r>
            <a:endParaRPr sz="1800"/>
          </a:p>
          <a:p>
            <a:pPr marL="457200" lvl="0" indent="-342900" algn="l" rtl="0">
              <a:spcBef>
                <a:spcPts val="0"/>
              </a:spcBef>
              <a:spcAft>
                <a:spcPts val="0"/>
              </a:spcAft>
              <a:buSzPts val="1800"/>
              <a:buChar char="●"/>
            </a:pPr>
            <a:r>
              <a:rPr lang="el" sz="1800"/>
              <a:t>' '.join(['Γεια', 'σου']) γίνεται 'Γεια σου'</a:t>
            </a:r>
            <a:endParaRPr sz="1800"/>
          </a:p>
          <a:p>
            <a:pPr marL="457200" lvl="0" indent="-342900" algn="l" rtl="0">
              <a:spcBef>
                <a:spcPts val="0"/>
              </a:spcBef>
              <a:spcAft>
                <a:spcPts val="0"/>
              </a:spcAft>
              <a:buSzPts val="1800"/>
              <a:buChar char="●"/>
            </a:pPr>
            <a:r>
              <a:rPr lang="el" sz="1800"/>
              <a:t>Think-Pair-Share: Πώς θα χωρίζατε την πρόταση "Μου αρέσει η Python" σε λίστα;</a:t>
            </a:r>
            <a:endParaRPr sz="18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721</Words>
  <Application>Microsoft Office PowerPoint</Application>
  <PresentationFormat>Προβολή στην οθόνη (16:9)</PresentationFormat>
  <Paragraphs>91</Paragraphs>
  <Slides>12</Slides>
  <Notes>12</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12</vt:i4>
      </vt:variant>
    </vt:vector>
  </HeadingPairs>
  <TitlesOfParts>
    <vt:vector size="15" baseType="lpstr">
      <vt:lpstr>Arial</vt:lpstr>
      <vt:lpstr>Calibri</vt:lpstr>
      <vt:lpstr>Simple Light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cp:lastModifiedBy>matoula</cp:lastModifiedBy>
  <cp:revision>10</cp:revision>
  <dcterms:modified xsi:type="dcterms:W3CDTF">2025-11-20T21:40:14Z</dcterms:modified>
</cp:coreProperties>
</file>