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4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3" r:id="rId18"/>
    <p:sldId id="271" r:id="rId19"/>
    <p:sldId id="280" r:id="rId20"/>
    <p:sldId id="272" r:id="rId21"/>
    <p:sldId id="277" r:id="rId22"/>
    <p:sldId id="275" r:id="rId23"/>
    <p:sldId id="278" r:id="rId24"/>
    <p:sldId id="276" r:id="rId25"/>
    <p:sldId id="279" r:id="rId26"/>
    <p:sldId id="281" r:id="rId27"/>
    <p:sldId id="290" r:id="rId28"/>
    <p:sldId id="284" r:id="rId29"/>
    <p:sldId id="285" r:id="rId30"/>
    <p:sldId id="286" r:id="rId31"/>
    <p:sldId id="287" r:id="rId32"/>
    <p:sldId id="288" r:id="rId33"/>
    <p:sldId id="289" r:id="rId34"/>
    <p:sldId id="282" r:id="rId35"/>
    <p:sldId id="283" r:id="rId36"/>
    <p:sldId id="291" r:id="rId37"/>
    <p:sldId id="292" r:id="rId38"/>
    <p:sldId id="293" r:id="rId39"/>
    <p:sldId id="312" r:id="rId40"/>
    <p:sldId id="294" r:id="rId41"/>
    <p:sldId id="295" r:id="rId42"/>
    <p:sldId id="296" r:id="rId43"/>
    <p:sldId id="323" r:id="rId44"/>
    <p:sldId id="324" r:id="rId45"/>
    <p:sldId id="311" r:id="rId46"/>
    <p:sldId id="313" r:id="rId47"/>
    <p:sldId id="314" r:id="rId48"/>
    <p:sldId id="315" r:id="rId49"/>
    <p:sldId id="316" r:id="rId50"/>
    <p:sldId id="328" r:id="rId51"/>
    <p:sldId id="317" r:id="rId52"/>
    <p:sldId id="321" r:id="rId53"/>
    <p:sldId id="322" r:id="rId54"/>
    <p:sldId id="327" r:id="rId55"/>
    <p:sldId id="326" r:id="rId56"/>
    <p:sldId id="325" r:id="rId57"/>
    <p:sldId id="318" r:id="rId58"/>
    <p:sldId id="319" r:id="rId59"/>
    <p:sldId id="320" r:id="rId60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Χωρίς στυλ, χωρίς πλέγμα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Χωρίς στυλ, πλέγμα πίνακα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Μεσαίο στυλ 4 - Έμφαση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660B408-B3CF-4A94-85FC-2B1E0A45F4A2}" styleName="Σκούρο στυλ 2 - Έμφαση 1/Έμφαση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Σκούρο στυλ 2 - Έμφαση 3/Έμφαση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5" d="100"/>
          <a:sy n="75" d="100"/>
        </p:scale>
        <p:origin x="5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9603D-0FF4-479D-93BC-75C66B2D6B8B}" type="datetimeFigureOut">
              <a:rPr lang="el-GR" smtClean="0"/>
              <a:t>26/1/2021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D052-6967-4D16-BEA5-FA05975668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15346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9603D-0FF4-479D-93BC-75C66B2D6B8B}" type="datetimeFigureOut">
              <a:rPr lang="el-GR" smtClean="0"/>
              <a:t>26/1/2021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D052-6967-4D16-BEA5-FA05975668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08737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9603D-0FF4-479D-93BC-75C66B2D6B8B}" type="datetimeFigureOut">
              <a:rPr lang="el-GR" smtClean="0"/>
              <a:t>26/1/2021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D052-6967-4D16-BEA5-FA05975668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11460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9603D-0FF4-479D-93BC-75C66B2D6B8B}" type="datetimeFigureOut">
              <a:rPr lang="el-GR" smtClean="0"/>
              <a:t>26/1/2021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D052-6967-4D16-BEA5-FA05975668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63422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9603D-0FF4-479D-93BC-75C66B2D6B8B}" type="datetimeFigureOut">
              <a:rPr lang="el-GR" smtClean="0"/>
              <a:t>26/1/2021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D052-6967-4D16-BEA5-FA05975668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11407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9603D-0FF4-479D-93BC-75C66B2D6B8B}" type="datetimeFigureOut">
              <a:rPr lang="el-GR" smtClean="0"/>
              <a:t>26/1/2021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D052-6967-4D16-BEA5-FA05975668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81992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9603D-0FF4-479D-93BC-75C66B2D6B8B}" type="datetimeFigureOut">
              <a:rPr lang="el-GR" smtClean="0"/>
              <a:t>26/1/2021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D052-6967-4D16-BEA5-FA05975668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21085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9603D-0FF4-479D-93BC-75C66B2D6B8B}" type="datetimeFigureOut">
              <a:rPr lang="el-GR" smtClean="0"/>
              <a:t>26/1/2021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D052-6967-4D16-BEA5-FA05975668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94675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9603D-0FF4-479D-93BC-75C66B2D6B8B}" type="datetimeFigureOut">
              <a:rPr lang="el-GR" smtClean="0"/>
              <a:t>26/1/2021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D052-6967-4D16-BEA5-FA05975668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31207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9603D-0FF4-479D-93BC-75C66B2D6B8B}" type="datetimeFigureOut">
              <a:rPr lang="el-GR" smtClean="0"/>
              <a:t>26/1/2021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D052-6967-4D16-BEA5-FA05975668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1289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9603D-0FF4-479D-93BC-75C66B2D6B8B}" type="datetimeFigureOut">
              <a:rPr lang="el-GR" smtClean="0"/>
              <a:t>26/1/2021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ED052-6967-4D16-BEA5-FA05975668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40673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9603D-0FF4-479D-93BC-75C66B2D6B8B}" type="datetimeFigureOut">
              <a:rPr lang="el-GR" smtClean="0"/>
              <a:t>26/1/2021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ED052-6967-4D16-BEA5-FA059756687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9475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Smhb_Uhe1PU&amp;feature=emb_logo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zPR0Z7RTWI&amp;feature=emb_logo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r.glosbe.com/fr/el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nch.hku.hk/copy-of-11-a-la-radio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playlist?list=PLc2JBYHZwW1rQU1xZsh4g08ck00uv-Aq3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youtube.com/redirect?event=video_description&amp;v=6A7ZXfx3BnY&amp;redir_token=QUFFLUhqa3BvMFdMM0llemk2QlFxYWxnOGZ2dkh3T2JSZ3xBQ3Jtc0trNXBMVjFBekRIQzRjMlllUzRGTG84cDF5ZkZXLUdXbzR1ZXVxOUZwX0J0ZmlZelIwSWJxX1FtRVFILV9fOENHN2pZeDBBWTJLQmZnd2NpZ0pfY2VKSTZlYlBDY0E5cGh6RzZjOS1kNm5EMmdMY0FCaw%3D%3D&amp;q=https://21Juin.lnk.to/peuxtumedireAY" TargetMode="Externa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langue-francaise.tv5monde.com/decouvrir/voyager-en-francais/les-expressions-imagees-darchibald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hyperlink" Target="https://www.youtube.com/watch?v=2MGJUjQ6x5Q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ssignets.com/signetsdiane/signet/vocabulaire/expressioncorps.htm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leflepourlescurieux.fr/donner-un-conseil-les-differentes-manieres-grammaire-a2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parlons-francais.tv5monde.com/Webdocs-to-learn-French/Memos/Grammar/p-808-lg1-Donner-des-conseils.htm" TargetMode="External"/><Relationship Id="rId4" Type="http://schemas.openxmlformats.org/officeDocument/2006/relationships/hyperlink" Target="http://ohmonfle.blogspot.com/2016/01/donner-des-conseils-et-des-directives.html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ancaisauthentique.com/les-3-piliers-pour-vivre-en-bonne-sante/" TargetMode="External"/><Relationship Id="rId2" Type="http://schemas.openxmlformats.org/officeDocument/2006/relationships/hyperlink" Target="https://des-livres-pour-changer-de-vie.com/vivre-longtemps-et-en-bonne-sante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rfi.fr/fr/emission/20161005-4-conseils-rester-bonne-sante-gaetan-brouillard-stress-alimentation-sucre-gras-spo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ZxGavfdRjQ" TargetMode="External"/><Relationship Id="rId2" Type="http://schemas.openxmlformats.org/officeDocument/2006/relationships/hyperlink" Target="https://www.youtube.com/watch?v=-JAL69i6dzw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Micro-</a:t>
            </a:r>
            <a:r>
              <a:rPr lang="en-US" dirty="0" err="1" smtClean="0"/>
              <a:t>intervalle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p. 14-15</a:t>
            </a:r>
            <a:endParaRPr lang="el-GR" dirty="0" smtClean="0"/>
          </a:p>
          <a:p>
            <a:r>
              <a:rPr lang="el-GR" dirty="0" smtClean="0"/>
              <a:t>Γ’ ΓΥΜΝΑΣΙΟΥ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36251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736600" y="733712"/>
            <a:ext cx="10756900" cy="51433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8. </a:t>
            </a:r>
            <a:r>
              <a:rPr lang="fr-FR" sz="2000" b="1" dirty="0" smtClean="0">
                <a:solidFill>
                  <a:srgbClr val="5B9BD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quelques fois</a:t>
            </a:r>
            <a:r>
              <a:rPr lang="fr-F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sz="20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μερικές φορές</a:t>
            </a:r>
            <a:r>
              <a:rPr lang="fr-F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sz="2000" b="1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fr-FR" sz="2000" b="1" dirty="0" smtClean="0">
                <a:solidFill>
                  <a:srgbClr val="5B9BD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‡</a:t>
            </a:r>
            <a:r>
              <a:rPr lang="fr-F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fr-FR" sz="2000" b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 … jamais </a:t>
            </a:r>
            <a:r>
              <a:rPr lang="fr-FR" sz="20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ποτέ</a:t>
            </a:r>
            <a:r>
              <a:rPr lang="fr-F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l-GR" sz="2000" i="1" dirty="0">
              <a:solidFill>
                <a:srgbClr val="4A474B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Για παράδειγμα: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Vas-tu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quelques fois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au théâtre? – Non, je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vais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jamais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au théâtre.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 regarde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quelquefois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des films policiers mais je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regarde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jamais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de films d’aventures.</a:t>
            </a:r>
            <a:endParaRPr lang="el-GR" dirty="0" smtClean="0">
              <a:solidFill>
                <a:srgbClr val="4A474B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9. </a:t>
            </a:r>
            <a:r>
              <a:rPr lang="fr-FR" sz="2000" b="1" dirty="0" smtClean="0">
                <a:solidFill>
                  <a:srgbClr val="5B9BD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toujours </a:t>
            </a:r>
            <a:r>
              <a:rPr lang="fr-FR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πάντα</a:t>
            </a:r>
            <a:r>
              <a:rPr lang="fr-FR" sz="2000" i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sz="2000" b="1" i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fr-FR" sz="2000" b="1" dirty="0" smtClean="0">
                <a:solidFill>
                  <a:srgbClr val="5B9BD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‡ </a:t>
            </a:r>
            <a:r>
              <a:rPr lang="fr-F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b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 … jamais </a:t>
            </a:r>
            <a:r>
              <a:rPr lang="fr-FR" sz="20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ποτέ</a:t>
            </a:r>
            <a:r>
              <a:rPr lang="fr-F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/ </a:t>
            </a:r>
            <a:r>
              <a:rPr lang="fr-FR" sz="2000" b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 … plus </a:t>
            </a:r>
            <a:r>
              <a:rPr lang="fr-FR" sz="20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όχι πια</a:t>
            </a:r>
            <a:r>
              <a:rPr lang="fr-F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l-GR" sz="2000" i="1" dirty="0" smtClean="0">
              <a:solidFill>
                <a:srgbClr val="4A474B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Για παράδειγμα: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 manges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toujours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au restaurant, les weekends? – Non, je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mange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jamais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au restaurant.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Elle travaille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toujours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chez Peugeot? Non, elle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travaille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plus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chez Peugeot. </a:t>
            </a:r>
            <a:r>
              <a:rPr lang="el-GR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Elle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l-GR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démissionné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fume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toujours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Non, il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fume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plus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il a arrêter de fumer.</a:t>
            </a:r>
            <a:endParaRPr lang="el-G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639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863600" y="588542"/>
            <a:ext cx="10287000" cy="5176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10. </a:t>
            </a:r>
            <a:r>
              <a:rPr lang="el-GR" sz="2000" b="1" dirty="0" err="1" smtClean="0">
                <a:solidFill>
                  <a:srgbClr val="5B9BD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souvent</a:t>
            </a: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0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συχνά)</a:t>
            </a:r>
            <a:r>
              <a:rPr lang="el-GR" sz="2000" b="1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el-GR" sz="2000" b="1" dirty="0" smtClean="0">
                <a:solidFill>
                  <a:srgbClr val="5B9BD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‡  </a:t>
            </a:r>
            <a:r>
              <a:rPr lang="el-GR" sz="2000" b="1" dirty="0" err="1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rarement</a:t>
            </a: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0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σπάνια)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Για παράδειγμα: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Voyages-tu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souvent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en avion? – Non, je voyage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rarement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en avion. </a:t>
            </a:r>
            <a:r>
              <a:rPr lang="el-GR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J’ai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peur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l-GR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l’avion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J’achète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souvent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aux soldes mais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rarement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des produits de marque.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11. </a:t>
            </a:r>
            <a:r>
              <a:rPr lang="fr-FR" sz="2000" b="1" dirty="0" smtClean="0">
                <a:solidFill>
                  <a:srgbClr val="5B9BD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fr-F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sz="20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και</a:t>
            </a:r>
            <a:r>
              <a:rPr lang="fr-F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sz="2000" b="1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sz="2000" b="1" i="1" dirty="0" smtClean="0">
                <a:solidFill>
                  <a:srgbClr val="5B9BD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sz="2000" b="1" dirty="0" smtClean="0">
                <a:solidFill>
                  <a:srgbClr val="5B9BD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‡  </a:t>
            </a:r>
            <a:r>
              <a:rPr lang="fr-FR" sz="2000" b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 … ni … ni </a:t>
            </a:r>
            <a:r>
              <a:rPr lang="fr-FR" sz="20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ούτε</a:t>
            </a:r>
            <a:r>
              <a:rPr lang="fr-F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ούτε</a:t>
            </a:r>
            <a:r>
              <a:rPr lang="fr-F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l-GR" sz="2000" i="1" dirty="0" smtClean="0">
              <a:solidFill>
                <a:srgbClr val="4A474B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Για παράδειγμα: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J’aime les légumes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le poisson. ‡ Je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n’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aime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les légumes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le poisson.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Elle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n’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frère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sœur.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J’aime les fruits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les légumes. Je n mange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viande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ni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poisson.</a:t>
            </a:r>
            <a:endParaRPr lang="el-G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330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723900" y="22876"/>
            <a:ext cx="10744200" cy="6670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12. </a:t>
            </a:r>
            <a:r>
              <a:rPr lang="el-GR" sz="2000" b="1" dirty="0" err="1" smtClean="0">
                <a:solidFill>
                  <a:srgbClr val="5B9BD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avec</a:t>
            </a: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0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με)</a:t>
            </a:r>
            <a:r>
              <a:rPr lang="el-GR" sz="20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000" b="1" dirty="0" smtClean="0">
                <a:solidFill>
                  <a:srgbClr val="5B9BD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‡</a:t>
            </a: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el-GR" sz="2000" b="1" dirty="0" err="1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sans</a:t>
            </a: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0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χωρίς)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Συχνά, το ουσιαστικό που ακολουθεί δεν παίρνει άρθρο.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Για παράδειγμα: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 préfère mon café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u="sng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sucre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s’il vous plaît.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Elle mange une tarte aux fraises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u="sng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chantilly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Nous voyagerons en Espagne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nos enfants.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a un rendez-vous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avec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un ancien ami.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Avec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u="sng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beurre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les légumes, s’il vous plaît!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13. </a:t>
            </a:r>
            <a:r>
              <a:rPr lang="fr-FR" sz="2000" b="1" dirty="0" smtClean="0">
                <a:solidFill>
                  <a:srgbClr val="5B9BD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beaucoup (de) </a:t>
            </a:r>
            <a:r>
              <a:rPr lang="fr-FR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πολύ</a:t>
            </a:r>
            <a:r>
              <a:rPr lang="fr-F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fr-FR" sz="2000" b="1" dirty="0" smtClean="0">
                <a:solidFill>
                  <a:srgbClr val="5B9BD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‡</a:t>
            </a:r>
            <a:r>
              <a:rPr lang="fr-F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fr-FR" sz="2000" b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peu (de) </a:t>
            </a:r>
            <a:r>
              <a:rPr lang="fr-FR" sz="20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λίγο</a:t>
            </a:r>
            <a:r>
              <a:rPr lang="fr-F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Για παράδειγμα: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a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beaucoup de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difficultés mais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peu d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‘amis qui pourraient l’aider.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J’ai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beaucoup de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travail et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peu de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temps libre.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Nous travaillons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beaucoup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nous dormons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peu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Ils parlent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beaucoup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ils écrivent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peu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858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901700" y="690650"/>
            <a:ext cx="10134600" cy="5549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fr-FR" sz="2000" b="1" dirty="0" smtClean="0">
                <a:solidFill>
                  <a:srgbClr val="5B9BD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Trop (de) </a:t>
            </a:r>
            <a:r>
              <a:rPr lang="fr-FR" sz="2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πάρα πολύ</a:t>
            </a:r>
            <a:r>
              <a:rPr lang="fr-F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fr-FR" sz="2000" b="1" dirty="0" smtClean="0">
                <a:solidFill>
                  <a:srgbClr val="5B9BD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‡</a:t>
            </a:r>
            <a:r>
              <a:rPr lang="fr-F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fr-FR" sz="2000" b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pas assez (de) </a:t>
            </a:r>
            <a:r>
              <a:rPr lang="fr-FR" sz="20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όχι αρκετά</a:t>
            </a:r>
            <a:r>
              <a:rPr lang="fr-F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l-GR" sz="2000" i="1" dirty="0" smtClean="0">
              <a:solidFill>
                <a:srgbClr val="4A474B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Για παράδειγμα: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a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trop de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pproblèmes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financiers mais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pas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assez d’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argent.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Vous mangez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trop de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viande mais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assez de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légumes.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Elles s’amusent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trop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et elles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n’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étudient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pas assez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Vous passez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trop de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temps sur les réseaux sociaux et vous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 lisez pas assez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de livres.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15. </a:t>
            </a:r>
            <a:r>
              <a:rPr lang="el-GR" sz="2000" b="1" dirty="0" err="1" smtClean="0">
                <a:solidFill>
                  <a:srgbClr val="5B9BD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plus</a:t>
            </a:r>
            <a:r>
              <a:rPr lang="el-GR" sz="2000" b="1" dirty="0" smtClean="0">
                <a:solidFill>
                  <a:srgbClr val="5B9BD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(de) </a:t>
            </a:r>
            <a:r>
              <a:rPr lang="el-GR" sz="2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περισσότερο)</a:t>
            </a:r>
            <a:r>
              <a:rPr lang="el-GR" sz="20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000" b="1" dirty="0" smtClean="0">
                <a:solidFill>
                  <a:srgbClr val="5B9BD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‡</a:t>
            </a: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el-GR" sz="2000" b="1" dirty="0" err="1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moins</a:t>
            </a:r>
            <a:r>
              <a:rPr lang="el-GR" sz="2000" b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(de) </a:t>
            </a:r>
            <a:r>
              <a:rPr lang="el-GR" sz="20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λιγότερο)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Για παράδειγμα: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 as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plus d’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argent que moi mais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moins d’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amis.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faut travailler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plus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et s’amuser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moins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169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612900" y="1082682"/>
            <a:ext cx="9055100" cy="4309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Οι παραπάνω αρνητικές λέξεις λειτουργούν μέσα στην πρόταση όπως ακριβώς και η άρνηση </a:t>
            </a:r>
            <a:r>
              <a:rPr lang="el-GR" b="1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el-G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l-GR" b="1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pas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1800"/>
              </a:spcAft>
            </a:pP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Μπαίνουν δηλ. </a:t>
            </a:r>
            <a:r>
              <a:rPr lang="el-GR" u="sng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αριστερά και δεξιά από το ρήμα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1800"/>
              </a:spcAft>
            </a:pP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 </a:t>
            </a:r>
            <a:r>
              <a:rPr lang="fr-FR" dirty="0" smtClean="0">
                <a:solidFill>
                  <a:srgbClr val="9933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regarde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jamais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la télé.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Nous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 </a:t>
            </a:r>
            <a:r>
              <a:rPr lang="fr-FR" dirty="0" smtClean="0">
                <a:solidFill>
                  <a:srgbClr val="9933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voyons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personne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dans la salle de réunions.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Elle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‘</a:t>
            </a:r>
            <a:r>
              <a:rPr lang="fr-FR" dirty="0" smtClean="0">
                <a:solidFill>
                  <a:srgbClr val="9933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achète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rien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 smtClean="0">
                <a:solidFill>
                  <a:srgbClr val="9933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voyagerai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nulle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cet été.</a:t>
            </a:r>
            <a:endParaRPr lang="el-G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287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901700" y="1112300"/>
            <a:ext cx="10007600" cy="4309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Το </a:t>
            </a:r>
            <a:r>
              <a:rPr lang="el-GR" b="1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aucun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και το</a:t>
            </a:r>
            <a:r>
              <a:rPr lang="el-G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b="1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personne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αν είναι</a:t>
            </a:r>
            <a:r>
              <a:rPr lang="el-GR" u="sng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υποκείμενα στο ρήμα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θα τα συναντήσουμε </a:t>
            </a:r>
            <a:r>
              <a:rPr lang="el-GR" u="sng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στην αρχή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της πρότασης: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fr-FR" b="1" dirty="0" smtClean="0">
                <a:solidFill>
                  <a:srgbClr val="9933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Personne</a:t>
            </a:r>
            <a:r>
              <a:rPr lang="fr-FR" dirty="0" smtClean="0">
                <a:solidFill>
                  <a:srgbClr val="9933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b="1" dirty="0" smtClean="0">
                <a:solidFill>
                  <a:srgbClr val="9933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u="sng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frappe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à la porte.</a:t>
            </a: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Κανείς δεν χτυπά την πόρτα.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l-GR" b="1" dirty="0" err="1" smtClean="0">
                <a:solidFill>
                  <a:srgbClr val="9933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Aucun</a:t>
            </a:r>
            <a:r>
              <a:rPr lang="el-GR" dirty="0" smtClean="0">
                <a:solidFill>
                  <a:srgbClr val="9933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b="1" dirty="0" err="1" smtClean="0">
                <a:solidFill>
                  <a:srgbClr val="9933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n’</a:t>
            </a:r>
            <a:r>
              <a:rPr lang="el-GR" u="sng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l-G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Κανείς δεν είναι εδώ.</a:t>
            </a:r>
          </a:p>
          <a:p>
            <a:pPr>
              <a:lnSpc>
                <a:spcPct val="107000"/>
              </a:lnSpc>
              <a:spcAft>
                <a:spcPts val="1800"/>
              </a:spcAft>
            </a:pP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ενώ αν είναι </a:t>
            </a:r>
            <a:r>
              <a:rPr lang="el-GR" u="sng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αντικείμενα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στο τέλος</a:t>
            </a:r>
            <a:r>
              <a:rPr lang="el-G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07000"/>
              </a:lnSpc>
              <a:spcAft>
                <a:spcPts val="1800"/>
              </a:spcAft>
            </a:pP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fr-FR" b="1" dirty="0" smtClean="0">
                <a:solidFill>
                  <a:srgbClr val="9933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u="sng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vois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personne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l-G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Εγώ δεν βλέπω κανένα</a:t>
            </a: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fr-FR" b="1" dirty="0" smtClean="0">
                <a:solidFill>
                  <a:srgbClr val="9933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 </a:t>
            </a:r>
            <a:r>
              <a:rPr lang="fr-FR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u="sng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vois</a:t>
            </a:r>
            <a:r>
              <a:rPr lang="fr-FR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aucun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l-G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Εγώ δεν βλέπω κανένα</a:t>
            </a: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36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977900" y="1828947"/>
            <a:ext cx="10045700" cy="3398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</a:pPr>
            <a:r>
              <a:rPr lang="el-GR" sz="2000" b="1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Attention</a:t>
            </a: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l-GR" sz="2000" b="1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pas</a:t>
            </a: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000" b="1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encore</a:t>
            </a: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2000" b="1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déjà</a:t>
            </a: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2000" b="1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jamais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Όταν έχουμε “σύνθετους χρόνους” θα μπουν </a:t>
            </a:r>
            <a:r>
              <a:rPr lang="el-GR" u="sng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ανάμεσα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στο βοηθητικό και τη μετοχή: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endParaRPr lang="el-GR" sz="1600" dirty="0">
              <a:solidFill>
                <a:srgbClr val="4A474B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 </a:t>
            </a:r>
            <a:r>
              <a:rPr lang="fr-FR" b="1" dirty="0" smtClean="0">
                <a:solidFill>
                  <a:srgbClr val="9933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n’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fr-FR" b="1" dirty="0" smtClean="0">
                <a:solidFill>
                  <a:srgbClr val="9933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pas encore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fini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mes exercices.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Elle</a:t>
            </a:r>
            <a:r>
              <a:rPr lang="fr-FR" b="1" dirty="0" smtClean="0">
                <a:solidFill>
                  <a:srgbClr val="9933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n’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fr-FR" b="1" dirty="0" smtClean="0">
                <a:solidFill>
                  <a:srgbClr val="9933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rien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acheté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dans les boutiques.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 </a:t>
            </a:r>
            <a:r>
              <a:rPr lang="fr-FR" b="1" dirty="0" smtClean="0">
                <a:solidFill>
                  <a:srgbClr val="9933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n’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 </a:t>
            </a:r>
            <a:r>
              <a:rPr lang="fr-FR" b="1" dirty="0" smtClean="0">
                <a:solidFill>
                  <a:srgbClr val="9933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jamais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cette actrice.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J’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b="1" dirty="0" smtClean="0">
                <a:solidFill>
                  <a:srgbClr val="99336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déjà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mangé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mon petit déjeuner.</a:t>
            </a:r>
            <a:endParaRPr lang="el-G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3382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/>
          <p:nvPr/>
        </p:nvPicPr>
        <p:blipFill rotWithShape="1">
          <a:blip r:embed="rId2"/>
          <a:srcRect l="9183" t="27831" r="36845" b="10699"/>
          <a:stretch/>
        </p:blipFill>
        <p:spPr bwMode="auto">
          <a:xfrm>
            <a:off x="838200" y="241300"/>
            <a:ext cx="10756899" cy="6349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618948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546100" y="2337171"/>
            <a:ext cx="10833100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l-GR" sz="2800" u="sng" dirty="0" smtClean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https://www.youtube.com/watch?v=Smhb_Uhe1PU&amp;feature=emb_logo</a:t>
            </a:r>
            <a:endParaRPr lang="el-G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3086100" y="965200"/>
            <a:ext cx="5740400" cy="939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b="1" dirty="0" smtClean="0">
                <a:solidFill>
                  <a:srgbClr val="0070C0"/>
                </a:solidFill>
              </a:rPr>
              <a:t>La négation </a:t>
            </a:r>
            <a:r>
              <a:rPr lang="en-US" sz="2800" dirty="0" smtClean="0"/>
              <a:t>(</a:t>
            </a:r>
            <a:r>
              <a:rPr lang="en-US" sz="2800" dirty="0" err="1" smtClean="0"/>
              <a:t>en</a:t>
            </a:r>
            <a:r>
              <a:rPr lang="en-US" sz="2800" dirty="0" smtClean="0"/>
              <a:t> </a:t>
            </a:r>
            <a:r>
              <a:rPr lang="en-US" sz="2800" dirty="0" err="1" smtClean="0"/>
              <a:t>grec</a:t>
            </a:r>
            <a:r>
              <a:rPr lang="en-US" sz="2800" dirty="0" smtClean="0"/>
              <a:t>)</a:t>
            </a: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78714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30000" t="22209" r="29791" b="30175"/>
          <a:stretch/>
        </p:blipFill>
        <p:spPr>
          <a:xfrm>
            <a:off x="2616200" y="1282699"/>
            <a:ext cx="6870700" cy="457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948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/>
          <p:nvPr/>
        </p:nvPicPr>
        <p:blipFill rotWithShape="1">
          <a:blip r:embed="rId2"/>
          <a:srcRect l="20451" t="55889" r="19642" b="15125"/>
          <a:stretch/>
        </p:blipFill>
        <p:spPr bwMode="auto">
          <a:xfrm>
            <a:off x="552450" y="1181100"/>
            <a:ext cx="10706100" cy="34480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826944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/>
          <p:nvPr/>
        </p:nvPicPr>
        <p:blipFill rotWithShape="1">
          <a:blip r:embed="rId2"/>
          <a:srcRect l="19143" t="55567" r="24331" b="10065"/>
          <a:stretch/>
        </p:blipFill>
        <p:spPr bwMode="auto">
          <a:xfrm>
            <a:off x="1295400" y="1574800"/>
            <a:ext cx="9169399" cy="3390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52200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892300" y="1498600"/>
            <a:ext cx="5905500" cy="37719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b="1" dirty="0" smtClean="0"/>
          </a:p>
          <a:p>
            <a:r>
              <a:rPr lang="en-US" sz="2400" b="1" dirty="0" smtClean="0"/>
              <a:t>1/</a:t>
            </a:r>
          </a:p>
          <a:p>
            <a:endParaRPr lang="en-US" sz="2400" b="1" dirty="0" smtClean="0"/>
          </a:p>
          <a:p>
            <a:r>
              <a:rPr lang="en-US" sz="2400" dirty="0" smtClean="0"/>
              <a:t>1 e</a:t>
            </a:r>
          </a:p>
          <a:p>
            <a:r>
              <a:rPr lang="en-US" sz="2400" dirty="0" smtClean="0"/>
              <a:t>2 f</a:t>
            </a:r>
          </a:p>
          <a:p>
            <a:r>
              <a:rPr lang="en-US" sz="2400" dirty="0" smtClean="0"/>
              <a:t>3 b</a:t>
            </a:r>
          </a:p>
          <a:p>
            <a:r>
              <a:rPr lang="en-US" sz="2400" dirty="0" smtClean="0"/>
              <a:t>4 g</a:t>
            </a:r>
          </a:p>
          <a:p>
            <a:r>
              <a:rPr lang="en-US" sz="2400" dirty="0" smtClean="0"/>
              <a:t>5 d</a:t>
            </a:r>
          </a:p>
          <a:p>
            <a:r>
              <a:rPr lang="en-US" sz="2400" dirty="0" smtClean="0"/>
              <a:t>6 a</a:t>
            </a:r>
          </a:p>
          <a:p>
            <a:r>
              <a:rPr lang="en-US" sz="2400" dirty="0" smtClean="0"/>
              <a:t>7 c</a:t>
            </a:r>
          </a:p>
          <a:p>
            <a:r>
              <a:rPr lang="en-US" sz="2400" dirty="0" smtClean="0"/>
              <a:t>8 h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130066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/>
          <p:nvPr/>
        </p:nvPicPr>
        <p:blipFill rotWithShape="1">
          <a:blip r:embed="rId2"/>
          <a:srcRect l="17518" t="56852" r="19817" b="4283"/>
          <a:stretch/>
        </p:blipFill>
        <p:spPr bwMode="auto">
          <a:xfrm>
            <a:off x="952500" y="939800"/>
            <a:ext cx="9944100" cy="3987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51505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Πίνακας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716241"/>
              </p:ext>
            </p:extLst>
          </p:nvPr>
        </p:nvGraphicFramePr>
        <p:xfrm>
          <a:off x="2032000" y="719666"/>
          <a:ext cx="8128000" cy="2865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4000"/>
                <a:gridCol w="4064000"/>
              </a:tblGrid>
              <a:tr h="370840">
                <a:tc>
                  <a:txBody>
                    <a:bodyPr/>
                    <a:lstStyle/>
                    <a:p>
                      <a:r>
                        <a:rPr lang="el-GR" b="1" dirty="0" smtClean="0">
                          <a:solidFill>
                            <a:schemeClr val="tx1"/>
                          </a:solidFill>
                        </a:rPr>
                        <a:t>2/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fr-FR" dirty="0" smtClean="0">
                          <a:solidFill>
                            <a:srgbClr val="FF0000"/>
                          </a:solidFill>
                        </a:rPr>
                        <a:t>p</a:t>
                      </a:r>
                      <a:r>
                        <a:rPr lang="en-US" dirty="0" err="1" smtClean="0">
                          <a:solidFill>
                            <a:srgbClr val="FF0000"/>
                          </a:solidFill>
                        </a:rPr>
                        <a:t>ersonne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l-GR" dirty="0" smtClean="0">
                          <a:solidFill>
                            <a:srgbClr val="FF0000"/>
                          </a:solidFill>
                        </a:rPr>
                        <a:t>(κανένας)</a:t>
                      </a:r>
                      <a:endParaRPr lang="el-G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quelque</a:t>
                      </a:r>
                      <a:r>
                        <a:rPr lang="en-US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chose </a:t>
                      </a:r>
                      <a:r>
                        <a:rPr lang="el-GR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(κάτι)</a:t>
                      </a:r>
                      <a:endParaRPr lang="el-GR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l-GR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plus</a:t>
                      </a:r>
                      <a:r>
                        <a:rPr lang="el-GR" dirty="0" smtClean="0">
                          <a:solidFill>
                            <a:srgbClr val="FF0000"/>
                          </a:solidFill>
                        </a:rPr>
                        <a:t> (πια)</a:t>
                      </a:r>
                      <a:endParaRPr lang="el-G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déjà</a:t>
                      </a:r>
                      <a:r>
                        <a:rPr lang="el-GR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(ήδη, κιόλας)</a:t>
                      </a:r>
                      <a:endParaRPr lang="el-GR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l-GR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rgbClr val="FF0000"/>
                          </a:solidFill>
                        </a:rPr>
                        <a:t>jamais</a:t>
                      </a:r>
                      <a:r>
                        <a:rPr lang="el-GR" dirty="0" smtClean="0">
                          <a:solidFill>
                            <a:srgbClr val="FF0000"/>
                          </a:solidFill>
                        </a:rPr>
                        <a:t> (ποτέ)</a:t>
                      </a:r>
                      <a:endParaRPr lang="el-G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un</a:t>
                      </a:r>
                      <a:r>
                        <a:rPr lang="el-GR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en-US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(</a:t>
                      </a:r>
                      <a:r>
                        <a:rPr lang="el-GR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ένα</a:t>
                      </a:r>
                      <a:r>
                        <a:rPr lang="en-US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)</a:t>
                      </a:r>
                      <a:endParaRPr lang="el-GR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l-GR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rgbClr val="FF0000"/>
                          </a:solidFill>
                        </a:rPr>
                        <a:t>ni … ni</a:t>
                      </a:r>
                      <a:r>
                        <a:rPr lang="el-GR" dirty="0" smtClean="0">
                          <a:solidFill>
                            <a:srgbClr val="FF0000"/>
                          </a:solidFill>
                        </a:rPr>
                        <a:t> (ούτε… ούτε)</a:t>
                      </a:r>
                      <a:endParaRPr lang="el-GR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032000" y="3987800"/>
            <a:ext cx="49657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Il voit: </a:t>
            </a:r>
            <a:r>
              <a:rPr lang="el-GR" dirty="0" smtClean="0"/>
              <a:t>αυτός βλέπει (</a:t>
            </a:r>
            <a:r>
              <a:rPr lang="en-US" dirty="0" err="1" smtClean="0"/>
              <a:t>voir</a:t>
            </a:r>
            <a:r>
              <a:rPr lang="el-GR" dirty="0" smtClean="0"/>
              <a:t>)</a:t>
            </a:r>
            <a:endParaRPr lang="fr-FR" dirty="0" smtClean="0"/>
          </a:p>
          <a:p>
            <a:r>
              <a:rPr lang="fr-FR" dirty="0" smtClean="0"/>
              <a:t>Il veut:</a:t>
            </a:r>
            <a:r>
              <a:rPr lang="el-GR" dirty="0" smtClean="0"/>
              <a:t> αυτός θέλει (</a:t>
            </a:r>
            <a:r>
              <a:rPr lang="en-US" dirty="0" err="1" smtClean="0"/>
              <a:t>vouloir</a:t>
            </a:r>
            <a:r>
              <a:rPr lang="el-GR" dirty="0" smtClean="0"/>
              <a:t>)</a:t>
            </a:r>
            <a:endParaRPr lang="fr-FR" dirty="0" smtClean="0"/>
          </a:p>
          <a:p>
            <a:r>
              <a:rPr lang="fr-FR" dirty="0" smtClean="0"/>
              <a:t>Elle a parlé:</a:t>
            </a:r>
            <a:r>
              <a:rPr lang="el-GR" dirty="0" smtClean="0"/>
              <a:t> αυτή μίλησε (αόριστος του </a:t>
            </a:r>
            <a:r>
              <a:rPr lang="en-US" dirty="0" err="1" smtClean="0"/>
              <a:t>parler</a:t>
            </a:r>
            <a:r>
              <a:rPr lang="el-GR" dirty="0" smtClean="0"/>
              <a:t>)</a:t>
            </a:r>
            <a:endParaRPr lang="fr-FR" dirty="0" smtClean="0"/>
          </a:p>
          <a:p>
            <a:r>
              <a:rPr lang="fr-FR" dirty="0" smtClean="0"/>
              <a:t>Il y a:</a:t>
            </a:r>
            <a:r>
              <a:rPr lang="el-GR" dirty="0" smtClean="0"/>
              <a:t> υπάρχει</a:t>
            </a:r>
            <a:endParaRPr lang="fr-FR" dirty="0" smtClean="0"/>
          </a:p>
          <a:p>
            <a:r>
              <a:rPr lang="fr-FR" dirty="0" smtClean="0"/>
              <a:t>Risque:</a:t>
            </a:r>
            <a:r>
              <a:rPr lang="el-GR" dirty="0" smtClean="0"/>
              <a:t> κίνδυνος, ρίσκο</a:t>
            </a:r>
            <a:endParaRPr lang="fr-FR" dirty="0" smtClean="0"/>
          </a:p>
          <a:p>
            <a:r>
              <a:rPr lang="fr-FR" dirty="0" smtClean="0"/>
              <a:t>Elle achète:</a:t>
            </a:r>
            <a:r>
              <a:rPr lang="el-GR" dirty="0" smtClean="0"/>
              <a:t> αυτή αγοράζει (</a:t>
            </a:r>
            <a:r>
              <a:rPr lang="en-US" dirty="0" err="1" smtClean="0"/>
              <a:t>acheter</a:t>
            </a:r>
            <a:r>
              <a:rPr lang="el-GR" dirty="0" smtClean="0"/>
              <a:t>)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961567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/>
          <p:nvPr/>
        </p:nvPicPr>
        <p:blipFill rotWithShape="1">
          <a:blip r:embed="rId2"/>
          <a:srcRect l="17698" t="28265" r="19997" b="34155"/>
          <a:stretch/>
        </p:blipFill>
        <p:spPr bwMode="auto">
          <a:xfrm>
            <a:off x="990600" y="1460500"/>
            <a:ext cx="10096500" cy="3949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179466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08100" y="1447800"/>
            <a:ext cx="9118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3/</a:t>
            </a:r>
          </a:p>
          <a:p>
            <a:r>
              <a:rPr lang="el-GR" sz="2400" dirty="0" smtClean="0"/>
              <a:t>1.</a:t>
            </a:r>
            <a:r>
              <a:rPr lang="en-US" sz="2400" dirty="0" smtClean="0"/>
              <a:t> Non, je </a:t>
            </a:r>
            <a:r>
              <a:rPr lang="en-US" sz="2400" dirty="0" smtClean="0">
                <a:solidFill>
                  <a:srgbClr val="FF0000"/>
                </a:solidFill>
              </a:rPr>
              <a:t>ne</a:t>
            </a:r>
            <a:r>
              <a:rPr lang="en-US" sz="2400" dirty="0" smtClean="0"/>
              <a:t> </a:t>
            </a:r>
            <a:r>
              <a:rPr lang="en-US" sz="2400" dirty="0" err="1" smtClean="0"/>
              <a:t>veux</a:t>
            </a:r>
            <a:r>
              <a:rPr lang="en-US" sz="2400" dirty="0" smtClean="0"/>
              <a:t> </a:t>
            </a:r>
            <a:r>
              <a:rPr lang="el-GR" sz="2000" dirty="0" smtClean="0"/>
              <a:t>(</a:t>
            </a:r>
            <a:r>
              <a:rPr lang="fr-FR" sz="2000" dirty="0" smtClean="0"/>
              <a:t>vouloir: </a:t>
            </a:r>
            <a:r>
              <a:rPr lang="el-GR" sz="2000" dirty="0" smtClean="0"/>
              <a:t>θέλω) </a:t>
            </a:r>
            <a:r>
              <a:rPr lang="en-US" sz="2400" dirty="0" smtClean="0">
                <a:solidFill>
                  <a:srgbClr val="FF0000"/>
                </a:solidFill>
              </a:rPr>
              <a:t>plus</a:t>
            </a:r>
            <a:r>
              <a:rPr lang="el-GR" sz="2400" dirty="0" smtClean="0"/>
              <a:t> </a:t>
            </a:r>
            <a:r>
              <a:rPr lang="fr-FR" sz="2400" dirty="0" smtClean="0">
                <a:solidFill>
                  <a:schemeClr val="accent1">
                    <a:lumMod val="75000"/>
                  </a:schemeClr>
                </a:solidFill>
              </a:rPr>
              <a:t>de</a:t>
            </a:r>
            <a:r>
              <a:rPr lang="fr-FR" sz="2400" dirty="0" smtClean="0"/>
              <a:t> gâteau. </a:t>
            </a:r>
            <a:endParaRPr lang="en-US" sz="2400" dirty="0" smtClean="0"/>
          </a:p>
          <a:p>
            <a:r>
              <a:rPr lang="en-US" sz="2400" dirty="0" smtClean="0"/>
              <a:t>2. Non, je </a:t>
            </a:r>
            <a:r>
              <a:rPr lang="en-US" sz="2400" dirty="0" smtClean="0">
                <a:solidFill>
                  <a:srgbClr val="FF0000"/>
                </a:solidFill>
              </a:rPr>
              <a:t>ne</a:t>
            </a:r>
            <a:r>
              <a:rPr lang="en-US" sz="2400" dirty="0" smtClean="0"/>
              <a:t> </a:t>
            </a:r>
            <a:r>
              <a:rPr lang="en-US" sz="2400" dirty="0" err="1" smtClean="0"/>
              <a:t>fais</a:t>
            </a:r>
            <a:r>
              <a:rPr lang="en-US" sz="2400" dirty="0" smtClean="0"/>
              <a:t> </a:t>
            </a:r>
            <a:r>
              <a:rPr lang="el-GR" sz="2000" dirty="0" smtClean="0"/>
              <a:t>(</a:t>
            </a:r>
            <a:r>
              <a:rPr lang="fr-FR" sz="2000" dirty="0" smtClean="0"/>
              <a:t>faire: </a:t>
            </a:r>
            <a:r>
              <a:rPr lang="el-GR" sz="2000" dirty="0" smtClean="0"/>
              <a:t>κάνω) </a:t>
            </a:r>
            <a:r>
              <a:rPr lang="en-US" sz="2400" dirty="0" smtClean="0">
                <a:solidFill>
                  <a:srgbClr val="FF0000"/>
                </a:solidFill>
              </a:rPr>
              <a:t>plus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3. Non, je </a:t>
            </a:r>
            <a:r>
              <a:rPr lang="en-US" sz="2400" dirty="0" smtClean="0">
                <a:solidFill>
                  <a:srgbClr val="FF0000"/>
                </a:solidFill>
              </a:rPr>
              <a:t>ne</a:t>
            </a:r>
            <a:r>
              <a:rPr lang="en-US" sz="2400" dirty="0" smtClean="0"/>
              <a:t> pars </a:t>
            </a:r>
            <a:r>
              <a:rPr lang="el-GR" sz="2000" dirty="0" smtClean="0"/>
              <a:t>(</a:t>
            </a:r>
            <a:r>
              <a:rPr lang="fr-FR" sz="2000" dirty="0" smtClean="0"/>
              <a:t>partir: </a:t>
            </a:r>
            <a:r>
              <a:rPr lang="el-GR" sz="2000" dirty="0" smtClean="0"/>
              <a:t>φεύγω) </a:t>
            </a:r>
            <a:r>
              <a:rPr lang="en-US" sz="2400" dirty="0" smtClean="0">
                <a:solidFill>
                  <a:srgbClr val="FF0000"/>
                </a:solidFill>
              </a:rPr>
              <a:t>pas encore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4. Non, je </a:t>
            </a:r>
            <a:r>
              <a:rPr lang="en-US" sz="2400" dirty="0" smtClean="0">
                <a:solidFill>
                  <a:srgbClr val="FF0000"/>
                </a:solidFill>
              </a:rPr>
              <a:t>ne</a:t>
            </a:r>
            <a:r>
              <a:rPr lang="en-US" sz="2400" dirty="0" smtClean="0"/>
              <a:t> bois </a:t>
            </a:r>
            <a:r>
              <a:rPr lang="el-GR" sz="2000" dirty="0" smtClean="0"/>
              <a:t>(</a:t>
            </a:r>
            <a:r>
              <a:rPr lang="fr-FR" sz="2000" dirty="0" smtClean="0"/>
              <a:t>boire: </a:t>
            </a:r>
            <a:r>
              <a:rPr lang="el-GR" sz="2000" dirty="0" smtClean="0"/>
              <a:t>πίνω) </a:t>
            </a:r>
            <a:r>
              <a:rPr lang="en-US" sz="2400" dirty="0" smtClean="0">
                <a:solidFill>
                  <a:srgbClr val="FF0000"/>
                </a:solidFill>
              </a:rPr>
              <a:t>plus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de</a:t>
            </a:r>
            <a:r>
              <a:rPr lang="en-US" sz="2400" dirty="0" smtClean="0"/>
              <a:t> </a:t>
            </a:r>
            <a:r>
              <a:rPr lang="en-US" sz="2400" dirty="0" err="1" smtClean="0"/>
              <a:t>limonade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5. Non, je </a:t>
            </a:r>
            <a:r>
              <a:rPr lang="en-US" sz="2400" dirty="0" smtClean="0">
                <a:solidFill>
                  <a:srgbClr val="FF0000"/>
                </a:solidFill>
              </a:rPr>
              <a:t>ne</a:t>
            </a:r>
            <a:r>
              <a:rPr lang="en-US" sz="2400" dirty="0" smtClean="0"/>
              <a:t> </a:t>
            </a:r>
            <a:r>
              <a:rPr lang="en-US" sz="2400" dirty="0" err="1" smtClean="0"/>
              <a:t>vais</a:t>
            </a:r>
            <a:r>
              <a:rPr lang="el-GR" sz="2400" dirty="0" smtClean="0"/>
              <a:t> </a:t>
            </a:r>
            <a:r>
              <a:rPr lang="el-GR" sz="2000" dirty="0" smtClean="0"/>
              <a:t>(</a:t>
            </a:r>
            <a:r>
              <a:rPr lang="fr-FR" sz="2000" dirty="0" smtClean="0"/>
              <a:t>aller: </a:t>
            </a:r>
            <a:r>
              <a:rPr lang="el-GR" sz="2000" dirty="0" smtClean="0"/>
              <a:t>πηγαίνω)</a:t>
            </a:r>
            <a:r>
              <a:rPr lang="en-US" sz="2000" dirty="0" smtClean="0"/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jamais</a:t>
            </a:r>
            <a:r>
              <a:rPr lang="en-US" sz="2400" dirty="0" smtClean="0"/>
              <a:t> au </a:t>
            </a:r>
            <a:r>
              <a:rPr lang="en-US" sz="2400" dirty="0" err="1" smtClean="0"/>
              <a:t>cin</a:t>
            </a:r>
            <a:r>
              <a:rPr lang="fr-FR" sz="2400" dirty="0" err="1" smtClean="0"/>
              <a:t>éma</a:t>
            </a:r>
            <a:r>
              <a:rPr lang="fr-FR" sz="2400" dirty="0" smtClean="0"/>
              <a:t>.</a:t>
            </a:r>
          </a:p>
          <a:p>
            <a:r>
              <a:rPr lang="fr-FR" sz="2400" dirty="0" smtClean="0"/>
              <a:t>6. Non, je </a:t>
            </a:r>
            <a:r>
              <a:rPr lang="fr-FR" sz="2400" dirty="0" smtClean="0">
                <a:solidFill>
                  <a:srgbClr val="FF0000"/>
                </a:solidFill>
              </a:rPr>
              <a:t>ne</a:t>
            </a:r>
            <a:r>
              <a:rPr lang="fr-FR" sz="2400" dirty="0" smtClean="0"/>
              <a:t> cherche </a:t>
            </a:r>
            <a:r>
              <a:rPr lang="el-GR" sz="2000" dirty="0" smtClean="0"/>
              <a:t>(</a:t>
            </a:r>
            <a:r>
              <a:rPr lang="fr-FR" sz="2000" dirty="0" smtClean="0"/>
              <a:t>chercher: </a:t>
            </a:r>
            <a:r>
              <a:rPr lang="el-GR" sz="2000" dirty="0" smtClean="0"/>
              <a:t>ψάχνω) </a:t>
            </a:r>
            <a:r>
              <a:rPr lang="fr-FR" sz="2400" dirty="0" smtClean="0">
                <a:solidFill>
                  <a:srgbClr val="FF0000"/>
                </a:solidFill>
              </a:rPr>
              <a:t>rien</a:t>
            </a:r>
            <a:r>
              <a:rPr lang="fr-FR" sz="2400" dirty="0" smtClean="0"/>
              <a:t>.</a:t>
            </a:r>
          </a:p>
          <a:p>
            <a:r>
              <a:rPr lang="fr-FR" sz="2400" dirty="0" smtClean="0"/>
              <a:t>7. Je </a:t>
            </a:r>
            <a:r>
              <a:rPr lang="fr-FR" sz="2400" dirty="0" smtClean="0">
                <a:solidFill>
                  <a:srgbClr val="FF0000"/>
                </a:solidFill>
              </a:rPr>
              <a:t>ne</a:t>
            </a:r>
            <a:r>
              <a:rPr lang="fr-FR" sz="2400" dirty="0" smtClean="0"/>
              <a:t> vais </a:t>
            </a:r>
            <a:r>
              <a:rPr lang="fr-FR" sz="2400" dirty="0" smtClean="0">
                <a:solidFill>
                  <a:srgbClr val="FF0000"/>
                </a:solidFill>
              </a:rPr>
              <a:t>ni </a:t>
            </a:r>
            <a:r>
              <a:rPr lang="fr-FR" sz="2400" dirty="0" smtClean="0"/>
              <a:t>à Nice </a:t>
            </a:r>
            <a:r>
              <a:rPr lang="fr-FR" sz="2400" dirty="0" smtClean="0">
                <a:solidFill>
                  <a:srgbClr val="FF0000"/>
                </a:solidFill>
              </a:rPr>
              <a:t>ni</a:t>
            </a:r>
            <a:r>
              <a:rPr lang="fr-FR" sz="2400" dirty="0" smtClean="0"/>
              <a:t> à Marseille.</a:t>
            </a:r>
          </a:p>
          <a:p>
            <a:r>
              <a:rPr lang="fr-FR" sz="2400" dirty="0" smtClean="0"/>
              <a:t>8. Non, je </a:t>
            </a:r>
            <a:r>
              <a:rPr lang="fr-FR" sz="2400" dirty="0" smtClean="0">
                <a:solidFill>
                  <a:srgbClr val="FF0000"/>
                </a:solidFill>
              </a:rPr>
              <a:t>ne</a:t>
            </a:r>
            <a:r>
              <a:rPr lang="fr-FR" sz="2400" dirty="0" smtClean="0"/>
              <a:t> vais </a:t>
            </a:r>
            <a:r>
              <a:rPr lang="fr-FR" sz="2400" dirty="0" smtClean="0">
                <a:solidFill>
                  <a:srgbClr val="FF0000"/>
                </a:solidFill>
              </a:rPr>
              <a:t>nulle part </a:t>
            </a:r>
            <a:r>
              <a:rPr lang="el-GR" sz="2000" dirty="0" smtClean="0">
                <a:solidFill>
                  <a:srgbClr val="FF0000"/>
                </a:solidFill>
              </a:rPr>
              <a:t>(πουθενά) </a:t>
            </a:r>
            <a:r>
              <a:rPr lang="fr-FR" sz="2400" dirty="0" smtClean="0"/>
              <a:t>aujourd’hui.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41647569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5104" t="46850" r="28229" b="19245"/>
          <a:stretch/>
        </p:blipFill>
        <p:spPr>
          <a:xfrm>
            <a:off x="1079501" y="298450"/>
            <a:ext cx="10130918" cy="41382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9500" y="4703449"/>
            <a:ext cx="3784599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Les Urgences</a:t>
            </a:r>
            <a:r>
              <a:rPr lang="el-GR" dirty="0" smtClean="0"/>
              <a:t>: τα επείγοντα</a:t>
            </a:r>
            <a:endParaRPr lang="fr-FR" dirty="0" smtClean="0"/>
          </a:p>
          <a:p>
            <a:r>
              <a:rPr lang="fr-FR" dirty="0" smtClean="0"/>
              <a:t>Avoir mal à: </a:t>
            </a:r>
            <a:r>
              <a:rPr lang="el-GR" dirty="0" smtClean="0"/>
              <a:t>Πονάω </a:t>
            </a:r>
          </a:p>
          <a:p>
            <a:r>
              <a:rPr lang="fr-FR" dirty="0" smtClean="0"/>
              <a:t>Une fracture</a:t>
            </a:r>
            <a:r>
              <a:rPr lang="en-US" dirty="0" smtClean="0"/>
              <a:t>: </a:t>
            </a:r>
            <a:r>
              <a:rPr lang="el-GR" dirty="0" smtClean="0"/>
              <a:t>το κάταγμα, σπάσιμο</a:t>
            </a:r>
            <a:endParaRPr lang="el-GR" dirty="0"/>
          </a:p>
          <a:p>
            <a:r>
              <a:rPr lang="fr-FR" dirty="0" smtClean="0"/>
              <a:t>Une blessure: </a:t>
            </a:r>
            <a:r>
              <a:rPr lang="el-GR" dirty="0" smtClean="0"/>
              <a:t>Το τραύμα, η πληγή</a:t>
            </a:r>
            <a:endParaRPr lang="el-GR" dirty="0"/>
          </a:p>
          <a:p>
            <a:r>
              <a:rPr lang="fr-FR" dirty="0" smtClean="0"/>
              <a:t>Une brûlure: </a:t>
            </a:r>
            <a:r>
              <a:rPr lang="el-GR" dirty="0" smtClean="0"/>
              <a:t>Το έγκαυμα, το κάψιμο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382112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2"/>
          <a:srcRect l="27500" t="61175" r="45520" b="9054"/>
          <a:stretch/>
        </p:blipFill>
        <p:spPr>
          <a:xfrm>
            <a:off x="6469918" y="1671864"/>
            <a:ext cx="5369385" cy="33312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03118" y="4330700"/>
            <a:ext cx="2133600" cy="889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grpSp>
        <p:nvGrpSpPr>
          <p:cNvPr id="8" name="Ομάδα 7"/>
          <p:cNvGrpSpPr/>
          <p:nvPr/>
        </p:nvGrpSpPr>
        <p:grpSpPr>
          <a:xfrm>
            <a:off x="530134" y="1057909"/>
            <a:ext cx="5465718" cy="4790417"/>
            <a:chOff x="530134" y="1057909"/>
            <a:chExt cx="5465718" cy="4790417"/>
          </a:xfrm>
        </p:grpSpPr>
        <p:pic>
          <p:nvPicPr>
            <p:cNvPr id="2" name="Εικόνα 1"/>
            <p:cNvPicPr>
              <a:picLocks noChangeAspect="1"/>
            </p:cNvPicPr>
            <p:nvPr/>
          </p:nvPicPr>
          <p:blipFill rotWithShape="1">
            <a:blip r:embed="rId2"/>
            <a:srcRect l="27500" t="20727" r="45520" b="37215"/>
            <a:stretch/>
          </p:blipFill>
          <p:spPr>
            <a:xfrm>
              <a:off x="530134" y="1057909"/>
              <a:ext cx="5465718" cy="479041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563070" y="2447284"/>
              <a:ext cx="1930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/>
                <a:t>Τι σου συμβαίνει</a:t>
              </a:r>
              <a:r>
                <a:rPr lang="fr-FR" dirty="0" smtClean="0"/>
                <a:t>/ </a:t>
              </a:r>
              <a:r>
                <a:rPr lang="el-GR" dirty="0" smtClean="0"/>
                <a:t>συνέβη;</a:t>
              </a:r>
              <a:endParaRPr lang="el-GR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905485" y="3152803"/>
              <a:ext cx="16227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/>
                <a:t>Πού πονάς;</a:t>
              </a:r>
              <a:endParaRPr lang="el-GR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9154610" y="5035034"/>
            <a:ext cx="1957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partout: </a:t>
            </a:r>
            <a:r>
              <a:rPr lang="el-GR" dirty="0" smtClean="0"/>
              <a:t>παντού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314970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Ομάδα 3"/>
          <p:cNvGrpSpPr/>
          <p:nvPr/>
        </p:nvGrpSpPr>
        <p:grpSpPr>
          <a:xfrm>
            <a:off x="177800" y="254000"/>
            <a:ext cx="7048500" cy="6473371"/>
            <a:chOff x="177800" y="254000"/>
            <a:chExt cx="7048500" cy="6473371"/>
          </a:xfrm>
        </p:grpSpPr>
        <p:pic>
          <p:nvPicPr>
            <p:cNvPr id="2" name="Εικόνα 1"/>
            <p:cNvPicPr>
              <a:picLocks noChangeAspect="1"/>
            </p:cNvPicPr>
            <p:nvPr/>
          </p:nvPicPr>
          <p:blipFill rotWithShape="1">
            <a:blip r:embed="rId2"/>
            <a:srcRect l="25000" t="33880" r="25521" b="4237"/>
            <a:stretch/>
          </p:blipFill>
          <p:spPr>
            <a:xfrm>
              <a:off x="584200" y="254000"/>
              <a:ext cx="6032500" cy="4241800"/>
            </a:xfrm>
            <a:prstGeom prst="rect">
              <a:avLst/>
            </a:prstGeom>
          </p:spPr>
        </p:pic>
        <p:pic>
          <p:nvPicPr>
            <p:cNvPr id="3" name="Εικόνα 2"/>
            <p:cNvPicPr>
              <a:picLocks noChangeAspect="1"/>
            </p:cNvPicPr>
            <p:nvPr/>
          </p:nvPicPr>
          <p:blipFill rotWithShape="1">
            <a:blip r:embed="rId3"/>
            <a:srcRect l="21667" t="43145" r="20521" b="24299"/>
            <a:stretch/>
          </p:blipFill>
          <p:spPr>
            <a:xfrm>
              <a:off x="177800" y="4495800"/>
              <a:ext cx="7048500" cy="2231571"/>
            </a:xfrm>
            <a:prstGeom prst="rect">
              <a:avLst/>
            </a:prstGeom>
          </p:spPr>
        </p:pic>
      </p:grpSp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4"/>
          <a:srcRect l="21322" t="52382" r="22429" b="33707"/>
          <a:stretch/>
        </p:blipFill>
        <p:spPr>
          <a:xfrm>
            <a:off x="5225143" y="0"/>
            <a:ext cx="6858001" cy="9535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31000" y="1524000"/>
            <a:ext cx="47879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J’ai un (gros) rhume: </a:t>
            </a:r>
            <a:r>
              <a:rPr lang="el-GR" dirty="0" smtClean="0"/>
              <a:t>έχω (μεγάλο βαρύ) κρυολόγημα</a:t>
            </a:r>
          </a:p>
          <a:p>
            <a:r>
              <a:rPr lang="fr-FR" dirty="0" smtClean="0"/>
              <a:t>Je suis enrhumé: </a:t>
            </a:r>
            <a:r>
              <a:rPr lang="el-GR" dirty="0" smtClean="0"/>
              <a:t>έχω κρυολογήσει</a:t>
            </a:r>
            <a:endParaRPr lang="fr-FR" dirty="0" smtClean="0"/>
          </a:p>
          <a:p>
            <a:r>
              <a:rPr lang="fr-FR" dirty="0" smtClean="0"/>
              <a:t>Bouché:</a:t>
            </a:r>
            <a:r>
              <a:rPr lang="el-GR" dirty="0" smtClean="0"/>
              <a:t> βουλωμένη</a:t>
            </a:r>
            <a:endParaRPr lang="fr-FR" dirty="0" smtClean="0"/>
          </a:p>
          <a:p>
            <a:r>
              <a:rPr lang="fr-FR" dirty="0" smtClean="0"/>
              <a:t>Respirer:</a:t>
            </a:r>
            <a:r>
              <a:rPr lang="el-GR" dirty="0" smtClean="0"/>
              <a:t> αναπνέω</a:t>
            </a:r>
            <a:endParaRPr lang="fr-FR" dirty="0" smtClean="0"/>
          </a:p>
          <a:p>
            <a:r>
              <a:rPr lang="fr-FR" dirty="0" smtClean="0"/>
              <a:t>Je me mouche</a:t>
            </a:r>
            <a:r>
              <a:rPr lang="el-GR" dirty="0" smtClean="0"/>
              <a:t> </a:t>
            </a:r>
            <a:r>
              <a:rPr lang="fr-FR" dirty="0" smtClean="0"/>
              <a:t>le nez</a:t>
            </a:r>
            <a:r>
              <a:rPr lang="el-GR" dirty="0" smtClean="0"/>
              <a:t>: φυσώ τη μύτη μου </a:t>
            </a:r>
            <a:endParaRPr lang="fr-FR" dirty="0" smtClean="0"/>
          </a:p>
          <a:p>
            <a:r>
              <a:rPr lang="fr-FR" dirty="0" smtClean="0"/>
              <a:t>Mouchoirs en papier</a:t>
            </a:r>
            <a:r>
              <a:rPr lang="el-GR" dirty="0" smtClean="0"/>
              <a:t>: χαρτομάντιλα</a:t>
            </a:r>
            <a:endParaRPr lang="fr-FR" dirty="0" smtClean="0"/>
          </a:p>
          <a:p>
            <a:r>
              <a:rPr lang="fr-FR" dirty="0" smtClean="0"/>
              <a:t>J’ai de la fièvre</a:t>
            </a:r>
            <a:r>
              <a:rPr lang="el-GR" dirty="0" smtClean="0"/>
              <a:t>: </a:t>
            </a:r>
            <a:r>
              <a:rPr lang="el-GR" dirty="0"/>
              <a:t>έ</a:t>
            </a:r>
            <a:r>
              <a:rPr lang="el-GR" dirty="0" smtClean="0"/>
              <a:t>χω πυρετό</a:t>
            </a:r>
            <a:endParaRPr lang="fr-FR" dirty="0" smtClean="0"/>
          </a:p>
          <a:p>
            <a:r>
              <a:rPr lang="fr-FR" dirty="0" smtClean="0"/>
              <a:t>J’ai utilisé:</a:t>
            </a:r>
            <a:r>
              <a:rPr lang="el-GR" dirty="0" smtClean="0"/>
              <a:t> χρησιμοποίησα (</a:t>
            </a:r>
            <a:r>
              <a:rPr lang="fr-FR" dirty="0" smtClean="0"/>
              <a:t>utiliser</a:t>
            </a:r>
            <a:r>
              <a:rPr lang="el-GR" dirty="0" smtClean="0"/>
              <a:t>)</a:t>
            </a:r>
          </a:p>
          <a:p>
            <a:endParaRPr lang="el-GR" dirty="0"/>
          </a:p>
          <a:p>
            <a:r>
              <a:rPr lang="fr-FR" dirty="0" smtClean="0"/>
              <a:t>Une poche à glaçons:</a:t>
            </a:r>
            <a:r>
              <a:rPr lang="el-GR" dirty="0" smtClean="0"/>
              <a:t> </a:t>
            </a:r>
            <a:r>
              <a:rPr lang="el-GR" dirty="0" err="1" smtClean="0"/>
              <a:t>παγοκύστη</a:t>
            </a:r>
            <a:r>
              <a:rPr lang="el-GR" dirty="0" smtClean="0"/>
              <a:t> (θερμοφόρα με παγάκια)</a:t>
            </a:r>
            <a:endParaRPr lang="fr-FR" dirty="0" smtClean="0"/>
          </a:p>
          <a:p>
            <a:r>
              <a:rPr lang="fr-FR" dirty="0" smtClean="0"/>
              <a:t>Le comprimé effervescent: </a:t>
            </a:r>
            <a:r>
              <a:rPr lang="el-GR" dirty="0" smtClean="0"/>
              <a:t>το </a:t>
            </a:r>
            <a:r>
              <a:rPr lang="el-GR" dirty="0" err="1" smtClean="0"/>
              <a:t>αναβράζον</a:t>
            </a:r>
            <a:r>
              <a:rPr lang="el-GR" dirty="0" smtClean="0"/>
              <a:t> δισκίο</a:t>
            </a:r>
            <a:endParaRPr lang="fr-FR" dirty="0" smtClean="0"/>
          </a:p>
          <a:p>
            <a:r>
              <a:rPr lang="fr-FR" dirty="0" smtClean="0"/>
              <a:t>Médicament:</a:t>
            </a:r>
            <a:r>
              <a:rPr lang="el-GR" dirty="0" smtClean="0"/>
              <a:t> φάρμακο</a:t>
            </a:r>
            <a:endParaRPr lang="fr-FR" dirty="0" smtClean="0"/>
          </a:p>
          <a:p>
            <a:r>
              <a:rPr lang="fr-FR" dirty="0" smtClean="0"/>
              <a:t>Les gélules: </a:t>
            </a:r>
            <a:r>
              <a:rPr lang="el-GR" dirty="0" smtClean="0"/>
              <a:t>οι κάψουλες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924816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Ομάδα 3"/>
          <p:cNvGrpSpPr/>
          <p:nvPr/>
        </p:nvGrpSpPr>
        <p:grpSpPr>
          <a:xfrm>
            <a:off x="1059906" y="214811"/>
            <a:ext cx="4007394" cy="6427289"/>
            <a:chOff x="1580606" y="469900"/>
            <a:chExt cx="4007394" cy="6427289"/>
          </a:xfrm>
        </p:grpSpPr>
        <p:pic>
          <p:nvPicPr>
            <p:cNvPr id="2" name="Εικόνα 1"/>
            <p:cNvPicPr>
              <a:picLocks noChangeAspect="1"/>
            </p:cNvPicPr>
            <p:nvPr/>
          </p:nvPicPr>
          <p:blipFill rotWithShape="1">
            <a:blip r:embed="rId2"/>
            <a:srcRect l="36146" t="37587" r="35833" b="4285"/>
            <a:stretch/>
          </p:blipFill>
          <p:spPr>
            <a:xfrm>
              <a:off x="1625600" y="469900"/>
              <a:ext cx="3416300" cy="3984534"/>
            </a:xfrm>
            <a:prstGeom prst="rect">
              <a:avLst/>
            </a:prstGeom>
          </p:spPr>
        </p:pic>
        <p:pic>
          <p:nvPicPr>
            <p:cNvPr id="3" name="Εικόνα 2"/>
            <p:cNvPicPr>
              <a:picLocks noChangeAspect="1"/>
            </p:cNvPicPr>
            <p:nvPr/>
          </p:nvPicPr>
          <p:blipFill rotWithShape="1">
            <a:blip r:embed="rId3"/>
            <a:srcRect l="35881" t="43516" r="31250" b="20847"/>
            <a:stretch/>
          </p:blipFill>
          <p:spPr>
            <a:xfrm>
              <a:off x="1580606" y="4454434"/>
              <a:ext cx="4007394" cy="2442755"/>
            </a:xfrm>
            <a:prstGeom prst="rect">
              <a:avLst/>
            </a:prstGeom>
          </p:spPr>
        </p:pic>
      </p:grpSp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4"/>
          <a:srcRect l="22187" t="82793" r="31667" b="9610"/>
          <a:stretch/>
        </p:blipFill>
        <p:spPr>
          <a:xfrm>
            <a:off x="5067300" y="812800"/>
            <a:ext cx="5626100" cy="520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88000" y="1917700"/>
            <a:ext cx="4889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J’ai un gastro-entérite: </a:t>
            </a:r>
            <a:r>
              <a:rPr lang="el-GR" dirty="0" smtClean="0"/>
              <a:t>έχω γαστρεντερίτιδα</a:t>
            </a:r>
          </a:p>
          <a:p>
            <a:r>
              <a:rPr lang="fr-FR" dirty="0" smtClean="0"/>
              <a:t>Je vomis: </a:t>
            </a:r>
            <a:r>
              <a:rPr lang="el-GR" dirty="0" smtClean="0"/>
              <a:t>Κάνω εμετό</a:t>
            </a:r>
          </a:p>
          <a:p>
            <a:r>
              <a:rPr lang="fr-FR" dirty="0" smtClean="0"/>
              <a:t>J’ai la diarrhée: </a:t>
            </a:r>
            <a:r>
              <a:rPr lang="el-GR" dirty="0" smtClean="0"/>
              <a:t>Έχω διάρροια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45225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/>
          <p:nvPr/>
        </p:nvPicPr>
        <p:blipFill rotWithShape="1">
          <a:blip r:embed="rId2"/>
          <a:srcRect l="20046" t="46891" r="23429" b="8457"/>
          <a:stretch/>
        </p:blipFill>
        <p:spPr bwMode="auto">
          <a:xfrm>
            <a:off x="342900" y="552450"/>
            <a:ext cx="11296650" cy="5562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716084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8646" t="29248" r="28229" b="11278"/>
          <a:stretch/>
        </p:blipFill>
        <p:spPr>
          <a:xfrm>
            <a:off x="304799" y="317500"/>
            <a:ext cx="6584535" cy="51054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/>
          <a:srcRect l="21354" t="67972" r="25417" b="20541"/>
          <a:stretch/>
        </p:blipFill>
        <p:spPr>
          <a:xfrm>
            <a:off x="520700" y="5473700"/>
            <a:ext cx="8373806" cy="101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12000" y="736600"/>
            <a:ext cx="4000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J’ai une angine: </a:t>
            </a:r>
            <a:r>
              <a:rPr lang="el-GR" dirty="0" smtClean="0"/>
              <a:t>αμυγδαλίτιδα, στηθάγχη</a:t>
            </a:r>
            <a:endParaRPr lang="fr-FR" dirty="0" smtClean="0"/>
          </a:p>
          <a:p>
            <a:r>
              <a:rPr lang="fr-FR" dirty="0" smtClean="0"/>
              <a:t>Je tousse:</a:t>
            </a:r>
            <a:r>
              <a:rPr lang="el-GR" dirty="0" smtClean="0"/>
              <a:t> βήχω</a:t>
            </a:r>
          </a:p>
          <a:p>
            <a:r>
              <a:rPr lang="fr-FR" dirty="0" smtClean="0"/>
              <a:t>J’ai mal à la gorge: </a:t>
            </a:r>
            <a:r>
              <a:rPr lang="el-GR" dirty="0" smtClean="0"/>
              <a:t>με πονάει ο λαιμός</a:t>
            </a:r>
            <a:endParaRPr lang="fr-FR" dirty="0" smtClean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236554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Ομάδα 3"/>
          <p:cNvGrpSpPr/>
          <p:nvPr/>
        </p:nvGrpSpPr>
        <p:grpSpPr>
          <a:xfrm>
            <a:off x="559162" y="88900"/>
            <a:ext cx="5981338" cy="6477000"/>
            <a:chOff x="1524000" y="482600"/>
            <a:chExt cx="4546600" cy="5957389"/>
          </a:xfrm>
        </p:grpSpPr>
        <p:pic>
          <p:nvPicPr>
            <p:cNvPr id="2" name="Εικόνα 1"/>
            <p:cNvPicPr>
              <a:picLocks noChangeAspect="1"/>
            </p:cNvPicPr>
            <p:nvPr/>
          </p:nvPicPr>
          <p:blipFill rotWithShape="1">
            <a:blip r:embed="rId2"/>
            <a:srcRect l="31666" t="33509" r="31042" b="4164"/>
            <a:stretch/>
          </p:blipFill>
          <p:spPr>
            <a:xfrm>
              <a:off x="1524000" y="482600"/>
              <a:ext cx="4546600" cy="4272280"/>
            </a:xfrm>
            <a:prstGeom prst="rect">
              <a:avLst/>
            </a:prstGeom>
          </p:spPr>
        </p:pic>
        <p:pic>
          <p:nvPicPr>
            <p:cNvPr id="3" name="Εικόνα 2"/>
            <p:cNvPicPr>
              <a:picLocks noChangeAspect="1"/>
            </p:cNvPicPr>
            <p:nvPr/>
          </p:nvPicPr>
          <p:blipFill rotWithShape="1">
            <a:blip r:embed="rId3"/>
            <a:srcRect l="32462" t="43998" r="32716" b="31419"/>
            <a:stretch/>
          </p:blipFill>
          <p:spPr>
            <a:xfrm>
              <a:off x="1658983" y="4754880"/>
              <a:ext cx="4245428" cy="1685109"/>
            </a:xfrm>
            <a:prstGeom prst="rect">
              <a:avLst/>
            </a:prstGeom>
          </p:spPr>
        </p:pic>
      </p:grpSp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4"/>
          <a:srcRect l="21322" t="71439" r="28000" b="20176"/>
          <a:stretch/>
        </p:blipFill>
        <p:spPr>
          <a:xfrm>
            <a:off x="4839611" y="3505200"/>
            <a:ext cx="7029083" cy="6538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50100" y="800100"/>
            <a:ext cx="37973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Je suis guéri: </a:t>
            </a:r>
            <a:r>
              <a:rPr lang="el-GR" dirty="0" smtClean="0"/>
              <a:t>θεραπεύτηκα</a:t>
            </a:r>
          </a:p>
          <a:p>
            <a:r>
              <a:rPr lang="fr-FR" dirty="0" smtClean="0"/>
              <a:t>J’ai suivi les indications du médecin: </a:t>
            </a:r>
            <a:r>
              <a:rPr lang="el-GR" dirty="0" smtClean="0"/>
              <a:t>Ακολούθησα τις οδηγίες του γιατρού</a:t>
            </a:r>
            <a:endParaRPr lang="fr-FR" dirty="0" smtClean="0"/>
          </a:p>
          <a:p>
            <a:r>
              <a:rPr lang="fr-FR" dirty="0" smtClean="0"/>
              <a:t>J’ai pris mes médicaments: </a:t>
            </a:r>
            <a:r>
              <a:rPr lang="el-GR" dirty="0" smtClean="0"/>
              <a:t>Πήρα τα φάρμακά μου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207542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306636" y="3320792"/>
            <a:ext cx="470192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l-GR" dirty="0"/>
              <a:t>https://learningapps.org/watch?v=p251cpe3t01</a:t>
            </a:r>
          </a:p>
        </p:txBody>
      </p:sp>
      <p:sp>
        <p:nvSpPr>
          <p:cNvPr id="3" name="Ορθογώνιο 2"/>
          <p:cNvSpPr/>
          <p:nvPr/>
        </p:nvSpPr>
        <p:spPr>
          <a:xfrm>
            <a:off x="1310996" y="4717534"/>
            <a:ext cx="469756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l-GR" dirty="0"/>
              <a:t>https://learningapps.org/watch?v=pr4556ps501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06636" y="927100"/>
            <a:ext cx="92343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Activités</a:t>
            </a:r>
            <a:r>
              <a:rPr lang="el-GR" sz="2400" b="1" dirty="0" smtClean="0"/>
              <a:t> /</a:t>
            </a:r>
            <a:r>
              <a:rPr lang="fr-FR" sz="2400" b="1" dirty="0" smtClean="0"/>
              <a:t>devoirs:</a:t>
            </a:r>
          </a:p>
          <a:p>
            <a:pPr algn="just"/>
            <a:r>
              <a:rPr lang="en-US" sz="2000" dirty="0"/>
              <a:t>(</a:t>
            </a:r>
            <a:r>
              <a:rPr lang="el-GR" sz="2000" dirty="0" smtClean="0"/>
              <a:t>κάνετε </a:t>
            </a:r>
            <a:r>
              <a:rPr lang="fr-FR" sz="2000" dirty="0" smtClean="0"/>
              <a:t>copy </a:t>
            </a:r>
            <a:r>
              <a:rPr lang="fr-FR" sz="2000" dirty="0" err="1" smtClean="0"/>
              <a:t>paste</a:t>
            </a:r>
            <a:r>
              <a:rPr lang="el-GR" sz="2000" dirty="0"/>
              <a:t> </a:t>
            </a:r>
            <a:r>
              <a:rPr lang="el-GR" sz="2000" dirty="0" smtClean="0"/>
              <a:t>τις παρακάτω διευθύνσεις στη γραμμή αναζήτησης του </a:t>
            </a:r>
            <a:r>
              <a:rPr lang="el-GR" sz="2000" dirty="0" err="1" smtClean="0"/>
              <a:t>φυλλομετρητή</a:t>
            </a:r>
            <a:r>
              <a:rPr lang="el-GR" sz="2000" dirty="0" smtClean="0"/>
              <a:t> σας (</a:t>
            </a:r>
            <a:r>
              <a:rPr lang="en-US" sz="2000" dirty="0" smtClean="0"/>
              <a:t>google, </a:t>
            </a:r>
            <a:r>
              <a:rPr lang="en-US" sz="2000" dirty="0" err="1" smtClean="0"/>
              <a:t>mozilla</a:t>
            </a:r>
            <a:r>
              <a:rPr lang="el-GR" sz="2000" dirty="0" smtClean="0"/>
              <a:t> </a:t>
            </a:r>
            <a:r>
              <a:rPr lang="el-GR" sz="2000" dirty="0" err="1" smtClean="0"/>
              <a:t>κλπ</a:t>
            </a:r>
            <a:r>
              <a:rPr lang="el-GR" sz="2000" dirty="0" smtClean="0"/>
              <a:t>) και λύνετε τις ασκήσεις που βασίζονται στο προηγούμενο λεξιλόγιο)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13850151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12661" t="33325" r="44870" b="22579"/>
          <a:stretch/>
        </p:blipFill>
        <p:spPr>
          <a:xfrm>
            <a:off x="838200" y="454273"/>
            <a:ext cx="10185400" cy="5945752"/>
          </a:xfrm>
          <a:prstGeom prst="rect">
            <a:avLst/>
          </a:prstGeom>
        </p:spPr>
      </p:pic>
      <p:grpSp>
        <p:nvGrpSpPr>
          <p:cNvPr id="5" name="Ομάδα 4"/>
          <p:cNvGrpSpPr/>
          <p:nvPr/>
        </p:nvGrpSpPr>
        <p:grpSpPr>
          <a:xfrm>
            <a:off x="952500" y="5343048"/>
            <a:ext cx="7969250" cy="1406505"/>
            <a:chOff x="952500" y="5343048"/>
            <a:chExt cx="7969250" cy="1406505"/>
          </a:xfrm>
        </p:grpSpPr>
        <p:sp>
          <p:nvSpPr>
            <p:cNvPr id="3" name="Ορθογώνιο 2"/>
            <p:cNvSpPr/>
            <p:nvPr/>
          </p:nvSpPr>
          <p:spPr>
            <a:xfrm>
              <a:off x="1784350" y="5826223"/>
              <a:ext cx="7137400" cy="92333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endParaRPr lang="el-GR" dirty="0" smtClean="0">
                <a:hlinkClick r:id="rId3"/>
              </a:endParaRPr>
            </a:p>
            <a:p>
              <a:r>
                <a:rPr lang="el-GR" dirty="0" smtClean="0">
                  <a:hlinkClick r:id="rId3"/>
                </a:rPr>
                <a:t>https</a:t>
              </a:r>
              <a:r>
                <a:rPr lang="el-GR" dirty="0">
                  <a:hlinkClick r:id="rId3"/>
                </a:rPr>
                <a:t>://</a:t>
              </a:r>
              <a:r>
                <a:rPr lang="el-GR" dirty="0" smtClean="0">
                  <a:hlinkClick r:id="rId3"/>
                </a:rPr>
                <a:t>www.youtube.com/watch?v=bzPR0Z7RTWI&amp;feature=emb_logo</a:t>
              </a:r>
              <a:endParaRPr lang="el-GR" dirty="0"/>
            </a:p>
            <a:p>
              <a:endParaRPr lang="el-GR" dirty="0" smtClean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52500" y="5343048"/>
              <a:ext cx="7137400" cy="584775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l-GR" sz="1600" dirty="0" smtClean="0"/>
                <a:t>Ακούστε τον παραπάνω διάλογο στην παρακάτω διεύθυνση και χρησιμοποιήστε το </a:t>
              </a:r>
              <a:r>
                <a:rPr lang="en-US" sz="1600" dirty="0">
                  <a:hlinkClick r:id="rId4"/>
                </a:rPr>
                <a:t>https://</a:t>
              </a:r>
              <a:r>
                <a:rPr lang="en-US" sz="1600" dirty="0" smtClean="0">
                  <a:hlinkClick r:id="rId4"/>
                </a:rPr>
                <a:t>fr.glosbe.com/fr/el</a:t>
              </a:r>
              <a:r>
                <a:rPr lang="el-GR" sz="1600" dirty="0" smtClean="0"/>
                <a:t> για τις άγνωστες λέξεις.</a:t>
              </a:r>
              <a:endParaRPr lang="el-GR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988851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37188" t="15353" r="20000" b="31658"/>
          <a:stretch/>
        </p:blipFill>
        <p:spPr>
          <a:xfrm>
            <a:off x="1117600" y="698500"/>
            <a:ext cx="8331200" cy="5797380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6364075" y="386834"/>
            <a:ext cx="5472326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l-GR" dirty="0">
                <a:hlinkClick r:id="rId3"/>
              </a:rPr>
              <a:t>https://</a:t>
            </a:r>
            <a:r>
              <a:rPr lang="el-GR" dirty="0" smtClean="0">
                <a:hlinkClick r:id="rId3"/>
              </a:rPr>
              <a:t>www.french.hku.hk/copy-of-11-a-la-radio</a:t>
            </a:r>
            <a:endParaRPr lang="fr-FR" dirty="0" smtClean="0"/>
          </a:p>
          <a:p>
            <a:pPr algn="just"/>
            <a:r>
              <a:rPr lang="el-GR" dirty="0" smtClean="0"/>
              <a:t>Μπαίνοντας στην παραπάνω ιστοσελίδα και κάνοντας κλικ στους αριθμούς, μπορείτε να ακούσετε τους παρακάτω διαλόγους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705888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35104" t="29249" r="17083" b="38536"/>
          <a:stretch/>
        </p:blipFill>
        <p:spPr>
          <a:xfrm>
            <a:off x="1210239" y="1371600"/>
            <a:ext cx="9219380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3582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5313" t="26655" r="24583" b="11278"/>
          <a:stretch/>
        </p:blipFill>
        <p:spPr>
          <a:xfrm>
            <a:off x="1828800" y="792549"/>
            <a:ext cx="8191500" cy="57050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53400" y="4305300"/>
            <a:ext cx="217170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Mal à avaler: </a:t>
            </a:r>
            <a:r>
              <a:rPr lang="el-GR" dirty="0" smtClean="0"/>
              <a:t>Πόνος στην κατάποση</a:t>
            </a:r>
          </a:p>
          <a:p>
            <a:r>
              <a:rPr lang="fr-FR" dirty="0" smtClean="0"/>
              <a:t>Nausée: </a:t>
            </a:r>
            <a:r>
              <a:rPr lang="el-GR" dirty="0" smtClean="0"/>
              <a:t>Ναυτία</a:t>
            </a:r>
          </a:p>
          <a:p>
            <a:r>
              <a:rPr lang="fr-FR" dirty="0" smtClean="0"/>
              <a:t>Toux: </a:t>
            </a:r>
            <a:r>
              <a:rPr lang="el-GR" dirty="0" smtClean="0"/>
              <a:t>βήχας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614766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952500" y="4413935"/>
            <a:ext cx="716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https://www.youtube.com/watch?v=SYJbI8vnVOw&amp;feature=youtu.be</a:t>
            </a: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2"/>
          <a:srcRect l="1562" t="21838" r="34166" b="13315"/>
          <a:stretch/>
        </p:blipFill>
        <p:spPr>
          <a:xfrm>
            <a:off x="952500" y="1359665"/>
            <a:ext cx="4876800" cy="2766418"/>
          </a:xfrm>
          <a:prstGeom prst="rect">
            <a:avLst/>
          </a:prstGeom>
        </p:spPr>
      </p:pic>
      <p:sp>
        <p:nvSpPr>
          <p:cNvPr id="4" name="Ορθογώνιο 3"/>
          <p:cNvSpPr/>
          <p:nvPr/>
        </p:nvSpPr>
        <p:spPr>
          <a:xfrm>
            <a:off x="952500" y="846407"/>
            <a:ext cx="5968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Roboto"/>
              </a:rPr>
              <a:t>LES METIERS (JOBS) : ep2. La Chirurgienne (Surgeon)</a:t>
            </a:r>
            <a:endParaRPr lang="fr-FR" b="0" i="0" dirty="0"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0732930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1043" t="23320" r="22759" b="16280"/>
          <a:stretch/>
        </p:blipFill>
        <p:spPr>
          <a:xfrm>
            <a:off x="914400" y="291725"/>
            <a:ext cx="10591800" cy="6400187"/>
          </a:xfrm>
          <a:prstGeom prst="rect">
            <a:avLst/>
          </a:prstGeom>
        </p:spPr>
      </p:pic>
      <p:sp>
        <p:nvSpPr>
          <p:cNvPr id="3" name="Στρογγυλεμένο ορθογώνιο 2"/>
          <p:cNvSpPr/>
          <p:nvPr/>
        </p:nvSpPr>
        <p:spPr>
          <a:xfrm>
            <a:off x="2857500" y="2146300"/>
            <a:ext cx="1282700" cy="266700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Στρογγυλεμένο ορθογώνιο 3"/>
          <p:cNvSpPr/>
          <p:nvPr/>
        </p:nvSpPr>
        <p:spPr>
          <a:xfrm>
            <a:off x="3238500" y="2413000"/>
            <a:ext cx="1498600" cy="29210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Στρογγυλεμένο ορθογώνιο 4"/>
          <p:cNvSpPr/>
          <p:nvPr/>
        </p:nvSpPr>
        <p:spPr>
          <a:xfrm>
            <a:off x="3498850" y="3060700"/>
            <a:ext cx="1365250" cy="2667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Έλλειψη 5"/>
          <p:cNvSpPr/>
          <p:nvPr/>
        </p:nvSpPr>
        <p:spPr>
          <a:xfrm>
            <a:off x="3060700" y="2705100"/>
            <a:ext cx="1257300" cy="355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3692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8300" y="2489200"/>
            <a:ext cx="8648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i="1" u="sng" dirty="0"/>
              <a:t>d</a:t>
            </a:r>
            <a:r>
              <a:rPr lang="fr-FR" sz="2000" i="1" u="sng" dirty="0" smtClean="0"/>
              <a:t>ésir</a:t>
            </a:r>
            <a:r>
              <a:rPr lang="fr-FR" sz="2000" dirty="0" smtClean="0"/>
              <a:t> (vouloir)</a:t>
            </a:r>
            <a:r>
              <a:rPr lang="el-GR" sz="2000" dirty="0" smtClean="0"/>
              <a:t>… </a:t>
            </a:r>
            <a:r>
              <a:rPr lang="fr-FR" sz="2000" dirty="0" smtClean="0"/>
              <a:t> </a:t>
            </a:r>
            <a:r>
              <a:rPr lang="fr-FR" sz="2000" i="1" u="sng" dirty="0" smtClean="0"/>
              <a:t>capacité</a:t>
            </a:r>
            <a:r>
              <a:rPr lang="fr-FR" sz="2000" dirty="0" smtClean="0"/>
              <a:t> (pouvoir)</a:t>
            </a:r>
            <a:r>
              <a:rPr lang="el-GR" sz="2000" dirty="0" smtClean="0"/>
              <a:t>…</a:t>
            </a:r>
            <a:r>
              <a:rPr lang="fr-FR" sz="2000" dirty="0" smtClean="0"/>
              <a:t> </a:t>
            </a:r>
            <a:r>
              <a:rPr lang="fr-FR" sz="2000" i="1" u="sng" dirty="0" smtClean="0"/>
              <a:t>nécessité</a:t>
            </a:r>
            <a:r>
              <a:rPr lang="fr-FR" sz="2000" dirty="0" smtClean="0"/>
              <a:t> (devoir, falloir)</a:t>
            </a:r>
            <a:r>
              <a:rPr lang="el-GR" sz="2000" dirty="0" smtClean="0"/>
              <a:t>…</a:t>
            </a:r>
            <a:r>
              <a:rPr lang="fr-FR" sz="2000" dirty="0" smtClean="0"/>
              <a:t> </a:t>
            </a:r>
            <a:r>
              <a:rPr lang="fr-FR" sz="2000" i="1" u="sng" dirty="0" smtClean="0"/>
              <a:t>infinitif</a:t>
            </a:r>
          </a:p>
          <a:p>
            <a:pPr>
              <a:lnSpc>
                <a:spcPct val="150000"/>
              </a:lnSpc>
            </a:pPr>
            <a:r>
              <a:rPr lang="el-GR" sz="2000" i="1" u="sng" dirty="0"/>
              <a:t>ε</a:t>
            </a:r>
            <a:r>
              <a:rPr lang="el-GR" sz="2000" i="1" u="sng" dirty="0" smtClean="0"/>
              <a:t>πιθυμία   ικανότητα-δυνατότητα      αναγκαιότητα                     απαρέμφατο                </a:t>
            </a:r>
            <a:endParaRPr lang="el-GR" sz="2000" i="1" u="sng" dirty="0"/>
          </a:p>
        </p:txBody>
      </p:sp>
    </p:spTree>
    <p:extLst>
      <p:ext uri="{BB962C8B-B14F-4D97-AF65-F5344CB8AC3E}">
        <p14:creationId xmlns:p14="http://schemas.microsoft.com/office/powerpoint/2010/main" val="3480479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 descr="http://4.bp.blogspot.com/-qqePwpnYb0k/VRf3SBvxh5I/AAAAAAAACBs/PuAbCB5pr8Q/s1600/ne%CC%81gation%2Bplus%2B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77800"/>
            <a:ext cx="4838699" cy="641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02840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850900" y="1621388"/>
            <a:ext cx="1021080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el-G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Τρία πολύ βασικά ρήματα, που θα τα συναντήσουμε και με την ονομασία:</a:t>
            </a:r>
            <a:r>
              <a:rPr lang="el-G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el-GR" b="1" dirty="0" err="1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verbes</a:t>
            </a:r>
            <a:r>
              <a:rPr lang="el-G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l-GR" b="1" dirty="0" err="1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modaux</a:t>
            </a:r>
            <a:r>
              <a:rPr lang="el-G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επειδή μπορούν να αλλάξουν το νόημα του ρήματος που συνοδεύουν. </a:t>
            </a:r>
            <a:endParaRPr lang="fr-FR" dirty="0" smtClean="0">
              <a:solidFill>
                <a:srgbClr val="4A474B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Το </a:t>
            </a:r>
            <a:r>
              <a:rPr lang="el-G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καθένα τους συνδυάζεται μ’ ένα απαρέμφατο (δηλ. άκλιτο ρήμα) για να εκφράσει :</a:t>
            </a:r>
            <a:endParaRPr lang="el-GR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1154501" y="812819"/>
            <a:ext cx="1586845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schemeClr val="accent2">
                    <a:lumMod val="75000"/>
                  </a:schemeClr>
                </a:solidFill>
                <a:latin typeface="inherit"/>
                <a:ea typeface="Calibri" panose="020F0502020204030204" pitchFamily="34" charset="0"/>
                <a:cs typeface="Arial" panose="020B0604020202020204" pitchFamily="34" charset="0"/>
              </a:rPr>
              <a:t>v</a:t>
            </a:r>
            <a:r>
              <a:rPr lang="el-GR" sz="2000" dirty="0" err="1" smtClean="0">
                <a:solidFill>
                  <a:schemeClr val="accent2">
                    <a:lumMod val="75000"/>
                  </a:schemeClr>
                </a:solidFill>
                <a:latin typeface="inherit"/>
                <a:ea typeface="Calibri" panose="020F0502020204030204" pitchFamily="34" charset="0"/>
                <a:cs typeface="Arial" panose="020B0604020202020204" pitchFamily="34" charset="0"/>
              </a:rPr>
              <a:t>ouloir</a:t>
            </a:r>
            <a:r>
              <a:rPr lang="el-GR" sz="2000" dirty="0" smtClean="0">
                <a:solidFill>
                  <a:srgbClr val="4A474B"/>
                </a:solidFill>
                <a:latin typeface="inherit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l-GR" sz="2000" i="1" dirty="0" smtClean="0">
                <a:solidFill>
                  <a:srgbClr val="4A474B"/>
                </a:solidFill>
                <a:latin typeface="inherit"/>
                <a:ea typeface="Calibri" panose="020F0502020204030204" pitchFamily="34" charset="0"/>
                <a:cs typeface="Arial" panose="020B0604020202020204" pitchFamily="34" charset="0"/>
              </a:rPr>
              <a:t>θέλω</a:t>
            </a:r>
            <a:endParaRPr lang="el-GR" sz="2000" dirty="0"/>
          </a:p>
        </p:txBody>
      </p:sp>
      <p:sp>
        <p:nvSpPr>
          <p:cNvPr id="4" name="Ορθογώνιο 3"/>
          <p:cNvSpPr/>
          <p:nvPr/>
        </p:nvSpPr>
        <p:spPr>
          <a:xfrm>
            <a:off x="4015966" y="808392"/>
            <a:ext cx="1896225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l-GR" sz="2000" dirty="0" err="1">
                <a:solidFill>
                  <a:schemeClr val="accent2">
                    <a:lumMod val="75000"/>
                  </a:schemeClr>
                </a:solidFill>
                <a:latin typeface="inherit"/>
                <a:ea typeface="Calibri" panose="020F0502020204030204" pitchFamily="34" charset="0"/>
                <a:cs typeface="Arial" panose="020B0604020202020204" pitchFamily="34" charset="0"/>
              </a:rPr>
              <a:t>pouvoir</a:t>
            </a:r>
            <a:r>
              <a:rPr lang="el-GR" sz="2000" dirty="0">
                <a:solidFill>
                  <a:srgbClr val="4A474B"/>
                </a:solidFill>
                <a:latin typeface="inherit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l-GR" sz="2000" i="1" dirty="0">
                <a:solidFill>
                  <a:srgbClr val="4A474B"/>
                </a:solidFill>
                <a:latin typeface="inherit"/>
                <a:ea typeface="Calibri" panose="020F0502020204030204" pitchFamily="34" charset="0"/>
                <a:cs typeface="Arial" panose="020B0604020202020204" pitchFamily="34" charset="0"/>
              </a:rPr>
              <a:t>μπορώ</a:t>
            </a:r>
            <a:endParaRPr lang="el-GR" sz="2000" dirty="0"/>
          </a:p>
        </p:txBody>
      </p:sp>
      <p:sp>
        <p:nvSpPr>
          <p:cNvPr id="5" name="Ορθογώνιο 4"/>
          <p:cNvSpPr/>
          <p:nvPr/>
        </p:nvSpPr>
        <p:spPr>
          <a:xfrm>
            <a:off x="7012469" y="808392"/>
            <a:ext cx="2500556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l-GR" dirty="0" err="1">
                <a:solidFill>
                  <a:schemeClr val="accent2">
                    <a:lumMod val="75000"/>
                  </a:schemeClr>
                </a:solidFill>
                <a:latin typeface="inherit"/>
                <a:ea typeface="Calibri" panose="020F0502020204030204" pitchFamily="34" charset="0"/>
                <a:cs typeface="Arial" panose="020B0604020202020204" pitchFamily="34" charset="0"/>
              </a:rPr>
              <a:t>devoir</a:t>
            </a:r>
            <a:r>
              <a:rPr lang="el-GR" dirty="0">
                <a:solidFill>
                  <a:schemeClr val="accent2"/>
                </a:solidFill>
                <a:latin typeface="inherit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l-GR" sz="2000" i="1" dirty="0">
                <a:solidFill>
                  <a:srgbClr val="4A474B"/>
                </a:solidFill>
                <a:latin typeface="inherit"/>
                <a:ea typeface="Calibri" panose="020F0502020204030204" pitchFamily="34" charset="0"/>
                <a:cs typeface="Arial" panose="020B0604020202020204" pitchFamily="34" charset="0"/>
              </a:rPr>
              <a:t>οφείλω</a:t>
            </a:r>
            <a:r>
              <a:rPr lang="el-GR" i="1" dirty="0">
                <a:solidFill>
                  <a:srgbClr val="4A474B"/>
                </a:solidFill>
                <a:latin typeface="inherit"/>
                <a:ea typeface="Calibri" panose="020F0502020204030204" pitchFamily="34" charset="0"/>
                <a:cs typeface="Arial" panose="020B0604020202020204" pitchFamily="34" charset="0"/>
              </a:rPr>
              <a:t>, πρέπει</a:t>
            </a:r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939800" y="3139902"/>
            <a:ext cx="2512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800"/>
              </a:spcAft>
            </a:pPr>
            <a:r>
              <a:rPr lang="el-GR" sz="1600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a.</a:t>
            </a:r>
            <a:r>
              <a:rPr lang="el-GR" dirty="0">
                <a:solidFill>
                  <a:schemeClr val="accent6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l-GR" dirty="0">
                <a:solidFill>
                  <a:schemeClr val="accent2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την επιθυμία</a:t>
            </a:r>
            <a:r>
              <a:rPr lang="el-GR" dirty="0">
                <a:solidFill>
                  <a:schemeClr val="accent6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: </a:t>
            </a:r>
            <a:r>
              <a:rPr lang="el-GR" dirty="0" err="1">
                <a:solidFill>
                  <a:schemeClr val="accent6">
                    <a:lumMod val="75000"/>
                  </a:schemeClr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vouloir</a:t>
            </a:r>
            <a:endParaRPr lang="el-GR" sz="160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4095003" y="3169080"/>
            <a:ext cx="5336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Je veux</a:t>
            </a:r>
            <a:r>
              <a:rPr lang="fr-F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fr-FR" b="1" u="sng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aller</a:t>
            </a:r>
            <a:r>
              <a:rPr lang="fr-F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à Paris. 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Θέλω να πάω στο Παρίσι</a:t>
            </a:r>
            <a:r>
              <a:rPr lang="el-GR" b="1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l-GR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925913" y="3642799"/>
            <a:ext cx="2754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800"/>
              </a:spcAft>
            </a:pPr>
            <a:r>
              <a:rPr lang="el-GR" sz="1600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b. </a:t>
            </a:r>
            <a:r>
              <a:rPr lang="el-GR" dirty="0">
                <a:solidFill>
                  <a:schemeClr val="accent2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τη δυνατότητα</a:t>
            </a:r>
            <a:r>
              <a:rPr lang="el-GR" dirty="0">
                <a:solidFill>
                  <a:schemeClr val="accent6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: </a:t>
            </a:r>
            <a:r>
              <a:rPr lang="el-GR" dirty="0" err="1">
                <a:solidFill>
                  <a:schemeClr val="accent6">
                    <a:lumMod val="75000"/>
                  </a:schemeClr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pouvoir</a:t>
            </a:r>
            <a:endParaRPr lang="el-GR" sz="160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4095003" y="3651654"/>
            <a:ext cx="55723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Je peux</a:t>
            </a:r>
            <a:r>
              <a:rPr lang="fr-F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fr-FR" b="1" u="sng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aller</a:t>
            </a:r>
            <a:r>
              <a:rPr lang="fr-F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à Paris. 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Μπορώ να πάω στο Παρίσι</a:t>
            </a:r>
            <a:r>
              <a:rPr lang="el-GR" b="1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l-GR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939800" y="4145696"/>
            <a:ext cx="29292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800"/>
              </a:spcAft>
            </a:pPr>
            <a:r>
              <a:rPr lang="el-GR" sz="1600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c. </a:t>
            </a:r>
            <a:r>
              <a:rPr lang="el-GR" dirty="0">
                <a:solidFill>
                  <a:schemeClr val="accent2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την αναγκαιότητα</a:t>
            </a:r>
            <a:r>
              <a:rPr lang="el-GR" dirty="0">
                <a:solidFill>
                  <a:schemeClr val="accent6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: </a:t>
            </a:r>
            <a:r>
              <a:rPr lang="el-GR" dirty="0" err="1">
                <a:solidFill>
                  <a:schemeClr val="accent6">
                    <a:lumMod val="75000"/>
                  </a:schemeClr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devoir</a:t>
            </a:r>
            <a:endParaRPr lang="el-GR" sz="160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Ορθογώνιο 11"/>
          <p:cNvSpPr/>
          <p:nvPr/>
        </p:nvSpPr>
        <p:spPr>
          <a:xfrm>
            <a:off x="4095003" y="4102575"/>
            <a:ext cx="71672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Je dois</a:t>
            </a:r>
            <a:r>
              <a:rPr lang="fr-F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fr-FR" b="1" u="sng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réserver</a:t>
            </a:r>
            <a:r>
              <a:rPr lang="fr-F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des billets d’avion. 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Πρέπει να κλείσω αεροπορικά </a:t>
            </a:r>
            <a:r>
              <a:rPr lang="el-GR" i="1" dirty="0" err="1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εισητήρια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l-G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Ορθογώνιο 12"/>
          <p:cNvSpPr/>
          <p:nvPr/>
        </p:nvSpPr>
        <p:spPr>
          <a:xfrm>
            <a:off x="850900" y="4899460"/>
            <a:ext cx="10464800" cy="143116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fr-FR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Je</a:t>
            </a:r>
            <a:r>
              <a:rPr lang="fr-F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fr-FR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veux</a:t>
            </a:r>
            <a:r>
              <a:rPr lang="fr-F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fr-FR" u="sng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voyager</a:t>
            </a:r>
            <a:r>
              <a:rPr lang="fr-F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à Thessalonique le 15 juin mais </a:t>
            </a:r>
            <a:r>
              <a:rPr lang="fr-FR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je ne peux pas</a:t>
            </a:r>
            <a:r>
              <a:rPr lang="fr-F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fr-FR" u="sng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partir</a:t>
            </a:r>
            <a:r>
              <a:rPr lang="fr-F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parce que, ce jour-là, il </a:t>
            </a:r>
            <a:r>
              <a:rPr lang="fr-FR" dirty="0" smtClean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y a </a:t>
            </a:r>
            <a:r>
              <a:rPr lang="fr-F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une grève de trains. </a:t>
            </a:r>
            <a:r>
              <a:rPr lang="el-GR" b="1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Je</a:t>
            </a:r>
            <a:r>
              <a:rPr lang="el-GR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l-GR" b="1" dirty="0" err="1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dois</a:t>
            </a:r>
            <a:r>
              <a:rPr lang="el-G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el-GR" u="sng" dirty="0" err="1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annuler</a:t>
            </a:r>
            <a:r>
              <a:rPr lang="el-G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el-GR" dirty="0" err="1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mon</a:t>
            </a:r>
            <a:r>
              <a:rPr lang="el-G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l-GR" dirty="0" err="1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voyage</a:t>
            </a:r>
            <a:r>
              <a:rPr lang="el-G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l-GR" dirty="0" err="1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et</a:t>
            </a:r>
            <a:r>
              <a:rPr lang="el-G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el-GR" u="sng" dirty="0" err="1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échanger</a:t>
            </a:r>
            <a:r>
              <a:rPr lang="el-G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el-GR" dirty="0" err="1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mes</a:t>
            </a:r>
            <a:r>
              <a:rPr lang="el-G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l-GR" dirty="0" err="1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billets</a:t>
            </a:r>
            <a:r>
              <a:rPr lang="el-G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l-G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800"/>
              </a:spcAft>
            </a:pP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Θέλω να ταξιδέψω στη Θεσσαλονίκη στις 15 Ιουνίου αλλά δεν μπορώ να φύγω γιατί, εκείνη τη μέρα, έχουν απεργία τα τρένα. Πρέπει </a:t>
            </a:r>
            <a:r>
              <a:rPr lang="el-GR" i="1" dirty="0" err="1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ν’ακυρώσω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το ταξίδι μου και </a:t>
            </a:r>
            <a:r>
              <a:rPr lang="el-GR" i="1" dirty="0" err="1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ν’αλλάξω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τα </a:t>
            </a:r>
            <a:r>
              <a:rPr lang="el-GR" i="1" dirty="0" err="1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εισητήριά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μου.</a:t>
            </a:r>
            <a:endParaRPr lang="el-GR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0002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571500" y="383980"/>
            <a:ext cx="11137900" cy="5944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</a:pPr>
            <a:r>
              <a:rPr lang="el-GR" sz="2000" b="1" dirty="0" err="1">
                <a:solidFill>
                  <a:schemeClr val="accent2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devoir</a:t>
            </a:r>
            <a:r>
              <a:rPr lang="el-GR" sz="2000" b="1" dirty="0">
                <a:solidFill>
                  <a:schemeClr val="accent2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l-GR" sz="1600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 dois </a:t>
            </a:r>
            <a:r>
              <a:rPr lang="fr-FR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toujours</a:t>
            </a:r>
            <a:r>
              <a:rPr lang="fr-FR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dire </a:t>
            </a:r>
            <a:r>
              <a:rPr lang="fr-F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vérité.</a:t>
            </a:r>
            <a:r>
              <a:rPr lang="fr-F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Πρέπει πάντα να λες την αλήθεια.</a:t>
            </a:r>
            <a:endParaRPr lang="el-G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 doit avoir </a:t>
            </a:r>
            <a:r>
              <a:rPr lang="fr-F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 ans pour obtenir un permis de conduire.</a:t>
            </a:r>
            <a:r>
              <a:rPr lang="fr-F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Πρέπει να είναι κανείς 18 χρονών για να πάρει δίπλωμα οδήγησης.</a:t>
            </a:r>
            <a:endParaRPr lang="el-G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Nous devons être </a:t>
            </a:r>
            <a:r>
              <a:rPr lang="fr-F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 l’heure au rendez-vous.</a:t>
            </a:r>
            <a:r>
              <a:rPr lang="fr-F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Πρέπει να είμαστε στην ώρα μας στο ραντεβού.</a:t>
            </a:r>
            <a:endParaRPr lang="el-G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</a:pPr>
            <a:r>
              <a:rPr lang="el-GR" sz="2000" b="1" dirty="0" err="1">
                <a:solidFill>
                  <a:schemeClr val="accent2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pouvoir</a:t>
            </a:r>
            <a:r>
              <a:rPr lang="el-GR" sz="2000" b="1" dirty="0">
                <a:solidFill>
                  <a:schemeClr val="accent2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l-GR" sz="1600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Est-ce que </a:t>
            </a:r>
            <a:r>
              <a:rPr lang="fr-FR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 peux demander </a:t>
            </a:r>
            <a:r>
              <a:rPr lang="fr-F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 renseignement?</a:t>
            </a:r>
            <a:r>
              <a:rPr lang="fr-F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Μπορώ να ζητήσω μια πληροφορία;</a:t>
            </a:r>
            <a:endParaRPr lang="el-G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peut</a:t>
            </a:r>
            <a:r>
              <a:rPr lang="fr-FR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faire </a:t>
            </a:r>
            <a:r>
              <a:rPr lang="fr-F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 vélo.</a:t>
            </a:r>
            <a:r>
              <a:rPr lang="fr-F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Μπορεί να κάνει ποδήλατο.</a:t>
            </a:r>
            <a:endParaRPr lang="el-G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Ils peuvent parler </a:t>
            </a:r>
            <a:r>
              <a:rPr lang="fr-F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français.</a:t>
            </a:r>
            <a:r>
              <a:rPr lang="fr-F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dirty="0" smtClean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l-GR" i="1" dirty="0" smtClean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πορού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l-GR" i="1" dirty="0" smtClean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να μιλήσουν</a:t>
            </a:r>
            <a:r>
              <a:rPr lang="fr-F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γαλλικά</a:t>
            </a:r>
            <a:r>
              <a:rPr lang="fr-F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 peux aller </a:t>
            </a:r>
            <a:r>
              <a:rPr lang="fr-F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 cinéma ce soir.</a:t>
            </a:r>
            <a:r>
              <a:rPr lang="fr-F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Μπορείς να πας σινεμά απόψε.</a:t>
            </a:r>
            <a:endParaRPr lang="el-G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</a:pPr>
            <a:r>
              <a:rPr lang="el-GR" sz="2000" b="1" dirty="0" err="1">
                <a:solidFill>
                  <a:schemeClr val="accent2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vouloir</a:t>
            </a:r>
            <a:r>
              <a:rPr lang="el-GR" sz="2000" b="1" dirty="0">
                <a:solidFill>
                  <a:schemeClr val="accent2"/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l-GR" sz="1600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Vous pouvez faire </a:t>
            </a:r>
            <a:r>
              <a:rPr lang="fr-F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cet exercice. </a:t>
            </a:r>
            <a:r>
              <a:rPr lang="el-GR" b="1" dirty="0" err="1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C’est</a:t>
            </a:r>
            <a:r>
              <a:rPr lang="el-G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b="1" dirty="0" err="1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facile</a:t>
            </a:r>
            <a:r>
              <a:rPr lang="el-G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Μπορείτε να κάνετε αυτή την άσκηση. Είναι εύκολο!</a:t>
            </a:r>
            <a:endParaRPr lang="el-G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 ne veux pas sortir </a:t>
            </a:r>
            <a:r>
              <a:rPr lang="fr-F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 soir?</a:t>
            </a:r>
            <a:r>
              <a:rPr lang="fr-F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Δεν θέλεις να βγεις απόψε;</a:t>
            </a:r>
            <a:endParaRPr lang="el-G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Nous voulons </a:t>
            </a:r>
            <a:r>
              <a:rPr lang="fr-FR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voyager</a:t>
            </a:r>
            <a:r>
              <a:rPr lang="fr-F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dans le monde entier.</a:t>
            </a:r>
            <a:r>
              <a:rPr lang="fr-F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Θέλουμε να ταξιδέψουμε </a:t>
            </a:r>
            <a:r>
              <a:rPr lang="el-GR" i="1" dirty="0" err="1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σ’όλο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τον κόσμο.</a:t>
            </a:r>
            <a:endParaRPr lang="el-G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b="1" dirty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Ils ne veulent pas manger </a:t>
            </a:r>
            <a:r>
              <a:rPr lang="fr-FR" b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maintenant, peut-être plus tard.</a:t>
            </a:r>
            <a:r>
              <a:rPr lang="fr-FR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i="1" dirty="0">
                <a:solidFill>
                  <a:srgbClr val="4A474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Δεν θέλουν να φάνε τώρα, ίσως αργότερα.</a:t>
            </a:r>
            <a:endParaRPr lang="el-G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3070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Πίνακας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7715817"/>
              </p:ext>
            </p:extLst>
          </p:nvPr>
        </p:nvGraphicFramePr>
        <p:xfrm>
          <a:off x="1130300" y="977904"/>
          <a:ext cx="9283700" cy="5054595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3138827"/>
                <a:gridCol w="3016930"/>
                <a:gridCol w="3127943"/>
              </a:tblGrid>
              <a:tr h="7220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 dirty="0" err="1">
                          <a:effectLst/>
                        </a:rPr>
                        <a:t>devoir</a:t>
                      </a:r>
                      <a:r>
                        <a:rPr lang="el-GR" sz="2800" dirty="0">
                          <a:effectLst/>
                        </a:rPr>
                        <a:t>: οφείλω</a:t>
                      </a:r>
                      <a:endParaRPr lang="el-G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>
                          <a:effectLst/>
                        </a:rPr>
                        <a:t>vouloir: θέλω</a:t>
                      </a:r>
                      <a:endParaRPr lang="el-G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>
                          <a:effectLst/>
                        </a:rPr>
                        <a:t>pouvoir: μπορώ</a:t>
                      </a:r>
                      <a:endParaRPr lang="el-G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</a:tr>
              <a:tr h="7220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 dirty="0" err="1">
                          <a:effectLst/>
                        </a:rPr>
                        <a:t>je</a:t>
                      </a:r>
                      <a:r>
                        <a:rPr lang="el-GR" sz="2800" dirty="0">
                          <a:effectLst/>
                        </a:rPr>
                        <a:t> </a:t>
                      </a:r>
                      <a:r>
                        <a:rPr lang="el-GR" sz="2800" dirty="0" err="1">
                          <a:effectLst/>
                        </a:rPr>
                        <a:t>dois</a:t>
                      </a:r>
                      <a:endParaRPr lang="el-G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 dirty="0" err="1">
                          <a:effectLst/>
                        </a:rPr>
                        <a:t>je</a:t>
                      </a:r>
                      <a:r>
                        <a:rPr lang="el-GR" sz="2800" dirty="0">
                          <a:effectLst/>
                        </a:rPr>
                        <a:t> </a:t>
                      </a:r>
                      <a:r>
                        <a:rPr lang="el-GR" sz="2800" dirty="0" err="1">
                          <a:effectLst/>
                        </a:rPr>
                        <a:t>veux</a:t>
                      </a:r>
                      <a:endParaRPr lang="el-G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>
                          <a:effectLst/>
                        </a:rPr>
                        <a:t>je peux</a:t>
                      </a:r>
                      <a:endParaRPr lang="el-G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</a:tr>
              <a:tr h="7220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 dirty="0" err="1">
                          <a:effectLst/>
                        </a:rPr>
                        <a:t>tu</a:t>
                      </a:r>
                      <a:r>
                        <a:rPr lang="el-GR" sz="2800" dirty="0">
                          <a:effectLst/>
                        </a:rPr>
                        <a:t> </a:t>
                      </a:r>
                      <a:r>
                        <a:rPr lang="el-GR" sz="2800" dirty="0" err="1">
                          <a:effectLst/>
                        </a:rPr>
                        <a:t>dois</a:t>
                      </a:r>
                      <a:r>
                        <a:rPr lang="el-GR" sz="2800" dirty="0">
                          <a:effectLst/>
                        </a:rPr>
                        <a:t> </a:t>
                      </a:r>
                      <a:endParaRPr lang="el-G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 dirty="0" err="1">
                          <a:effectLst/>
                        </a:rPr>
                        <a:t>tu</a:t>
                      </a:r>
                      <a:r>
                        <a:rPr lang="el-GR" sz="2800" dirty="0">
                          <a:effectLst/>
                        </a:rPr>
                        <a:t> </a:t>
                      </a:r>
                      <a:r>
                        <a:rPr lang="el-GR" sz="2800" dirty="0" err="1">
                          <a:effectLst/>
                        </a:rPr>
                        <a:t>veux</a:t>
                      </a:r>
                      <a:endParaRPr lang="el-G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>
                          <a:effectLst/>
                        </a:rPr>
                        <a:t>tu peux</a:t>
                      </a:r>
                      <a:endParaRPr lang="el-G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</a:tr>
              <a:tr h="7220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>
                          <a:effectLst/>
                        </a:rPr>
                        <a:t>il, elle, on  doit </a:t>
                      </a:r>
                      <a:endParaRPr lang="el-G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 dirty="0" err="1">
                          <a:effectLst/>
                        </a:rPr>
                        <a:t>il</a:t>
                      </a:r>
                      <a:r>
                        <a:rPr lang="el-GR" sz="2800" dirty="0">
                          <a:effectLst/>
                        </a:rPr>
                        <a:t>, </a:t>
                      </a:r>
                      <a:r>
                        <a:rPr lang="el-GR" sz="2800" dirty="0" err="1">
                          <a:effectLst/>
                        </a:rPr>
                        <a:t>elle</a:t>
                      </a:r>
                      <a:r>
                        <a:rPr lang="el-GR" sz="2800" dirty="0">
                          <a:effectLst/>
                        </a:rPr>
                        <a:t>, on </a:t>
                      </a:r>
                      <a:r>
                        <a:rPr lang="el-GR" sz="2800" dirty="0" err="1">
                          <a:effectLst/>
                        </a:rPr>
                        <a:t>veut</a:t>
                      </a:r>
                      <a:endParaRPr lang="el-G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>
                          <a:effectLst/>
                        </a:rPr>
                        <a:t>il, elle, on peut</a:t>
                      </a:r>
                      <a:endParaRPr lang="el-G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</a:tr>
              <a:tr h="7220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>
                          <a:effectLst/>
                        </a:rPr>
                        <a:t>nous devons </a:t>
                      </a:r>
                      <a:endParaRPr lang="el-G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 dirty="0" err="1">
                          <a:effectLst/>
                        </a:rPr>
                        <a:t>nous</a:t>
                      </a:r>
                      <a:r>
                        <a:rPr lang="el-GR" sz="2800" dirty="0">
                          <a:effectLst/>
                        </a:rPr>
                        <a:t> </a:t>
                      </a:r>
                      <a:r>
                        <a:rPr lang="el-GR" sz="2800" dirty="0" err="1">
                          <a:effectLst/>
                        </a:rPr>
                        <a:t>voulons</a:t>
                      </a:r>
                      <a:endParaRPr lang="el-G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 dirty="0" err="1">
                          <a:effectLst/>
                        </a:rPr>
                        <a:t>nous</a:t>
                      </a:r>
                      <a:r>
                        <a:rPr lang="el-GR" sz="2800" dirty="0">
                          <a:effectLst/>
                        </a:rPr>
                        <a:t> </a:t>
                      </a:r>
                      <a:r>
                        <a:rPr lang="el-GR" sz="2800" dirty="0" err="1">
                          <a:effectLst/>
                        </a:rPr>
                        <a:t>pouvons</a:t>
                      </a:r>
                      <a:endParaRPr lang="el-G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</a:tr>
              <a:tr h="7220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>
                          <a:effectLst/>
                        </a:rPr>
                        <a:t>vous devez</a:t>
                      </a:r>
                      <a:endParaRPr lang="el-G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>
                          <a:effectLst/>
                        </a:rPr>
                        <a:t>vous voulez</a:t>
                      </a:r>
                      <a:endParaRPr lang="el-G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 dirty="0" err="1">
                          <a:effectLst/>
                        </a:rPr>
                        <a:t>vous</a:t>
                      </a:r>
                      <a:r>
                        <a:rPr lang="el-GR" sz="2800" dirty="0">
                          <a:effectLst/>
                        </a:rPr>
                        <a:t> </a:t>
                      </a:r>
                      <a:r>
                        <a:rPr lang="el-GR" sz="2800" dirty="0" err="1">
                          <a:effectLst/>
                        </a:rPr>
                        <a:t>pouvez</a:t>
                      </a:r>
                      <a:endParaRPr lang="el-G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</a:tr>
              <a:tr h="7220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>
                          <a:effectLst/>
                        </a:rPr>
                        <a:t> ils, elles doivent</a:t>
                      </a:r>
                      <a:endParaRPr lang="el-G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>
                          <a:effectLst/>
                        </a:rPr>
                        <a:t>ils, elles veulent</a:t>
                      </a:r>
                      <a:endParaRPr lang="el-G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l-GR" sz="2800" dirty="0" err="1">
                          <a:effectLst/>
                        </a:rPr>
                        <a:t>ils</a:t>
                      </a:r>
                      <a:r>
                        <a:rPr lang="el-GR" sz="2800" dirty="0">
                          <a:effectLst/>
                        </a:rPr>
                        <a:t>, </a:t>
                      </a:r>
                      <a:r>
                        <a:rPr lang="el-GR" sz="2800" dirty="0" err="1">
                          <a:effectLst/>
                        </a:rPr>
                        <a:t>elles</a:t>
                      </a:r>
                      <a:r>
                        <a:rPr lang="el-GR" sz="2800" dirty="0">
                          <a:effectLst/>
                        </a:rPr>
                        <a:t> </a:t>
                      </a:r>
                      <a:r>
                        <a:rPr lang="el-GR" sz="2800" dirty="0" err="1">
                          <a:effectLst/>
                        </a:rPr>
                        <a:t>peuvent</a:t>
                      </a:r>
                      <a:endParaRPr lang="el-G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200" marR="76200" marT="76200" marB="7620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879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b="12018"/>
          <a:stretch/>
        </p:blipFill>
        <p:spPr>
          <a:xfrm>
            <a:off x="2457450" y="1698278"/>
            <a:ext cx="6997700" cy="3461443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3356774" y="492036"/>
            <a:ext cx="5199052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FR" dirty="0" smtClean="0">
                <a:latin typeface="Roboto"/>
              </a:rPr>
              <a:t>Les verbes Vouloir, Pouvoir, Devoir en chansons!</a:t>
            </a:r>
          </a:p>
        </p:txBody>
      </p:sp>
      <p:sp>
        <p:nvSpPr>
          <p:cNvPr id="4" name="Ορθογώνιο 3"/>
          <p:cNvSpPr/>
          <p:nvPr/>
        </p:nvSpPr>
        <p:spPr>
          <a:xfrm>
            <a:off x="1416050" y="5214889"/>
            <a:ext cx="962025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chemeClr val="accent6">
                    <a:lumMod val="75000"/>
                  </a:schemeClr>
                </a:solidFill>
                <a:latin typeface="Roboto"/>
              </a:rPr>
              <a:t>Apprenez à </a:t>
            </a:r>
            <a:r>
              <a:rPr lang="fr-FR" dirty="0" smtClean="0">
                <a:solidFill>
                  <a:schemeClr val="accent6">
                    <a:lumMod val="75000"/>
                  </a:schemeClr>
                </a:solidFill>
                <a:latin typeface="Roboto"/>
              </a:rPr>
              <a:t>conjuguer 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  <a:latin typeface="Roboto"/>
              </a:rPr>
              <a:t>les verbes VOULOIR, POUVOIR ET DEVOIR. </a:t>
            </a:r>
            <a:endParaRPr lang="fr-FR" dirty="0" smtClean="0">
              <a:solidFill>
                <a:schemeClr val="accent6">
                  <a:lumMod val="75000"/>
                </a:schemeClr>
              </a:solidFill>
              <a:latin typeface="Roboto"/>
            </a:endParaRPr>
          </a:p>
          <a:p>
            <a:pPr algn="ctr"/>
            <a:r>
              <a:rPr lang="fr-FR" dirty="0" smtClean="0">
                <a:solidFill>
                  <a:srgbClr val="606060"/>
                </a:solidFill>
                <a:latin typeface="Roboto"/>
              </a:rPr>
              <a:t>Trois </a:t>
            </a:r>
            <a:r>
              <a:rPr lang="fr-FR" dirty="0">
                <a:solidFill>
                  <a:srgbClr val="606060"/>
                </a:solidFill>
                <a:latin typeface="Roboto"/>
              </a:rPr>
              <a:t>verbes très importants. Excellent </a:t>
            </a:r>
            <a:r>
              <a:rPr lang="fr-FR" dirty="0" smtClean="0">
                <a:solidFill>
                  <a:srgbClr val="606060"/>
                </a:solidFill>
                <a:latin typeface="Roboto"/>
              </a:rPr>
              <a:t>pour le cours de français langue seconde FLS / FLE </a:t>
            </a:r>
          </a:p>
          <a:p>
            <a:endParaRPr lang="fr-FR" dirty="0" smtClean="0">
              <a:solidFill>
                <a:srgbClr val="606060"/>
              </a:solidFill>
              <a:latin typeface="Roboto"/>
            </a:endParaRPr>
          </a:p>
          <a:p>
            <a:pPr algn="ctr"/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  <a:latin typeface="Roboto"/>
              </a:rPr>
              <a:t>Bonne </a:t>
            </a:r>
            <a:r>
              <a:rPr lang="fr-FR" sz="2000" b="1" dirty="0">
                <a:solidFill>
                  <a:schemeClr val="accent2">
                    <a:lumMod val="75000"/>
                  </a:schemeClr>
                </a:solidFill>
                <a:latin typeface="Roboto"/>
              </a:rPr>
              <a:t>écoute !</a:t>
            </a:r>
            <a:endParaRPr lang="el-G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2041525" y="996779"/>
            <a:ext cx="78295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hlinkClick r:id="rId3"/>
              </a:rPr>
              <a:t>https://</a:t>
            </a:r>
            <a:r>
              <a:rPr lang="el-GR" dirty="0" smtClean="0">
                <a:hlinkClick r:id="rId3"/>
              </a:rPr>
              <a:t>www.youtube.com/playlist?list=PLc2JBYHZwW1rQU1xZsh4g08ck00uv-Aq3</a:t>
            </a:r>
            <a:endParaRPr lang="fr-FR" dirty="0" smtClean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39898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3380948" y="1040238"/>
            <a:ext cx="4433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Roboto"/>
              </a:rPr>
              <a:t>Le Duo - 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Roboto"/>
              </a:rPr>
              <a:t>Peux-tu</a:t>
            </a:r>
            <a:r>
              <a:rPr lang="fr-FR" dirty="0">
                <a:latin typeface="Roboto"/>
              </a:rPr>
              <a:t> me 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  <a:latin typeface="Roboto"/>
              </a:rPr>
              <a:t>dire</a:t>
            </a:r>
            <a:r>
              <a:rPr lang="fr-FR" dirty="0">
                <a:latin typeface="Roboto"/>
              </a:rPr>
              <a:t> ? (Lyrics </a:t>
            </a:r>
            <a:r>
              <a:rPr lang="fr-FR" dirty="0" err="1">
                <a:latin typeface="Roboto"/>
              </a:rPr>
              <a:t>video</a:t>
            </a:r>
            <a:r>
              <a:rPr lang="fr-FR" dirty="0">
                <a:latin typeface="Roboto"/>
              </a:rPr>
              <a:t>)</a:t>
            </a:r>
            <a:endParaRPr lang="fr-FR" b="0" i="0" dirty="0">
              <a:effectLst/>
              <a:latin typeface="Roboto"/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2565400" y="3503136"/>
            <a:ext cx="70485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30303"/>
                </a:solidFill>
                <a:latin typeface="Roboto"/>
              </a:rPr>
              <a:t>🎵 "Peux-tu me dire ?" en sélection pour l'Eurovision France 2021 ! </a:t>
            </a:r>
            <a:endParaRPr lang="fr-FR" dirty="0" smtClean="0">
              <a:solidFill>
                <a:srgbClr val="030303"/>
              </a:solidFill>
              <a:latin typeface="Roboto"/>
            </a:endParaRPr>
          </a:p>
          <a:p>
            <a:endParaRPr lang="fr-FR" dirty="0">
              <a:solidFill>
                <a:srgbClr val="030303"/>
              </a:solidFill>
              <a:latin typeface="Roboto"/>
            </a:endParaRPr>
          </a:p>
          <a:p>
            <a:r>
              <a:rPr lang="fr-FR" dirty="0" smtClean="0">
                <a:solidFill>
                  <a:srgbClr val="030303"/>
                </a:solidFill>
                <a:latin typeface="Roboto"/>
              </a:rPr>
              <a:t>Disponible </a:t>
            </a:r>
            <a:r>
              <a:rPr lang="fr-FR" dirty="0">
                <a:solidFill>
                  <a:srgbClr val="030303"/>
                </a:solidFill>
                <a:latin typeface="Roboto"/>
              </a:rPr>
              <a:t>partout 🇫🇷 : </a:t>
            </a:r>
            <a:r>
              <a:rPr lang="fr-FR" dirty="0">
                <a:latin typeface="Roboto"/>
                <a:hlinkClick r:id="rId2"/>
              </a:rPr>
              <a:t>https://21Juin.lnk.to/peuxtumedireAY</a:t>
            </a:r>
            <a:r>
              <a:rPr lang="fr-FR" dirty="0">
                <a:solidFill>
                  <a:srgbClr val="030303"/>
                </a:solidFill>
                <a:latin typeface="Roboto"/>
              </a:rPr>
              <a:t> </a:t>
            </a:r>
            <a:endParaRPr lang="fr-FR" dirty="0" smtClean="0">
              <a:solidFill>
                <a:srgbClr val="030303"/>
              </a:solidFill>
              <a:latin typeface="Roboto"/>
            </a:endParaRPr>
          </a:p>
          <a:p>
            <a:endParaRPr lang="fr-FR" dirty="0">
              <a:solidFill>
                <a:srgbClr val="030303"/>
              </a:solidFill>
              <a:latin typeface="Roboto"/>
            </a:endParaRPr>
          </a:p>
          <a:p>
            <a:r>
              <a:rPr lang="fr-FR" dirty="0" smtClean="0">
                <a:solidFill>
                  <a:srgbClr val="030303"/>
                </a:solidFill>
                <a:latin typeface="Roboto"/>
              </a:rPr>
              <a:t>🎤 </a:t>
            </a:r>
            <a:r>
              <a:rPr lang="fr-FR" dirty="0">
                <a:solidFill>
                  <a:srgbClr val="030303"/>
                </a:solidFill>
                <a:latin typeface="Roboto"/>
              </a:rPr>
              <a:t>Clip bientôt en ligne 😉☃ </a:t>
            </a:r>
            <a:endParaRPr lang="fr-FR" dirty="0" smtClean="0">
              <a:solidFill>
                <a:srgbClr val="030303"/>
              </a:solidFill>
              <a:latin typeface="Roboto"/>
            </a:endParaRPr>
          </a:p>
          <a:p>
            <a:endParaRPr lang="fr-FR" dirty="0">
              <a:solidFill>
                <a:srgbClr val="030303"/>
              </a:solidFill>
              <a:latin typeface="Roboto"/>
            </a:endParaRPr>
          </a:p>
          <a:p>
            <a:endParaRPr lang="fr-FR" dirty="0" smtClean="0">
              <a:solidFill>
                <a:srgbClr val="030303"/>
              </a:solidFill>
              <a:latin typeface="Roboto"/>
            </a:endParaRPr>
          </a:p>
          <a:p>
            <a:r>
              <a:rPr lang="fr-FR" dirty="0" smtClean="0">
                <a:solidFill>
                  <a:srgbClr val="030303"/>
                </a:solidFill>
                <a:latin typeface="Roboto"/>
              </a:rPr>
              <a:t>Réalisation </a:t>
            </a:r>
            <a:r>
              <a:rPr lang="fr-FR" dirty="0">
                <a:solidFill>
                  <a:srgbClr val="030303"/>
                </a:solidFill>
                <a:latin typeface="Roboto"/>
              </a:rPr>
              <a:t>: Louis De Rolland </a:t>
            </a:r>
            <a:endParaRPr lang="fr-FR" dirty="0" smtClean="0">
              <a:solidFill>
                <a:srgbClr val="030303"/>
              </a:solidFill>
              <a:latin typeface="Roboto"/>
            </a:endParaRPr>
          </a:p>
          <a:p>
            <a:endParaRPr lang="fr-FR" dirty="0">
              <a:solidFill>
                <a:srgbClr val="030303"/>
              </a:solidFill>
              <a:latin typeface="Roboto"/>
            </a:endParaRPr>
          </a:p>
          <a:p>
            <a:r>
              <a:rPr lang="fr-FR" dirty="0" smtClean="0">
                <a:solidFill>
                  <a:srgbClr val="030303"/>
                </a:solidFill>
                <a:latin typeface="Roboto"/>
              </a:rPr>
              <a:t>Auteurs </a:t>
            </a:r>
            <a:r>
              <a:rPr lang="fr-FR" dirty="0">
                <a:solidFill>
                  <a:srgbClr val="030303"/>
                </a:solidFill>
                <a:latin typeface="Roboto"/>
              </a:rPr>
              <a:t>/ </a:t>
            </a:r>
            <a:r>
              <a:rPr lang="fr-FR" dirty="0" smtClean="0">
                <a:solidFill>
                  <a:srgbClr val="030303"/>
                </a:solidFill>
                <a:latin typeface="Roboto"/>
              </a:rPr>
              <a:t>Compositeurs </a:t>
            </a:r>
            <a:r>
              <a:rPr lang="fr-FR" dirty="0">
                <a:solidFill>
                  <a:srgbClr val="030303"/>
                </a:solidFill>
                <a:latin typeface="Roboto"/>
              </a:rPr>
              <a:t>: 21 Juin le Duo &amp; Jan </a:t>
            </a:r>
            <a:r>
              <a:rPr lang="fr-FR" dirty="0" err="1">
                <a:solidFill>
                  <a:srgbClr val="030303"/>
                </a:solidFill>
                <a:latin typeface="Roboto"/>
              </a:rPr>
              <a:t>Orsi</a:t>
            </a:r>
            <a:r>
              <a:rPr lang="fr-FR" dirty="0">
                <a:solidFill>
                  <a:srgbClr val="030303"/>
                </a:solidFill>
                <a:latin typeface="Roboto"/>
              </a:rPr>
              <a:t> 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3"/>
          <a:srcRect l="10937" t="24989" r="43542" b="14426"/>
          <a:stretch/>
        </p:blipFill>
        <p:spPr>
          <a:xfrm>
            <a:off x="4724399" y="1656896"/>
            <a:ext cx="2136775" cy="159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0295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t="38606" b="29990"/>
          <a:stretch/>
        </p:blipFill>
        <p:spPr>
          <a:xfrm>
            <a:off x="190500" y="197321"/>
            <a:ext cx="11925300" cy="2152650"/>
          </a:xfrm>
          <a:prstGeom prst="rect">
            <a:avLst/>
          </a:prstGeom>
        </p:spPr>
      </p:pic>
      <p:sp>
        <p:nvSpPr>
          <p:cNvPr id="4" name="Ορθογώνιο 3"/>
          <p:cNvSpPr/>
          <p:nvPr/>
        </p:nvSpPr>
        <p:spPr>
          <a:xfrm>
            <a:off x="571500" y="2419983"/>
            <a:ext cx="115443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>
                <a:hlinkClick r:id="rId3"/>
              </a:rPr>
              <a:t>https://</a:t>
            </a:r>
            <a:r>
              <a:rPr lang="el-GR" sz="2000" dirty="0" smtClean="0">
                <a:hlinkClick r:id="rId3"/>
              </a:rPr>
              <a:t>langue-francaise.tv5monde.com/decouvrir/voyager-en-francais/les-expressions-imagees-darchibald</a:t>
            </a:r>
            <a:endParaRPr lang="en-US" sz="2000" dirty="0" smtClean="0"/>
          </a:p>
          <a:p>
            <a:endParaRPr lang="el-GR" sz="2000" dirty="0"/>
          </a:p>
        </p:txBody>
      </p:sp>
      <p:sp>
        <p:nvSpPr>
          <p:cNvPr id="3" name="Ορθογώνιο 2"/>
          <p:cNvSpPr/>
          <p:nvPr/>
        </p:nvSpPr>
        <p:spPr>
          <a:xfrm>
            <a:off x="571500" y="4431268"/>
            <a:ext cx="50415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hlinkClick r:id="rId4"/>
              </a:rPr>
              <a:t>https://</a:t>
            </a:r>
            <a:r>
              <a:rPr lang="el-GR" dirty="0" smtClean="0">
                <a:hlinkClick r:id="rId4"/>
              </a:rPr>
              <a:t>www.youtube.com/watch?v=2MGJUjQ6x5Q</a:t>
            </a:r>
            <a:endParaRPr lang="en-US" dirty="0" smtClean="0"/>
          </a:p>
          <a:p>
            <a:endParaRPr lang="el-GR" dirty="0"/>
          </a:p>
        </p:txBody>
      </p:sp>
      <p:sp>
        <p:nvSpPr>
          <p:cNvPr id="5" name="Ορθογώνιο 4"/>
          <p:cNvSpPr/>
          <p:nvPr/>
        </p:nvSpPr>
        <p:spPr>
          <a:xfrm>
            <a:off x="571500" y="3454921"/>
            <a:ext cx="5096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latin typeface="Roboto"/>
              </a:rPr>
              <a:t>Expressions </a:t>
            </a:r>
            <a:r>
              <a:rPr lang="fr-FR" b="1" dirty="0">
                <a:latin typeface="Roboto"/>
              </a:rPr>
              <a:t>idiomatiques : Le corps </a:t>
            </a:r>
            <a:r>
              <a:rPr lang="fr-FR" b="1" dirty="0" smtClean="0">
                <a:latin typeface="Roboto"/>
              </a:rPr>
              <a:t>humain</a:t>
            </a:r>
            <a:endParaRPr lang="fr-FR" b="1" i="0" dirty="0">
              <a:effectLst/>
              <a:latin typeface="Roboto"/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 rotWithShape="1">
          <a:blip r:embed="rId5"/>
          <a:srcRect l="9687" t="26285" r="42500" b="14242"/>
          <a:stretch/>
        </p:blipFill>
        <p:spPr>
          <a:xfrm>
            <a:off x="6457950" y="3127869"/>
            <a:ext cx="4597340" cy="321513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23387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1549400" y="4363135"/>
            <a:ext cx="7302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/>
              <a:t>https://www.expressio.fr/expressions/prendre-ses-jambes-a-son-cou</a:t>
            </a:r>
            <a:endParaRPr lang="el-GR" dirty="0"/>
          </a:p>
        </p:txBody>
      </p:sp>
      <p:sp>
        <p:nvSpPr>
          <p:cNvPr id="4" name="Ορθογώνιο 3"/>
          <p:cNvSpPr/>
          <p:nvPr/>
        </p:nvSpPr>
        <p:spPr>
          <a:xfrm>
            <a:off x="1549400" y="4732467"/>
            <a:ext cx="5149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https://www.expressio.fr/expressions/lever-le-coude</a:t>
            </a:r>
          </a:p>
        </p:txBody>
      </p:sp>
      <p:sp>
        <p:nvSpPr>
          <p:cNvPr id="5" name="Ορθογώνιο 4"/>
          <p:cNvSpPr/>
          <p:nvPr/>
        </p:nvSpPr>
        <p:spPr>
          <a:xfrm>
            <a:off x="1549400" y="5082402"/>
            <a:ext cx="7302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https://www.expressio.fr/expressions/se-croire-sorti-de-la-cuisse-de-jupiter</a:t>
            </a:r>
          </a:p>
        </p:txBody>
      </p:sp>
      <p:sp>
        <p:nvSpPr>
          <p:cNvPr id="6" name="Ορθογώνιο 5"/>
          <p:cNvSpPr/>
          <p:nvPr/>
        </p:nvSpPr>
        <p:spPr>
          <a:xfrm>
            <a:off x="1549400" y="5478503"/>
            <a:ext cx="6832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https://www.expressio.fr/expressions/avoir-l-estomac-dans-les-talons</a:t>
            </a:r>
          </a:p>
        </p:txBody>
      </p:sp>
      <p:sp>
        <p:nvSpPr>
          <p:cNvPr id="7" name="Ορθογώνιο 6"/>
          <p:cNvSpPr/>
          <p:nvPr/>
        </p:nvSpPr>
        <p:spPr>
          <a:xfrm>
            <a:off x="1549400" y="5874604"/>
            <a:ext cx="5846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https://www.expressio.fr/expressions/les-doigts-dans-le-nez</a:t>
            </a:r>
          </a:p>
        </p:txBody>
      </p:sp>
      <p:sp>
        <p:nvSpPr>
          <p:cNvPr id="8" name="Ορθογώνιο 7"/>
          <p:cNvSpPr/>
          <p:nvPr/>
        </p:nvSpPr>
        <p:spPr>
          <a:xfrm>
            <a:off x="1549400" y="6211669"/>
            <a:ext cx="6832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https://www.expressio.fr/expressions/mettre-les-pieds-dans-le-plat</a:t>
            </a:r>
          </a:p>
        </p:txBody>
      </p:sp>
      <p:grpSp>
        <p:nvGrpSpPr>
          <p:cNvPr id="12" name="Ομάδα 11"/>
          <p:cNvGrpSpPr/>
          <p:nvPr/>
        </p:nvGrpSpPr>
        <p:grpSpPr>
          <a:xfrm>
            <a:off x="1424647" y="558800"/>
            <a:ext cx="9141754" cy="3454400"/>
            <a:chOff x="1424647" y="558800"/>
            <a:chExt cx="9141754" cy="3454400"/>
          </a:xfrm>
        </p:grpSpPr>
        <p:pic>
          <p:nvPicPr>
            <p:cNvPr id="2" name="Εικόνα 1"/>
            <p:cNvPicPr>
              <a:picLocks noChangeAspect="1"/>
            </p:cNvPicPr>
            <p:nvPr/>
          </p:nvPicPr>
          <p:blipFill rotWithShape="1">
            <a:blip r:embed="rId2"/>
            <a:srcRect l="23750" t="28694" r="26354" b="37772"/>
            <a:stretch/>
          </p:blipFill>
          <p:spPr>
            <a:xfrm>
              <a:off x="1424647" y="558800"/>
              <a:ext cx="9141754" cy="34544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995524" y="1606532"/>
              <a:ext cx="23556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A</a:t>
              </a:r>
            </a:p>
            <a:p>
              <a:r>
                <a:rPr lang="fr-FR" dirty="0" smtClean="0"/>
                <a:t>B</a:t>
              </a:r>
            </a:p>
            <a:p>
              <a:endParaRPr lang="fr-FR" dirty="0" smtClean="0"/>
            </a:p>
            <a:p>
              <a:r>
                <a:rPr lang="fr-FR" dirty="0" smtClean="0"/>
                <a:t>C</a:t>
              </a:r>
            </a:p>
            <a:p>
              <a:r>
                <a:rPr lang="fr-FR" dirty="0" smtClean="0"/>
                <a:t>D</a:t>
              </a:r>
            </a:p>
            <a:p>
              <a:r>
                <a:rPr lang="fr-FR" dirty="0" smtClean="0"/>
                <a:t>E</a:t>
              </a:r>
            </a:p>
            <a:p>
              <a:endParaRPr lang="fr-FR" dirty="0" smtClean="0"/>
            </a:p>
            <a:p>
              <a:r>
                <a:rPr lang="fr-FR" dirty="0" smtClean="0"/>
                <a:t>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54951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838200"/>
            <a:ext cx="10541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A/</a:t>
            </a:r>
          </a:p>
          <a:p>
            <a:endParaRPr lang="fr-FR" sz="2000" b="1" dirty="0" smtClean="0"/>
          </a:p>
          <a:p>
            <a:r>
              <a:rPr lang="fr-FR" sz="2000" b="1" dirty="0" smtClean="0"/>
              <a:t>1F</a:t>
            </a:r>
          </a:p>
          <a:p>
            <a:r>
              <a:rPr lang="fr-FR" sz="2000" b="1" dirty="0" smtClean="0"/>
              <a:t>2D</a:t>
            </a:r>
          </a:p>
          <a:p>
            <a:r>
              <a:rPr lang="fr-FR" sz="2000" b="1" dirty="0" smtClean="0"/>
              <a:t>3E</a:t>
            </a:r>
          </a:p>
          <a:p>
            <a:r>
              <a:rPr lang="fr-FR" sz="2000" b="1" dirty="0" smtClean="0"/>
              <a:t>4B</a:t>
            </a:r>
          </a:p>
          <a:p>
            <a:r>
              <a:rPr lang="fr-FR" sz="2000" b="1" dirty="0" smtClean="0"/>
              <a:t>5A</a:t>
            </a:r>
          </a:p>
          <a:p>
            <a:r>
              <a:rPr lang="fr-FR" sz="2000" b="1" dirty="0" smtClean="0"/>
              <a:t>6C</a:t>
            </a:r>
          </a:p>
          <a:p>
            <a:endParaRPr lang="el-GR" sz="2000" b="1" dirty="0"/>
          </a:p>
        </p:txBody>
      </p:sp>
    </p:spTree>
    <p:extLst>
      <p:ext uri="{BB962C8B-B14F-4D97-AF65-F5344CB8AC3E}">
        <p14:creationId xmlns:p14="http://schemas.microsoft.com/office/powerpoint/2010/main" val="38693109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5001" t="28323" r="27187" b="7757"/>
          <a:stretch/>
        </p:blipFill>
        <p:spPr>
          <a:xfrm>
            <a:off x="1562099" y="519620"/>
            <a:ext cx="8432801" cy="633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7967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5520" t="44442" r="25417" b="29434"/>
          <a:stretch/>
        </p:blipFill>
        <p:spPr>
          <a:xfrm>
            <a:off x="965200" y="1162404"/>
            <a:ext cx="10413760" cy="311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335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514350" y="762001"/>
            <a:ext cx="10915650" cy="5407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800" b="1" dirty="0" smtClean="0">
                <a:solidFill>
                  <a:srgbClr val="2E75B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négation autrement … </a:t>
            </a:r>
            <a:r>
              <a:rPr lang="fr-FR" sz="2800" dirty="0" smtClean="0">
                <a:solidFill>
                  <a:srgbClr val="2E75B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l-GR" sz="2800" dirty="0" smtClean="0">
                <a:solidFill>
                  <a:srgbClr val="2E75B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Η άρνηση αλλιώς</a:t>
            </a:r>
            <a:r>
              <a:rPr lang="fr-FR" sz="2800" dirty="0" smtClean="0">
                <a:solidFill>
                  <a:srgbClr val="2E75B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…)</a:t>
            </a:r>
            <a:endParaRPr lang="el-GR" sz="2800" dirty="0" smtClean="0">
              <a:solidFill>
                <a:srgbClr val="2E75B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1800"/>
              </a:spcAft>
            </a:pP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Je </a:t>
            </a:r>
            <a:r>
              <a:rPr lang="fr-FR" b="1" i="1" dirty="0" smtClean="0">
                <a:solidFill>
                  <a:srgbClr val="2E75B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ne</a:t>
            </a: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veux</a:t>
            </a:r>
            <a:r>
              <a:rPr lang="fr-FR" b="1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fr-FR" b="1" i="1" dirty="0" smtClean="0">
                <a:solidFill>
                  <a:srgbClr val="2E75B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rien</a:t>
            </a:r>
            <a:r>
              <a:rPr lang="fr-FR" b="1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l-GR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1800"/>
              </a:spcAft>
            </a:pPr>
            <a:r>
              <a:rPr lang="fr-FR" b="1" i="1" dirty="0" smtClean="0">
                <a:solidFill>
                  <a:srgbClr val="2E75B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Personne</a:t>
            </a: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fr-FR" i="1" dirty="0" smtClean="0">
                <a:solidFill>
                  <a:srgbClr val="2E75B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ne</a:t>
            </a: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frappe à la porte.</a:t>
            </a:r>
            <a:endParaRPr lang="el-GR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1800"/>
              </a:spcAft>
            </a:pP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Je </a:t>
            </a:r>
            <a:r>
              <a:rPr lang="fr-FR" b="1" i="1" dirty="0" smtClean="0">
                <a:solidFill>
                  <a:srgbClr val="2E75B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ne</a:t>
            </a: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voyagerai</a:t>
            </a:r>
            <a:r>
              <a:rPr lang="fr-FR" b="1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fr-FR" b="1" i="1" dirty="0" smtClean="0">
                <a:solidFill>
                  <a:srgbClr val="2E75B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nulle part </a:t>
            </a: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cet été.</a:t>
            </a:r>
            <a:endParaRPr lang="el-GR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1800"/>
              </a:spcAft>
            </a:pP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Je </a:t>
            </a:r>
            <a:r>
              <a:rPr lang="fr-FR" b="1" i="1" dirty="0" smtClean="0">
                <a:solidFill>
                  <a:srgbClr val="2E75B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ne</a:t>
            </a: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t’aime</a:t>
            </a:r>
            <a:r>
              <a:rPr lang="fr-FR" b="1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fr-FR" b="1" i="1" dirty="0" smtClean="0">
                <a:solidFill>
                  <a:srgbClr val="2E75B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plus.</a:t>
            </a:r>
            <a:endParaRPr lang="el-GR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1800"/>
              </a:spcAft>
            </a:pP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Il </a:t>
            </a:r>
            <a:r>
              <a:rPr lang="fr-FR" b="1" i="1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n’</a:t>
            </a: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est</a:t>
            </a:r>
            <a:r>
              <a:rPr lang="fr-FR" b="1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fr-FR" b="1" i="1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pas encore </a:t>
            </a: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arrivé.</a:t>
            </a:r>
            <a:endParaRPr lang="el-GR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1800"/>
              </a:spcAft>
            </a:pP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Je voudrais mon café </a:t>
            </a:r>
            <a:r>
              <a:rPr lang="fr-FR" b="1" i="1" dirty="0" smtClean="0">
                <a:solidFill>
                  <a:srgbClr val="2E75B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sans </a:t>
            </a: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sucre, s’il vous plaît.</a:t>
            </a:r>
            <a:endParaRPr lang="el-GR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Για </a:t>
            </a:r>
            <a:r>
              <a:rPr lang="el-G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να αρνηθούμε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ή να δείξουμε την </a:t>
            </a:r>
            <a:r>
              <a:rPr lang="el-G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αντίθεση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στα γαλλικά, δεν είναι απαραίτητο να χρησιμοποιήσουμε πάντα το </a:t>
            </a:r>
            <a:r>
              <a:rPr lang="el-GR" b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ne</a:t>
            </a:r>
            <a:r>
              <a:rPr lang="el-GR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… </a:t>
            </a:r>
            <a:r>
              <a:rPr lang="el-GR" b="1" dirty="0" err="1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pas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lang="el-GR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Υπάρχουν κι άλλοι τρόποι. Ας δούμε πως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…</a:t>
            </a:r>
            <a:endParaRPr lang="el-GR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7474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Ομάδα 6"/>
          <p:cNvGrpSpPr/>
          <p:nvPr/>
        </p:nvGrpSpPr>
        <p:grpSpPr>
          <a:xfrm>
            <a:off x="787400" y="1410062"/>
            <a:ext cx="9855200" cy="2653937"/>
            <a:chOff x="1485900" y="1384663"/>
            <a:chExt cx="9093200" cy="1979210"/>
          </a:xfrm>
        </p:grpSpPr>
        <p:pic>
          <p:nvPicPr>
            <p:cNvPr id="2" name="Εικόνα 1"/>
            <p:cNvPicPr>
              <a:picLocks noChangeAspect="1"/>
            </p:cNvPicPr>
            <p:nvPr/>
          </p:nvPicPr>
          <p:blipFill rotWithShape="1">
            <a:blip r:embed="rId2"/>
            <a:srcRect l="25520" t="51572" r="25417" b="29434"/>
            <a:stretch/>
          </p:blipFill>
          <p:spPr>
            <a:xfrm>
              <a:off x="1485900" y="1384663"/>
              <a:ext cx="9093200" cy="1979210"/>
            </a:xfrm>
            <a:prstGeom prst="rect">
              <a:avLst/>
            </a:prstGeom>
          </p:spPr>
        </p:pic>
        <p:pic>
          <p:nvPicPr>
            <p:cNvPr id="3" name="Εικόνα 2"/>
            <p:cNvPicPr>
              <a:picLocks noChangeAspect="1"/>
            </p:cNvPicPr>
            <p:nvPr/>
          </p:nvPicPr>
          <p:blipFill rotWithShape="1">
            <a:blip r:embed="rId2"/>
            <a:srcRect l="26348" t="45772" r="63550" b="49592"/>
            <a:stretch/>
          </p:blipFill>
          <p:spPr>
            <a:xfrm>
              <a:off x="6249489" y="2880910"/>
              <a:ext cx="1872342" cy="482963"/>
            </a:xfrm>
            <a:prstGeom prst="rect">
              <a:avLst/>
            </a:prstGeom>
          </p:spPr>
        </p:pic>
        <p:pic>
          <p:nvPicPr>
            <p:cNvPr id="4" name="Εικόνα 3"/>
            <p:cNvPicPr>
              <a:picLocks noChangeAspect="1"/>
            </p:cNvPicPr>
            <p:nvPr/>
          </p:nvPicPr>
          <p:blipFill rotWithShape="1">
            <a:blip r:embed="rId2"/>
            <a:srcRect l="36332" t="45772" r="46400" b="49881"/>
            <a:stretch/>
          </p:blipFill>
          <p:spPr>
            <a:xfrm>
              <a:off x="6032500" y="2142863"/>
              <a:ext cx="3200400" cy="452846"/>
            </a:xfrm>
            <a:prstGeom prst="rect">
              <a:avLst/>
            </a:prstGeom>
          </p:spPr>
        </p:pic>
        <p:pic>
          <p:nvPicPr>
            <p:cNvPr id="5" name="Εικόνα 4"/>
            <p:cNvPicPr>
              <a:picLocks noChangeAspect="1"/>
            </p:cNvPicPr>
            <p:nvPr/>
          </p:nvPicPr>
          <p:blipFill rotWithShape="1">
            <a:blip r:embed="rId2"/>
            <a:srcRect l="64901" t="45772" r="26359" b="49714"/>
            <a:stretch/>
          </p:blipFill>
          <p:spPr>
            <a:xfrm>
              <a:off x="6375762" y="2565280"/>
              <a:ext cx="1619796" cy="470263"/>
            </a:xfrm>
            <a:prstGeom prst="rect">
              <a:avLst/>
            </a:prstGeom>
          </p:spPr>
        </p:pic>
        <p:pic>
          <p:nvPicPr>
            <p:cNvPr id="6" name="Εικόνα 5"/>
            <p:cNvPicPr>
              <a:picLocks noChangeAspect="1"/>
            </p:cNvPicPr>
            <p:nvPr/>
          </p:nvPicPr>
          <p:blipFill rotWithShape="1">
            <a:blip r:embed="rId2"/>
            <a:srcRect l="53225" t="45773" r="34934" b="49296"/>
            <a:stretch/>
          </p:blipFill>
          <p:spPr>
            <a:xfrm>
              <a:off x="7006771" y="1797116"/>
              <a:ext cx="2194560" cy="5138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0421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25833" t="48703" r="25834" b="10351"/>
          <a:stretch/>
        </p:blipFill>
        <p:spPr>
          <a:xfrm>
            <a:off x="1079500" y="1739899"/>
            <a:ext cx="10045700" cy="4784697"/>
          </a:xfrm>
          <a:prstGeom prst="rect">
            <a:avLst/>
          </a:prstGeom>
        </p:spPr>
      </p:pic>
      <p:sp>
        <p:nvSpPr>
          <p:cNvPr id="3" name="Ορθογώνιο 2"/>
          <p:cNvSpPr/>
          <p:nvPr/>
        </p:nvSpPr>
        <p:spPr>
          <a:xfrm>
            <a:off x="1511300" y="323670"/>
            <a:ext cx="83947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000000"/>
                </a:solidFill>
                <a:latin typeface="Verdana" panose="020B0604030504040204" pitchFamily="34" charset="0"/>
              </a:rPr>
              <a:t>Mots, expressions et proverbes</a:t>
            </a:r>
            <a:r>
              <a:rPr lang="fr-FR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fr-FR" b="1" dirty="0">
                <a:solidFill>
                  <a:srgbClr val="000000"/>
                </a:solidFill>
                <a:latin typeface="Verdana" panose="020B0604030504040204" pitchFamily="34" charset="0"/>
              </a:rPr>
              <a:t>se rapportant au corps </a:t>
            </a:r>
            <a:r>
              <a:rPr lang="fr-FR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humain</a:t>
            </a:r>
          </a:p>
          <a:p>
            <a:pPr algn="ctr"/>
            <a:endParaRPr lang="fr-FR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l-GR" dirty="0" smtClean="0">
                <a:hlinkClick r:id="rId3"/>
              </a:rPr>
              <a:t>http</a:t>
            </a:r>
            <a:r>
              <a:rPr lang="el-GR" dirty="0">
                <a:hlinkClick r:id="rId3"/>
              </a:rPr>
              <a:t>://</a:t>
            </a:r>
            <a:r>
              <a:rPr lang="el-GR" dirty="0" smtClean="0">
                <a:hlinkClick r:id="rId3"/>
              </a:rPr>
              <a:t>www.lessignets.com/signetsdiane/signet/vocabulaire/expressioncorps.htm</a:t>
            </a:r>
            <a:endParaRPr lang="fr-FR" dirty="0" smtClean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860822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35759" t="58434" r="37583" b="12388"/>
          <a:stretch/>
        </p:blipFill>
        <p:spPr>
          <a:xfrm>
            <a:off x="6592382" y="3435532"/>
            <a:ext cx="5455927" cy="3357352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2"/>
          <a:srcRect l="36996" t="37939" r="39421" b="41567"/>
          <a:stretch/>
        </p:blipFill>
        <p:spPr>
          <a:xfrm>
            <a:off x="140697" y="3617468"/>
            <a:ext cx="6191795" cy="3025278"/>
          </a:xfrm>
          <a:prstGeom prst="rect">
            <a:avLst/>
          </a:prstGeom>
        </p:spPr>
      </p:pic>
      <p:grpSp>
        <p:nvGrpSpPr>
          <p:cNvPr id="8" name="Ομάδα 7"/>
          <p:cNvGrpSpPr/>
          <p:nvPr/>
        </p:nvGrpSpPr>
        <p:grpSpPr>
          <a:xfrm>
            <a:off x="2001883" y="148409"/>
            <a:ext cx="8420100" cy="3260997"/>
            <a:chOff x="2001883" y="148409"/>
            <a:chExt cx="8420100" cy="3260997"/>
          </a:xfrm>
        </p:grpSpPr>
        <p:pic>
          <p:nvPicPr>
            <p:cNvPr id="3" name="Εικόνα 2"/>
            <p:cNvPicPr>
              <a:picLocks noChangeAspect="1"/>
            </p:cNvPicPr>
            <p:nvPr/>
          </p:nvPicPr>
          <p:blipFill rotWithShape="1">
            <a:blip r:embed="rId2"/>
            <a:srcRect l="32962" t="15730" r="34968" b="62179"/>
            <a:stretch/>
          </p:blipFill>
          <p:spPr>
            <a:xfrm>
              <a:off x="2001883" y="148409"/>
              <a:ext cx="8420100" cy="3260997"/>
            </a:xfrm>
            <a:prstGeom prst="rect">
              <a:avLst/>
            </a:prstGeom>
          </p:spPr>
        </p:pic>
        <p:sp>
          <p:nvSpPr>
            <p:cNvPr id="4" name="Στρογγυλεμένο ορθογώνιο 3"/>
            <p:cNvSpPr/>
            <p:nvPr/>
          </p:nvSpPr>
          <p:spPr>
            <a:xfrm>
              <a:off x="6211933" y="1933303"/>
              <a:ext cx="3741964" cy="235131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6" name="Στρογγυλεμένο ορθογώνιο 5"/>
            <p:cNvSpPr/>
            <p:nvPr/>
          </p:nvSpPr>
          <p:spPr>
            <a:xfrm>
              <a:off x="3553097" y="1162595"/>
              <a:ext cx="6400800" cy="274320"/>
            </a:xfrm>
            <a:prstGeom prst="round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7" name="Στρογγυλεμένο ορθογώνιο 6"/>
          <p:cNvSpPr/>
          <p:nvPr/>
        </p:nvSpPr>
        <p:spPr>
          <a:xfrm>
            <a:off x="3540034" y="1410789"/>
            <a:ext cx="522515" cy="281323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7537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Ομάδα 29"/>
          <p:cNvGrpSpPr/>
          <p:nvPr/>
        </p:nvGrpSpPr>
        <p:grpSpPr>
          <a:xfrm>
            <a:off x="431801" y="138305"/>
            <a:ext cx="11842748" cy="6719695"/>
            <a:chOff x="431801" y="138305"/>
            <a:chExt cx="11842748" cy="6719695"/>
          </a:xfrm>
        </p:grpSpPr>
        <p:grpSp>
          <p:nvGrpSpPr>
            <p:cNvPr id="29" name="Ομάδα 28"/>
            <p:cNvGrpSpPr/>
            <p:nvPr/>
          </p:nvGrpSpPr>
          <p:grpSpPr>
            <a:xfrm>
              <a:off x="431801" y="138305"/>
              <a:ext cx="7650956" cy="6719695"/>
              <a:chOff x="431801" y="138305"/>
              <a:chExt cx="7650956" cy="6719695"/>
            </a:xfrm>
          </p:grpSpPr>
          <p:pic>
            <p:nvPicPr>
              <p:cNvPr id="2" name="Εικόνα 1"/>
              <p:cNvPicPr>
                <a:picLocks noChangeAspect="1"/>
              </p:cNvPicPr>
              <p:nvPr/>
            </p:nvPicPr>
            <p:blipFill rotWithShape="1">
              <a:blip r:embed="rId2"/>
              <a:srcRect l="32464" t="24941" r="32929" b="20998"/>
              <a:stretch/>
            </p:blipFill>
            <p:spPr>
              <a:xfrm>
                <a:off x="431801" y="138305"/>
                <a:ext cx="7650956" cy="6719695"/>
              </a:xfrm>
              <a:prstGeom prst="rect">
                <a:avLst/>
              </a:prstGeom>
            </p:spPr>
          </p:pic>
          <p:sp>
            <p:nvSpPr>
              <p:cNvPr id="5" name="Ορθογώνιο 4"/>
              <p:cNvSpPr/>
              <p:nvPr/>
            </p:nvSpPr>
            <p:spPr>
              <a:xfrm>
                <a:off x="711200" y="3581400"/>
                <a:ext cx="2400300" cy="215900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7" name="Στρογγυλεμένο ορθογώνιο 6"/>
              <p:cNvSpPr/>
              <p:nvPr/>
            </p:nvSpPr>
            <p:spPr>
              <a:xfrm>
                <a:off x="5270500" y="3581400"/>
                <a:ext cx="2374900" cy="215900"/>
              </a:xfrm>
              <a:prstGeom prst="roundRect">
                <a:avLst/>
              </a:prstGeom>
              <a:noFill/>
              <a:ln w="190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9" name="Στρογγύλεμα μίας γωνίας ορθογωνίου 8"/>
              <p:cNvSpPr/>
              <p:nvPr/>
            </p:nvSpPr>
            <p:spPr>
              <a:xfrm>
                <a:off x="2336800" y="3797300"/>
                <a:ext cx="1739900" cy="215900"/>
              </a:xfrm>
              <a:prstGeom prst="round1Rect">
                <a:avLst/>
              </a:pr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11" name="Στρογγυλεμένο ορθογώνιο 10"/>
              <p:cNvSpPr/>
              <p:nvPr/>
            </p:nvSpPr>
            <p:spPr>
              <a:xfrm>
                <a:off x="4533900" y="4241800"/>
                <a:ext cx="2324100" cy="292100"/>
              </a:xfrm>
              <a:prstGeom prst="roundRect">
                <a:avLst/>
              </a:prstGeom>
              <a:noFill/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12" name="Ορθογώνιο 11"/>
              <p:cNvSpPr/>
              <p:nvPr/>
            </p:nvSpPr>
            <p:spPr>
              <a:xfrm>
                <a:off x="4876800" y="5029200"/>
                <a:ext cx="2336800" cy="215900"/>
              </a:xfrm>
              <a:prstGeom prst="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18" name="Ορθογώνιο 17"/>
              <p:cNvSpPr/>
              <p:nvPr/>
            </p:nvSpPr>
            <p:spPr>
              <a:xfrm>
                <a:off x="5156200" y="4699000"/>
                <a:ext cx="2057400" cy="330200"/>
              </a:xfrm>
              <a:prstGeom prst="rect">
                <a:avLst/>
              </a:prstGeom>
              <a:noFill/>
              <a:ln w="127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20" name="Έλλειψη 19"/>
              <p:cNvSpPr/>
              <p:nvPr/>
            </p:nvSpPr>
            <p:spPr>
              <a:xfrm>
                <a:off x="3111500" y="3581400"/>
                <a:ext cx="2044700" cy="215900"/>
              </a:xfrm>
              <a:prstGeom prst="ellipse">
                <a:avLst/>
              </a:prstGeom>
              <a:noFill/>
              <a:ln w="190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22" name="Ορθογώνιο 21"/>
              <p:cNvSpPr/>
              <p:nvPr/>
            </p:nvSpPr>
            <p:spPr>
              <a:xfrm>
                <a:off x="2908300" y="5245100"/>
                <a:ext cx="2057400" cy="203200"/>
              </a:xfrm>
              <a:prstGeom prst="rect">
                <a:avLst/>
              </a:prstGeom>
              <a:noFill/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27" name="Έλλειψη 26"/>
              <p:cNvSpPr/>
              <p:nvPr/>
            </p:nvSpPr>
            <p:spPr>
              <a:xfrm>
                <a:off x="1905000" y="5816600"/>
                <a:ext cx="1409700" cy="342900"/>
              </a:xfrm>
              <a:prstGeom prst="ellipse">
                <a:avLst/>
              </a:prstGeom>
              <a:noFill/>
              <a:ln w="285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28" name="Έλλειψη 27"/>
              <p:cNvSpPr/>
              <p:nvPr/>
            </p:nvSpPr>
            <p:spPr>
              <a:xfrm>
                <a:off x="5384800" y="5816600"/>
                <a:ext cx="736600" cy="342900"/>
              </a:xfrm>
              <a:prstGeom prst="ellipse">
                <a:avLst/>
              </a:prstGeom>
              <a:noFill/>
              <a:ln w="190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  <p:sp>
          <p:nvSpPr>
            <p:cNvPr id="24" name="Ορθογώνιο 23"/>
            <p:cNvSpPr/>
            <p:nvPr/>
          </p:nvSpPr>
          <p:spPr>
            <a:xfrm>
              <a:off x="6704012" y="832395"/>
              <a:ext cx="5232399" cy="861774"/>
            </a:xfrm>
            <a:prstGeom prst="rect">
              <a:avLst/>
            </a:prstGeom>
            <a:ln w="28575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/>
              <a:r>
                <a:rPr lang="el-GR" sz="1600" dirty="0">
                  <a:hlinkClick r:id="rId3"/>
                </a:rPr>
                <a:t>https://leflepourlescurieux.fr/donner-un-conseil-les-differentes-manieres-grammaire-a2</a:t>
              </a:r>
              <a:r>
                <a:rPr lang="el-GR" sz="1600" dirty="0" smtClean="0">
                  <a:hlinkClick r:id="rId3"/>
                </a:rPr>
                <a:t>/</a:t>
              </a:r>
              <a:endParaRPr lang="fr-FR" sz="1600" dirty="0" smtClean="0"/>
            </a:p>
            <a:p>
              <a:endParaRPr lang="el-GR" dirty="0"/>
            </a:p>
          </p:txBody>
        </p:sp>
        <p:sp>
          <p:nvSpPr>
            <p:cNvPr id="25" name="Ορθογώνιο 24"/>
            <p:cNvSpPr/>
            <p:nvPr/>
          </p:nvSpPr>
          <p:spPr>
            <a:xfrm>
              <a:off x="6680200" y="1528583"/>
              <a:ext cx="5280025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sz="1600" dirty="0">
                  <a:hlinkClick r:id="rId4"/>
                </a:rPr>
                <a:t>http://</a:t>
              </a:r>
              <a:r>
                <a:rPr lang="el-GR" sz="1600" dirty="0" smtClean="0">
                  <a:hlinkClick r:id="rId4"/>
                </a:rPr>
                <a:t>ohmonfle.blogspot.com/2016/01/donner-des-conseils-et-des-directives.html</a:t>
              </a:r>
              <a:endParaRPr lang="fr-FR" sz="1600" dirty="0" smtClean="0"/>
            </a:p>
            <a:p>
              <a:endParaRPr lang="el-GR" dirty="0"/>
            </a:p>
          </p:txBody>
        </p:sp>
        <p:sp>
          <p:nvSpPr>
            <p:cNvPr id="3" name="Ορθογώνιο 2"/>
            <p:cNvSpPr/>
            <p:nvPr/>
          </p:nvSpPr>
          <p:spPr>
            <a:xfrm>
              <a:off x="6673849" y="2215723"/>
              <a:ext cx="5600700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sz="1600" dirty="0">
                  <a:hlinkClick r:id="rId5"/>
                </a:rPr>
                <a:t>https://</a:t>
              </a:r>
              <a:r>
                <a:rPr lang="el-GR" sz="1600" dirty="0" smtClean="0">
                  <a:hlinkClick r:id="rId5"/>
                </a:rPr>
                <a:t>parlons-francais.tv5monde.com/Webdocs-to-learn-French/Memos/Grammar/p-808-lg1-Donner-des-conseils.htm</a:t>
              </a:r>
              <a:endParaRPr lang="fr-FR" sz="1600" dirty="0" smtClean="0"/>
            </a:p>
            <a:p>
              <a:endParaRPr lang="el-GR" dirty="0"/>
            </a:p>
          </p:txBody>
        </p:sp>
      </p:grpSp>
    </p:spTree>
    <p:extLst>
      <p:ext uri="{BB962C8B-B14F-4D97-AF65-F5344CB8AC3E}">
        <p14:creationId xmlns:p14="http://schemas.microsoft.com/office/powerpoint/2010/main" val="238325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482600" y="715645"/>
            <a:ext cx="11442700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Verdana" panose="020B0604030504040204" pitchFamily="34" charset="0"/>
              </a:rPr>
              <a:t>Pour donner un conseil </a:t>
            </a:r>
            <a:r>
              <a:rPr lang="fr-FR" sz="2400" dirty="0" smtClean="0">
                <a:solidFill>
                  <a:srgbClr val="34424F"/>
                </a:solidFill>
                <a:latin typeface="Verdana" panose="020B0604030504040204" pitchFamily="34" charset="0"/>
              </a:rPr>
              <a:t>vous avez </a:t>
            </a:r>
            <a:r>
              <a:rPr lang="fr-FR" sz="2400" dirty="0">
                <a:solidFill>
                  <a:srgbClr val="34424F"/>
                </a:solidFill>
                <a:latin typeface="Verdana" panose="020B0604030504040204" pitchFamily="34" charset="0"/>
              </a:rPr>
              <a:t>besoin de certains outils </a:t>
            </a:r>
            <a:r>
              <a:rPr lang="fr-FR" sz="2400" dirty="0" smtClean="0">
                <a:solidFill>
                  <a:srgbClr val="34424F"/>
                </a:solidFill>
                <a:latin typeface="Verdana" panose="020B0604030504040204" pitchFamily="34" charset="0"/>
              </a:rPr>
              <a:t>linguistiques:</a:t>
            </a:r>
            <a:endParaRPr lang="el-GR" sz="2400" dirty="0" smtClean="0">
              <a:solidFill>
                <a:srgbClr val="34424F"/>
              </a:solidFill>
              <a:latin typeface="Verdana" panose="020B0604030504040204" pitchFamily="34" charset="0"/>
            </a:endParaRPr>
          </a:p>
          <a:p>
            <a:r>
              <a:rPr lang="el-GR" sz="2000" i="1" dirty="0" smtClean="0">
                <a:solidFill>
                  <a:srgbClr val="34424F"/>
                </a:solidFill>
                <a:latin typeface="Verdana" panose="020B0604030504040204" pitchFamily="34" charset="0"/>
              </a:rPr>
              <a:t>(Μπορείτε να δώσετε μία </a:t>
            </a:r>
            <a:r>
              <a:rPr lang="el-GR" sz="2000" i="1" dirty="0" smtClean="0">
                <a:solidFill>
                  <a:srgbClr val="FF0000"/>
                </a:solidFill>
                <a:latin typeface="Verdana" panose="020B0604030504040204" pitchFamily="34" charset="0"/>
              </a:rPr>
              <a:t>συμβουλή</a:t>
            </a:r>
            <a:r>
              <a:rPr lang="el-GR" sz="2000" i="1" dirty="0" smtClean="0">
                <a:solidFill>
                  <a:srgbClr val="34424F"/>
                </a:solidFill>
                <a:latin typeface="Verdana" panose="020B0604030504040204" pitchFamily="34" charset="0"/>
              </a:rPr>
              <a:t> με τους παρακάτω τρόπους:)</a:t>
            </a:r>
            <a:endParaRPr lang="fr-FR" sz="2400" i="1" dirty="0">
              <a:solidFill>
                <a:srgbClr val="34424F"/>
              </a:solidFill>
              <a:latin typeface="Verdana" panose="020B0604030504040204" pitchFamily="34" charset="0"/>
            </a:endParaRPr>
          </a:p>
          <a:p>
            <a:r>
              <a:rPr lang="fr-FR" dirty="0">
                <a:solidFill>
                  <a:srgbClr val="34424F"/>
                </a:solidFill>
                <a:latin typeface="Verdana" panose="020B0604030504040204" pitchFamily="34" charset="0"/>
              </a:rPr>
              <a:t> </a:t>
            </a:r>
          </a:p>
          <a:p>
            <a:r>
              <a:rPr lang="fr-FR" dirty="0">
                <a:solidFill>
                  <a:srgbClr val="34424F"/>
                </a:solidFill>
                <a:latin typeface="Verdana" panose="020B0604030504040204" pitchFamily="34" charset="0"/>
              </a:rPr>
              <a:t>- 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</a:rPr>
              <a:t>L'impératif :</a:t>
            </a:r>
            <a:r>
              <a:rPr lang="fr-FR" dirty="0">
                <a:solidFill>
                  <a:srgbClr val="34424F"/>
                </a:solidFill>
                <a:latin typeface="Verdana" panose="020B0604030504040204" pitchFamily="34" charset="0"/>
              </a:rPr>
              <a:t> </a:t>
            </a:r>
            <a:r>
              <a:rPr lang="fr-FR" i="1" dirty="0">
                <a:solidFill>
                  <a:srgbClr val="34424F"/>
                </a:solidFill>
                <a:latin typeface="Verdana" panose="020B0604030504040204" pitchFamily="34" charset="0"/>
              </a:rPr>
              <a:t>Parle avec lui ! Parlez avec lui </a:t>
            </a:r>
            <a:r>
              <a:rPr lang="fr-FR" i="1" dirty="0" smtClean="0">
                <a:solidFill>
                  <a:srgbClr val="34424F"/>
                </a:solidFill>
                <a:latin typeface="Verdana" panose="020B0604030504040204" pitchFamily="34" charset="0"/>
              </a:rPr>
              <a:t>! </a:t>
            </a:r>
            <a:r>
              <a:rPr lang="fr-FR" sz="1600" i="1" dirty="0" smtClean="0">
                <a:solidFill>
                  <a:srgbClr val="34424F"/>
                </a:solidFill>
                <a:latin typeface="Verdana" panose="020B0604030504040204" pitchFamily="34" charset="0"/>
              </a:rPr>
              <a:t>(</a:t>
            </a:r>
            <a:r>
              <a:rPr lang="el-GR" sz="1600" dirty="0" smtClean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</a:rPr>
              <a:t>Με προστακτική: </a:t>
            </a:r>
            <a:r>
              <a:rPr lang="el-GR" sz="1600" i="1" dirty="0" smtClean="0">
                <a:solidFill>
                  <a:srgbClr val="34424F"/>
                </a:solidFill>
                <a:latin typeface="Verdana" panose="020B0604030504040204" pitchFamily="34" charset="0"/>
              </a:rPr>
              <a:t>Μίλησε μαζί του! Μιλήστε μαζί του!</a:t>
            </a:r>
            <a:r>
              <a:rPr lang="fr-FR" sz="1600" i="1" dirty="0" smtClean="0">
                <a:solidFill>
                  <a:srgbClr val="34424F"/>
                </a:solidFill>
                <a:latin typeface="Verdana" panose="020B0604030504040204" pitchFamily="34" charset="0"/>
              </a:rPr>
              <a:t>)</a:t>
            </a:r>
            <a:endParaRPr lang="fr-FR" dirty="0">
              <a:solidFill>
                <a:srgbClr val="34424F"/>
              </a:solidFill>
              <a:latin typeface="Verdana" panose="020B0604030504040204" pitchFamily="34" charset="0"/>
            </a:endParaRPr>
          </a:p>
          <a:p>
            <a:r>
              <a:rPr lang="fr-FR" dirty="0">
                <a:solidFill>
                  <a:srgbClr val="34424F"/>
                </a:solidFill>
                <a:latin typeface="Verdana" panose="020B0604030504040204" pitchFamily="34" charset="0"/>
              </a:rPr>
              <a:t/>
            </a:r>
            <a:br>
              <a:rPr lang="fr-FR" dirty="0">
                <a:solidFill>
                  <a:srgbClr val="34424F"/>
                </a:solidFill>
                <a:latin typeface="Verdana" panose="020B0604030504040204" pitchFamily="34" charset="0"/>
              </a:rPr>
            </a:br>
            <a:r>
              <a:rPr lang="fr-FR" dirty="0">
                <a:solidFill>
                  <a:srgbClr val="34424F"/>
                </a:solidFill>
                <a:latin typeface="Verdana" panose="020B0604030504040204" pitchFamily="34" charset="0"/>
              </a:rPr>
              <a:t>- 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</a:rPr>
              <a:t>Les verbes </a:t>
            </a:r>
            <a:r>
              <a:rPr lang="fr-FR" i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</a:rPr>
              <a:t>devoir 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</a:rPr>
              <a:t>et </a:t>
            </a:r>
            <a:r>
              <a:rPr lang="fr-FR" i="1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</a:rPr>
              <a:t>pouvoir</a:t>
            </a:r>
            <a:r>
              <a:rPr lang="fr-FR" i="1" dirty="0">
                <a:solidFill>
                  <a:srgbClr val="34424F"/>
                </a:solidFill>
                <a:latin typeface="Verdana" panose="020B0604030504040204" pitchFamily="34" charset="0"/>
              </a:rPr>
              <a:t> </a:t>
            </a:r>
            <a:r>
              <a:rPr lang="fr-FR" dirty="0">
                <a:solidFill>
                  <a:srgbClr val="34424F"/>
                </a:solidFill>
                <a:latin typeface="Verdana" panose="020B0604030504040204" pitchFamily="34" charset="0"/>
              </a:rPr>
              <a:t>: </a:t>
            </a:r>
            <a:r>
              <a:rPr lang="fr-FR" i="1" dirty="0">
                <a:solidFill>
                  <a:srgbClr val="34424F"/>
                </a:solidFill>
                <a:latin typeface="Verdana" panose="020B0604030504040204" pitchFamily="34" charset="0"/>
              </a:rPr>
              <a:t>Tu dois parler avec lui. Vous </a:t>
            </a:r>
            <a:r>
              <a:rPr lang="en-US" i="1" dirty="0" err="1" smtClean="0">
                <a:solidFill>
                  <a:srgbClr val="34424F"/>
                </a:solidFill>
                <a:latin typeface="Verdana" panose="020B0604030504040204" pitchFamily="34" charset="0"/>
              </a:rPr>
              <a:t>pou</a:t>
            </a:r>
            <a:r>
              <a:rPr lang="fr-FR" i="1" dirty="0" err="1" smtClean="0">
                <a:solidFill>
                  <a:srgbClr val="34424F"/>
                </a:solidFill>
                <a:latin typeface="Verdana" panose="020B0604030504040204" pitchFamily="34" charset="0"/>
              </a:rPr>
              <a:t>vez</a:t>
            </a:r>
            <a:r>
              <a:rPr lang="fr-FR" i="1" dirty="0" smtClean="0">
                <a:solidFill>
                  <a:srgbClr val="34424F"/>
                </a:solidFill>
                <a:latin typeface="Verdana" panose="020B0604030504040204" pitchFamily="34" charset="0"/>
              </a:rPr>
              <a:t> </a:t>
            </a:r>
            <a:r>
              <a:rPr lang="fr-FR" i="1" dirty="0">
                <a:solidFill>
                  <a:srgbClr val="34424F"/>
                </a:solidFill>
                <a:latin typeface="Verdana" panose="020B0604030504040204" pitchFamily="34" charset="0"/>
              </a:rPr>
              <a:t>parler avec lui</a:t>
            </a:r>
            <a:r>
              <a:rPr lang="fr-FR" i="1" dirty="0" smtClean="0">
                <a:solidFill>
                  <a:srgbClr val="34424F"/>
                </a:solidFill>
                <a:latin typeface="Verdana" panose="020B0604030504040204" pitchFamily="34" charset="0"/>
              </a:rPr>
              <a:t>.</a:t>
            </a:r>
            <a:r>
              <a:rPr lang="el-GR" i="1" dirty="0" smtClean="0">
                <a:solidFill>
                  <a:srgbClr val="34424F"/>
                </a:solidFill>
                <a:latin typeface="Verdana" panose="020B0604030504040204" pitchFamily="34" charset="0"/>
              </a:rPr>
              <a:t> </a:t>
            </a:r>
            <a:r>
              <a:rPr lang="el-GR" sz="1600" i="1" dirty="0" smtClean="0">
                <a:solidFill>
                  <a:srgbClr val="34424F"/>
                </a:solidFill>
                <a:latin typeface="Verdana" panose="020B0604030504040204" pitchFamily="34" charset="0"/>
              </a:rPr>
              <a:t>(</a:t>
            </a:r>
            <a:r>
              <a:rPr lang="el-GR" sz="1600" dirty="0" smtClean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</a:rPr>
              <a:t>Με τα ρήματα οφείλω και μπορώ:</a:t>
            </a:r>
            <a:r>
              <a:rPr lang="el-GR" sz="1600" i="1" dirty="0" smtClean="0">
                <a:solidFill>
                  <a:srgbClr val="34424F"/>
                </a:solidFill>
                <a:latin typeface="Verdana" panose="020B0604030504040204" pitchFamily="34" charset="0"/>
              </a:rPr>
              <a:t> Οφείλεις να μιλήσεις μαζί του</a:t>
            </a:r>
            <a:r>
              <a:rPr lang="en-US" sz="1600" i="1" dirty="0" smtClean="0">
                <a:solidFill>
                  <a:srgbClr val="34424F"/>
                </a:solidFill>
                <a:latin typeface="Verdana" panose="020B0604030504040204" pitchFamily="34" charset="0"/>
              </a:rPr>
              <a:t>. </a:t>
            </a:r>
            <a:r>
              <a:rPr lang="el-GR" sz="1600" i="1" dirty="0" smtClean="0">
                <a:solidFill>
                  <a:srgbClr val="34424F"/>
                </a:solidFill>
                <a:latin typeface="Verdana" panose="020B0604030504040204" pitchFamily="34" charset="0"/>
              </a:rPr>
              <a:t>Μπορείτε να μιλήσετε μαζί του.)</a:t>
            </a:r>
            <a:endParaRPr lang="fr-FR" sz="1600" dirty="0">
              <a:solidFill>
                <a:srgbClr val="34424F"/>
              </a:solidFill>
              <a:latin typeface="Verdana" panose="020B0604030504040204" pitchFamily="34" charset="0"/>
            </a:endParaRPr>
          </a:p>
          <a:p>
            <a:r>
              <a:rPr lang="fr-FR" dirty="0">
                <a:solidFill>
                  <a:srgbClr val="34424F"/>
                </a:solidFill>
                <a:latin typeface="Verdana" panose="020B0604030504040204" pitchFamily="34" charset="0"/>
              </a:rPr>
              <a:t/>
            </a:r>
            <a:br>
              <a:rPr lang="fr-FR" dirty="0">
                <a:solidFill>
                  <a:srgbClr val="34424F"/>
                </a:solidFill>
                <a:latin typeface="Verdana" panose="020B0604030504040204" pitchFamily="34" charset="0"/>
              </a:rPr>
            </a:br>
            <a:r>
              <a:rPr lang="fr-FR" dirty="0">
                <a:solidFill>
                  <a:srgbClr val="34424F"/>
                </a:solidFill>
                <a:latin typeface="Verdana" panose="020B0604030504040204" pitchFamily="34" charset="0"/>
              </a:rPr>
              <a:t>- 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</a:rPr>
              <a:t>Il faut</a:t>
            </a:r>
            <a:r>
              <a:rPr lang="fr-FR" dirty="0">
                <a:solidFill>
                  <a:srgbClr val="34424F"/>
                </a:solidFill>
                <a:latin typeface="Verdana" panose="020B0604030504040204" pitchFamily="34" charset="0"/>
              </a:rPr>
              <a:t> : </a:t>
            </a:r>
            <a:r>
              <a:rPr lang="fr-FR" i="1" dirty="0">
                <a:solidFill>
                  <a:srgbClr val="34424F"/>
                </a:solidFill>
                <a:latin typeface="Verdana" panose="020B0604030504040204" pitchFamily="34" charset="0"/>
              </a:rPr>
              <a:t>Il faut de la patience </a:t>
            </a:r>
            <a:r>
              <a:rPr lang="fr-FR" dirty="0">
                <a:solidFill>
                  <a:srgbClr val="34424F"/>
                </a:solidFill>
                <a:latin typeface="Verdana" panose="020B0604030504040204" pitchFamily="34" charset="0"/>
              </a:rPr>
              <a:t>(il faut + nom)</a:t>
            </a:r>
            <a:r>
              <a:rPr lang="fr-FR" i="1" dirty="0">
                <a:solidFill>
                  <a:srgbClr val="34424F"/>
                </a:solidFill>
                <a:latin typeface="Verdana" panose="020B0604030504040204" pitchFamily="34" charset="0"/>
              </a:rPr>
              <a:t>; Il faut être patient </a:t>
            </a:r>
            <a:r>
              <a:rPr lang="fr-FR" dirty="0">
                <a:solidFill>
                  <a:srgbClr val="34424F"/>
                </a:solidFill>
                <a:latin typeface="Verdana" panose="020B0604030504040204" pitchFamily="34" charset="0"/>
              </a:rPr>
              <a:t>(Il faut + infinitif);</a:t>
            </a:r>
            <a:r>
              <a:rPr lang="fr-FR" i="1" dirty="0">
                <a:solidFill>
                  <a:srgbClr val="34424F"/>
                </a:solidFill>
                <a:latin typeface="Verdana" panose="020B0604030504040204" pitchFamily="34" charset="0"/>
              </a:rPr>
              <a:t> </a:t>
            </a:r>
            <a:r>
              <a:rPr lang="el-GR" i="1" dirty="0" smtClean="0">
                <a:solidFill>
                  <a:srgbClr val="34424F"/>
                </a:solidFill>
                <a:latin typeface="Verdana" panose="020B0604030504040204" pitchFamily="34" charset="0"/>
              </a:rPr>
              <a:t>(</a:t>
            </a:r>
            <a:r>
              <a:rPr lang="el-GR" sz="1600" dirty="0" smtClean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</a:rPr>
              <a:t>Με το ρήμα πρέπει</a:t>
            </a:r>
            <a:r>
              <a:rPr lang="el-GR" sz="1600" i="1" dirty="0" smtClean="0">
                <a:solidFill>
                  <a:srgbClr val="34424F"/>
                </a:solidFill>
                <a:latin typeface="Verdana" panose="020B0604030504040204" pitchFamily="34" charset="0"/>
              </a:rPr>
              <a:t>: Χρειάζεται υπομονή (</a:t>
            </a:r>
            <a:r>
              <a:rPr lang="fr-FR" sz="1600" dirty="0">
                <a:solidFill>
                  <a:srgbClr val="34424F"/>
                </a:solidFill>
                <a:latin typeface="Verdana" panose="020B0604030504040204" pitchFamily="34" charset="0"/>
              </a:rPr>
              <a:t>il faut + </a:t>
            </a:r>
            <a:r>
              <a:rPr lang="el-GR" sz="1600" dirty="0" smtClean="0">
                <a:solidFill>
                  <a:srgbClr val="34424F"/>
                </a:solidFill>
                <a:latin typeface="Verdana" panose="020B0604030504040204" pitchFamily="34" charset="0"/>
              </a:rPr>
              <a:t>ουσιαστικό</a:t>
            </a:r>
            <a:r>
              <a:rPr lang="el-GR" sz="1600" i="1" dirty="0" smtClean="0">
                <a:solidFill>
                  <a:srgbClr val="34424F"/>
                </a:solidFill>
                <a:latin typeface="Verdana" panose="020B0604030504040204" pitchFamily="34" charset="0"/>
              </a:rPr>
              <a:t>)) Πρέπει να είναι κάποιος υπομονετικός </a:t>
            </a:r>
            <a:r>
              <a:rPr lang="fr-FR" sz="1600" i="1" dirty="0">
                <a:solidFill>
                  <a:srgbClr val="34424F"/>
                </a:solidFill>
                <a:latin typeface="Verdana" panose="020B0604030504040204" pitchFamily="34" charset="0"/>
              </a:rPr>
              <a:t>(</a:t>
            </a:r>
            <a:r>
              <a:rPr lang="fr-FR" sz="1600" dirty="0">
                <a:solidFill>
                  <a:srgbClr val="34424F"/>
                </a:solidFill>
                <a:latin typeface="Verdana" panose="020B0604030504040204" pitchFamily="34" charset="0"/>
              </a:rPr>
              <a:t>Il faut </a:t>
            </a:r>
            <a:r>
              <a:rPr lang="fr-FR" sz="1400" dirty="0">
                <a:solidFill>
                  <a:srgbClr val="34424F"/>
                </a:solidFill>
                <a:latin typeface="Verdana" panose="020B0604030504040204" pitchFamily="34" charset="0"/>
              </a:rPr>
              <a:t>+ </a:t>
            </a:r>
            <a:r>
              <a:rPr lang="el-GR" sz="1600" dirty="0" smtClean="0">
                <a:solidFill>
                  <a:srgbClr val="34424F"/>
                </a:solidFill>
                <a:latin typeface="Verdana" panose="020B0604030504040204" pitchFamily="34" charset="0"/>
              </a:rPr>
              <a:t>απαρέμφατο</a:t>
            </a:r>
            <a:r>
              <a:rPr lang="fr-FR" sz="1600" i="1" dirty="0" smtClean="0">
                <a:solidFill>
                  <a:srgbClr val="34424F"/>
                </a:solidFill>
                <a:latin typeface="Verdana" panose="020B0604030504040204" pitchFamily="34" charset="0"/>
              </a:rPr>
              <a:t>) </a:t>
            </a:r>
            <a:endParaRPr lang="el-GR" sz="1600" i="1" dirty="0" smtClean="0">
              <a:solidFill>
                <a:srgbClr val="34424F"/>
              </a:solidFill>
              <a:latin typeface="Verdana" panose="020B0604030504040204" pitchFamily="34" charset="0"/>
            </a:endParaRPr>
          </a:p>
          <a:p>
            <a:endParaRPr lang="fr-FR" dirty="0">
              <a:solidFill>
                <a:srgbClr val="34424F"/>
              </a:solidFill>
              <a:latin typeface="Verdana" panose="020B0604030504040204" pitchFamily="34" charset="0"/>
            </a:endParaRPr>
          </a:p>
          <a:p>
            <a:r>
              <a:rPr lang="fr-FR" dirty="0" smtClean="0">
                <a:solidFill>
                  <a:srgbClr val="34424F"/>
                </a:solidFill>
                <a:latin typeface="Verdana" panose="020B0604030504040204" pitchFamily="34" charset="0"/>
              </a:rPr>
              <a:t>- </a:t>
            </a:r>
            <a:r>
              <a:rPr lang="fr-FR" dirty="0" smtClean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</a:rPr>
              <a:t>D'autres verbes : conseiller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</a:rPr>
              <a:t>, déconseiller, suggérer, recommander... </a:t>
            </a:r>
            <a:r>
              <a:rPr lang="fr-FR" dirty="0">
                <a:solidFill>
                  <a:srgbClr val="34424F"/>
                </a:solidFill>
                <a:latin typeface="Verdana" panose="020B0604030504040204" pitchFamily="34" charset="0"/>
              </a:rPr>
              <a:t>: </a:t>
            </a:r>
            <a:r>
              <a:rPr lang="fr-FR" i="1" dirty="0">
                <a:solidFill>
                  <a:srgbClr val="34424F"/>
                </a:solidFill>
                <a:latin typeface="Verdana" panose="020B0604030504040204" pitchFamily="34" charset="0"/>
              </a:rPr>
              <a:t>Je te conseille de parler avec lui.</a:t>
            </a:r>
            <a:endParaRPr lang="fr-FR" dirty="0">
              <a:solidFill>
                <a:srgbClr val="34424F"/>
              </a:solidFill>
              <a:latin typeface="Verdana" panose="020B0604030504040204" pitchFamily="34" charset="0"/>
            </a:endParaRPr>
          </a:p>
          <a:p>
            <a:r>
              <a:rPr lang="fr-FR" dirty="0">
                <a:solidFill>
                  <a:srgbClr val="34424F"/>
                </a:solidFill>
                <a:latin typeface="Verdana" panose="020B0604030504040204" pitchFamily="34" charset="0"/>
              </a:rPr>
              <a:t> </a:t>
            </a:r>
          </a:p>
          <a:p>
            <a:r>
              <a:rPr lang="fr-FR" i="1" dirty="0">
                <a:solidFill>
                  <a:srgbClr val="34424F"/>
                </a:solidFill>
                <a:latin typeface="Verdana" panose="020B0604030504040204" pitchFamily="34" charset="0"/>
              </a:rPr>
              <a:t>- 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</a:rPr>
              <a:t>Il est + adjectif + </a:t>
            </a:r>
            <a:r>
              <a:rPr lang="fr-FR" dirty="0" smtClean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</a:rPr>
              <a:t>de 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</a:rPr>
              <a:t>+ </a:t>
            </a:r>
            <a:r>
              <a:rPr lang="fr-FR" dirty="0" smtClean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</a:rPr>
              <a:t>infinitif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</a:rPr>
              <a:t> : </a:t>
            </a:r>
            <a:r>
              <a:rPr lang="fr-FR" dirty="0" smtClean="0">
                <a:solidFill>
                  <a:srgbClr val="34424F"/>
                </a:solidFill>
                <a:latin typeface="Verdana" panose="020B0604030504040204" pitchFamily="34" charset="0"/>
              </a:rPr>
              <a:t>Il </a:t>
            </a:r>
            <a:r>
              <a:rPr lang="fr-FR" dirty="0">
                <a:solidFill>
                  <a:srgbClr val="34424F"/>
                </a:solidFill>
                <a:latin typeface="Verdana" panose="020B0604030504040204" pitchFamily="34" charset="0"/>
              </a:rPr>
              <a:t>est important </a:t>
            </a:r>
            <a:r>
              <a:rPr lang="fr-FR" i="1" dirty="0" smtClean="0">
                <a:solidFill>
                  <a:srgbClr val="34424F"/>
                </a:solidFill>
                <a:latin typeface="Verdana" panose="020B0604030504040204" pitchFamily="34" charset="0"/>
              </a:rPr>
              <a:t>de parler </a:t>
            </a:r>
            <a:r>
              <a:rPr lang="fr-FR" i="1" dirty="0">
                <a:solidFill>
                  <a:srgbClr val="34424F"/>
                </a:solidFill>
                <a:latin typeface="Verdana" panose="020B0604030504040204" pitchFamily="34" charset="0"/>
              </a:rPr>
              <a:t>avec lui </a:t>
            </a:r>
            <a:r>
              <a:rPr lang="fr-FR" dirty="0" smtClean="0">
                <a:solidFill>
                  <a:srgbClr val="34424F"/>
                </a:solidFill>
                <a:latin typeface="Verdana" panose="020B0604030504040204" pitchFamily="34" charset="0"/>
              </a:rPr>
              <a:t>(</a:t>
            </a:r>
            <a:r>
              <a:rPr lang="el-GR" dirty="0" smtClean="0">
                <a:solidFill>
                  <a:srgbClr val="34424F"/>
                </a:solidFill>
                <a:latin typeface="Verdana" panose="020B0604030504040204" pitchFamily="34" charset="0"/>
              </a:rPr>
              <a:t>Με </a:t>
            </a:r>
            <a:r>
              <a:rPr lang="el-GR" smtClean="0">
                <a:solidFill>
                  <a:srgbClr val="34424F"/>
                </a:solidFill>
                <a:latin typeface="Verdana" panose="020B0604030504040204" pitchFamily="34" charset="0"/>
              </a:rPr>
              <a:t>την σύνταξη: </a:t>
            </a:r>
            <a:r>
              <a:rPr lang="fr-FR" smtClean="0">
                <a:solidFill>
                  <a:srgbClr val="34424F"/>
                </a:solidFill>
                <a:latin typeface="Verdana" panose="020B0604030504040204" pitchFamily="34" charset="0"/>
              </a:rPr>
              <a:t>Il </a:t>
            </a:r>
            <a:r>
              <a:rPr lang="fr-FR" dirty="0">
                <a:solidFill>
                  <a:srgbClr val="34424F"/>
                </a:solidFill>
                <a:latin typeface="Verdana" panose="020B0604030504040204" pitchFamily="34" charset="0"/>
              </a:rPr>
              <a:t>est indispensable </a:t>
            </a:r>
            <a:r>
              <a:rPr lang="fr-FR" dirty="0" smtClean="0">
                <a:solidFill>
                  <a:srgbClr val="34424F"/>
                </a:solidFill>
                <a:latin typeface="Verdana" panose="020B0604030504040204" pitchFamily="34" charset="0"/>
              </a:rPr>
              <a:t>de...;</a:t>
            </a:r>
            <a:r>
              <a:rPr lang="fr-FR" dirty="0">
                <a:solidFill>
                  <a:srgbClr val="34424F"/>
                </a:solidFill>
                <a:latin typeface="Verdana" panose="020B0604030504040204" pitchFamily="34" charset="0"/>
              </a:rPr>
              <a:t>Il est souhaitable </a:t>
            </a:r>
            <a:r>
              <a:rPr lang="fr-FR" dirty="0" smtClean="0">
                <a:solidFill>
                  <a:srgbClr val="34424F"/>
                </a:solidFill>
                <a:latin typeface="Verdana" panose="020B0604030504040204" pitchFamily="34" charset="0"/>
              </a:rPr>
              <a:t>...;</a:t>
            </a:r>
            <a:r>
              <a:rPr lang="fr-FR" dirty="0">
                <a:solidFill>
                  <a:srgbClr val="34424F"/>
                </a:solidFill>
                <a:latin typeface="Verdana" panose="020B0604030504040204" pitchFamily="34" charset="0"/>
              </a:rPr>
              <a:t>Il est nécessaire </a:t>
            </a:r>
            <a:r>
              <a:rPr lang="fr-FR" dirty="0" smtClean="0">
                <a:solidFill>
                  <a:srgbClr val="34424F"/>
                </a:solidFill>
                <a:latin typeface="Verdana" panose="020B0604030504040204" pitchFamily="34" charset="0"/>
              </a:rPr>
              <a:t>...).</a:t>
            </a:r>
            <a:endParaRPr lang="fr-FR" b="0" i="0" dirty="0">
              <a:solidFill>
                <a:srgbClr val="34424F"/>
              </a:solidFill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4597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698500" y="908040"/>
            <a:ext cx="70993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b="1" dirty="0">
                <a:solidFill>
                  <a:srgbClr val="FF0000"/>
                </a:solidFill>
                <a:latin typeface="Poppins"/>
              </a:rPr>
              <a:t>10 astuces pour être en bonne santé et vivre longtemps</a:t>
            </a:r>
            <a:endParaRPr lang="fr-FR" sz="2000" dirty="0">
              <a:solidFill>
                <a:srgbClr val="FF0000"/>
              </a:solidFill>
              <a:latin typeface="Poppins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fr-FR" b="1" dirty="0" smtClean="0">
                <a:solidFill>
                  <a:srgbClr val="222222"/>
                </a:solidFill>
                <a:latin typeface="Poppins"/>
              </a:rPr>
              <a:t> Limitez </a:t>
            </a:r>
            <a:r>
              <a:rPr lang="fr-FR" b="1" dirty="0">
                <a:solidFill>
                  <a:srgbClr val="222222"/>
                </a:solidFill>
                <a:latin typeface="Poppins"/>
              </a:rPr>
              <a:t>la viande rouge</a:t>
            </a:r>
            <a:endParaRPr lang="fr-FR" dirty="0">
              <a:solidFill>
                <a:srgbClr val="222222"/>
              </a:solidFill>
              <a:latin typeface="Poppins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fr-FR" b="1" dirty="0" smtClean="0">
                <a:solidFill>
                  <a:srgbClr val="222222"/>
                </a:solidFill>
                <a:latin typeface="Poppins"/>
              </a:rPr>
              <a:t> Consommez </a:t>
            </a:r>
            <a:r>
              <a:rPr lang="fr-FR" b="1" dirty="0">
                <a:solidFill>
                  <a:srgbClr val="222222"/>
                </a:solidFill>
                <a:latin typeface="Poppins"/>
              </a:rPr>
              <a:t>les bonnes graisses</a:t>
            </a:r>
            <a:endParaRPr lang="fr-FR" dirty="0">
              <a:solidFill>
                <a:srgbClr val="222222"/>
              </a:solidFill>
              <a:latin typeface="Poppins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fr-FR" b="1" dirty="0" smtClean="0">
                <a:solidFill>
                  <a:srgbClr val="222222"/>
                </a:solidFill>
                <a:latin typeface="Poppins"/>
              </a:rPr>
              <a:t> Bien </a:t>
            </a:r>
            <a:r>
              <a:rPr lang="fr-FR" b="1" dirty="0">
                <a:solidFill>
                  <a:srgbClr val="222222"/>
                </a:solidFill>
                <a:latin typeface="Poppins"/>
              </a:rPr>
              <a:t>mastiquer votre nourriture</a:t>
            </a:r>
            <a:endParaRPr lang="fr-FR" dirty="0">
              <a:solidFill>
                <a:srgbClr val="222222"/>
              </a:solidFill>
              <a:latin typeface="Poppins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fr-FR" b="1" dirty="0" smtClean="0">
                <a:solidFill>
                  <a:srgbClr val="222222"/>
                </a:solidFill>
                <a:latin typeface="Poppins"/>
              </a:rPr>
              <a:t> Mangez </a:t>
            </a:r>
            <a:r>
              <a:rPr lang="fr-FR" b="1" dirty="0">
                <a:solidFill>
                  <a:srgbClr val="222222"/>
                </a:solidFill>
                <a:latin typeface="Poppins"/>
              </a:rPr>
              <a:t>des fruits et légumes tous les jours</a:t>
            </a:r>
            <a:endParaRPr lang="fr-FR" dirty="0">
              <a:solidFill>
                <a:srgbClr val="222222"/>
              </a:solidFill>
              <a:latin typeface="Poppins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fr-FR" b="1" dirty="0" smtClean="0">
                <a:solidFill>
                  <a:srgbClr val="222222"/>
                </a:solidFill>
                <a:latin typeface="Poppins"/>
              </a:rPr>
              <a:t> Buvez </a:t>
            </a:r>
            <a:r>
              <a:rPr lang="fr-FR" b="1" dirty="0">
                <a:solidFill>
                  <a:srgbClr val="222222"/>
                </a:solidFill>
                <a:latin typeface="Poppins"/>
              </a:rPr>
              <a:t>du thé</a:t>
            </a:r>
            <a:endParaRPr lang="fr-FR" dirty="0">
              <a:solidFill>
                <a:srgbClr val="222222"/>
              </a:solidFill>
              <a:latin typeface="Poppins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fr-FR" b="1" dirty="0" smtClean="0">
                <a:solidFill>
                  <a:srgbClr val="222222"/>
                </a:solidFill>
                <a:latin typeface="Poppins"/>
              </a:rPr>
              <a:t> Dites </a:t>
            </a:r>
            <a:r>
              <a:rPr lang="fr-FR" b="1" dirty="0">
                <a:solidFill>
                  <a:srgbClr val="222222"/>
                </a:solidFill>
                <a:latin typeface="Poppins"/>
              </a:rPr>
              <a:t>non au sucre</a:t>
            </a:r>
            <a:endParaRPr lang="fr-FR" dirty="0">
              <a:solidFill>
                <a:srgbClr val="222222"/>
              </a:solidFill>
              <a:latin typeface="Poppins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fr-FR" b="1" dirty="0" smtClean="0">
                <a:solidFill>
                  <a:srgbClr val="222222"/>
                </a:solidFill>
                <a:latin typeface="Poppins"/>
              </a:rPr>
              <a:t> Mangez </a:t>
            </a:r>
            <a:r>
              <a:rPr lang="fr-FR" b="1" dirty="0">
                <a:solidFill>
                  <a:srgbClr val="222222"/>
                </a:solidFill>
                <a:latin typeface="Poppins"/>
              </a:rPr>
              <a:t>anti-cancer</a:t>
            </a:r>
            <a:endParaRPr lang="fr-FR" dirty="0">
              <a:solidFill>
                <a:srgbClr val="222222"/>
              </a:solidFill>
              <a:latin typeface="Poppins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fr-FR" b="1" dirty="0" smtClean="0">
                <a:solidFill>
                  <a:srgbClr val="222222"/>
                </a:solidFill>
                <a:latin typeface="Poppins"/>
              </a:rPr>
              <a:t> Faites </a:t>
            </a:r>
            <a:r>
              <a:rPr lang="fr-FR" b="1" dirty="0">
                <a:solidFill>
                  <a:srgbClr val="222222"/>
                </a:solidFill>
                <a:latin typeface="Poppins"/>
              </a:rPr>
              <a:t>du sport régulièrement</a:t>
            </a:r>
            <a:endParaRPr lang="fr-FR" dirty="0">
              <a:solidFill>
                <a:srgbClr val="222222"/>
              </a:solidFill>
              <a:latin typeface="Poppins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fr-FR" b="1" dirty="0" smtClean="0">
                <a:solidFill>
                  <a:srgbClr val="222222"/>
                </a:solidFill>
                <a:latin typeface="Poppins"/>
              </a:rPr>
              <a:t> Ajoutez </a:t>
            </a:r>
            <a:r>
              <a:rPr lang="fr-FR" b="1" dirty="0">
                <a:solidFill>
                  <a:srgbClr val="222222"/>
                </a:solidFill>
                <a:latin typeface="Poppins"/>
              </a:rPr>
              <a:t>les massages à votre </a:t>
            </a:r>
            <a:r>
              <a:rPr lang="fr-FR" b="1" dirty="0" smtClean="0">
                <a:solidFill>
                  <a:srgbClr val="222222"/>
                </a:solidFill>
                <a:latin typeface="Poppins"/>
              </a:rPr>
              <a:t>routine</a:t>
            </a:r>
            <a:endParaRPr lang="fr-FR" dirty="0" smtClean="0">
              <a:solidFill>
                <a:srgbClr val="222222"/>
              </a:solidFill>
              <a:latin typeface="Poppins"/>
            </a:endParaRPr>
          </a:p>
          <a:p>
            <a:pPr>
              <a:lnSpc>
                <a:spcPct val="150000"/>
              </a:lnSpc>
            </a:pPr>
            <a:r>
              <a:rPr lang="fr-FR" b="1" dirty="0" smtClean="0">
                <a:solidFill>
                  <a:srgbClr val="222222"/>
                </a:solidFill>
                <a:latin typeface="Poppins"/>
              </a:rPr>
              <a:t>10. Pratiquez </a:t>
            </a:r>
            <a:r>
              <a:rPr lang="fr-FR" b="1" dirty="0">
                <a:solidFill>
                  <a:srgbClr val="222222"/>
                </a:solidFill>
                <a:latin typeface="Poppins"/>
              </a:rPr>
              <a:t>la </a:t>
            </a:r>
            <a:r>
              <a:rPr lang="fr-FR" b="1" dirty="0" smtClean="0">
                <a:solidFill>
                  <a:srgbClr val="222222"/>
                </a:solidFill>
                <a:latin typeface="Poppins"/>
              </a:rPr>
              <a:t>méditation</a:t>
            </a:r>
            <a:r>
              <a:rPr lang="fr-FR" b="1" dirty="0"/>
              <a:t> </a:t>
            </a:r>
            <a:endParaRPr lang="fr-FR" b="0" i="0" dirty="0">
              <a:solidFill>
                <a:srgbClr val="222222"/>
              </a:solidFill>
              <a:effectLst/>
              <a:latin typeface="Poppins"/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3644900" y="5617021"/>
            <a:ext cx="789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hlinkClick r:id="rId2"/>
              </a:rPr>
              <a:t>https://</a:t>
            </a:r>
            <a:r>
              <a:rPr lang="el-GR" dirty="0" smtClean="0">
                <a:hlinkClick r:id="rId2"/>
              </a:rPr>
              <a:t>des-livres-pour-changer-de-vie.com/vivre-longtemps-et-en-bonne-sante</a:t>
            </a:r>
            <a:endParaRPr lang="fr-FR" dirty="0" smtClean="0"/>
          </a:p>
          <a:p>
            <a:endParaRPr lang="el-GR" dirty="0"/>
          </a:p>
        </p:txBody>
      </p:sp>
      <p:sp>
        <p:nvSpPr>
          <p:cNvPr id="4" name="Ορθογώνιο 3"/>
          <p:cNvSpPr/>
          <p:nvPr/>
        </p:nvSpPr>
        <p:spPr>
          <a:xfrm>
            <a:off x="5321300" y="1617366"/>
            <a:ext cx="6096000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l-GR" dirty="0">
                <a:hlinkClick r:id="rId3"/>
              </a:rPr>
              <a:t>https://www.francaisauthentique.com/les-3-piliers-pour-vivre-en-bonne-sante</a:t>
            </a:r>
            <a:r>
              <a:rPr lang="el-GR" dirty="0" smtClean="0">
                <a:hlinkClick r:id="rId3"/>
              </a:rPr>
              <a:t>/</a:t>
            </a:r>
            <a:endParaRPr lang="fr-FR" dirty="0" smtClean="0"/>
          </a:p>
          <a:p>
            <a:endParaRPr lang="el-GR" dirty="0"/>
          </a:p>
        </p:txBody>
      </p:sp>
      <p:sp>
        <p:nvSpPr>
          <p:cNvPr id="5" name="Ορθογώνιο 4"/>
          <p:cNvSpPr/>
          <p:nvPr/>
        </p:nvSpPr>
        <p:spPr>
          <a:xfrm>
            <a:off x="5321300" y="3478694"/>
            <a:ext cx="6096000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l-GR" dirty="0">
                <a:hlinkClick r:id="rId4"/>
              </a:rPr>
              <a:t>https://</a:t>
            </a:r>
            <a:r>
              <a:rPr lang="el-GR" dirty="0" smtClean="0">
                <a:hlinkClick r:id="rId4"/>
              </a:rPr>
              <a:t>www.rfi.fr/fr/emission/20161005-4-conseils-rester-bonne-sante-gaetan-brouillard-stress-alimentation-sucre-gras-spo</a:t>
            </a:r>
            <a:endParaRPr lang="fr-F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607003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2819400" y="601619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dirty="0"/>
              <a:t>https://doucelangue.wordpress.com/2013/09/24/demander-et-donner-des-conseils/</a:t>
            </a:r>
          </a:p>
        </p:txBody>
      </p:sp>
      <p:sp>
        <p:nvSpPr>
          <p:cNvPr id="3" name="Ορθογώνιο 2"/>
          <p:cNvSpPr/>
          <p:nvPr/>
        </p:nvSpPr>
        <p:spPr>
          <a:xfrm>
            <a:off x="3048000" y="47961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dirty="0"/>
              <a:t>http://e-ducativa.catedu.es/44700165/aula/archivos/repositorio//1000/1228/html/31_donner_un_conseil.html</a:t>
            </a:r>
          </a:p>
        </p:txBody>
      </p:sp>
      <p:sp>
        <p:nvSpPr>
          <p:cNvPr id="4" name="Ορθογώνιο 3"/>
          <p:cNvSpPr/>
          <p:nvPr/>
        </p:nvSpPr>
        <p:spPr>
          <a:xfrm>
            <a:off x="2819400" y="110558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dirty="0"/>
              <a:t>https://des-livres-pour-changer-de-vie.com/vivre-longtemps-et-en-bonne-sante/</a:t>
            </a:r>
          </a:p>
        </p:txBody>
      </p:sp>
      <p:sp>
        <p:nvSpPr>
          <p:cNvPr id="5" name="Ορθογώνιο 4"/>
          <p:cNvSpPr/>
          <p:nvPr/>
        </p:nvSpPr>
        <p:spPr>
          <a:xfrm>
            <a:off x="2819400" y="206186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dirty="0"/>
              <a:t>https://www.francaisauthentique.com/les-3-piliers-pour-vivre-en-bonne-sante/</a:t>
            </a:r>
          </a:p>
        </p:txBody>
      </p:sp>
      <p:sp>
        <p:nvSpPr>
          <p:cNvPr id="6" name="Ορθογώνιο 5"/>
          <p:cNvSpPr/>
          <p:nvPr/>
        </p:nvSpPr>
        <p:spPr>
          <a:xfrm>
            <a:off x="2819400" y="291652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dirty="0"/>
              <a:t>https://www.rfi.fr/fr/emission/20161005-4-conseils-rester-bonne-sante-gaetan-brouillard-stress-alimentation-sucre-gras-spo</a:t>
            </a:r>
          </a:p>
        </p:txBody>
      </p:sp>
      <p:sp>
        <p:nvSpPr>
          <p:cNvPr id="7" name="Ορθογώνιο 6"/>
          <p:cNvSpPr/>
          <p:nvPr/>
        </p:nvSpPr>
        <p:spPr>
          <a:xfrm>
            <a:off x="2819400" y="3863515"/>
            <a:ext cx="49400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https://www.youtube.com/watch?v=kuYyrqCMLBk</a:t>
            </a:r>
          </a:p>
        </p:txBody>
      </p:sp>
      <p:sp>
        <p:nvSpPr>
          <p:cNvPr id="8" name="Ορθογώνιο 7"/>
          <p:cNvSpPr/>
          <p:nvPr/>
        </p:nvSpPr>
        <p:spPr>
          <a:xfrm>
            <a:off x="2819400" y="442955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dirty="0"/>
              <a:t>https://moncoachderelaxation.com/8-elements-indispensables-sante-bonheur/</a:t>
            </a:r>
          </a:p>
        </p:txBody>
      </p:sp>
    </p:spTree>
    <p:extLst>
      <p:ext uri="{BB962C8B-B14F-4D97-AF65-F5344CB8AC3E}">
        <p14:creationId xmlns:p14="http://schemas.microsoft.com/office/powerpoint/2010/main" val="144639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838703" y="341809"/>
            <a:ext cx="553542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/>
              <a:t>La tradition de la galette des Rois et de </a:t>
            </a:r>
            <a:r>
              <a:rPr lang="fr-FR" sz="2000" b="1" dirty="0" smtClean="0"/>
              <a:t>l'Épiphanie</a:t>
            </a:r>
          </a:p>
          <a:p>
            <a:r>
              <a:rPr lang="el-GR" dirty="0" smtClean="0">
                <a:hlinkClick r:id="rId2"/>
              </a:rPr>
              <a:t>https://www.youtube.com/watch?v=-JAL69i6dzw</a:t>
            </a:r>
            <a:endParaRPr lang="fr-FR" dirty="0" smtClean="0"/>
          </a:p>
          <a:p>
            <a:endParaRPr lang="el-GR" dirty="0"/>
          </a:p>
        </p:txBody>
      </p:sp>
      <p:sp>
        <p:nvSpPr>
          <p:cNvPr id="3" name="Ορθογώνιο 2"/>
          <p:cNvSpPr/>
          <p:nvPr/>
        </p:nvSpPr>
        <p:spPr>
          <a:xfrm>
            <a:off x="819660" y="6059951"/>
            <a:ext cx="48646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hlinkClick r:id="rId3"/>
              </a:rPr>
              <a:t>https://</a:t>
            </a:r>
            <a:r>
              <a:rPr lang="el-GR" dirty="0" smtClean="0">
                <a:hlinkClick r:id="rId3"/>
              </a:rPr>
              <a:t>www.youtube.com/watch?v=9ZxGavfdRjQ</a:t>
            </a:r>
            <a:endParaRPr lang="fr-FR" dirty="0" smtClean="0"/>
          </a:p>
          <a:p>
            <a:endParaRPr lang="el-GR" dirty="0"/>
          </a:p>
        </p:txBody>
      </p:sp>
      <p:sp>
        <p:nvSpPr>
          <p:cNvPr id="5" name="Ορθογώνιο 4"/>
          <p:cNvSpPr/>
          <p:nvPr/>
        </p:nvSpPr>
        <p:spPr>
          <a:xfrm>
            <a:off x="838703" y="5601252"/>
            <a:ext cx="5301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Roboto"/>
              </a:rPr>
              <a:t>Histoire : La galette des rois - Les carnets de Julie</a:t>
            </a:r>
            <a:endParaRPr lang="fr-FR" b="0" i="0" dirty="0">
              <a:effectLst/>
              <a:latin typeface="Roboto"/>
            </a:endParaRPr>
          </a:p>
        </p:txBody>
      </p:sp>
      <p:sp>
        <p:nvSpPr>
          <p:cNvPr id="8" name="AutoShape 6" descr="Recette de la galette des Rois à la frangipa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 rotWithShape="1">
          <a:blip r:embed="rId4"/>
          <a:srcRect l="6563" t="21468" r="36771" b="10907"/>
          <a:stretch/>
        </p:blipFill>
        <p:spPr>
          <a:xfrm>
            <a:off x="819660" y="1295916"/>
            <a:ext cx="6160009" cy="4133094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 rotWithShape="1">
          <a:blip r:embed="rId5"/>
          <a:srcRect l="10937" t="33510" r="50417" b="21654"/>
          <a:stretch/>
        </p:blipFill>
        <p:spPr>
          <a:xfrm>
            <a:off x="7195569" y="160338"/>
            <a:ext cx="4996431" cy="3259127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 rotWithShape="1">
          <a:blip r:embed="rId6"/>
          <a:srcRect l="62916" t="31102" r="9063" b="28878"/>
          <a:stretch/>
        </p:blipFill>
        <p:spPr>
          <a:xfrm>
            <a:off x="7823200" y="3609140"/>
            <a:ext cx="34163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8125" t="23134" r="36458" b="22765"/>
          <a:stretch/>
        </p:blipFill>
        <p:spPr>
          <a:xfrm>
            <a:off x="1352550" y="263739"/>
            <a:ext cx="4991100" cy="2739476"/>
          </a:xfrm>
          <a:prstGeom prst="rect">
            <a:avLst/>
          </a:prstGeom>
        </p:spPr>
      </p:pic>
      <p:sp>
        <p:nvSpPr>
          <p:cNvPr id="4" name="Ορθογώνιο 3"/>
          <p:cNvSpPr/>
          <p:nvPr/>
        </p:nvSpPr>
        <p:spPr>
          <a:xfrm>
            <a:off x="800100" y="3124180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solidFill>
                  <a:srgbClr val="4475BF"/>
                </a:solidFill>
                <a:latin typeface="PT Sans Narrow"/>
              </a:rPr>
              <a:t>L' </a:t>
            </a:r>
            <a:r>
              <a:rPr lang="el-GR" sz="1600" dirty="0" err="1">
                <a:solidFill>
                  <a:srgbClr val="4475BF"/>
                </a:solidFill>
                <a:latin typeface="PT Sans Narrow"/>
              </a:rPr>
              <a:t>Épiphanie</a:t>
            </a:r>
            <a:r>
              <a:rPr lang="el-GR" sz="1600" dirty="0">
                <a:solidFill>
                  <a:srgbClr val="4475BF"/>
                </a:solidFill>
                <a:latin typeface="PT Sans Narrow"/>
              </a:rPr>
              <a:t> </a:t>
            </a:r>
            <a:r>
              <a:rPr lang="el-GR" sz="1600" dirty="0" err="1">
                <a:solidFill>
                  <a:srgbClr val="4475BF"/>
                </a:solidFill>
                <a:latin typeface="PT Sans Narrow"/>
              </a:rPr>
              <a:t>et</a:t>
            </a:r>
            <a:r>
              <a:rPr lang="el-GR" sz="1600" dirty="0">
                <a:solidFill>
                  <a:srgbClr val="4475BF"/>
                </a:solidFill>
                <a:latin typeface="PT Sans Narrow"/>
              </a:rPr>
              <a:t> </a:t>
            </a:r>
            <a:r>
              <a:rPr lang="el-GR" sz="1600" dirty="0" err="1">
                <a:solidFill>
                  <a:srgbClr val="4475BF"/>
                </a:solidFill>
                <a:latin typeface="PT Sans Narrow"/>
              </a:rPr>
              <a:t>la</a:t>
            </a:r>
            <a:r>
              <a:rPr lang="el-GR" sz="1600" dirty="0">
                <a:solidFill>
                  <a:srgbClr val="4475BF"/>
                </a:solidFill>
                <a:latin typeface="PT Sans Narrow"/>
              </a:rPr>
              <a:t> </a:t>
            </a:r>
            <a:r>
              <a:rPr lang="el-GR" sz="1600" dirty="0" err="1">
                <a:solidFill>
                  <a:srgbClr val="4475BF"/>
                </a:solidFill>
                <a:latin typeface="PT Sans Narrow"/>
              </a:rPr>
              <a:t>Galette</a:t>
            </a:r>
            <a:r>
              <a:rPr lang="el-GR" sz="1600" dirty="0">
                <a:solidFill>
                  <a:srgbClr val="4475BF"/>
                </a:solidFill>
                <a:latin typeface="PT Sans Narrow"/>
              </a:rPr>
              <a:t> des </a:t>
            </a:r>
            <a:r>
              <a:rPr lang="el-GR" sz="1600" dirty="0" err="1">
                <a:solidFill>
                  <a:srgbClr val="4475BF"/>
                </a:solidFill>
                <a:latin typeface="PT Sans Narrow"/>
              </a:rPr>
              <a:t>Rois</a:t>
            </a:r>
            <a:endParaRPr lang="el-GR" sz="1600" dirty="0">
              <a:solidFill>
                <a:srgbClr val="4475BF"/>
              </a:solidFill>
              <a:latin typeface="PT Sans Narrow"/>
            </a:endParaRPr>
          </a:p>
          <a:p>
            <a:pPr algn="just"/>
            <a:r>
              <a:rPr lang="el-GR" sz="1600" dirty="0">
                <a:solidFill>
                  <a:srgbClr val="2A2A2A"/>
                </a:solidFill>
                <a:latin typeface="Arial" panose="020B0604020202020204" pitchFamily="34" charset="0"/>
              </a:rPr>
              <a:t/>
            </a:r>
            <a:br>
              <a:rPr lang="el-GR" sz="1600" dirty="0">
                <a:solidFill>
                  <a:srgbClr val="2A2A2A"/>
                </a:solidFill>
                <a:latin typeface="Arial" panose="020B0604020202020204" pitchFamily="34" charset="0"/>
              </a:rPr>
            </a:br>
            <a:r>
              <a:rPr lang="el-GR" sz="1600" dirty="0">
                <a:solidFill>
                  <a:srgbClr val="2A2A2A"/>
                </a:solidFill>
                <a:latin typeface="Arial" panose="020B0604020202020204" pitchFamily="34" charset="0"/>
              </a:rPr>
              <a:t>Τα </a:t>
            </a:r>
            <a:r>
              <a:rPr lang="el-GR" sz="1600" dirty="0" err="1">
                <a:solidFill>
                  <a:srgbClr val="2A2A2A"/>
                </a:solidFill>
                <a:latin typeface="Arial" panose="020B0604020202020204" pitchFamily="34" charset="0"/>
              </a:rPr>
              <a:t>Θεοφάνεια</a:t>
            </a:r>
            <a:r>
              <a:rPr lang="el-GR" sz="1600" dirty="0">
                <a:solidFill>
                  <a:srgbClr val="2A2A2A"/>
                </a:solidFill>
                <a:latin typeface="Arial" panose="020B0604020202020204" pitchFamily="34" charset="0"/>
              </a:rPr>
              <a:t> στη Γαλλία (</a:t>
            </a:r>
            <a:r>
              <a:rPr lang="el-GR" sz="1600" dirty="0" err="1">
                <a:solidFill>
                  <a:srgbClr val="2A2A2A"/>
                </a:solidFill>
                <a:latin typeface="Arial" panose="020B0604020202020204" pitchFamily="34" charset="0"/>
              </a:rPr>
              <a:t>l'Épiphanie</a:t>
            </a:r>
            <a:r>
              <a:rPr lang="el-GR" sz="1600" dirty="0">
                <a:solidFill>
                  <a:srgbClr val="2A2A2A"/>
                </a:solidFill>
                <a:latin typeface="Arial" panose="020B0604020202020204" pitchFamily="34" charset="0"/>
              </a:rPr>
              <a:t>) γιορτάζονται στις 6 Ιανουαρίου (ή, αν είναι καθημερινή μεταφέρεται την πρώτη Κυριακή της νέας χρονιάς) μαζί με την παραδοσιακή γιορτή «Η γαλέτα των Βασιλιάδων» (</a:t>
            </a:r>
            <a:r>
              <a:rPr lang="el-GR" sz="1600" dirty="0" err="1">
                <a:solidFill>
                  <a:srgbClr val="2A2A2A"/>
                </a:solidFill>
                <a:latin typeface="Arial" panose="020B0604020202020204" pitchFamily="34" charset="0"/>
              </a:rPr>
              <a:t>la</a:t>
            </a:r>
            <a:r>
              <a:rPr lang="el-GR" sz="1600" dirty="0">
                <a:solidFill>
                  <a:srgbClr val="2A2A2A"/>
                </a:solidFill>
                <a:latin typeface="Arial" panose="020B0604020202020204" pitchFamily="34" charset="0"/>
              </a:rPr>
              <a:t> </a:t>
            </a:r>
            <a:r>
              <a:rPr lang="el-GR" sz="1600" dirty="0" err="1">
                <a:solidFill>
                  <a:srgbClr val="2A2A2A"/>
                </a:solidFill>
                <a:latin typeface="Arial" panose="020B0604020202020204" pitchFamily="34" charset="0"/>
              </a:rPr>
              <a:t>Galette</a:t>
            </a:r>
            <a:r>
              <a:rPr lang="el-GR" sz="1600" dirty="0">
                <a:solidFill>
                  <a:srgbClr val="2A2A2A"/>
                </a:solidFill>
                <a:latin typeface="Arial" panose="020B0604020202020204" pitchFamily="34" charset="0"/>
              </a:rPr>
              <a:t> des </a:t>
            </a:r>
            <a:r>
              <a:rPr lang="el-GR" sz="1600" dirty="0" err="1">
                <a:solidFill>
                  <a:srgbClr val="2A2A2A"/>
                </a:solidFill>
                <a:latin typeface="Arial" panose="020B0604020202020204" pitchFamily="34" charset="0"/>
              </a:rPr>
              <a:t>Rois</a:t>
            </a:r>
            <a:r>
              <a:rPr lang="el-GR" sz="1600" dirty="0" smtClean="0">
                <a:solidFill>
                  <a:srgbClr val="2A2A2A"/>
                </a:solidFill>
                <a:latin typeface="Arial" panose="020B0604020202020204" pitchFamily="34" charset="0"/>
              </a:rPr>
              <a:t>).</a:t>
            </a:r>
            <a:endParaRPr lang="fr-FR" sz="1600" dirty="0" smtClean="0">
              <a:solidFill>
                <a:srgbClr val="2A2A2A"/>
              </a:solidFill>
              <a:latin typeface="Arial" panose="020B0604020202020204" pitchFamily="34" charset="0"/>
            </a:endParaRPr>
          </a:p>
          <a:p>
            <a:pPr algn="just"/>
            <a:r>
              <a:rPr lang="el-GR" sz="1600" dirty="0">
                <a:solidFill>
                  <a:srgbClr val="2A2A2A"/>
                </a:solidFill>
                <a:latin typeface="Arial" panose="020B0604020202020204" pitchFamily="34" charset="0"/>
              </a:rPr>
              <a:t/>
            </a:r>
            <a:br>
              <a:rPr lang="el-GR" sz="1600" dirty="0">
                <a:solidFill>
                  <a:srgbClr val="2A2A2A"/>
                </a:solidFill>
                <a:latin typeface="Arial" panose="020B0604020202020204" pitchFamily="34" charset="0"/>
              </a:rPr>
            </a:br>
            <a:r>
              <a:rPr lang="el-GR" sz="1600" dirty="0">
                <a:solidFill>
                  <a:srgbClr val="2A2A2A"/>
                </a:solidFill>
                <a:latin typeface="Arial" panose="020B0604020202020204" pitchFamily="34" charset="0"/>
              </a:rPr>
              <a:t>Οι βιτρίνες των φούρνων και των ζαχαροπλαστείων γεμίζουν με νόστιμες πίτες με χρυσά στέμματα από πάνω!</a:t>
            </a:r>
            <a:br>
              <a:rPr lang="el-GR" sz="1600" dirty="0">
                <a:solidFill>
                  <a:srgbClr val="2A2A2A"/>
                </a:solidFill>
                <a:latin typeface="Arial" panose="020B0604020202020204" pitchFamily="34" charset="0"/>
              </a:rPr>
            </a:br>
            <a:r>
              <a:rPr lang="el-GR" sz="1600" dirty="0">
                <a:solidFill>
                  <a:srgbClr val="2A2A2A"/>
                </a:solidFill>
                <a:latin typeface="Arial" panose="020B0604020202020204" pitchFamily="34" charset="0"/>
              </a:rPr>
              <a:t>Είναι σαν τη δική μας βασιλόπιτα αλλά εντελώς διαφορετική σε γεύση, αφού έχει τραγανό φύλλο και γέμιση από κρέμα με αμύγδαλα ή μαρμελάδα, μήλο, μείγμα φρούτων ή σοκολάτα.</a:t>
            </a:r>
            <a:endParaRPr lang="el-GR" sz="1600" b="0" i="0" dirty="0">
              <a:solidFill>
                <a:srgbClr val="2A2A2A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7073900" y="263739"/>
            <a:ext cx="4699000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srgbClr val="2A2A2A"/>
                </a:solidFill>
                <a:latin typeface="Arial" panose="020B0604020202020204" pitchFamily="34" charset="0"/>
              </a:rPr>
              <a:t>Η παράδοσή της επέζησε από την πτώση της Ρωμαϊκής Αυτοκρατορίας, το Μεσαίωνα και τη Γαλλική Επανάσταση</a:t>
            </a:r>
            <a:r>
              <a:rPr lang="el-GR" sz="1400" dirty="0" smtClean="0">
                <a:solidFill>
                  <a:srgbClr val="2A2A2A"/>
                </a:solidFill>
                <a:latin typeface="Arial" panose="020B0604020202020204" pitchFamily="34" charset="0"/>
              </a:rPr>
              <a:t>.</a:t>
            </a:r>
            <a:endParaRPr lang="fr-FR" sz="1400" dirty="0" smtClean="0">
              <a:solidFill>
                <a:srgbClr val="2A2A2A"/>
              </a:solidFill>
              <a:latin typeface="Arial" panose="020B0604020202020204" pitchFamily="34" charset="0"/>
            </a:endParaRPr>
          </a:p>
          <a:p>
            <a:pPr algn="just"/>
            <a:r>
              <a:rPr lang="el-GR" sz="1400" dirty="0">
                <a:solidFill>
                  <a:srgbClr val="2A2A2A"/>
                </a:solidFill>
                <a:latin typeface="Arial" panose="020B0604020202020204" pitchFamily="34" charset="0"/>
              </a:rPr>
              <a:t/>
            </a:r>
            <a:br>
              <a:rPr lang="el-GR" sz="1400" dirty="0">
                <a:solidFill>
                  <a:srgbClr val="2A2A2A"/>
                </a:solidFill>
                <a:latin typeface="Arial" panose="020B0604020202020204" pitchFamily="34" charset="0"/>
              </a:rPr>
            </a:br>
            <a:r>
              <a:rPr lang="el-GR" sz="1400" dirty="0">
                <a:solidFill>
                  <a:srgbClr val="2A2A2A"/>
                </a:solidFill>
                <a:latin typeface="Arial" panose="020B0604020202020204" pitchFamily="34" charset="0"/>
              </a:rPr>
              <a:t>Προέρχεται από τη ρωμαϊκή γιορτή </a:t>
            </a:r>
            <a:r>
              <a:rPr lang="el-GR" sz="1400" dirty="0" err="1">
                <a:solidFill>
                  <a:srgbClr val="2A2A2A"/>
                </a:solidFill>
                <a:latin typeface="Arial" panose="020B0604020202020204" pitchFamily="34" charset="0"/>
              </a:rPr>
              <a:t>Σατουρνάλια</a:t>
            </a:r>
            <a:r>
              <a:rPr lang="el-GR" sz="1400" dirty="0">
                <a:solidFill>
                  <a:srgbClr val="2A2A2A"/>
                </a:solidFill>
                <a:latin typeface="Arial" panose="020B0604020202020204" pitchFamily="34" charset="0"/>
              </a:rPr>
              <a:t>, που κατά τη διάρκεια της ρωμαϊκή αυτοκρατορίας γιορτάζονταν τέλος Δεκεμβρίου προς αρχές Ιανουαρίου. Κατά τη διάρκεια των </a:t>
            </a:r>
            <a:r>
              <a:rPr lang="el-GR" sz="1400" dirty="0" err="1">
                <a:solidFill>
                  <a:srgbClr val="2A2A2A"/>
                </a:solidFill>
                <a:latin typeface="Arial" panose="020B0604020202020204" pitchFamily="34" charset="0"/>
              </a:rPr>
              <a:t>Σατουρνάλιων</a:t>
            </a:r>
            <a:r>
              <a:rPr lang="el-GR" sz="1400" dirty="0">
                <a:solidFill>
                  <a:srgbClr val="2A2A2A"/>
                </a:solidFill>
                <a:latin typeface="Arial" panose="020B0604020202020204" pitchFamily="34" charset="0"/>
              </a:rPr>
              <a:t> μοίραζαν στους σκλάβους ένα γλυκό με ένα κουκί μέσα. Όποιος το έβρισκε γινόταν για μια μέρα "βασιλιάς" και όλες του οι επιθυμίες πραγματοποιούνταν (για μια μέρα).</a:t>
            </a:r>
            <a:br>
              <a:rPr lang="el-GR" sz="1400" dirty="0">
                <a:solidFill>
                  <a:srgbClr val="2A2A2A"/>
                </a:solidFill>
                <a:latin typeface="Arial" panose="020B0604020202020204" pitchFamily="34" charset="0"/>
              </a:rPr>
            </a:br>
            <a:r>
              <a:rPr lang="el-GR" sz="1400" dirty="0">
                <a:solidFill>
                  <a:srgbClr val="2A2A2A"/>
                </a:solidFill>
                <a:latin typeface="Arial" panose="020B0604020202020204" pitchFamily="34" charset="0"/>
              </a:rPr>
              <a:t>​Κατά το 14ο αιώνα η εκκλησία αποδέχθηκε αυτή τη γιορτή και προοδευτικά την συνδύασε με τα </a:t>
            </a:r>
            <a:r>
              <a:rPr lang="el-GR" sz="1400" dirty="0" err="1">
                <a:solidFill>
                  <a:srgbClr val="2A2A2A"/>
                </a:solidFill>
                <a:latin typeface="Arial" panose="020B0604020202020204" pitchFamily="34" charset="0"/>
              </a:rPr>
              <a:t>Θεοφάνεια</a:t>
            </a:r>
            <a:r>
              <a:rPr lang="el-GR" sz="1400" dirty="0">
                <a:solidFill>
                  <a:srgbClr val="2A2A2A"/>
                </a:solidFill>
                <a:latin typeface="Arial" panose="020B0604020202020204" pitchFamily="34" charset="0"/>
              </a:rPr>
              <a:t>.</a:t>
            </a:r>
          </a:p>
          <a:p>
            <a:pPr algn="just"/>
            <a:r>
              <a:rPr lang="el-GR" dirty="0">
                <a:solidFill>
                  <a:srgbClr val="686767"/>
                </a:solidFill>
                <a:latin typeface="Tahoma" panose="020B0604030504040204" pitchFamily="34" charset="0"/>
              </a:rPr>
              <a:t/>
            </a:r>
            <a:br>
              <a:rPr lang="el-GR" dirty="0">
                <a:solidFill>
                  <a:srgbClr val="686767"/>
                </a:solidFill>
                <a:latin typeface="Tahoma" panose="020B0604030504040204" pitchFamily="34" charset="0"/>
              </a:rPr>
            </a:br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7073900" y="3495393"/>
            <a:ext cx="486410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1400" dirty="0">
                <a:solidFill>
                  <a:srgbClr val="2A2A2A"/>
                </a:solidFill>
                <a:latin typeface="Arial" panose="020B0604020202020204" pitchFamily="34" charset="0"/>
              </a:rPr>
              <a:t>Η </a:t>
            </a:r>
            <a:r>
              <a:rPr lang="el-GR" sz="1400" dirty="0" err="1">
                <a:solidFill>
                  <a:srgbClr val="2A2A2A"/>
                </a:solidFill>
                <a:latin typeface="Arial" panose="020B0604020202020204" pitchFamily="34" charset="0"/>
              </a:rPr>
              <a:t>Galette</a:t>
            </a:r>
            <a:r>
              <a:rPr lang="el-GR" sz="1400" dirty="0">
                <a:solidFill>
                  <a:srgbClr val="2A2A2A"/>
                </a:solidFill>
                <a:latin typeface="Arial" panose="020B0604020202020204" pitchFamily="34" charset="0"/>
              </a:rPr>
              <a:t> des </a:t>
            </a:r>
            <a:r>
              <a:rPr lang="el-GR" sz="1400" dirty="0" err="1">
                <a:solidFill>
                  <a:srgbClr val="2A2A2A"/>
                </a:solidFill>
                <a:latin typeface="Arial" panose="020B0604020202020204" pitchFamily="34" charset="0"/>
              </a:rPr>
              <a:t>Rois</a:t>
            </a:r>
            <a:r>
              <a:rPr lang="el-GR" sz="1400" dirty="0">
                <a:solidFill>
                  <a:srgbClr val="2A2A2A"/>
                </a:solidFill>
                <a:latin typeface="Arial" panose="020B0604020202020204" pitchFamily="34" charset="0"/>
              </a:rPr>
              <a:t> κόβεται σε όσα κομμάτια είναι και οι παρευρισκόμενοι, με επιπλέον ένα, το κομμάτι του φτωχού (</a:t>
            </a:r>
            <a:r>
              <a:rPr lang="el-GR" sz="1400" dirty="0" err="1">
                <a:solidFill>
                  <a:srgbClr val="333333"/>
                </a:solidFill>
                <a:latin typeface="Arial" panose="020B0604020202020204" pitchFamily="34" charset="0"/>
              </a:rPr>
              <a:t>part</a:t>
            </a:r>
            <a:r>
              <a:rPr lang="el-GR" sz="14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l-GR" sz="1400" dirty="0" err="1">
                <a:solidFill>
                  <a:srgbClr val="333333"/>
                </a:solidFill>
                <a:latin typeface="Arial" panose="020B0604020202020204" pitchFamily="34" charset="0"/>
              </a:rPr>
              <a:t>du</a:t>
            </a:r>
            <a:r>
              <a:rPr lang="el-GR" sz="14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l-GR" sz="1400" dirty="0" err="1">
                <a:solidFill>
                  <a:srgbClr val="333333"/>
                </a:solidFill>
                <a:latin typeface="Arial" panose="020B0604020202020204" pitchFamily="34" charset="0"/>
              </a:rPr>
              <a:t>Bon</a:t>
            </a:r>
            <a:r>
              <a:rPr lang="el-GR" sz="14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l-GR" sz="1400" dirty="0" err="1">
                <a:solidFill>
                  <a:srgbClr val="333333"/>
                </a:solidFill>
                <a:latin typeface="Arial" panose="020B0604020202020204" pitchFamily="34" charset="0"/>
              </a:rPr>
              <a:t>Dieu</a:t>
            </a:r>
            <a:r>
              <a:rPr lang="el-GR" sz="1400" dirty="0">
                <a:solidFill>
                  <a:srgbClr val="333333"/>
                </a:solidFill>
                <a:latin typeface="Arial" panose="020B0604020202020204" pitchFamily="34" charset="0"/>
              </a:rPr>
              <a:t>),</a:t>
            </a:r>
            <a:r>
              <a:rPr lang="el-GR" sz="1400" dirty="0">
                <a:solidFill>
                  <a:srgbClr val="2A2A2A"/>
                </a:solidFill>
                <a:latin typeface="Arial" panose="020B0604020202020204" pitchFamily="34" charset="0"/>
              </a:rPr>
              <a:t> για τον πρώτο φτωχό που θα περάσει ή βρίσκεται εκεί κοντά. </a:t>
            </a:r>
            <a:endParaRPr lang="fr-FR" sz="1400" dirty="0" smtClean="0">
              <a:solidFill>
                <a:srgbClr val="2A2A2A"/>
              </a:solidFill>
              <a:latin typeface="Arial" panose="020B0604020202020204" pitchFamily="34" charset="0"/>
            </a:endParaRPr>
          </a:p>
          <a:p>
            <a:pPr algn="just"/>
            <a:r>
              <a:rPr lang="el-GR" sz="1400" dirty="0" smtClean="0">
                <a:solidFill>
                  <a:srgbClr val="2A2A2A"/>
                </a:solidFill>
                <a:latin typeface="Arial" panose="020B0604020202020204" pitchFamily="34" charset="0"/>
              </a:rPr>
              <a:t>Ο </a:t>
            </a:r>
            <a:r>
              <a:rPr lang="el-GR" sz="1400" dirty="0">
                <a:solidFill>
                  <a:srgbClr val="2A2A2A"/>
                </a:solidFill>
                <a:latin typeface="Arial" panose="020B0604020202020204" pitchFamily="34" charset="0"/>
              </a:rPr>
              <a:t>μικρότερος στο τραπέζι, κρυμμένος κάτω από το τραπέζι για να μη βλέπει, υποδεικνύει ποιος θα πάρει κάθε κομμάτι που κόβεται. </a:t>
            </a:r>
            <a:endParaRPr lang="fr-FR" sz="1400" dirty="0" smtClean="0">
              <a:solidFill>
                <a:srgbClr val="2A2A2A"/>
              </a:solidFill>
              <a:latin typeface="Arial" panose="020B0604020202020204" pitchFamily="34" charset="0"/>
            </a:endParaRPr>
          </a:p>
          <a:p>
            <a:pPr algn="just"/>
            <a:r>
              <a:rPr lang="el-GR" sz="1400" dirty="0" smtClean="0">
                <a:solidFill>
                  <a:srgbClr val="2A2A2A"/>
                </a:solidFill>
                <a:latin typeface="Arial" panose="020B0604020202020204" pitchFamily="34" charset="0"/>
              </a:rPr>
              <a:t>Ένα </a:t>
            </a:r>
            <a:r>
              <a:rPr lang="el-GR" sz="1400" dirty="0">
                <a:solidFill>
                  <a:srgbClr val="2A2A2A"/>
                </a:solidFill>
                <a:latin typeface="Arial" panose="020B0604020202020204" pitchFamily="34" charset="0"/>
              </a:rPr>
              <a:t>τυχερό γούρι, </a:t>
            </a:r>
            <a:r>
              <a:rPr lang="el-GR" sz="1400" dirty="0" err="1">
                <a:solidFill>
                  <a:srgbClr val="2A2A2A"/>
                </a:solidFill>
                <a:latin typeface="Arial" panose="020B0604020202020204" pitchFamily="34" charset="0"/>
              </a:rPr>
              <a:t>une</a:t>
            </a:r>
            <a:r>
              <a:rPr lang="el-GR" sz="1400" dirty="0">
                <a:solidFill>
                  <a:srgbClr val="2A2A2A"/>
                </a:solidFill>
                <a:latin typeface="Arial" panose="020B0604020202020204" pitchFamily="34" charset="0"/>
              </a:rPr>
              <a:t> </a:t>
            </a:r>
            <a:r>
              <a:rPr lang="el-GR" sz="1400" dirty="0" err="1">
                <a:solidFill>
                  <a:srgbClr val="2A2A2A"/>
                </a:solidFill>
                <a:latin typeface="Arial" panose="020B0604020202020204" pitchFamily="34" charset="0"/>
              </a:rPr>
              <a:t>fève</a:t>
            </a:r>
            <a:r>
              <a:rPr lang="el-GR" sz="1400" dirty="0">
                <a:solidFill>
                  <a:srgbClr val="2A2A2A"/>
                </a:solidFill>
                <a:latin typeface="Arial" panose="020B0604020202020204" pitchFamily="34" charset="0"/>
              </a:rPr>
              <a:t> όπως το λένε οι Γάλλοι, που θα πει κουκί, βρίσκεται κρυμμένο μέσα στην πίτα όπως το δικό μας φλουρί. Αρχικά ήταν ένα κουκί ή ένα φασόλι, αλλά από το τέλος του 14ου αιώνα αντικαταστάθηκε με ένα πορσελάνινο ή πλαστικό ανθρωπάκι ή ζώο.</a:t>
            </a:r>
            <a:r>
              <a:rPr lang="el-GR" sz="1600" dirty="0">
                <a:solidFill>
                  <a:srgbClr val="2A2A2A"/>
                </a:solidFill>
                <a:latin typeface="Arial" panose="020B0604020202020204" pitchFamily="34" charset="0"/>
              </a:rPr>
              <a:t> </a:t>
            </a:r>
            <a:endParaRPr lang="el-GR" sz="1600" dirty="0"/>
          </a:p>
        </p:txBody>
      </p:sp>
    </p:spTree>
    <p:extLst>
      <p:ext uri="{BB962C8B-B14F-4D97-AF65-F5344CB8AC3E}">
        <p14:creationId xmlns:p14="http://schemas.microsoft.com/office/powerpoint/2010/main" val="210903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338580" y="766693"/>
            <a:ext cx="98247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1600" dirty="0">
                <a:solidFill>
                  <a:srgbClr val="2A2A2A"/>
                </a:solidFill>
                <a:latin typeface="Arial" panose="020B0604020202020204" pitchFamily="34" charset="0"/>
              </a:rPr>
              <a:t>Η ποικιλία των τυχερών γουριών σήμερα είναι τόσο μεγάλη που πολλοί το έχουν κάνει χόμπι και τα συλλέγουν. Είναι το λεγόμενο “</a:t>
            </a:r>
            <a:r>
              <a:rPr lang="el-GR" sz="1600" dirty="0" err="1">
                <a:solidFill>
                  <a:srgbClr val="2A2A2A"/>
                </a:solidFill>
                <a:latin typeface="Arial" panose="020B0604020202020204" pitchFamily="34" charset="0"/>
              </a:rPr>
              <a:t>favophilie</a:t>
            </a:r>
            <a:r>
              <a:rPr lang="el-GR" sz="1600" dirty="0">
                <a:solidFill>
                  <a:srgbClr val="2A2A2A"/>
                </a:solidFill>
                <a:latin typeface="Arial" panose="020B0604020202020204" pitchFamily="34" charset="0"/>
              </a:rPr>
              <a:t>”. Όποιος βρει το γούρι είναι το τυχερό άτομο, ο βασιλιάς ή η βασίλισσα. Και όποιος το βρει πρέπει να διαλέξει τον Βασιλιά ή τη Βασίλισσά του ρίχνοντας το τυχερό γούρι στο ποτήρι του κρασιού του!</a:t>
            </a:r>
            <a:endParaRPr lang="el-GR" sz="1600" dirty="0"/>
          </a:p>
        </p:txBody>
      </p:sp>
      <p:pic>
        <p:nvPicPr>
          <p:cNvPr id="3074" name="Picture 2" descr="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580" y="2344551"/>
            <a:ext cx="4729699" cy="354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3"/>
          <a:srcRect l="36204" t="14305" r="19814" b="19326"/>
          <a:stretch/>
        </p:blipFill>
        <p:spPr>
          <a:xfrm>
            <a:off x="6771922" y="2344551"/>
            <a:ext cx="4391378" cy="372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60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736600" y="1346200"/>
            <a:ext cx="10744200" cy="3196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1. </a:t>
            </a:r>
            <a:r>
              <a:rPr lang="fr-FR" b="1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quelqu</a:t>
            </a:r>
            <a:r>
              <a:rPr lang="fr-FR" b="1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’ un 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lang="el-G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κάποιος</a:t>
            </a: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r>
              <a:rPr lang="fr-FR" b="1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/ </a:t>
            </a:r>
            <a:r>
              <a:rPr lang="fr-FR" b="1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Tout le monde</a:t>
            </a:r>
            <a:r>
              <a:rPr lang="fr-FR" b="1" i="1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lang="el-G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όλοι</a:t>
            </a:r>
            <a:r>
              <a:rPr lang="fr-FR" b="1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  </a:t>
            </a:r>
            <a:r>
              <a:rPr lang="fr-FR" b="1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‡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 </a:t>
            </a:r>
            <a:r>
              <a:rPr lang="fr-FR" b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ne … personne </a:t>
            </a:r>
            <a:r>
              <a:rPr lang="fr-FR" b="1" i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/ </a:t>
            </a:r>
            <a:r>
              <a:rPr lang="fr-FR" b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ne … aucun 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lang="el-G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κανείς</a:t>
            </a: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l-GR" i="1" dirty="0" smtClean="0">
              <a:solidFill>
                <a:srgbClr val="4A474B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>
              <a:spcAft>
                <a:spcPts val="1800"/>
              </a:spcAft>
            </a:pPr>
            <a:endParaRPr lang="el-GR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l-G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Για παράδειγμα:</a:t>
            </a:r>
            <a:endParaRPr lang="el-GR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Quelqu’un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est venu? Non, p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ersonne n’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 venu.</a:t>
            </a:r>
            <a:endParaRPr lang="el-GR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Est-ce que tu connais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quelqu’un ici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Non, je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ne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connais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aucun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Non, je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connais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personne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Tout le monde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est là. </a:t>
            </a:r>
            <a:r>
              <a:rPr lang="el-GR" sz="1600" b="1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Personne</a:t>
            </a:r>
            <a:r>
              <a:rPr lang="el-G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600" b="1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n’</a:t>
            </a:r>
            <a:r>
              <a:rPr lang="el-GR" sz="1600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r>
              <a:rPr lang="el-G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600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absent</a:t>
            </a:r>
            <a:r>
              <a:rPr lang="el-G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 connais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tout le monde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dans cette salle. Par contre toi, tu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connais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personne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Quelqu’un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frappe à la porte? – Non,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aucun ne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frappe à la porte.</a:t>
            </a:r>
            <a:endParaRPr lang="el-G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591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812800" y="800100"/>
            <a:ext cx="10299700" cy="5483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l-GR" sz="2000" b="1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Tous</a:t>
            </a: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όλοι)</a:t>
            </a:r>
            <a:r>
              <a:rPr lang="el-GR" sz="2000" b="1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el-GR" sz="2000" b="1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‡</a:t>
            </a: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el-GR" sz="2000" b="1" dirty="0" err="1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el-GR" sz="2000" b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l-GR" sz="2000" b="1" dirty="0" err="1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aucun</a:t>
            </a:r>
            <a:r>
              <a:rPr lang="el-GR" sz="2000" b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Για παράδειγμα: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Tous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sont venus à l’exposition? Non,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aucun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‘est venu à l’exposition.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Tous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sont venus à la fête. ‡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Aucun n’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 venu à la fête.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l-GR" dirty="0" smtClean="0">
              <a:solidFill>
                <a:srgbClr val="4A474B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l-GR" sz="1600" dirty="0">
              <a:solidFill>
                <a:srgbClr val="4A474B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l-GR" sz="2000" b="1" dirty="0" err="1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Plusieurs</a:t>
            </a: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0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αρκετοί, πολλοί)</a:t>
            </a: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el-GR" sz="2000" b="1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‡</a:t>
            </a:r>
            <a:r>
              <a:rPr lang="el-G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el-GR" sz="2000" b="1" dirty="0" err="1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aucun</a:t>
            </a:r>
            <a:r>
              <a:rPr lang="el-GR" sz="2000" b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2000" b="1" dirty="0" err="1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aucune</a:t>
            </a:r>
            <a:r>
              <a:rPr lang="el-GR" sz="2000" b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0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κανείς, καμμιά)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Για παράδειγμα: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a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plusieurs copains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mais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aucun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vrai ami.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Elle a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plusieurs amies 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étrang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ères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mais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aucune ne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parle français.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l-GR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</a:t>
            </a:r>
            <a:r>
              <a:rPr lang="el-G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b="1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n’</a:t>
            </a:r>
            <a:r>
              <a:rPr lang="el-GR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b="1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aucun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problème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025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965200" y="423530"/>
            <a:ext cx="9893300" cy="5429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4. </a:t>
            </a:r>
            <a:r>
              <a:rPr lang="fr-FR" b="1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quelque chose 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κάτι</a:t>
            </a: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b="1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fr-FR" b="1" i="1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fr-FR" b="1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tout</a:t>
            </a:r>
            <a:r>
              <a:rPr lang="fr-FR" b="1" i="1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i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όλα</a:t>
            </a: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b="1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fr-FR" b="1" dirty="0" smtClean="0">
                <a:solidFill>
                  <a:srgbClr val="2E75B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‡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fr-FR" b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 … rien 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τίποτα</a:t>
            </a:r>
            <a:r>
              <a:rPr lang="fr-F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l-GR" i="1" dirty="0" smtClean="0">
              <a:solidFill>
                <a:srgbClr val="4A474B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l-GR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l-G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Για παράδειγμα:</a:t>
            </a:r>
            <a:endParaRPr lang="el-GR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Veux-tu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quelque chose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– Non merci, je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veux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rien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As-tu acheté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quelque chose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Non, je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n’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rien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acheté.</a:t>
            </a:r>
            <a:endParaRPr lang="el-GR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croit qu’il connaît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tout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mais en réalité il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connaît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rien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Nous avons tout et vous n’avez rien.</a:t>
            </a:r>
            <a:endParaRPr lang="el-GR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l-GR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l-GR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5. </a:t>
            </a:r>
            <a:r>
              <a:rPr lang="fr-FR" b="1" dirty="0" smtClean="0">
                <a:solidFill>
                  <a:srgbClr val="2E75B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partout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παντού)</a:t>
            </a:r>
            <a:r>
              <a:rPr lang="fr-FR" b="1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 </a:t>
            </a:r>
            <a:r>
              <a:rPr lang="fr-FR" b="1" dirty="0" smtClean="0">
                <a:solidFill>
                  <a:srgbClr val="2E75B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quelque part </a:t>
            </a:r>
            <a:r>
              <a:rPr lang="el-G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κάπου</a:t>
            </a:r>
            <a:r>
              <a:rPr lang="fr-FR" b="1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fr-FR" b="1" dirty="0" smtClean="0">
                <a:solidFill>
                  <a:srgbClr val="2E75B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‡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fr-FR" b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el-GR" b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fr-FR" b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nulle part </a:t>
            </a:r>
            <a:r>
              <a:rPr lang="el-GR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πουθενά)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l-GR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l-G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Για παράδειγμα:</a:t>
            </a:r>
            <a:endParaRPr lang="el-GR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J’ai cherché mon sac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partout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mais il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n’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nulle part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Vas-tu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quelque part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ce soir? – Non, je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vais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nulle part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je reste à la maison.</a:t>
            </a:r>
            <a:endParaRPr lang="el-GR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 as vu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quelque part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mes lunettes? Non, je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les ai vues </a:t>
            </a:r>
            <a:r>
              <a:rPr lang="fr-FR" sz="16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nulle part</a:t>
            </a:r>
            <a:r>
              <a:rPr lang="fr-FR" sz="16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171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3048000" y="440362"/>
            <a:ext cx="6096000" cy="59772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6. </a:t>
            </a:r>
            <a:r>
              <a:rPr lang="fr-FR" sz="2000" b="1" dirty="0" smtClean="0">
                <a:solidFill>
                  <a:srgbClr val="2E75B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encore</a:t>
            </a:r>
            <a:r>
              <a:rPr lang="fr-F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sz="20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ακόμη</a:t>
            </a:r>
            <a:r>
              <a:rPr lang="fr-F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sz="2000" b="1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fr-FR" sz="2000" b="1" dirty="0" smtClean="0">
                <a:solidFill>
                  <a:srgbClr val="2E75B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‡</a:t>
            </a:r>
            <a:r>
              <a:rPr lang="fr-F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fr-FR" sz="2000" b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 … plus </a:t>
            </a:r>
            <a:r>
              <a:rPr lang="fr-FR" sz="2000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όχι πια</a:t>
            </a:r>
            <a:r>
              <a:rPr lang="fr-F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Για παράδειγμα: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 prends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encore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des cours de danse? – Non, je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prends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plus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de cours de danse.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Veux-tu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encore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un peu de café? Non, je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n’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veux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plus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fr-F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7. </a:t>
            </a:r>
            <a:r>
              <a:rPr lang="fr-FR" sz="2000" b="1" dirty="0" smtClean="0">
                <a:solidFill>
                  <a:srgbClr val="2E75B6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déjà </a:t>
            </a:r>
            <a:r>
              <a:rPr lang="fr-FR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ήδη</a:t>
            </a:r>
            <a:r>
              <a:rPr lang="fr-F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fr-FR" sz="2000" b="1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fr-FR" sz="2000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‡  </a:t>
            </a:r>
            <a:r>
              <a:rPr lang="fr-FR" sz="2000" b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 … pas encore</a:t>
            </a:r>
            <a:r>
              <a:rPr lang="fr-FR" sz="2000" b="1" i="1" dirty="0" smtClean="0">
                <a:solidFill>
                  <a:srgbClr val="70AD47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όχι ακόμη</a:t>
            </a:r>
            <a:r>
              <a:rPr lang="fr-FR" sz="2000" i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1800"/>
              </a:spcAft>
            </a:pP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Για παράδειγμα: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 -tu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déjà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fini tes devoirs pour l’école? – Non, je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n’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pas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encore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commencé à étudier.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J’étudie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déjà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4 ans mais je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n’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pas encore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fini mes études.</a:t>
            </a:r>
            <a:endParaRPr lang="el-GR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As-tu </a:t>
            </a:r>
            <a:r>
              <a:rPr lang="fr-F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déjà</a:t>
            </a:r>
            <a:r>
              <a:rPr lang="fr-F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visité le Louvre? 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Non, </a:t>
            </a:r>
            <a:r>
              <a:rPr lang="el-GR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malheureusement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l-GR" b="1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pas</a:t>
            </a:r>
            <a:r>
              <a:rPr lang="el-GR" b="1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b="1" dirty="0" err="1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encore</a:t>
            </a:r>
            <a:r>
              <a:rPr lang="el-GR" dirty="0" smtClean="0">
                <a:solidFill>
                  <a:srgbClr val="4A474B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38907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1590</TotalTime>
  <Words>1138</Words>
  <Application>Microsoft Office PowerPoint</Application>
  <PresentationFormat>Ευρεία οθόνη</PresentationFormat>
  <Paragraphs>364</Paragraphs>
  <Slides>59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11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59</vt:i4>
      </vt:variant>
    </vt:vector>
  </HeadingPairs>
  <TitlesOfParts>
    <vt:vector size="71" baseType="lpstr">
      <vt:lpstr>Arial</vt:lpstr>
      <vt:lpstr>Calibri</vt:lpstr>
      <vt:lpstr>Calibri Light</vt:lpstr>
      <vt:lpstr>inherit</vt:lpstr>
      <vt:lpstr>Poppins</vt:lpstr>
      <vt:lpstr>PT Sans Narrow</vt:lpstr>
      <vt:lpstr>Roboto</vt:lpstr>
      <vt:lpstr>Symbol</vt:lpstr>
      <vt:lpstr>Tahoma</vt:lpstr>
      <vt:lpstr>Times New Roman</vt:lpstr>
      <vt:lpstr>Verdana</vt:lpstr>
      <vt:lpstr>Θέμα του Office</vt:lpstr>
      <vt:lpstr>Micro-intervalle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Micro-intervalle</dc:title>
  <dc:creator>Dimitris Triantafillidis</dc:creator>
  <cp:lastModifiedBy>Dimitris Triantafillidis</cp:lastModifiedBy>
  <cp:revision>134</cp:revision>
  <dcterms:created xsi:type="dcterms:W3CDTF">2020-11-26T06:28:10Z</dcterms:created>
  <dcterms:modified xsi:type="dcterms:W3CDTF">2021-01-26T18:16:51Z</dcterms:modified>
</cp:coreProperties>
</file>