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80" r:id="rId20"/>
    <p:sldId id="272" r:id="rId21"/>
    <p:sldId id="277" r:id="rId22"/>
    <p:sldId id="275" r:id="rId23"/>
    <p:sldId id="278" r:id="rId24"/>
    <p:sldId id="276" r:id="rId25"/>
    <p:sldId id="279" r:id="rId26"/>
    <p:sldId id="281" r:id="rId27"/>
    <p:sldId id="290" r:id="rId28"/>
    <p:sldId id="284" r:id="rId29"/>
    <p:sldId id="285" r:id="rId30"/>
    <p:sldId id="286" r:id="rId31"/>
    <p:sldId id="287" r:id="rId32"/>
    <p:sldId id="288" r:id="rId33"/>
    <p:sldId id="289" r:id="rId34"/>
    <p:sldId id="282" r:id="rId35"/>
    <p:sldId id="283" r:id="rId36"/>
    <p:sldId id="291" r:id="rId37"/>
    <p:sldId id="292" r:id="rId38"/>
    <p:sldId id="293" r:id="rId39"/>
    <p:sldId id="312" r:id="rId40"/>
    <p:sldId id="294" r:id="rId41"/>
    <p:sldId id="295" r:id="rId42"/>
    <p:sldId id="296" r:id="rId43"/>
    <p:sldId id="311" r:id="rId44"/>
    <p:sldId id="313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Σκούρο στυλ 2 - Έμφαση 3/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34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73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4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42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40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99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08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46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28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67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9603D-0FF4-479D-93BC-75C66B2D6B8B}" type="datetimeFigureOut">
              <a:rPr lang="el-GR" smtClean="0"/>
              <a:t>22/12/2020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mhb_Uhe1PU&amp;feature=emb_log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PR0Z7RTWI&amp;feature=emb_logo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glosbe.com/fr/e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nch.hku.hk/copy-of-11-a-la-radi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angue-francaise.tv5monde.com/decouvrir/voyager-en-francais/les-expressions-imagees-darchibal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phroditekarageorgiou.weebly.com/uploads/3/0/7/6/30767969/9259139_orig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aphroditekarageorgiou.weebly.com/uploads/3/0/7/6/30767969/7134369_ori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s://aphroditekarageorgiou.weebly.com/uploads/3/0/7/6/30767969/4467547_orig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aphroditekarageorgiou.weebly.com/uploads/3/0/7/6/30767969/1265014_orig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aphroditekarageorgiou.weebly.com/uploads/3/0/7/6/30767969/7174939_ori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s://aphroditekarageorgiou.weebly.com/uploads/3/0/7/6/30767969/4267924_orig.jp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ZgbzER3QcM" TargetMode="External"/><Relationship Id="rId3" Type="http://schemas.openxmlformats.org/officeDocument/2006/relationships/hyperlink" Target="https://www.youtube.com/watch?v=b_K9UI3bxD4" TargetMode="External"/><Relationship Id="rId7" Type="http://schemas.openxmlformats.org/officeDocument/2006/relationships/hyperlink" Target="https://www.youtube.com/watch?v=WQushjP2Wqk" TargetMode="External"/><Relationship Id="rId2" Type="http://schemas.openxmlformats.org/officeDocument/2006/relationships/hyperlink" Target="https://www.youtube.com/watch?v=HvAhwvi39m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7CeGgCiFTHA" TargetMode="External"/><Relationship Id="rId5" Type="http://schemas.openxmlformats.org/officeDocument/2006/relationships/hyperlink" Target="https://www.youtube.com/watch?v=K98edCKmU2c" TargetMode="External"/><Relationship Id="rId4" Type="http://schemas.openxmlformats.org/officeDocument/2006/relationships/hyperlink" Target="https://www.youtube.com/watch?v=dkLZflkiTsk" TargetMode="External"/><Relationship Id="rId9" Type="http://schemas.openxmlformats.org/officeDocument/2006/relationships/hyperlink" Target="https://www.youtube.com/watch?v=_akBpnVJ0CE&amp;feature=emb_logo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54ovnh" TargetMode="External"/><Relationship Id="rId2" Type="http://schemas.openxmlformats.org/officeDocument/2006/relationships/hyperlink" Target="https://www.dailymotion.com/video/x7lc4uc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iWy8OzspAU&amp;feature=emb_logo" TargetMode="External"/><Relationship Id="rId4" Type="http://schemas.openxmlformats.org/officeDocument/2006/relationships/hyperlink" Target="https://www.youtube.com/watch?v=ZX8CGZ2dqP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Micro-</a:t>
            </a:r>
            <a:r>
              <a:rPr lang="en-US" dirty="0" err="1" smtClean="0"/>
              <a:t>intervalle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14-15</a:t>
            </a:r>
            <a:endParaRPr lang="el-GR" dirty="0" smtClean="0"/>
          </a:p>
          <a:p>
            <a:r>
              <a:rPr lang="el-GR" dirty="0" smtClean="0"/>
              <a:t>Γ’ ΓΥΜΝΑΣΙΟΥ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625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733712"/>
            <a:ext cx="10756900" cy="5143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μερικές φορές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films policiers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films d’aventures.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πάντα</a:t>
            </a:r>
            <a:r>
              <a:rPr lang="fr-F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/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manges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restaurant, les weekends?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Peugeot? Non, 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démissionné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il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a arrêter de fumer.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3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63600" y="588542"/>
            <a:ext cx="10287000" cy="517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10. 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σπάνια)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avion? – Non, je voyage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peur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l’avion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J’achète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aux soldes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produits de marque.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i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ni … ni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 ‡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frère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sœur.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fruits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légumes. Je n 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poisson.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23900" y="22876"/>
            <a:ext cx="10744200" cy="6670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χωρίς)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Συχνά, το ουσιαστικό που ακολουθεί δεν παίρνει άρθρο.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préfère mon café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s’il vous plaît.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mange une tarte aux fraises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chantilly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voyagerons en Espagne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nos enfants.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 un rendez-vous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ancien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beurre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légumes, s’il vous plaît!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(de)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λίγο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difficultés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‘amis qui pourraient l’aider.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 et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libre.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travaillons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nous dormons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parlent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ils écrivent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5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690650"/>
            <a:ext cx="10134600" cy="554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(de) 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πάρα 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αρκετά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pproblèmes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financiers mais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mangez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légumes.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Elles s’amusent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elles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étudient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passez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sur les réseaux sociaux et 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lisez 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livres.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περισσότερο)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λιγότερο)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 que moi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faut travailler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s’amuser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6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12900" y="1082682"/>
            <a:ext cx="90551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 παραπάνω αρνητικές λέξεις λειτουργούν μέσα στην πρόταση όπως ακριβώς και η άρνηση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Μπαίνουν δηλ.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αριστερά και δεξιά από 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regarde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 télé.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voyons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la salle de réunions.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achète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voyagerai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nulle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 été.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8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1112300"/>
            <a:ext cx="100076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και το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αν είναι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υποκείμενα στο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θα τα συναντήσουμε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στην αρχή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της πρότασης: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frappe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à la porte.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χτυπά την πόρτα.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u="sng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είναι εδώ.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ενώ αν είναι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αντικείμενα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τέλος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77900" y="1828947"/>
            <a:ext cx="10045700" cy="3398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Όταν έχουμε “σύνθετους χρόνους” θα μπουν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ανάμεσα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βοηθητικό και τη μετοχή: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>
              <a:solidFill>
                <a:srgbClr val="4A474B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exercices.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rien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les boutiques.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cette actrice.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mon petit déjeuner.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3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9183" t="27831" r="36845" b="10699"/>
          <a:stretch/>
        </p:blipFill>
        <p:spPr bwMode="auto">
          <a:xfrm>
            <a:off x="838200" y="241300"/>
            <a:ext cx="10756899" cy="634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89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46100" y="2337171"/>
            <a:ext cx="108331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800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https://www.youtube.com/watch?v=Smhb_Uhe1PU&amp;feature=emb_logo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086100" y="965200"/>
            <a:ext cx="5740400" cy="93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>La négation </a:t>
            </a:r>
            <a:r>
              <a:rPr lang="en-US" sz="2800" dirty="0" smtClean="0"/>
              <a:t>(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grec</a:t>
            </a:r>
            <a:r>
              <a:rPr lang="en-US" sz="2800" dirty="0" smtClean="0"/>
              <a:t>)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871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0000" t="22209" r="29791" b="30175"/>
          <a:stretch/>
        </p:blipFill>
        <p:spPr>
          <a:xfrm>
            <a:off x="2616200" y="1282699"/>
            <a:ext cx="6870700" cy="45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451" t="55889" r="19642" b="15125"/>
          <a:stretch/>
        </p:blipFill>
        <p:spPr bwMode="auto">
          <a:xfrm>
            <a:off x="552450" y="1181100"/>
            <a:ext cx="10706100" cy="344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2694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9143" t="55567" r="24331" b="10065"/>
          <a:stretch/>
        </p:blipFill>
        <p:spPr bwMode="auto">
          <a:xfrm>
            <a:off x="1295400" y="1574800"/>
            <a:ext cx="9169399" cy="339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20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892300" y="1498600"/>
            <a:ext cx="5905500" cy="3771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/>
          </a:p>
          <a:p>
            <a:r>
              <a:rPr lang="en-US" sz="2400" b="1" dirty="0" smtClean="0"/>
              <a:t>1/</a:t>
            </a:r>
          </a:p>
          <a:p>
            <a:endParaRPr lang="en-US" sz="2400" b="1" dirty="0" smtClean="0"/>
          </a:p>
          <a:p>
            <a:r>
              <a:rPr lang="en-US" sz="2400" dirty="0" smtClean="0"/>
              <a:t>1 e</a:t>
            </a:r>
          </a:p>
          <a:p>
            <a:r>
              <a:rPr lang="en-US" sz="2400" dirty="0" smtClean="0"/>
              <a:t>2 f</a:t>
            </a:r>
          </a:p>
          <a:p>
            <a:r>
              <a:rPr lang="en-US" sz="2400" dirty="0" smtClean="0"/>
              <a:t>3 b</a:t>
            </a:r>
          </a:p>
          <a:p>
            <a:r>
              <a:rPr lang="en-US" sz="2400" dirty="0" smtClean="0"/>
              <a:t>4 g</a:t>
            </a:r>
          </a:p>
          <a:p>
            <a:r>
              <a:rPr lang="en-US" sz="2400" dirty="0" smtClean="0"/>
              <a:t>5 d</a:t>
            </a:r>
          </a:p>
          <a:p>
            <a:r>
              <a:rPr lang="en-US" sz="2400" dirty="0" smtClean="0"/>
              <a:t>6 a</a:t>
            </a:r>
          </a:p>
          <a:p>
            <a:r>
              <a:rPr lang="en-US" sz="2400" dirty="0" smtClean="0"/>
              <a:t>7 c</a:t>
            </a:r>
          </a:p>
          <a:p>
            <a:r>
              <a:rPr lang="en-US" sz="2400" dirty="0" smtClean="0"/>
              <a:t>8 h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30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518" t="56852" r="19817" b="4283"/>
          <a:stretch/>
        </p:blipFill>
        <p:spPr bwMode="auto">
          <a:xfrm>
            <a:off x="952500" y="939800"/>
            <a:ext cx="9944100" cy="398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5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6241"/>
              </p:ext>
            </p:extLst>
          </p:nvPr>
        </p:nvGraphicFramePr>
        <p:xfrm>
          <a:off x="2032000" y="719666"/>
          <a:ext cx="8128000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tx1"/>
                          </a:solidFill>
                        </a:rPr>
                        <a:t>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ersonne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(κανένας)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quelque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chose 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(κάτι)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plus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(πια)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déjà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(ήδη, κιόλας)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jamais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(ποτέ)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ένα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ni … ni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(ούτε… ούτε)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2000" y="3987800"/>
            <a:ext cx="4965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voit: </a:t>
            </a:r>
            <a:r>
              <a:rPr lang="el-GR" dirty="0" smtClean="0"/>
              <a:t>αυτός βλέπει (</a:t>
            </a:r>
            <a:r>
              <a:rPr lang="en-US" dirty="0" err="1" smtClean="0"/>
              <a:t>voir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veut:</a:t>
            </a:r>
            <a:r>
              <a:rPr lang="el-GR" dirty="0" smtClean="0"/>
              <a:t> αυτός θέλει (</a:t>
            </a:r>
            <a:r>
              <a:rPr lang="en-US" dirty="0" err="1" smtClean="0"/>
              <a:t>vouloir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Elle a parlé:</a:t>
            </a:r>
            <a:r>
              <a:rPr lang="el-GR" dirty="0" smtClean="0"/>
              <a:t> αυτή μίλησε (αόριστος του </a:t>
            </a:r>
            <a:r>
              <a:rPr lang="en-US" dirty="0" err="1" smtClean="0"/>
              <a:t>parler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y a:</a:t>
            </a:r>
            <a:r>
              <a:rPr lang="el-GR" dirty="0" smtClean="0"/>
              <a:t> υπάρχει</a:t>
            </a:r>
            <a:endParaRPr lang="fr-FR" dirty="0" smtClean="0"/>
          </a:p>
          <a:p>
            <a:r>
              <a:rPr lang="fr-FR" dirty="0" smtClean="0"/>
              <a:t>Risque:</a:t>
            </a:r>
            <a:r>
              <a:rPr lang="el-GR" dirty="0" smtClean="0"/>
              <a:t> κίνδυνος, ρίσκο</a:t>
            </a:r>
            <a:endParaRPr lang="fr-FR" dirty="0" smtClean="0"/>
          </a:p>
          <a:p>
            <a:r>
              <a:rPr lang="fr-FR" dirty="0" smtClean="0"/>
              <a:t>Elle achète:</a:t>
            </a:r>
            <a:r>
              <a:rPr lang="el-GR" dirty="0" smtClean="0"/>
              <a:t> αυτή αγοράζει (</a:t>
            </a:r>
            <a:r>
              <a:rPr lang="en-US" dirty="0" err="1" smtClean="0"/>
              <a:t>acheter</a:t>
            </a:r>
            <a:r>
              <a:rPr lang="el-GR" dirty="0" smtClean="0"/>
              <a:t>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6156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698" t="28265" r="19997" b="34155"/>
          <a:stretch/>
        </p:blipFill>
        <p:spPr bwMode="auto">
          <a:xfrm>
            <a:off x="990600" y="1460500"/>
            <a:ext cx="10096500" cy="394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794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8100" y="1447800"/>
            <a:ext cx="911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3/</a:t>
            </a:r>
          </a:p>
          <a:p>
            <a:r>
              <a:rPr lang="el-GR" sz="2400" dirty="0" smtClean="0"/>
              <a:t>1.</a:t>
            </a:r>
            <a:r>
              <a:rPr lang="en-US" sz="2400" dirty="0" smtClean="0"/>
              <a:t>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veux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vouloir: </a:t>
            </a:r>
            <a:r>
              <a:rPr lang="el-GR" sz="2000" dirty="0" smtClean="0"/>
              <a:t>θέλω)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l-G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fr-FR" sz="2400" dirty="0" smtClean="0"/>
              <a:t> gâteau. </a:t>
            </a:r>
            <a:endParaRPr lang="en-US" sz="2400" dirty="0" smtClean="0"/>
          </a:p>
          <a:p>
            <a:r>
              <a:rPr lang="en-US" sz="2400" dirty="0" smtClean="0"/>
              <a:t>2.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fais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faire: </a:t>
            </a:r>
            <a:r>
              <a:rPr lang="el-GR" sz="2000" dirty="0" smtClean="0"/>
              <a:t>κάνω)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3.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pars </a:t>
            </a:r>
            <a:r>
              <a:rPr lang="el-GR" sz="2000" dirty="0" smtClean="0"/>
              <a:t>(</a:t>
            </a:r>
            <a:r>
              <a:rPr lang="fr-FR" sz="2000" dirty="0" smtClean="0"/>
              <a:t>partir: </a:t>
            </a:r>
            <a:r>
              <a:rPr lang="el-GR" sz="2000" dirty="0" smtClean="0"/>
              <a:t>φεύγω) </a:t>
            </a:r>
            <a:r>
              <a:rPr lang="en-US" sz="2400" dirty="0" smtClean="0">
                <a:solidFill>
                  <a:srgbClr val="FF0000"/>
                </a:solidFill>
              </a:rPr>
              <a:t>pas encore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4.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bois </a:t>
            </a:r>
            <a:r>
              <a:rPr lang="el-GR" sz="2000" dirty="0" smtClean="0"/>
              <a:t>(</a:t>
            </a:r>
            <a:r>
              <a:rPr lang="fr-FR" sz="2000" dirty="0" smtClean="0"/>
              <a:t>boire: </a:t>
            </a:r>
            <a:r>
              <a:rPr lang="el-GR" sz="2000" dirty="0" smtClean="0"/>
              <a:t>πίνω)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en-US" sz="2400" dirty="0" smtClean="0"/>
              <a:t> </a:t>
            </a:r>
            <a:r>
              <a:rPr lang="en-US" sz="2400" dirty="0" err="1" smtClean="0"/>
              <a:t>limonade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5.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vais</a:t>
            </a:r>
            <a:r>
              <a:rPr lang="el-GR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aller: </a:t>
            </a:r>
            <a:r>
              <a:rPr lang="el-GR" sz="2000" dirty="0" smtClean="0"/>
              <a:t>πηγαίνω)</a:t>
            </a:r>
            <a:r>
              <a:rPr lang="en-US" sz="20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jamais</a:t>
            </a:r>
            <a:r>
              <a:rPr lang="en-US" sz="2400" dirty="0" smtClean="0"/>
              <a:t> au </a:t>
            </a:r>
            <a:r>
              <a:rPr lang="en-US" sz="2400" dirty="0" err="1" smtClean="0"/>
              <a:t>cin</a:t>
            </a:r>
            <a:r>
              <a:rPr lang="fr-FR" sz="2400" dirty="0" err="1" smtClean="0"/>
              <a:t>éma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6.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cherche </a:t>
            </a:r>
            <a:r>
              <a:rPr lang="el-GR" sz="2000" dirty="0" smtClean="0"/>
              <a:t>(</a:t>
            </a:r>
            <a:r>
              <a:rPr lang="fr-FR" sz="2000" dirty="0" smtClean="0"/>
              <a:t>chercher: </a:t>
            </a:r>
            <a:r>
              <a:rPr lang="el-GR" sz="2000" dirty="0" smtClean="0"/>
              <a:t>ψάχνω) </a:t>
            </a:r>
            <a:r>
              <a:rPr lang="fr-FR" sz="2400" dirty="0" smtClean="0">
                <a:solidFill>
                  <a:srgbClr val="FF0000"/>
                </a:solidFill>
              </a:rPr>
              <a:t>rien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7.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ni </a:t>
            </a:r>
            <a:r>
              <a:rPr lang="fr-FR" sz="2400" dirty="0" smtClean="0"/>
              <a:t>à Nice </a:t>
            </a:r>
            <a:r>
              <a:rPr lang="fr-FR" sz="2400" dirty="0" smtClean="0">
                <a:solidFill>
                  <a:srgbClr val="FF0000"/>
                </a:solidFill>
              </a:rPr>
              <a:t>ni</a:t>
            </a:r>
            <a:r>
              <a:rPr lang="fr-FR" sz="2400" dirty="0" smtClean="0"/>
              <a:t> à Marseille.</a:t>
            </a:r>
          </a:p>
          <a:p>
            <a:r>
              <a:rPr lang="fr-FR" sz="2400" dirty="0" smtClean="0"/>
              <a:t>8.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nulle part </a:t>
            </a:r>
            <a:r>
              <a:rPr lang="el-GR" sz="2000" dirty="0" smtClean="0">
                <a:solidFill>
                  <a:srgbClr val="FF0000"/>
                </a:solidFill>
              </a:rPr>
              <a:t>(πουθενά) </a:t>
            </a:r>
            <a:r>
              <a:rPr lang="fr-FR" sz="2400" dirty="0" smtClean="0"/>
              <a:t>aujourd’hui.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16475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104" t="46850" r="28229" b="19245"/>
          <a:stretch/>
        </p:blipFill>
        <p:spPr>
          <a:xfrm>
            <a:off x="1079501" y="298450"/>
            <a:ext cx="10130918" cy="4138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0" y="4703449"/>
            <a:ext cx="378459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Urgences</a:t>
            </a:r>
            <a:r>
              <a:rPr lang="el-GR" dirty="0" smtClean="0"/>
              <a:t>: τα επείγοντα</a:t>
            </a:r>
            <a:endParaRPr lang="fr-FR" dirty="0" smtClean="0"/>
          </a:p>
          <a:p>
            <a:r>
              <a:rPr lang="fr-FR" dirty="0" smtClean="0"/>
              <a:t>Avoir mal à: </a:t>
            </a:r>
            <a:r>
              <a:rPr lang="el-GR" dirty="0" smtClean="0"/>
              <a:t>Πονάω </a:t>
            </a:r>
          </a:p>
          <a:p>
            <a:r>
              <a:rPr lang="fr-FR" dirty="0" smtClean="0"/>
              <a:t>Une fracture</a:t>
            </a:r>
            <a:r>
              <a:rPr lang="en-US" dirty="0" smtClean="0"/>
              <a:t>: </a:t>
            </a:r>
            <a:r>
              <a:rPr lang="el-GR" dirty="0" smtClean="0"/>
              <a:t>το κάταγμα, σπάσιμο</a:t>
            </a:r>
            <a:endParaRPr lang="el-GR" dirty="0"/>
          </a:p>
          <a:p>
            <a:r>
              <a:rPr lang="fr-FR" dirty="0" smtClean="0"/>
              <a:t>Une blessure: </a:t>
            </a:r>
            <a:r>
              <a:rPr lang="el-GR" dirty="0" smtClean="0"/>
              <a:t>Το τραύμα, η πληγή</a:t>
            </a:r>
            <a:endParaRPr lang="el-GR" dirty="0"/>
          </a:p>
          <a:p>
            <a:r>
              <a:rPr lang="fr-FR" dirty="0" smtClean="0"/>
              <a:t>Une brûlure: </a:t>
            </a:r>
            <a:r>
              <a:rPr lang="el-GR" dirty="0" smtClean="0"/>
              <a:t>Το έγκαυμα, το κάψιμο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821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7500" t="61175" r="45520" b="9054"/>
          <a:stretch/>
        </p:blipFill>
        <p:spPr>
          <a:xfrm>
            <a:off x="6469918" y="1671864"/>
            <a:ext cx="5369385" cy="3331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118" y="4330700"/>
            <a:ext cx="2133600" cy="88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pSp>
        <p:nvGrpSpPr>
          <p:cNvPr id="8" name="Ομάδα 7"/>
          <p:cNvGrpSpPr/>
          <p:nvPr/>
        </p:nvGrpSpPr>
        <p:grpSpPr>
          <a:xfrm>
            <a:off x="530134" y="1057909"/>
            <a:ext cx="5465718" cy="4790417"/>
            <a:chOff x="530134" y="1057909"/>
            <a:chExt cx="5465718" cy="4790417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7500" t="20727" r="45520" b="37215"/>
            <a:stretch/>
          </p:blipFill>
          <p:spPr>
            <a:xfrm>
              <a:off x="530134" y="1057909"/>
              <a:ext cx="5465718" cy="47904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63070" y="2447284"/>
              <a:ext cx="193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Τι σου συμβαίνει</a:t>
              </a:r>
              <a:r>
                <a:rPr lang="fr-FR" dirty="0" smtClean="0"/>
                <a:t>/ </a:t>
              </a:r>
              <a:r>
                <a:rPr lang="el-GR" dirty="0" smtClean="0"/>
                <a:t>συνέβη;</a:t>
              </a:r>
              <a:endParaRPr lang="el-G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05485" y="3152803"/>
              <a:ext cx="1622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Πού πονάς;</a:t>
              </a:r>
              <a:endParaRPr lang="el-GR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54610" y="5035034"/>
            <a:ext cx="195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partout: </a:t>
            </a:r>
            <a:r>
              <a:rPr lang="el-GR" dirty="0" smtClean="0"/>
              <a:t>παντού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1497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77800" y="254000"/>
            <a:ext cx="7048500" cy="6473371"/>
            <a:chOff x="177800" y="254000"/>
            <a:chExt cx="7048500" cy="6473371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5000" t="33880" r="25521" b="4237"/>
            <a:stretch/>
          </p:blipFill>
          <p:spPr>
            <a:xfrm>
              <a:off x="584200" y="254000"/>
              <a:ext cx="6032500" cy="424180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21667" t="43145" r="20521" b="24299"/>
            <a:stretch/>
          </p:blipFill>
          <p:spPr>
            <a:xfrm>
              <a:off x="177800" y="4495800"/>
              <a:ext cx="7048500" cy="2231571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52382" r="22429" b="33707"/>
          <a:stretch/>
        </p:blipFill>
        <p:spPr>
          <a:xfrm>
            <a:off x="5225143" y="0"/>
            <a:ext cx="6858001" cy="95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1000" y="1524000"/>
            <a:ext cx="478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(gros) rhume: </a:t>
            </a:r>
            <a:r>
              <a:rPr lang="el-GR" dirty="0" smtClean="0"/>
              <a:t>έχω (μεγάλο βαρύ) κρυολόγημα</a:t>
            </a:r>
          </a:p>
          <a:p>
            <a:r>
              <a:rPr lang="fr-FR" dirty="0" smtClean="0"/>
              <a:t>Je suis enrhumé: </a:t>
            </a:r>
            <a:r>
              <a:rPr lang="el-GR" dirty="0" smtClean="0"/>
              <a:t>έχω κρυολογήσει</a:t>
            </a:r>
            <a:endParaRPr lang="fr-FR" dirty="0" smtClean="0"/>
          </a:p>
          <a:p>
            <a:r>
              <a:rPr lang="fr-FR" dirty="0" smtClean="0"/>
              <a:t>Bouché:</a:t>
            </a:r>
            <a:r>
              <a:rPr lang="el-GR" dirty="0" smtClean="0"/>
              <a:t> βουλωμένη</a:t>
            </a:r>
            <a:endParaRPr lang="fr-FR" dirty="0" smtClean="0"/>
          </a:p>
          <a:p>
            <a:r>
              <a:rPr lang="fr-FR" dirty="0" smtClean="0"/>
              <a:t>Respirer:</a:t>
            </a:r>
            <a:r>
              <a:rPr lang="el-GR" dirty="0" smtClean="0"/>
              <a:t> αναπνέω</a:t>
            </a:r>
            <a:endParaRPr lang="fr-FR" dirty="0" smtClean="0"/>
          </a:p>
          <a:p>
            <a:r>
              <a:rPr lang="fr-FR" dirty="0" smtClean="0"/>
              <a:t>Je me mouche</a:t>
            </a:r>
            <a:r>
              <a:rPr lang="el-GR" dirty="0" smtClean="0"/>
              <a:t> </a:t>
            </a:r>
            <a:r>
              <a:rPr lang="fr-FR" dirty="0" smtClean="0"/>
              <a:t>le nez</a:t>
            </a:r>
            <a:r>
              <a:rPr lang="el-GR" dirty="0" smtClean="0"/>
              <a:t>: φυσώ τη μύτη μου </a:t>
            </a:r>
            <a:endParaRPr lang="fr-FR" dirty="0" smtClean="0"/>
          </a:p>
          <a:p>
            <a:r>
              <a:rPr lang="fr-FR" dirty="0" smtClean="0"/>
              <a:t>Mouchoirs en papier</a:t>
            </a:r>
            <a:r>
              <a:rPr lang="el-GR" dirty="0" smtClean="0"/>
              <a:t>: χαρτομάντιλα</a:t>
            </a:r>
            <a:endParaRPr lang="fr-FR" dirty="0" smtClean="0"/>
          </a:p>
          <a:p>
            <a:r>
              <a:rPr lang="fr-FR" dirty="0" smtClean="0"/>
              <a:t>J’ai de la fièvre</a:t>
            </a:r>
            <a:r>
              <a:rPr lang="el-GR" dirty="0" smtClean="0"/>
              <a:t>: </a:t>
            </a:r>
            <a:r>
              <a:rPr lang="el-GR" dirty="0"/>
              <a:t>έ</a:t>
            </a:r>
            <a:r>
              <a:rPr lang="el-GR" dirty="0" smtClean="0"/>
              <a:t>χω πυρετό</a:t>
            </a:r>
            <a:endParaRPr lang="fr-FR" dirty="0" smtClean="0"/>
          </a:p>
          <a:p>
            <a:r>
              <a:rPr lang="fr-FR" dirty="0" smtClean="0"/>
              <a:t>J’ai utilisé:</a:t>
            </a:r>
            <a:r>
              <a:rPr lang="el-GR" dirty="0" smtClean="0"/>
              <a:t> χρησιμοποίησα (</a:t>
            </a:r>
            <a:r>
              <a:rPr lang="fr-FR" dirty="0" smtClean="0"/>
              <a:t>utiliser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fr-FR" dirty="0" smtClean="0"/>
              <a:t>Une poche à glaçons:</a:t>
            </a:r>
            <a:r>
              <a:rPr lang="el-GR" dirty="0" smtClean="0"/>
              <a:t> </a:t>
            </a:r>
            <a:r>
              <a:rPr lang="el-GR" dirty="0" err="1" smtClean="0"/>
              <a:t>παγοκύστη</a:t>
            </a:r>
            <a:r>
              <a:rPr lang="el-GR" dirty="0" smtClean="0"/>
              <a:t> (θερμοφόρα με παγάκια)</a:t>
            </a:r>
            <a:endParaRPr lang="fr-FR" dirty="0" smtClean="0"/>
          </a:p>
          <a:p>
            <a:r>
              <a:rPr lang="fr-FR" dirty="0" smtClean="0"/>
              <a:t>Le comprimé effervescent: </a:t>
            </a:r>
            <a:r>
              <a:rPr lang="el-GR" dirty="0" smtClean="0"/>
              <a:t>το </a:t>
            </a:r>
            <a:r>
              <a:rPr lang="el-GR" dirty="0" err="1" smtClean="0"/>
              <a:t>αναβράζον</a:t>
            </a:r>
            <a:r>
              <a:rPr lang="el-GR" dirty="0" smtClean="0"/>
              <a:t> δισκίο</a:t>
            </a:r>
            <a:endParaRPr lang="fr-FR" dirty="0" smtClean="0"/>
          </a:p>
          <a:p>
            <a:r>
              <a:rPr lang="fr-FR" dirty="0" smtClean="0"/>
              <a:t>Médicament:</a:t>
            </a:r>
            <a:r>
              <a:rPr lang="el-GR" dirty="0" smtClean="0"/>
              <a:t> φάρμακο</a:t>
            </a:r>
            <a:endParaRPr lang="fr-FR" dirty="0" smtClean="0"/>
          </a:p>
          <a:p>
            <a:r>
              <a:rPr lang="fr-FR" dirty="0" smtClean="0"/>
              <a:t>Les gélules: </a:t>
            </a:r>
            <a:r>
              <a:rPr lang="el-GR" dirty="0" smtClean="0"/>
              <a:t>οι κάψουλες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2481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059906" y="214811"/>
            <a:ext cx="4007394" cy="6427289"/>
            <a:chOff x="1580606" y="469900"/>
            <a:chExt cx="4007394" cy="64272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6146" t="37587" r="35833" b="4285"/>
            <a:stretch/>
          </p:blipFill>
          <p:spPr>
            <a:xfrm>
              <a:off x="1625600" y="469900"/>
              <a:ext cx="3416300" cy="3984534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5881" t="43516" r="31250" b="20847"/>
            <a:stretch/>
          </p:blipFill>
          <p:spPr>
            <a:xfrm>
              <a:off x="1580606" y="4454434"/>
              <a:ext cx="4007394" cy="2442755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2187" t="82793" r="31667" b="9610"/>
          <a:stretch/>
        </p:blipFill>
        <p:spPr>
          <a:xfrm>
            <a:off x="5067300" y="812800"/>
            <a:ext cx="5626100" cy="52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1917700"/>
            <a:ext cx="488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gastro-entérite: </a:t>
            </a:r>
            <a:r>
              <a:rPr lang="el-GR" dirty="0" smtClean="0"/>
              <a:t>έχω γαστρεντερίτιδα</a:t>
            </a:r>
          </a:p>
          <a:p>
            <a:r>
              <a:rPr lang="fr-FR" dirty="0" smtClean="0"/>
              <a:t>Je vomis: </a:t>
            </a:r>
            <a:r>
              <a:rPr lang="el-GR" dirty="0" smtClean="0"/>
              <a:t>Κάνω εμετό</a:t>
            </a:r>
          </a:p>
          <a:p>
            <a:r>
              <a:rPr lang="fr-FR" dirty="0" smtClean="0"/>
              <a:t>J’ai la diarrhée: </a:t>
            </a:r>
            <a:r>
              <a:rPr lang="el-GR" dirty="0" smtClean="0"/>
              <a:t>Έχω διάρροια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522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046" t="46891" r="23429" b="8457"/>
          <a:stretch/>
        </p:blipFill>
        <p:spPr bwMode="auto">
          <a:xfrm>
            <a:off x="342900" y="552450"/>
            <a:ext cx="1129665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1608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46" t="29248" r="28229" b="11278"/>
          <a:stretch/>
        </p:blipFill>
        <p:spPr>
          <a:xfrm>
            <a:off x="304799" y="317500"/>
            <a:ext cx="6584535" cy="5105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1354" t="67972" r="25417" b="20541"/>
          <a:stretch/>
        </p:blipFill>
        <p:spPr>
          <a:xfrm>
            <a:off x="520700" y="5473700"/>
            <a:ext cx="8373806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0" y="736600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une angine: </a:t>
            </a:r>
            <a:r>
              <a:rPr lang="el-GR" dirty="0" smtClean="0"/>
              <a:t>αμυγδαλίτιδα, στηθάγχη</a:t>
            </a:r>
            <a:endParaRPr lang="fr-FR" dirty="0" smtClean="0"/>
          </a:p>
          <a:p>
            <a:r>
              <a:rPr lang="fr-FR" dirty="0" smtClean="0"/>
              <a:t>Je tousse:</a:t>
            </a:r>
            <a:r>
              <a:rPr lang="el-GR" dirty="0" smtClean="0"/>
              <a:t> βήχω</a:t>
            </a:r>
          </a:p>
          <a:p>
            <a:r>
              <a:rPr lang="fr-FR" dirty="0" smtClean="0"/>
              <a:t>J’ai mal à la gorge: </a:t>
            </a:r>
            <a:r>
              <a:rPr lang="el-GR" dirty="0" smtClean="0"/>
              <a:t>με πονάει ο λαιμός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5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559162" y="88900"/>
            <a:ext cx="5981338" cy="6477000"/>
            <a:chOff x="1524000" y="482600"/>
            <a:chExt cx="4546600" cy="59573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1666" t="33509" r="31042" b="4164"/>
            <a:stretch/>
          </p:blipFill>
          <p:spPr>
            <a:xfrm>
              <a:off x="1524000" y="482600"/>
              <a:ext cx="4546600" cy="427228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2462" t="43998" r="32716" b="31419"/>
            <a:stretch/>
          </p:blipFill>
          <p:spPr>
            <a:xfrm>
              <a:off x="1658983" y="4754880"/>
              <a:ext cx="4245428" cy="1685109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71439" r="28000" b="20176"/>
          <a:stretch/>
        </p:blipFill>
        <p:spPr>
          <a:xfrm>
            <a:off x="4839611" y="3505200"/>
            <a:ext cx="7029083" cy="653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100" y="800100"/>
            <a:ext cx="379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 suis guéri: </a:t>
            </a:r>
            <a:r>
              <a:rPr lang="el-GR" dirty="0" smtClean="0"/>
              <a:t>θεραπεύτηκα</a:t>
            </a:r>
          </a:p>
          <a:p>
            <a:r>
              <a:rPr lang="fr-FR" dirty="0" smtClean="0"/>
              <a:t>J’ai suivi les indications du médecin: </a:t>
            </a:r>
            <a:r>
              <a:rPr lang="el-GR" dirty="0" smtClean="0"/>
              <a:t>Ακολούθησα τις οδηγίες του γιατρού</a:t>
            </a:r>
            <a:endParaRPr lang="fr-FR" dirty="0" smtClean="0"/>
          </a:p>
          <a:p>
            <a:r>
              <a:rPr lang="fr-FR" dirty="0" smtClean="0"/>
              <a:t>J’ai pris mes médicaments: </a:t>
            </a:r>
            <a:r>
              <a:rPr lang="el-GR" dirty="0" smtClean="0"/>
              <a:t>Πήρα τα φάρμακά 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0754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06636" y="3320792"/>
            <a:ext cx="47019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https://learningapps.org/watch?v=p251cpe3t01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310996" y="4717534"/>
            <a:ext cx="46975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https://learningapps.org/watch?v=pr4556ps501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636" y="927100"/>
            <a:ext cx="9234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Activités</a:t>
            </a:r>
            <a:r>
              <a:rPr lang="el-GR" sz="2400" b="1" dirty="0" smtClean="0"/>
              <a:t> /</a:t>
            </a:r>
            <a:r>
              <a:rPr lang="fr-FR" sz="2400" b="1" dirty="0" smtClean="0"/>
              <a:t>devoirs:</a:t>
            </a:r>
          </a:p>
          <a:p>
            <a:pPr algn="just"/>
            <a:r>
              <a:rPr lang="en-US" sz="2000" dirty="0"/>
              <a:t>(</a:t>
            </a:r>
            <a:r>
              <a:rPr lang="el-GR" sz="2000" dirty="0" smtClean="0"/>
              <a:t>κάνετε </a:t>
            </a:r>
            <a:r>
              <a:rPr lang="fr-FR" sz="2000" dirty="0" smtClean="0"/>
              <a:t>copy </a:t>
            </a:r>
            <a:r>
              <a:rPr lang="fr-FR" sz="2000" dirty="0" err="1" smtClean="0"/>
              <a:t>paste</a:t>
            </a:r>
            <a:r>
              <a:rPr lang="el-GR" sz="2000" dirty="0"/>
              <a:t> </a:t>
            </a:r>
            <a:r>
              <a:rPr lang="el-GR" sz="2000" dirty="0" smtClean="0"/>
              <a:t>τις παρακάτω διευθύνσεις στη γραμμή αναζήτησης του </a:t>
            </a:r>
            <a:r>
              <a:rPr lang="el-GR" sz="2000" dirty="0" err="1" smtClean="0"/>
              <a:t>φυλλομετρητή</a:t>
            </a:r>
            <a:r>
              <a:rPr lang="el-GR" sz="2000" dirty="0" smtClean="0"/>
              <a:t> σας (</a:t>
            </a:r>
            <a:r>
              <a:rPr lang="en-US" sz="2000" dirty="0" smtClean="0"/>
              <a:t>google, </a:t>
            </a:r>
            <a:r>
              <a:rPr lang="en-US" sz="2000" dirty="0" err="1" smtClean="0"/>
              <a:t>mozilla</a:t>
            </a:r>
            <a:r>
              <a:rPr lang="el-GR" sz="2000" dirty="0" smtClean="0"/>
              <a:t> </a:t>
            </a:r>
            <a:r>
              <a:rPr lang="el-GR" sz="2000" dirty="0" err="1" smtClean="0"/>
              <a:t>κλπ</a:t>
            </a:r>
            <a:r>
              <a:rPr lang="el-GR" sz="2000" dirty="0" smtClean="0"/>
              <a:t>) και λύνετε τις ασκήσεις που βασίζονται στο προηγούμενο λεξιλόγιο)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85015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661" t="33325" r="44870" b="22579"/>
          <a:stretch/>
        </p:blipFill>
        <p:spPr>
          <a:xfrm>
            <a:off x="838200" y="454273"/>
            <a:ext cx="10185400" cy="5945752"/>
          </a:xfrm>
          <a:prstGeom prst="rect">
            <a:avLst/>
          </a:prstGeom>
        </p:spPr>
      </p:pic>
      <p:grpSp>
        <p:nvGrpSpPr>
          <p:cNvPr id="5" name="Ομάδα 4"/>
          <p:cNvGrpSpPr/>
          <p:nvPr/>
        </p:nvGrpSpPr>
        <p:grpSpPr>
          <a:xfrm>
            <a:off x="952500" y="5343048"/>
            <a:ext cx="7969250" cy="1406505"/>
            <a:chOff x="952500" y="5343048"/>
            <a:chExt cx="7969250" cy="1406505"/>
          </a:xfrm>
        </p:grpSpPr>
        <p:sp>
          <p:nvSpPr>
            <p:cNvPr id="3" name="Ορθογώνιο 2"/>
            <p:cNvSpPr/>
            <p:nvPr/>
          </p:nvSpPr>
          <p:spPr>
            <a:xfrm>
              <a:off x="1784350" y="5826223"/>
              <a:ext cx="7137400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l-GR" dirty="0" smtClean="0">
                <a:hlinkClick r:id="rId3"/>
              </a:endParaRPr>
            </a:p>
            <a:p>
              <a:r>
                <a:rPr lang="el-GR" dirty="0" smtClean="0">
                  <a:hlinkClick r:id="rId3"/>
                </a:rPr>
                <a:t>https</a:t>
              </a:r>
              <a:r>
                <a:rPr lang="el-GR" dirty="0">
                  <a:hlinkClick r:id="rId3"/>
                </a:rPr>
                <a:t>://</a:t>
              </a:r>
              <a:r>
                <a:rPr lang="el-GR" dirty="0" smtClean="0">
                  <a:hlinkClick r:id="rId3"/>
                </a:rPr>
                <a:t>www.youtube.com/watch?v=bzPR0Z7RTWI&amp;feature=emb_logo</a:t>
              </a:r>
              <a:endParaRPr lang="el-GR" dirty="0"/>
            </a:p>
            <a:p>
              <a:endParaRPr lang="el-GR" dirty="0" smtClean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2500" y="5343048"/>
              <a:ext cx="7137400" cy="58477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Ακούστε τον παραπάνω διάλογο στην παρακάτω διεύθυνση και χρησιμοποιήστε το </a:t>
              </a:r>
              <a:r>
                <a:rPr lang="en-US" sz="1600" dirty="0">
                  <a:hlinkClick r:id="rId4"/>
                </a:rPr>
                <a:t>https://</a:t>
              </a:r>
              <a:r>
                <a:rPr lang="en-US" sz="1600" dirty="0" smtClean="0">
                  <a:hlinkClick r:id="rId4"/>
                </a:rPr>
                <a:t>fr.glosbe.com/fr/el</a:t>
              </a:r>
              <a:r>
                <a:rPr lang="el-GR" sz="1600" dirty="0" smtClean="0"/>
                <a:t> για τις άγνωστες λέξεις.</a:t>
              </a:r>
              <a:endParaRPr lang="el-G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88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7188" t="15353" r="20000" b="31658"/>
          <a:stretch/>
        </p:blipFill>
        <p:spPr>
          <a:xfrm>
            <a:off x="1117600" y="698500"/>
            <a:ext cx="8331200" cy="579738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364075" y="386834"/>
            <a:ext cx="547232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www.french.hku.hk/copy-of-11-a-la-radio</a:t>
            </a:r>
            <a:endParaRPr lang="fr-FR" dirty="0" smtClean="0"/>
          </a:p>
          <a:p>
            <a:pPr algn="just"/>
            <a:r>
              <a:rPr lang="el-GR" dirty="0" smtClean="0"/>
              <a:t>Μπαίνοντας στην παραπάνω ιστοσελίδα και κάνοντας κλικ στους αριθμούς, μπορείτε να ακούσετε τους παρακάτω διαλόγους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058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5104" t="29249" r="17083" b="38536"/>
          <a:stretch/>
        </p:blipFill>
        <p:spPr>
          <a:xfrm>
            <a:off x="1210239" y="1371600"/>
            <a:ext cx="921938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313" t="26655" r="24583" b="11278"/>
          <a:stretch/>
        </p:blipFill>
        <p:spPr>
          <a:xfrm>
            <a:off x="1828800" y="792549"/>
            <a:ext cx="8191500" cy="570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4305300"/>
            <a:ext cx="21717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Mal à avaler: </a:t>
            </a:r>
            <a:r>
              <a:rPr lang="el-GR" dirty="0" smtClean="0"/>
              <a:t>Πόνος στην κατάποση</a:t>
            </a:r>
          </a:p>
          <a:p>
            <a:r>
              <a:rPr lang="fr-FR" dirty="0" smtClean="0"/>
              <a:t>Nausée: </a:t>
            </a:r>
            <a:r>
              <a:rPr lang="el-GR" dirty="0" smtClean="0"/>
              <a:t>Ναυτία</a:t>
            </a:r>
          </a:p>
          <a:p>
            <a:r>
              <a:rPr lang="fr-FR" dirty="0" smtClean="0"/>
              <a:t>Toux: </a:t>
            </a:r>
            <a:r>
              <a:rPr lang="el-GR" dirty="0" smtClean="0"/>
              <a:t>βήχας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147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52500" y="4413935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https://www.youtube.com/watch?v=SYJbI8vnVOw&amp;feature=youtu.be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1562" t="21838" r="34166" b="13315"/>
          <a:stretch/>
        </p:blipFill>
        <p:spPr>
          <a:xfrm>
            <a:off x="952500" y="1359665"/>
            <a:ext cx="4876800" cy="276641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952500" y="846407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LES METIERS (JOBS) : ep2. La Chirurgienne (Surgeon)</a:t>
            </a:r>
            <a:endParaRPr lang="fr-FR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3293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043" t="23320" r="22759" b="16280"/>
          <a:stretch/>
        </p:blipFill>
        <p:spPr>
          <a:xfrm>
            <a:off x="1193800" y="633926"/>
            <a:ext cx="9563100" cy="57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300" y="2489200"/>
            <a:ext cx="864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i="1" u="sng" dirty="0"/>
              <a:t>d</a:t>
            </a:r>
            <a:r>
              <a:rPr lang="fr-FR" sz="2000" i="1" u="sng" dirty="0" smtClean="0"/>
              <a:t>ésir</a:t>
            </a:r>
            <a:r>
              <a:rPr lang="fr-FR" sz="2000" dirty="0" smtClean="0"/>
              <a:t> (vouloir)</a:t>
            </a:r>
            <a:r>
              <a:rPr lang="el-GR" sz="2000" dirty="0" smtClean="0"/>
              <a:t>… </a:t>
            </a:r>
            <a:r>
              <a:rPr lang="fr-FR" sz="2000" dirty="0" smtClean="0"/>
              <a:t> </a:t>
            </a:r>
            <a:r>
              <a:rPr lang="fr-FR" sz="2000" i="1" u="sng" dirty="0" smtClean="0"/>
              <a:t>capacité</a:t>
            </a:r>
            <a:r>
              <a:rPr lang="fr-FR" sz="2000" dirty="0" smtClean="0"/>
              <a:t> (pouvoir)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nécessité</a:t>
            </a:r>
            <a:r>
              <a:rPr lang="fr-FR" sz="2000" dirty="0" smtClean="0"/>
              <a:t> (devoir, falloir)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infinitif</a:t>
            </a:r>
          </a:p>
          <a:p>
            <a:pPr>
              <a:lnSpc>
                <a:spcPct val="150000"/>
              </a:lnSpc>
            </a:pPr>
            <a:r>
              <a:rPr lang="el-GR" sz="2000" i="1" u="sng" dirty="0"/>
              <a:t>ε</a:t>
            </a:r>
            <a:r>
              <a:rPr lang="el-GR" sz="2000" i="1" u="sng" dirty="0" smtClean="0"/>
              <a:t>πιθυμία   ικανότητα-δυνατότητα      αναγκαιότητα                     απαρέμφατο                </a:t>
            </a:r>
            <a:endParaRPr lang="el-GR" sz="2000" i="1" u="sng" dirty="0"/>
          </a:p>
        </p:txBody>
      </p:sp>
    </p:spTree>
    <p:extLst>
      <p:ext uri="{BB962C8B-B14F-4D97-AF65-F5344CB8AC3E}">
        <p14:creationId xmlns:p14="http://schemas.microsoft.com/office/powerpoint/2010/main" val="348047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://4.bp.blogspot.com/-qqePwpnYb0k/VRf3SBvxh5I/AAAAAAAACBs/PuAbCB5pr8Q/s1600/ne%CC%81gation%2Bplus%2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7800"/>
            <a:ext cx="4838699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8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50900" y="1621388"/>
            <a:ext cx="10210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Τρία πολύ βασικά ρήματα, που θα τα συναντήσουμε και με την ονομασία: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verbes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modaux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επειδή μπορούν να αλλάξουν το νόημα του ρήματος που συνοδεύουν. </a:t>
            </a:r>
            <a:endParaRPr lang="fr-FR" dirty="0" smtClean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 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καθένα τους συνδυάζεται μ’ ένα απαρέμφατο (δηλ. άκλιτο ρήμα) για να εκφράσει :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54501" y="812819"/>
            <a:ext cx="158684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l-GR" sz="2000" dirty="0" err="1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ouloir</a:t>
            </a:r>
            <a:r>
              <a:rPr lang="el-GR" sz="2000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θέλω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4015966" y="808392"/>
            <a:ext cx="189622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pouvoir</a:t>
            </a:r>
            <a:r>
              <a:rPr lang="el-GR" sz="2000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μπορώ</a:t>
            </a:r>
            <a:endParaRPr lang="el-GR" sz="2000" dirty="0"/>
          </a:p>
        </p:txBody>
      </p:sp>
      <p:sp>
        <p:nvSpPr>
          <p:cNvPr id="5" name="Ορθογώνιο 4"/>
          <p:cNvSpPr/>
          <p:nvPr/>
        </p:nvSpPr>
        <p:spPr>
          <a:xfrm>
            <a:off x="7012469" y="808392"/>
            <a:ext cx="25005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devoir</a:t>
            </a:r>
            <a:r>
              <a:rPr lang="el-GR" dirty="0">
                <a:solidFill>
                  <a:schemeClr val="accent2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οφείλω</a:t>
            </a:r>
            <a:r>
              <a:rPr lang="el-GR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, πρέπει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939800" y="31399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επιθυμία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095003" y="3169080"/>
            <a:ext cx="533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veux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25913" y="3642799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 δυνατότητα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095003" y="3651654"/>
            <a:ext cx="557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peux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Μπορώ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939800" y="4145696"/>
            <a:ext cx="292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αναγκαιότητα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095003" y="4102575"/>
            <a:ext cx="7167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dois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réserver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des billets d’avion.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Πρέπει να κλείσω αεροπορικά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εισητήρια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850900" y="4899460"/>
            <a:ext cx="10464800" cy="1431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veux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Thessalonique le 15 juin mais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ne peux pas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partir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parce que, ce jour-là, il </a:t>
            </a:r>
            <a:r>
              <a:rPr lang="fr-F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a 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grève de trains. 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el-G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dois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annuler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échanger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billets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ταξιδέψω στη Θεσσαλονίκη στις 15 Ιουνίου αλλά δεν μπορώ να φύγω γιατί, εκείνη τη μέρα, έχουν απεργία τα τρένα. Πρέπει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ν’ακυρώσω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το ταξίδι μου και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ν’αλλάξω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τα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εισητήριά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μου.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0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71500" y="383980"/>
            <a:ext cx="11137900" cy="594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dois 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vérité.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πάντα να λες την αλήθεια.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doit avoir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ans pour obtenir un permis de conduire.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είναι κανείς 18 χρονών για να πάρει δίπλωμα οδήγησης.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devons être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l’heure au rendez-vous.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είμαστε στην ώρα μας στο ραντεβού.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peux demander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renseignement?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Μπορώ να ζητήσω μια πληροφορία;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peut</a:t>
            </a:r>
            <a:r>
              <a:rPr lang="fr-FR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vélo.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 να κάνει ποδήλατο.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 peuvent parler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français.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πορού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 μιλήσουν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γαλλικά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peux aller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cinéma ce soir.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Μπορείς να πας σινεμά απόψε.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pouvez 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exercice.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facile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Μπορείτε να κάνετε αυτή την άσκηση. Είναι εύκολο!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 ne veux pas sortir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soir?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θέλεις να βγεις απόψε;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voulons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dans le monde entier.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Θέλουμε να ταξιδέψουμε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σ’όλο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τον κόσμο.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ne veulent pas manger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maintenant, peut-être plus tard.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θέλουν να φάνε τώρα, ίσως αργότερα.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07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15817"/>
              </p:ext>
            </p:extLst>
          </p:nvPr>
        </p:nvGraphicFramePr>
        <p:xfrm>
          <a:off x="1130300" y="977904"/>
          <a:ext cx="9283700" cy="505459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138827"/>
                <a:gridCol w="3016930"/>
                <a:gridCol w="3127943"/>
              </a:tblGrid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devoir</a:t>
                      </a:r>
                      <a:r>
                        <a:rPr lang="el-GR" sz="2800" dirty="0">
                          <a:effectLst/>
                        </a:rPr>
                        <a:t>: οφείλω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vouloir: θέλω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pouvoir: μπορώ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je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r>
                        <a:rPr lang="el-GR" sz="28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tu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 doit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</a:t>
                      </a:r>
                      <a:r>
                        <a:rPr lang="el-GR" sz="2800" dirty="0">
                          <a:effectLst/>
                        </a:rPr>
                        <a:t>, on </a:t>
                      </a:r>
                      <a:r>
                        <a:rPr lang="el-GR" sz="2800" dirty="0" err="1">
                          <a:effectLst/>
                        </a:rPr>
                        <a:t>veut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peut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nous devons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voulons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devez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voulez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vous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pouvez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 ils, elles doivent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ils, elles veulent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ils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peuvent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7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38606" b="29990"/>
          <a:stretch/>
        </p:blipFill>
        <p:spPr>
          <a:xfrm>
            <a:off x="266700" y="2647950"/>
            <a:ext cx="11925300" cy="215265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66700" y="1505635"/>
            <a:ext cx="1154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hlinkClick r:id="rId3"/>
              </a:rPr>
              <a:t>https://</a:t>
            </a:r>
            <a:r>
              <a:rPr lang="el-GR" sz="2000" dirty="0" smtClean="0">
                <a:hlinkClick r:id="rId3"/>
              </a:rPr>
              <a:t>langue-francaise.tv5monde.com/decouvrir/voyager-en-francais/les-expressions-imagees-darchibald</a:t>
            </a:r>
            <a:endParaRPr lang="en-US" sz="2000" dirty="0" smtClean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338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750" t="28694" r="26354" b="37772"/>
          <a:stretch/>
        </p:blipFill>
        <p:spPr>
          <a:xfrm>
            <a:off x="1424647" y="558800"/>
            <a:ext cx="9141754" cy="34544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549400" y="4363135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mtClean="0"/>
              <a:t>https://www.expressio.fr/expressions/prendre-ses-jambes-a-son-cou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549400" y="4732467"/>
            <a:ext cx="514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https://www.expressio.fr/expressions/lever-le-coude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549400" y="5082402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https://www.expressio.fr/expressions/se-croire-sorti-de-la-cuisse-de-jupiter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549400" y="5478503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https://www.expressio.fr/expressions/avoir-l-estomac-dans-les-talons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49400" y="5874604"/>
            <a:ext cx="584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https://www.expressio.fr/expressions/les-doigts-dans-le-nez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549400" y="6211669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https://www.expressio.fr/expressions/mettre-les-pieds-dans-le-plat</a:t>
            </a:r>
          </a:p>
        </p:txBody>
      </p:sp>
    </p:spTree>
    <p:extLst>
      <p:ext uri="{BB962C8B-B14F-4D97-AF65-F5344CB8AC3E}">
        <p14:creationId xmlns:p14="http://schemas.microsoft.com/office/powerpoint/2010/main" val="1125495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7513637" cy="431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6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82600"/>
            <a:ext cx="5789612" cy="38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3054350"/>
            <a:ext cx="5856288" cy="346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2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09600"/>
            <a:ext cx="8343900" cy="562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5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2" y="527050"/>
            <a:ext cx="7926388" cy="564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6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93700"/>
            <a:ext cx="74930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redac.petitsfrenchies.com/wp-content/uploads/2015/12/santons-de-prov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8" y="3477718"/>
            <a:ext cx="4489679" cy="29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9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4350" y="762001"/>
            <a:ext cx="10915650" cy="540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négation autrement … 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άρνηση αλλιώς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…)</a:t>
            </a:r>
            <a:endParaRPr lang="el-GR" sz="2800" dirty="0" smtClean="0">
              <a:solidFill>
                <a:srgbClr val="2E75B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veux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rien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frappe à la porte.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voyagerai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nulle part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cet été.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t’aime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plus.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Il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n’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 encore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arrivé.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 voudrais mon café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sans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sucre, s’il vous plaît.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Για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να αρνηθούμε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ή να δείξουμε την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αντίθεση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στα γαλλικά, δεν είναι απαραίτητο να χρησιμοποιήσουμε πάντα το 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Υπάρχουν κι άλλοι τρόποι. Ας δούμε πως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47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749675" y="39370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Joyeux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Noël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Bonne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Année</a:t>
            </a:r>
            <a:r>
              <a:rPr lang="el-G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!!!</a:t>
            </a:r>
            <a:endParaRPr lang="el-GR" sz="2800" dirty="0"/>
          </a:p>
        </p:txBody>
      </p:sp>
      <p:pic>
        <p:nvPicPr>
          <p:cNvPr id="512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1056619"/>
            <a:ext cx="8305799" cy="54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1374"/>
            <a:ext cx="6923087" cy="43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https://aphroditekarageorgiou.weebly.com/uploads/3/0/7/6/30767969/9259139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85774"/>
            <a:ext cx="3810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6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https://aphroditekarageorgiou.weebly.com/uploads/3/0/7/6/30767969/713436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8299"/>
            <a:ext cx="5892800" cy="41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https://aphroditekarageorgiou.weebly.com/uploads/3/0/7/6/30767969/4467547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641600"/>
            <a:ext cx="5473700" cy="379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6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s://aphroditekarageorgiou.weebly.com/uploads/3/0/7/6/30767969/126501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36" y="2270124"/>
            <a:ext cx="5959929" cy="443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Pictur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1" y="287382"/>
            <a:ext cx="5508897" cy="373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s://aphroditekarageorgiou.weebly.com/uploads/3/0/7/6/30767969/717493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1950"/>
            <a:ext cx="5016500" cy="41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https://aphroditekarageorgiou.weebly.com/uploads/3/0/7/6/30767969/426792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06500"/>
            <a:ext cx="6108700" cy="521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4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04800"/>
            <a:ext cx="88773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7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061200" y="315419"/>
            <a:ext cx="408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>
                <a:solidFill>
                  <a:srgbClr val="515151"/>
                </a:solidFill>
                <a:latin typeface="Raleway"/>
              </a:rPr>
              <a:t>«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Joyeux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 </a:t>
            </a:r>
            <a:r>
              <a:rPr lang="en-US" b="1" dirty="0" smtClean="0">
                <a:solidFill>
                  <a:srgbClr val="8E8E8E"/>
                </a:solidFill>
                <a:latin typeface="Raleway"/>
              </a:rPr>
              <a:t>Noël!</a:t>
            </a:r>
            <a:r>
              <a:rPr lang="en-US" dirty="0" smtClean="0">
                <a:latin typeface="Raleway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Χαρούμενα </a:t>
            </a:r>
            <a:r>
              <a:rPr lang="el-GR" dirty="0">
                <a:latin typeface="Raleway"/>
              </a:rPr>
              <a:t>Χριστούγεννα!», </a:t>
            </a:r>
            <a:r>
              <a:rPr lang="el-GR" dirty="0"/>
              <a:t/>
            </a:r>
            <a:br>
              <a:rPr lang="el-GR" dirty="0"/>
            </a:br>
            <a:r>
              <a:rPr lang="el-GR" dirty="0">
                <a:latin typeface="Raleway"/>
              </a:rPr>
              <a:t>« 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Bonne et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heureuse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année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!</a:t>
            </a:r>
            <a:r>
              <a:rPr lang="en-US" dirty="0">
                <a:latin typeface="Raleway"/>
              </a:rPr>
              <a:t> </a:t>
            </a:r>
            <a:endParaRPr lang="en-US" dirty="0" smtClean="0">
              <a:latin typeface="Raleway"/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Καλή </a:t>
            </a:r>
            <a:r>
              <a:rPr lang="el-GR" dirty="0">
                <a:latin typeface="Raleway"/>
              </a:rPr>
              <a:t>και ευτυχισμένη χρονιά!», </a:t>
            </a:r>
            <a:r>
              <a:rPr lang="el-GR" dirty="0"/>
              <a:t/>
            </a:r>
            <a:br>
              <a:rPr lang="el-GR" dirty="0"/>
            </a:br>
            <a:r>
              <a:rPr lang="el-GR" dirty="0">
                <a:latin typeface="Raleway"/>
              </a:rPr>
              <a:t>« 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Bonne </a:t>
            </a:r>
            <a:r>
              <a:rPr lang="en-US" b="1" dirty="0" err="1">
                <a:solidFill>
                  <a:srgbClr val="8E8E8E"/>
                </a:solidFill>
                <a:latin typeface="Raleway"/>
              </a:rPr>
              <a:t>année</a:t>
            </a:r>
            <a:r>
              <a:rPr lang="en-US" b="1" dirty="0">
                <a:solidFill>
                  <a:srgbClr val="8E8E8E"/>
                </a:solidFill>
                <a:latin typeface="Raleway"/>
              </a:rPr>
              <a:t>, bonne santé!</a:t>
            </a:r>
            <a:r>
              <a:rPr lang="en-US" dirty="0">
                <a:latin typeface="Raleway"/>
              </a:rPr>
              <a:t> </a:t>
            </a:r>
            <a:endParaRPr lang="en-US" dirty="0" smtClean="0">
              <a:latin typeface="Raleway"/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latin typeface="Raleway"/>
              </a:rPr>
              <a:t>Καλή </a:t>
            </a:r>
            <a:r>
              <a:rPr lang="el-GR" dirty="0">
                <a:latin typeface="Raleway"/>
              </a:rPr>
              <a:t>χρονιά με υγεία</a:t>
            </a:r>
            <a:r>
              <a:rPr lang="el-GR" dirty="0" smtClean="0">
                <a:latin typeface="Raleway"/>
              </a:rPr>
              <a:t>!»</a:t>
            </a:r>
            <a:endParaRPr lang="el-GR" dirty="0"/>
          </a:p>
        </p:txBody>
      </p:sp>
      <p:pic>
        <p:nvPicPr>
          <p:cNvPr id="3" name="Εικόνα 2" descr="https://2.bp.blogspot.com/-J8QykPaONoQ/WkMJIomTXtI/AAAAAAAAlUA/XJeMYHr4IfMa4ydrc_GVnx1iGkC284e0gCLcBGAs/s1600/vocabulair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06045"/>
            <a:ext cx="5670550" cy="645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La surprenante histoire de Vive le vent, chanson iconique de Noë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7" y="3858739"/>
            <a:ext cx="4637998" cy="26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71862" y="1405853"/>
            <a:ext cx="6009157" cy="294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Il est né le divin enfant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www.youtube.com/watch?v=KW6UZaoQ7jk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www.youtube.com/watch?v=HvAhwvi39mo</a:t>
            </a:r>
            <a:endParaRPr lang="fr-FR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www.youtube.com/watch?v=b_K9UI3bxD4</a:t>
            </a:r>
            <a:endParaRPr 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102895" y="1756823"/>
            <a:ext cx="557319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Les anges dans nos campagnes</a:t>
            </a:r>
          </a:p>
          <a:p>
            <a:r>
              <a:rPr lang="fr-FR" sz="2000" dirty="0">
                <a:hlinkClick r:id="rId4"/>
              </a:rPr>
              <a:t>https://</a:t>
            </a:r>
            <a:r>
              <a:rPr lang="fr-FR" sz="2000" dirty="0" smtClean="0">
                <a:hlinkClick r:id="rId4"/>
              </a:rPr>
              <a:t>www.youtube.com/watch?v=dkLZflkiTsk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www.youtube.com/watch?v=K98edCKmU2c</a:t>
            </a:r>
            <a:endParaRPr lang="fr-FR" sz="2000" dirty="0" smtClean="0"/>
          </a:p>
          <a:p>
            <a:endParaRPr lang="el-GR" sz="2000" dirty="0"/>
          </a:p>
        </p:txBody>
      </p:sp>
      <p:sp>
        <p:nvSpPr>
          <p:cNvPr id="5" name="Ορθογώνιο 4"/>
          <p:cNvSpPr/>
          <p:nvPr/>
        </p:nvSpPr>
        <p:spPr>
          <a:xfrm>
            <a:off x="6102895" y="3745467"/>
            <a:ext cx="56055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Petit Papa Noel</a:t>
            </a:r>
          </a:p>
          <a:p>
            <a:r>
              <a:rPr lang="fr-FR" sz="2000" dirty="0">
                <a:hlinkClick r:id="rId6"/>
              </a:rPr>
              <a:t>https://</a:t>
            </a:r>
            <a:r>
              <a:rPr lang="fr-FR" sz="2000" dirty="0" smtClean="0">
                <a:hlinkClick r:id="rId6"/>
              </a:rPr>
              <a:t>www.youtube.com/watch?v=7CeGgCiFTHA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www.youtube.com/watch?v=WQushjP2Wqk</a:t>
            </a:r>
            <a:endParaRPr lang="fr-FR" sz="2000" dirty="0" smtClean="0"/>
          </a:p>
          <a:p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471862" y="4585901"/>
            <a:ext cx="49967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Vive le vent</a:t>
            </a:r>
          </a:p>
          <a:p>
            <a:r>
              <a:rPr lang="el-GR" dirty="0" smtClean="0">
                <a:hlinkClick r:id="rId8"/>
              </a:rPr>
              <a:t>https</a:t>
            </a:r>
            <a:r>
              <a:rPr lang="el-GR" dirty="0">
                <a:hlinkClick r:id="rId8"/>
              </a:rPr>
              <a:t>://</a:t>
            </a:r>
            <a:r>
              <a:rPr lang="el-GR" dirty="0" smtClean="0">
                <a:hlinkClick r:id="rId8"/>
              </a:rPr>
              <a:t>www.youtube.com/watch?v=vZgbzER3QcM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471862" y="5487922"/>
            <a:ext cx="687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9"/>
              </a:rPr>
              <a:t>https://www.youtube.com/watch?v=_</a:t>
            </a:r>
            <a:r>
              <a:rPr lang="el-GR" dirty="0" smtClean="0">
                <a:hlinkClick r:id="rId9"/>
              </a:rPr>
              <a:t>akBpnVJ0CE&amp;feature=emb_logo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1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14400" y="16235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Strasbourg capitale de Noel 2019</a:t>
            </a:r>
            <a:endParaRPr lang="el-GR" dirty="0"/>
          </a:p>
          <a:p>
            <a:r>
              <a:rPr lang="fr-FR" dirty="0">
                <a:hlinkClick r:id="rId2"/>
              </a:rPr>
              <a:t>https://www.dailymotion.com/video/x7lc4uc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Strasbourg présente la recette magique du marché de Noel</a:t>
            </a:r>
            <a:endParaRPr lang="el-GR" b="1" dirty="0"/>
          </a:p>
          <a:p>
            <a:r>
              <a:rPr lang="en-US" dirty="0">
                <a:hlinkClick r:id="rId3"/>
              </a:rPr>
              <a:t>https://www.dailymotion.com/video/x54ovnh</a:t>
            </a:r>
            <a:endParaRPr lang="en-US" dirty="0"/>
          </a:p>
        </p:txBody>
      </p:sp>
      <p:sp>
        <p:nvSpPr>
          <p:cNvPr id="3" name="Ορθογώνιο 2"/>
          <p:cNvSpPr/>
          <p:nvPr/>
        </p:nvSpPr>
        <p:spPr>
          <a:xfrm>
            <a:off x="914400" y="45781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Le </a:t>
            </a:r>
            <a:r>
              <a:rPr lang="fr-FR" dirty="0"/>
              <a:t>père Noël a faim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https://www.youtube.com/watch?v=ZX8CGZ2dqP8</a:t>
            </a:r>
            <a:endParaRPr lang="en-US" dirty="0"/>
          </a:p>
        </p:txBody>
      </p:sp>
      <p:sp>
        <p:nvSpPr>
          <p:cNvPr id="4" name="Ορθογώνιο 3"/>
          <p:cNvSpPr/>
          <p:nvPr/>
        </p:nvSpPr>
        <p:spPr>
          <a:xfrm>
            <a:off x="914400" y="3516362"/>
            <a:ext cx="7181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Fête des lumières 2017 à Lyon </a:t>
            </a:r>
            <a:r>
              <a:rPr lang="el-GR" dirty="0" smtClean="0">
                <a:hlinkClick r:id="rId5"/>
              </a:rPr>
              <a:t>https</a:t>
            </a:r>
            <a:r>
              <a:rPr lang="el-GR" dirty="0">
                <a:hlinkClick r:id="rId5"/>
              </a:rPr>
              <a:t>://</a:t>
            </a:r>
            <a:r>
              <a:rPr lang="el-GR" dirty="0" smtClean="0">
                <a:hlinkClick r:id="rId5"/>
              </a:rPr>
              <a:t>www.youtube.com/watch?v=diWy8OzspAU&amp;feature=emb_logo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57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1346200"/>
            <a:ext cx="10744200" cy="319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fr-FR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quelqu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 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κάποιος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Tout le monde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όλοι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 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personne </a:t>
            </a:r>
            <a:r>
              <a:rPr lang="fr-FR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/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aucun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κανείς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endParaRPr lang="el-GR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venu? Non, p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ersonne 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tu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 ici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là. 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cette salle. Par contre toi, 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porte? – Non,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9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12800" y="800100"/>
            <a:ext cx="10299700" cy="548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όλοι)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l’exposition? Non,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‘est venu à l’exposition.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la fête. ‡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 à la fête.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>
              <a:solidFill>
                <a:srgbClr val="4A474B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αρκετοί, πολλοί)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κανείς, καμμιά)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copains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vrai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amies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étrang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 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parle français.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65200" y="423530"/>
            <a:ext cx="9893300" cy="542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κάτι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tout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rien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τίποτα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– Non merci,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veux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 acheté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croit qu’il 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en réalité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avons tout et vous n’avez rien.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παντού)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κάπου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 </a:t>
            </a:r>
            <a:r>
              <a:rPr lang="el-GR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πουθενά)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 cherché mon sac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ce soir? –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 reste à la maison.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 vu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lunettes?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ai vues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7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48000" y="440362"/>
            <a:ext cx="6096000" cy="5977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prends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cours de danse?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prends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cours de danse.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peu de café?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veux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ήδη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pas encore</a:t>
            </a:r>
            <a:r>
              <a:rPr lang="fr-FR" sz="2000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tes devoirs pour l’école?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commencé à étudier.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J’étudie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4 ans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mes études.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visité le Louvre? 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Non,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malheureusement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890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824</Words>
  <Application>Microsoft Office PowerPoint</Application>
  <PresentationFormat>Ευρεία οθόνη</PresentationFormat>
  <Paragraphs>308</Paragraphs>
  <Slides>58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inherit</vt:lpstr>
      <vt:lpstr>Raleway</vt:lpstr>
      <vt:lpstr>Roboto</vt:lpstr>
      <vt:lpstr>Symbol</vt:lpstr>
      <vt:lpstr>Times New Roman</vt:lpstr>
      <vt:lpstr>Θέμα του Office</vt:lpstr>
      <vt:lpstr>Micro-intervalle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Micro-intervalle</dc:title>
  <dc:creator>Dimitris Triantafillidis</dc:creator>
  <cp:lastModifiedBy>Dimitris Triantafillidis</cp:lastModifiedBy>
  <cp:revision>97</cp:revision>
  <dcterms:created xsi:type="dcterms:W3CDTF">2020-11-26T06:28:10Z</dcterms:created>
  <dcterms:modified xsi:type="dcterms:W3CDTF">2020-12-22T09:51:59Z</dcterms:modified>
</cp:coreProperties>
</file>