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3" r:id="rId5"/>
    <p:sldId id="257" r:id="rId6"/>
    <p:sldId id="264" r:id="rId7"/>
    <p:sldId id="267" r:id="rId8"/>
    <p:sldId id="260" r:id="rId9"/>
    <p:sldId id="265" r:id="rId10"/>
    <p:sldId id="262" r:id="rId11"/>
    <p:sldId id="261" r:id="rId12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4000" y="981455"/>
                </a:lnTo>
                <a:lnTo>
                  <a:pt x="9144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01D8-48E2-4CFC-9215-78DEDC20D4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12DD-B494-4E46-9BB7-AC6D5749B2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E326-7636-4290-8A33-B523EB3991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20395"/>
          </a:xfrm>
          <a:custGeom>
            <a:avLst/>
            <a:gdLst/>
            <a:ahLst/>
            <a:cxnLst/>
            <a:rect l="l" t="t" r="r" b="b"/>
            <a:pathLst>
              <a:path w="9144000" h="620395">
                <a:moveTo>
                  <a:pt x="0" y="620267"/>
                </a:moveTo>
                <a:lnTo>
                  <a:pt x="9144000" y="620267"/>
                </a:lnTo>
                <a:lnTo>
                  <a:pt x="9144000" y="0"/>
                </a:lnTo>
                <a:lnTo>
                  <a:pt x="0" y="0"/>
                </a:lnTo>
                <a:lnTo>
                  <a:pt x="0" y="6202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6338" y="61036"/>
            <a:ext cx="221132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CEAD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182" y="1838451"/>
            <a:ext cx="8509634" cy="369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&#947;%20&#947;&#965;&#956;&#957;&#945;&#963;&#943;&#959;&#965;/&#914;&#900;%20&#920;&#917;&#924;&#913;&#932;&#921;&#922;&#919;%20&#917;&#925;&#927;&#932;&#919;&#932;&#913;/&#925;%20&#913;&#915;&#913;&#928;&#913;&#931;%20-&#928;&#913;&#925;&#932;&#917;&#923;&#919;&#931;%20&#920;&#913;&#923;&#913;&#931;&#931;&#921;&#925;&#927;&#931;%20-&#928;&#913;&#921;&#916;&#921;&#922;&#919;%20&#935;&#927;&#929;&#937;&#916;&#921;&#913;%20&#931;&#928;.&#923;&#913;&#924;&#928;&#929;&#927;&#933;.mp4" TargetMode="External"/><Relationship Id="rId2" Type="http://schemas.openxmlformats.org/officeDocument/2006/relationships/hyperlink" Target="MAN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2600" y="152400"/>
            <a:ext cx="7239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5">
                <a:solidFill>
                  <a:srgbClr val="FCEADA"/>
                </a:solidFill>
                <a:latin typeface="Noto Sans"/>
                <a:cs typeface="Noto Sans"/>
              </a:rPr>
              <a:t>1.4</a:t>
            </a:r>
            <a:r>
              <a:rPr sz="4000" spc="-204">
                <a:solidFill>
                  <a:srgbClr val="FCEADA"/>
                </a:solidFill>
                <a:latin typeface="Noto Sans"/>
                <a:cs typeface="Noto Sans"/>
              </a:rPr>
              <a:t> </a:t>
            </a:r>
            <a:r>
              <a:rPr sz="4000" spc="-409" smtClean="0">
                <a:solidFill>
                  <a:srgbClr val="FCEADA"/>
                </a:solidFill>
                <a:latin typeface="Noto Sans"/>
                <a:cs typeface="Noto Sans"/>
              </a:rPr>
              <a:t>ΟΙΚΟ</a:t>
            </a:r>
            <a:r>
              <a:rPr lang="el-GR" sz="4000" spc="-409" dirty="0" smtClean="0">
                <a:solidFill>
                  <a:srgbClr val="FCEADA"/>
                </a:solidFill>
                <a:latin typeface="Noto Sans"/>
                <a:cs typeface="Noto Sans"/>
              </a:rPr>
              <a:t>Θ</a:t>
            </a:r>
            <a:r>
              <a:rPr lang="en-US" sz="4000" spc="-409" dirty="0" smtClean="0">
                <a:solidFill>
                  <a:srgbClr val="FCEADA"/>
                </a:solidFill>
                <a:latin typeface="Noto Sans"/>
                <a:cs typeface="Noto Sans"/>
              </a:rPr>
              <a:t>EO</a:t>
            </a:r>
            <a:r>
              <a:rPr sz="4000" spc="-409" smtClean="0">
                <a:solidFill>
                  <a:srgbClr val="FCEADA"/>
                </a:solidFill>
                <a:latin typeface="Noto Sans"/>
                <a:cs typeface="Noto Sans"/>
              </a:rPr>
              <a:t>ΛΟΓΙΑ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600" y="1905000"/>
            <a:ext cx="2857499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- TextBox"/>
          <p:cNvSpPr txBox="1"/>
          <p:nvPr/>
        </p:nvSpPr>
        <p:spPr>
          <a:xfrm>
            <a:off x="990600" y="5181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Παρατηρήστε τις εικόνες του βιβλίου σας σελ 19 σε ποια θέματα αναφέρονται </a:t>
            </a:r>
            <a:r>
              <a:rPr lang="en-US" dirty="0" smtClean="0"/>
              <a:t>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66338" y="61036"/>
            <a:ext cx="2211323" cy="430887"/>
          </a:xfrm>
        </p:spPr>
        <p:txBody>
          <a:bodyPr/>
          <a:lstStyle/>
          <a:p>
            <a:r>
              <a:rPr lang="el-GR" dirty="0" smtClean="0"/>
              <a:t>`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17182" y="1838451"/>
            <a:ext cx="8509634" cy="738664"/>
          </a:xfrm>
        </p:spPr>
        <p:txBody>
          <a:bodyPr/>
          <a:lstStyle/>
          <a:p>
            <a:r>
              <a:rPr lang="el-GR" sz="2400" dirty="0" smtClean="0"/>
              <a:t>Ας δούμε </a:t>
            </a:r>
            <a:r>
              <a:rPr lang="el-GR" sz="2400" dirty="0" smtClean="0">
                <a:hlinkClick r:id="rId2" action="ppaction://hlinkfile"/>
              </a:rPr>
              <a:t>ένα </a:t>
            </a:r>
            <a:r>
              <a:rPr lang="en-US" sz="2400" dirty="0" smtClean="0">
                <a:hlinkClick r:id="rId2" action="ppaction://hlinkfile"/>
              </a:rPr>
              <a:t>video </a:t>
            </a:r>
            <a:r>
              <a:rPr lang="el-GR" sz="2400" dirty="0" smtClean="0"/>
              <a:t>και ας προβληματιστούμε πάνω </a:t>
            </a:r>
            <a:r>
              <a:rPr lang="el-GR" sz="2400" u="sng" dirty="0" smtClean="0"/>
              <a:t>στα αίτια της οικολογικής κρίσης</a:t>
            </a:r>
            <a:endParaRPr lang="el-GR" sz="2400" u="sng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81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Ακούμε τ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ο τραγούδι «</a:t>
            </a:r>
            <a:r>
              <a:rPr lang="el-G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Ν’ αγαπάς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του Παντελή Θαλασσινού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παρακολουθήσετε προσεκτικά το βίντεο που το συνοδεύει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Ποια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είναι η βασική πρόταση- πρόσκληση του καλλιτέχνη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1.4</a:t>
            </a:r>
            <a:r>
              <a:rPr spc="-240" dirty="0"/>
              <a:t> </a:t>
            </a:r>
            <a:r>
              <a:rPr spc="-150" dirty="0"/>
              <a:t>ΟΙΚΟΛΟΓΙΑ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38683"/>
            <a:ext cx="384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5F497A"/>
                </a:solidFill>
                <a:latin typeface="Trebuchet MS"/>
                <a:cs typeface="Trebuchet MS"/>
              </a:rPr>
              <a:t>Η </a:t>
            </a:r>
            <a:r>
              <a:rPr sz="1800" b="1" spc="-80" dirty="0">
                <a:solidFill>
                  <a:srgbClr val="5F497A"/>
                </a:solidFill>
                <a:latin typeface="Trebuchet MS"/>
                <a:cs typeface="Trebuchet MS"/>
              </a:rPr>
              <a:t>ευθύνη </a:t>
            </a:r>
            <a:r>
              <a:rPr sz="1800" b="1" spc="-90" dirty="0">
                <a:solidFill>
                  <a:srgbClr val="5F497A"/>
                </a:solidFill>
                <a:latin typeface="Trebuchet MS"/>
                <a:cs typeface="Trebuchet MS"/>
              </a:rPr>
              <a:t>του </a:t>
            </a:r>
            <a:r>
              <a:rPr sz="1800" b="1" spc="-65" dirty="0">
                <a:solidFill>
                  <a:srgbClr val="5F497A"/>
                </a:solidFill>
                <a:latin typeface="Trebuchet MS"/>
                <a:cs typeface="Trebuchet MS"/>
              </a:rPr>
              <a:t>πιστού </a:t>
            </a:r>
            <a:r>
              <a:rPr sz="1800" b="1" spc="-70" dirty="0">
                <a:solidFill>
                  <a:srgbClr val="5F497A"/>
                </a:solidFill>
                <a:latin typeface="Trebuchet MS"/>
                <a:cs typeface="Trebuchet MS"/>
              </a:rPr>
              <a:t>για</a:t>
            </a:r>
            <a:r>
              <a:rPr sz="1800" b="1" spc="-400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5F497A"/>
                </a:solidFill>
                <a:latin typeface="Trebuchet MS"/>
                <a:cs typeface="Trebuchet MS"/>
              </a:rPr>
              <a:t>το </a:t>
            </a:r>
            <a:r>
              <a:rPr sz="1800" b="1" spc="-80" dirty="0">
                <a:solidFill>
                  <a:srgbClr val="5F497A"/>
                </a:solidFill>
                <a:latin typeface="Trebuchet MS"/>
                <a:cs typeface="Trebuchet MS"/>
              </a:rPr>
              <a:t>περιβάλλον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7140" y="6457186"/>
            <a:ext cx="1546859" cy="40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5752287"/>
            <a:ext cx="9013825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92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FF0000"/>
                </a:solidFill>
                <a:latin typeface="Trebuchet MS"/>
                <a:cs typeface="Trebuchet MS"/>
              </a:rPr>
              <a:t>Σκεφτείτε</a:t>
            </a:r>
            <a:r>
              <a:rPr sz="18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Trebuchet MS"/>
                <a:cs typeface="Trebuchet MS"/>
              </a:rPr>
              <a:t>διάφορες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οικολογικές</a:t>
            </a:r>
            <a:r>
              <a:rPr sz="18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Trebuchet MS"/>
                <a:cs typeface="Trebuchet MS"/>
              </a:rPr>
              <a:t>δράσεις</a:t>
            </a:r>
            <a:r>
              <a:rPr sz="18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FF0000"/>
                </a:solidFill>
                <a:latin typeface="Trebuchet MS"/>
                <a:cs typeface="Trebuchet MS"/>
              </a:rPr>
              <a:t>του</a:t>
            </a:r>
            <a:r>
              <a:rPr sz="18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FF0000"/>
                </a:solidFill>
                <a:latin typeface="Trebuchet MS"/>
                <a:cs typeface="Trebuchet MS"/>
              </a:rPr>
              <a:t>σχολείου</a:t>
            </a:r>
            <a:r>
              <a:rPr sz="18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που</a:t>
            </a:r>
            <a:r>
              <a:rPr sz="18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θα</a:t>
            </a:r>
            <a:r>
              <a:rPr sz="18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μπορούσαν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να</a:t>
            </a:r>
            <a:r>
              <a:rPr sz="18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Trebuchet MS"/>
                <a:cs typeface="Trebuchet MS"/>
              </a:rPr>
              <a:t>υλοποιηθούν  </a:t>
            </a:r>
            <a:r>
              <a:rPr sz="1800" b="1" spc="-100" dirty="0">
                <a:solidFill>
                  <a:srgbClr val="FF0000"/>
                </a:solidFill>
                <a:latin typeface="Trebuchet MS"/>
                <a:cs typeface="Trebuchet MS"/>
              </a:rPr>
              <a:t>σε</a:t>
            </a:r>
            <a:r>
              <a:rPr sz="18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άμεση</a:t>
            </a:r>
            <a:r>
              <a:rPr sz="18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0000"/>
                </a:solidFill>
                <a:latin typeface="Trebuchet MS"/>
                <a:cs typeface="Trebuchet MS"/>
              </a:rPr>
              <a:t>συνεργασία</a:t>
            </a:r>
            <a:r>
              <a:rPr sz="18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με</a:t>
            </a:r>
            <a:r>
              <a:rPr sz="18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FF0000"/>
                </a:solidFill>
                <a:latin typeface="Trebuchet MS"/>
                <a:cs typeface="Trebuchet MS"/>
              </a:rPr>
              <a:t>την</a:t>
            </a:r>
            <a:r>
              <a:rPr sz="18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ενορία</a:t>
            </a:r>
            <a:r>
              <a:rPr sz="18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στην</a:t>
            </a:r>
            <a:r>
              <a:rPr sz="18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40">
                <a:solidFill>
                  <a:srgbClr val="FF0000"/>
                </a:solidFill>
                <a:latin typeface="Trebuchet MS"/>
                <a:cs typeface="Trebuchet MS"/>
              </a:rPr>
              <a:t>οποία</a:t>
            </a:r>
            <a:r>
              <a:rPr sz="1800" b="1" spc="-16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85" smtClean="0">
                <a:solidFill>
                  <a:srgbClr val="FF0000"/>
                </a:solidFill>
                <a:latin typeface="Trebuchet MS"/>
                <a:cs typeface="Trebuchet MS"/>
              </a:rPr>
              <a:t>ανήκουμε.</a:t>
            </a:r>
            <a:r>
              <a:rPr lang="el-GR" sz="1800" b="1" spc="-85" smtClean="0">
                <a:solidFill>
                  <a:srgbClr val="FF0000"/>
                </a:solidFill>
                <a:latin typeface="Trebuchet MS"/>
                <a:cs typeface="Trebuchet MS"/>
              </a:rPr>
              <a:t>(άσκηση σελ 22)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spc="-130" dirty="0">
                <a:solidFill>
                  <a:srgbClr val="244060"/>
                </a:solidFill>
                <a:latin typeface="Trebuchet MS"/>
                <a:cs typeface="Trebuchet MS"/>
              </a:rPr>
              <a:t>Α</a:t>
            </a:r>
            <a:r>
              <a:rPr sz="1800" b="1" spc="-120" dirty="0">
                <a:solidFill>
                  <a:srgbClr val="244060"/>
                </a:solidFill>
                <a:latin typeface="Trebuchet MS"/>
                <a:cs typeface="Trebuchet MS"/>
              </a:rPr>
              <a:t>ξ</a:t>
            </a:r>
            <a:r>
              <a:rPr sz="1800" b="1" spc="-30" dirty="0">
                <a:solidFill>
                  <a:srgbClr val="244060"/>
                </a:solidFill>
                <a:latin typeface="Trebuchet MS"/>
                <a:cs typeface="Trebuchet MS"/>
              </a:rPr>
              <a:t>ι</a:t>
            </a:r>
            <a:r>
              <a:rPr sz="1800" b="1" spc="-60" dirty="0">
                <a:solidFill>
                  <a:srgbClr val="244060"/>
                </a:solidFill>
                <a:latin typeface="Trebuchet MS"/>
                <a:cs typeface="Trebuchet MS"/>
              </a:rPr>
              <a:t>ο</a:t>
            </a:r>
            <a:r>
              <a:rPr sz="1800" b="1" spc="-150" dirty="0">
                <a:solidFill>
                  <a:srgbClr val="244060"/>
                </a:solidFill>
                <a:latin typeface="Trebuchet MS"/>
                <a:cs typeface="Trebuchet MS"/>
              </a:rPr>
              <a:t>λ</a:t>
            </a:r>
            <a:r>
              <a:rPr sz="1800" b="1" spc="-75" dirty="0">
                <a:solidFill>
                  <a:srgbClr val="244060"/>
                </a:solidFill>
                <a:latin typeface="Trebuchet MS"/>
                <a:cs typeface="Trebuchet MS"/>
              </a:rPr>
              <a:t>ο</a:t>
            </a:r>
            <a:r>
              <a:rPr sz="1800" b="1" spc="-130" dirty="0">
                <a:solidFill>
                  <a:srgbClr val="244060"/>
                </a:solidFill>
                <a:latin typeface="Trebuchet MS"/>
                <a:cs typeface="Trebuchet MS"/>
              </a:rPr>
              <a:t>γ</a:t>
            </a:r>
            <a:r>
              <a:rPr sz="1800" b="1" spc="-200" dirty="0">
                <a:solidFill>
                  <a:srgbClr val="244060"/>
                </a:solidFill>
                <a:latin typeface="Trebuchet MS"/>
                <a:cs typeface="Trebuchet MS"/>
              </a:rPr>
              <a:t>ώ</a:t>
            </a:r>
            <a:r>
              <a:rPr sz="1800" b="1" spc="-105" dirty="0">
                <a:solidFill>
                  <a:srgbClr val="244060"/>
                </a:solidFill>
                <a:latin typeface="Trebuchet MS"/>
                <a:cs typeface="Trebuchet MS"/>
              </a:rPr>
              <a:t>ν</a:t>
            </a:r>
            <a:r>
              <a:rPr sz="1800" b="1" spc="-155" dirty="0">
                <a:solidFill>
                  <a:srgbClr val="244060"/>
                </a:solidFill>
                <a:latin typeface="Trebuchet MS"/>
                <a:cs typeface="Trebuchet MS"/>
              </a:rPr>
              <a:t>τ</a:t>
            </a:r>
            <a:r>
              <a:rPr sz="1800" b="1" spc="-70" dirty="0">
                <a:solidFill>
                  <a:srgbClr val="244060"/>
                </a:solidFill>
                <a:latin typeface="Trebuchet MS"/>
                <a:cs typeface="Trebuchet MS"/>
              </a:rPr>
              <a:t>ας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10884" y="836675"/>
            <a:ext cx="2833115" cy="2100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31" y="1124711"/>
            <a:ext cx="3630167" cy="1783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6083" y="2924555"/>
            <a:ext cx="5053584" cy="2737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25788" cy="3048001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2743200"/>
            <a:ext cx="472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i="1" dirty="0" smtClean="0">
                <a:solidFill>
                  <a:schemeClr val="bg1"/>
                </a:solidFill>
              </a:rPr>
              <a:t>1. Σερφινγκ στο νησί </a:t>
            </a:r>
            <a:r>
              <a:rPr lang="el-GR" sz="1000" b="1" i="1" dirty="0" err="1" smtClean="0">
                <a:solidFill>
                  <a:schemeClr val="bg1"/>
                </a:solidFill>
              </a:rPr>
              <a:t>Java</a:t>
            </a:r>
            <a:r>
              <a:rPr lang="el-GR" sz="1000" b="1" i="1" dirty="0" smtClean="0">
                <a:solidFill>
                  <a:schemeClr val="bg1"/>
                </a:solidFill>
              </a:rPr>
              <a:t> της Ινδονησίας, το πιο πυκνοκατοικημένο νησί του κόσμου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0861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724400" y="152400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i="1" dirty="0" smtClean="0"/>
              <a:t> </a:t>
            </a:r>
            <a:r>
              <a:rPr lang="el-GR" sz="1200" b="1" i="1" dirty="0" smtClean="0">
                <a:solidFill>
                  <a:schemeClr val="bg1"/>
                </a:solidFill>
              </a:rPr>
              <a:t>Εθνικός δρυμός </a:t>
            </a:r>
            <a:r>
              <a:rPr lang="el-GR" sz="1200" b="1" i="1" dirty="0" err="1" smtClean="0">
                <a:solidFill>
                  <a:schemeClr val="bg1"/>
                </a:solidFill>
              </a:rPr>
              <a:t>Γουιλάμετ</a:t>
            </a:r>
            <a:r>
              <a:rPr lang="el-GR" sz="1200" b="1" i="1" dirty="0" smtClean="0">
                <a:solidFill>
                  <a:schemeClr val="bg1"/>
                </a:solidFill>
              </a:rPr>
              <a:t> στις Η.Π.Α, το 99% έχει αποψιλωθεί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572000" cy="37338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6242447"/>
            <a:ext cx="441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 </a:t>
            </a:r>
            <a:r>
              <a:rPr lang="el-GR" sz="1600" b="1" i="1" dirty="0" err="1" smtClean="0">
                <a:solidFill>
                  <a:schemeClr val="bg1"/>
                </a:solidFill>
              </a:rPr>
              <a:t>Kern</a:t>
            </a:r>
            <a:r>
              <a:rPr lang="el-GR" sz="1600" b="1" i="1" dirty="0" smtClean="0">
                <a:solidFill>
                  <a:schemeClr val="bg1"/>
                </a:solidFill>
              </a:rPr>
              <a:t> </a:t>
            </a:r>
            <a:r>
              <a:rPr lang="el-GR" sz="1600" b="1" i="1" dirty="0" err="1" smtClean="0">
                <a:solidFill>
                  <a:schemeClr val="bg1"/>
                </a:solidFill>
              </a:rPr>
              <a:t>River</a:t>
            </a:r>
            <a:r>
              <a:rPr lang="el-GR" sz="1600" b="1" i="1" dirty="0" smtClean="0">
                <a:solidFill>
                  <a:schemeClr val="bg1"/>
                </a:solidFill>
              </a:rPr>
              <a:t>, περιοχή με πετρελαιοπηγές . Την εκμεταλλεύονται από το 1899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1032" name="Picture 8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48000"/>
            <a:ext cx="4572000" cy="381000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572000" y="34290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Φωτιά </a:t>
            </a:r>
            <a:r>
              <a:rPr lang="el-GR" sz="1400" b="1" i="1" dirty="0" smtClean="0">
                <a:solidFill>
                  <a:schemeClr val="bg1"/>
                </a:solidFill>
              </a:rPr>
              <a:t>σε πετρελαιοπηγή στην </a:t>
            </a:r>
            <a:r>
              <a:rPr lang="el-GR" sz="1400" b="1" i="1" dirty="0" err="1" smtClean="0">
                <a:solidFill>
                  <a:schemeClr val="bg1"/>
                </a:solidFill>
              </a:rPr>
              <a:t>Gulf</a:t>
            </a:r>
            <a:r>
              <a:rPr lang="el-GR" sz="1400" b="1" i="1" dirty="0" smtClean="0">
                <a:solidFill>
                  <a:schemeClr val="bg1"/>
                </a:solidFill>
              </a:rPr>
              <a:t> του Μεξικού τον Απρίλιο του 2010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2512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228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i="1" dirty="0" smtClean="0">
                <a:solidFill>
                  <a:schemeClr val="bg1"/>
                </a:solidFill>
              </a:rPr>
              <a:t>Τοπίο γεμάτο από σκουπίδια στο Μπανγκλαντές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2004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800600" y="281940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i="1" dirty="0" smtClean="0">
                <a:solidFill>
                  <a:schemeClr val="bg1"/>
                </a:solidFill>
              </a:rPr>
              <a:t>Το θαλάσσιο πτηνό Αλμπατρός </a:t>
            </a:r>
            <a:r>
              <a:rPr lang="el-GR" sz="1200" b="1" i="1" dirty="0" smtClean="0">
                <a:solidFill>
                  <a:schemeClr val="bg1"/>
                </a:solidFill>
              </a:rPr>
              <a:t>πέθανε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l-GR" sz="1200" b="1" i="1" dirty="0" smtClean="0">
                <a:solidFill>
                  <a:schemeClr val="bg1"/>
                </a:solidFill>
              </a:rPr>
              <a:t> </a:t>
            </a:r>
            <a:r>
              <a:rPr lang="el-GR" sz="1200" b="1" i="1" dirty="0" smtClean="0">
                <a:solidFill>
                  <a:schemeClr val="bg1"/>
                </a:solidFill>
              </a:rPr>
              <a:t>διότι έφαγε αρκετά πλαστικά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21510" name="Picture 6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876800" cy="381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04800" y="3200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i="1" dirty="0" smtClean="0">
                <a:solidFill>
                  <a:schemeClr val="bg1"/>
                </a:solidFill>
              </a:rPr>
              <a:t>Οι </a:t>
            </a:r>
            <a:r>
              <a:rPr lang="el-GR" sz="1600" b="1" i="1" dirty="0" err="1" smtClean="0">
                <a:solidFill>
                  <a:schemeClr val="bg1"/>
                </a:solidFill>
              </a:rPr>
              <a:t>Maldives</a:t>
            </a:r>
            <a:r>
              <a:rPr lang="el-GR" sz="1600" b="1" i="1" dirty="0" smtClean="0">
                <a:solidFill>
                  <a:schemeClr val="bg1"/>
                </a:solidFill>
              </a:rPr>
              <a:t> πνίγονται εξαιτίας της υπερθέρμανσης του πλανήτη. Υπολογίζεται ότι σε 50 χρόνια θα χει καλυφθεί από το νερό.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21512" name="Picture 8" descr="Καταστροφή του περιβάλλοντος: 17 φωτογραφίες που θα σε προβληματίσου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200400"/>
            <a:ext cx="4267200" cy="365760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8006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</a:rPr>
              <a:t>Τεράστιο παγόβουνο λιώνει κοντά στο νησί </a:t>
            </a:r>
            <a:r>
              <a:rPr lang="el-GR" b="1" i="1" dirty="0" err="1" smtClean="0">
                <a:solidFill>
                  <a:schemeClr val="bg1"/>
                </a:solidFill>
              </a:rPr>
              <a:t>Svalbard</a:t>
            </a:r>
            <a:r>
              <a:rPr lang="el-GR" b="1" i="1" dirty="0" smtClean="0">
                <a:solidFill>
                  <a:schemeClr val="bg1"/>
                </a:solidFill>
              </a:rPr>
              <a:t> στη Νορβηγία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61036"/>
            <a:ext cx="8915400" cy="452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Οικοθεολογία</a:t>
            </a:r>
            <a:r>
              <a:rPr lang="el-GR" dirty="0" smtClean="0"/>
              <a:t>: η χριστιανική θεολογία για το περιβάλλον.</a:t>
            </a:r>
            <a:endParaRPr lang="el-GR" dirty="0"/>
          </a:p>
        </p:txBody>
      </p:sp>
      <p:pic>
        <p:nvPicPr>
          <p:cNvPr id="6147" name="5 - Θέση περιεχομένου" descr="icon-f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363" y="1428750"/>
            <a:ext cx="7727950" cy="221456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4000500"/>
            <a:ext cx="8686800" cy="28575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l-GR" sz="3600" dirty="0" smtClean="0"/>
              <a:t>Απέναντι στην καταστροφή του περιβάλλοντος, ποια είναι η πρόταση του εκκλησιαστικού βίου;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l-GR" sz="3600" dirty="0" smtClean="0"/>
              <a:t>Έχει κάποιες προτάσεις η χριστιανική θεολογία;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l-GR" sz="3600" dirty="0" smtClean="0"/>
              <a:t>Κι αν έχει, αυτές είναι καινούριες ιδέες;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1.4</a:t>
            </a:r>
            <a:r>
              <a:rPr spc="-240" dirty="0"/>
              <a:t> </a:t>
            </a:r>
            <a:r>
              <a:rPr spc="-150" dirty="0"/>
              <a:t>ΟΙΚΟΛΟΓΙΑ</a:t>
            </a:r>
          </a:p>
        </p:txBody>
      </p:sp>
      <p:sp>
        <p:nvSpPr>
          <p:cNvPr id="3" name="object 3"/>
          <p:cNvSpPr/>
          <p:nvPr/>
        </p:nvSpPr>
        <p:spPr>
          <a:xfrm>
            <a:off x="7303007" y="6457186"/>
            <a:ext cx="1840992" cy="40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35088" y="6507886"/>
            <a:ext cx="1631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1F487C"/>
                </a:solidFill>
                <a:latin typeface="Trebuchet MS"/>
                <a:cs typeface="Trebuchet MS"/>
              </a:rPr>
              <a:t>Παρουσιάζοντας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38683"/>
            <a:ext cx="54838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b="1" spc="-55" dirty="0" smtClean="0">
                <a:solidFill>
                  <a:srgbClr val="6F2F9F"/>
                </a:solidFill>
                <a:latin typeface="Trebuchet MS"/>
                <a:cs typeface="Trebuchet MS"/>
              </a:rPr>
              <a:t>Σελίδα 30 Η ευθύνη των χριστιανών μελέτη κειμένων 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755335"/>
            <a:ext cx="48240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3290">
              <a:lnSpc>
                <a:spcPct val="100000"/>
              </a:lnSpc>
              <a:spcBef>
                <a:spcPts val="95"/>
              </a:spcBef>
            </a:pPr>
            <a:r>
              <a:rPr sz="1600" spc="-130" dirty="0">
                <a:solidFill>
                  <a:srgbClr val="C00000"/>
                </a:solidFill>
                <a:latin typeface="Noto Sans"/>
                <a:cs typeface="Noto Sans"/>
              </a:rPr>
              <a:t>Ποια </a:t>
            </a:r>
            <a:r>
              <a:rPr sz="1600" spc="-110" dirty="0">
                <a:solidFill>
                  <a:srgbClr val="C00000"/>
                </a:solidFill>
                <a:latin typeface="Noto Sans"/>
                <a:cs typeface="Noto Sans"/>
              </a:rPr>
              <a:t>είναι </a:t>
            </a:r>
            <a:r>
              <a:rPr sz="1600" spc="-135" dirty="0">
                <a:solidFill>
                  <a:srgbClr val="C00000"/>
                </a:solidFill>
                <a:latin typeface="Noto Sans"/>
                <a:cs typeface="Noto Sans"/>
              </a:rPr>
              <a:t>η </a:t>
            </a:r>
            <a:r>
              <a:rPr sz="1600" spc="-140" dirty="0">
                <a:solidFill>
                  <a:srgbClr val="C00000"/>
                </a:solidFill>
                <a:latin typeface="Noto Sans"/>
                <a:cs typeface="Noto Sans"/>
              </a:rPr>
              <a:t>σχέση του </a:t>
            </a:r>
            <a:r>
              <a:rPr sz="1600" spc="-135" dirty="0">
                <a:solidFill>
                  <a:srgbClr val="C00000"/>
                </a:solidFill>
                <a:latin typeface="Noto Sans"/>
                <a:cs typeface="Noto Sans"/>
              </a:rPr>
              <a:t>ανθρώπου </a:t>
            </a:r>
            <a:r>
              <a:rPr sz="1600" spc="-85" dirty="0">
                <a:solidFill>
                  <a:srgbClr val="C00000"/>
                </a:solidFill>
                <a:latin typeface="Noto Sans"/>
                <a:cs typeface="Noto Sans"/>
              </a:rPr>
              <a:t>με </a:t>
            </a:r>
            <a:r>
              <a:rPr sz="1600" spc="-140" dirty="0">
                <a:solidFill>
                  <a:srgbClr val="C00000"/>
                </a:solidFill>
                <a:latin typeface="Noto Sans"/>
                <a:cs typeface="Noto Sans"/>
              </a:rPr>
              <a:t>τη </a:t>
            </a:r>
            <a:r>
              <a:rPr sz="1600" spc="-114" dirty="0">
                <a:solidFill>
                  <a:srgbClr val="C00000"/>
                </a:solidFill>
                <a:latin typeface="Noto Sans"/>
                <a:cs typeface="Noto Sans"/>
              </a:rPr>
              <a:t>φύση;  </a:t>
            </a:r>
            <a:r>
              <a:rPr sz="1600" spc="-135" dirty="0">
                <a:solidFill>
                  <a:srgbClr val="C00000"/>
                </a:solidFill>
                <a:latin typeface="Noto Sans"/>
                <a:cs typeface="Noto Sans"/>
              </a:rPr>
              <a:t>Ποιος </a:t>
            </a:r>
            <a:r>
              <a:rPr sz="1600" spc="-105" dirty="0">
                <a:solidFill>
                  <a:srgbClr val="C00000"/>
                </a:solidFill>
                <a:latin typeface="Noto Sans"/>
                <a:cs typeface="Noto Sans"/>
              </a:rPr>
              <a:t>ευθύνεται </a:t>
            </a:r>
            <a:r>
              <a:rPr sz="1600" spc="-110" dirty="0">
                <a:solidFill>
                  <a:srgbClr val="C00000"/>
                </a:solidFill>
                <a:latin typeface="Noto Sans"/>
                <a:cs typeface="Noto Sans"/>
              </a:rPr>
              <a:t>για </a:t>
            </a:r>
            <a:r>
              <a:rPr sz="1600" spc="-165" dirty="0">
                <a:solidFill>
                  <a:srgbClr val="C00000"/>
                </a:solidFill>
                <a:latin typeface="Noto Sans"/>
                <a:cs typeface="Noto Sans"/>
              </a:rPr>
              <a:t>την </a:t>
            </a:r>
            <a:r>
              <a:rPr sz="1600" spc="-140" dirty="0">
                <a:solidFill>
                  <a:srgbClr val="C00000"/>
                </a:solidFill>
                <a:latin typeface="Noto Sans"/>
                <a:cs typeface="Noto Sans"/>
              </a:rPr>
              <a:t>οικολογική</a:t>
            </a:r>
            <a:r>
              <a:rPr sz="1600" spc="-254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1600" spc="-125" dirty="0">
                <a:solidFill>
                  <a:srgbClr val="C00000"/>
                </a:solidFill>
                <a:latin typeface="Noto Sans"/>
                <a:cs typeface="Noto Sans"/>
              </a:rPr>
              <a:t>κρίση;</a:t>
            </a:r>
            <a:endParaRPr sz="160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</a:pPr>
            <a:r>
              <a:rPr sz="1600" spc="-130" dirty="0">
                <a:solidFill>
                  <a:srgbClr val="C00000"/>
                </a:solidFill>
                <a:latin typeface="Noto Sans"/>
                <a:cs typeface="Noto Sans"/>
              </a:rPr>
              <a:t>Ποια </a:t>
            </a:r>
            <a:r>
              <a:rPr sz="1600" spc="-110" dirty="0">
                <a:solidFill>
                  <a:srgbClr val="C00000"/>
                </a:solidFill>
                <a:latin typeface="Noto Sans"/>
                <a:cs typeface="Noto Sans"/>
              </a:rPr>
              <a:t>είναι </a:t>
            </a:r>
            <a:r>
              <a:rPr sz="1600" spc="-135" dirty="0">
                <a:solidFill>
                  <a:srgbClr val="C00000"/>
                </a:solidFill>
                <a:latin typeface="Noto Sans"/>
                <a:cs typeface="Noto Sans"/>
              </a:rPr>
              <a:t>η </a:t>
            </a:r>
            <a:r>
              <a:rPr sz="1600" spc="-140" dirty="0">
                <a:solidFill>
                  <a:srgbClr val="C00000"/>
                </a:solidFill>
                <a:latin typeface="Noto Sans"/>
                <a:cs typeface="Noto Sans"/>
              </a:rPr>
              <a:t>σχέση της </a:t>
            </a:r>
            <a:r>
              <a:rPr sz="1600" spc="-135" dirty="0">
                <a:solidFill>
                  <a:srgbClr val="C00000"/>
                </a:solidFill>
                <a:latin typeface="Noto Sans"/>
                <a:cs typeface="Noto Sans"/>
              </a:rPr>
              <a:t>οικονομίας </a:t>
            </a:r>
            <a:r>
              <a:rPr sz="1600" spc="-130" dirty="0">
                <a:solidFill>
                  <a:srgbClr val="C00000"/>
                </a:solidFill>
                <a:latin typeface="Noto Sans"/>
                <a:cs typeface="Noto Sans"/>
              </a:rPr>
              <a:t>και </a:t>
            </a:r>
            <a:r>
              <a:rPr sz="1600" spc="-140" dirty="0">
                <a:solidFill>
                  <a:srgbClr val="C00000"/>
                </a:solidFill>
                <a:latin typeface="Noto Sans"/>
                <a:cs typeface="Noto Sans"/>
              </a:rPr>
              <a:t>του </a:t>
            </a:r>
            <a:r>
              <a:rPr sz="1600" spc="-125" dirty="0">
                <a:solidFill>
                  <a:srgbClr val="C00000"/>
                </a:solidFill>
                <a:latin typeface="Noto Sans"/>
                <a:cs typeface="Noto Sans"/>
              </a:rPr>
              <a:t>κέρδους </a:t>
            </a:r>
            <a:r>
              <a:rPr sz="1600" spc="-85" dirty="0">
                <a:solidFill>
                  <a:srgbClr val="C00000"/>
                </a:solidFill>
                <a:latin typeface="Noto Sans"/>
                <a:cs typeface="Noto Sans"/>
              </a:rPr>
              <a:t>με </a:t>
            </a:r>
            <a:r>
              <a:rPr sz="1600" spc="-160" dirty="0">
                <a:solidFill>
                  <a:srgbClr val="C00000"/>
                </a:solidFill>
                <a:latin typeface="Noto Sans"/>
                <a:cs typeface="Noto Sans"/>
              </a:rPr>
              <a:t>την  </a:t>
            </a:r>
            <a:r>
              <a:rPr sz="1600" spc="-140" dirty="0">
                <a:solidFill>
                  <a:srgbClr val="C00000"/>
                </a:solidFill>
                <a:latin typeface="Noto Sans"/>
                <a:cs typeface="Noto Sans"/>
              </a:rPr>
              <a:t>οικολογική</a:t>
            </a:r>
            <a:r>
              <a:rPr sz="1600" spc="-35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1600" spc="-125" dirty="0">
                <a:solidFill>
                  <a:srgbClr val="C00000"/>
                </a:solidFill>
                <a:latin typeface="Noto Sans"/>
                <a:cs typeface="Noto Sans"/>
              </a:rPr>
              <a:t>κρίση;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143000"/>
            <a:ext cx="44196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990600"/>
            <a:ext cx="3305555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625" y="3071813"/>
            <a:ext cx="8258175" cy="4525962"/>
          </a:xfrm>
        </p:spPr>
        <p:txBody>
          <a:bodyPr/>
          <a:lstStyle/>
          <a:p>
            <a:pPr eaLnBrk="1" hangingPunct="1"/>
            <a:r>
              <a:rPr lang="el-GR" dirty="0" smtClean="0"/>
              <a:t>Στο βιβλίο της Γενέσεως, στο 1ο κεφάλαιο, οι συγγραφείς αναφέρουν </a:t>
            </a:r>
            <a:r>
              <a:rPr lang="el-GR" dirty="0" smtClean="0">
                <a:solidFill>
                  <a:srgbClr val="FF0000"/>
                </a:solidFill>
              </a:rPr>
              <a:t>στο τέλος κάθε μέρας της δημιουργίας, ότι αυτό που δημιούργησε ο Θεός είναι "καλώς λίαν"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l-GR" dirty="0" smtClean="0"/>
              <a:t>Στη συνέχεια, καταγράφεται ότι </a:t>
            </a:r>
            <a:r>
              <a:rPr lang="el-GR" u="sng" dirty="0" smtClean="0">
                <a:solidFill>
                  <a:srgbClr val="FF0000"/>
                </a:solidFill>
              </a:rPr>
              <a:t>ο άνθρωπος "τοποθετήθηκε" στη γη-παράδεισο "για να εργάζεται και να τη φυλάσσει".(κρατάμε σημειώσεις)</a:t>
            </a:r>
          </a:p>
          <a:p>
            <a:pPr eaLnBrk="1" hangingPunct="1"/>
            <a:endParaRPr lang="el-GR" dirty="0" smtClean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object 9"/>
          <p:cNvSpPr/>
          <p:nvPr/>
        </p:nvSpPr>
        <p:spPr>
          <a:xfrm>
            <a:off x="0" y="381000"/>
            <a:ext cx="4067555" cy="272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- Ορθογώνιο"/>
          <p:cNvSpPr/>
          <p:nvPr/>
        </p:nvSpPr>
        <p:spPr>
          <a:xfrm>
            <a:off x="4267200" y="91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1747520">
              <a:lnSpc>
                <a:spcPct val="100000"/>
              </a:lnSpc>
              <a:spcBef>
                <a:spcPts val="1245"/>
              </a:spcBef>
            </a:pPr>
            <a:r>
              <a:rPr lang="el-GR" spc="-135" dirty="0" err="1" smtClean="0">
                <a:solidFill>
                  <a:srgbClr val="FF0000"/>
                </a:solidFill>
                <a:latin typeface="Noto Sans"/>
                <a:cs typeface="Noto Sans"/>
              </a:rPr>
              <a:t>Καὶ</a:t>
            </a:r>
            <a:r>
              <a:rPr lang="el-GR" spc="-13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14" dirty="0" err="1" smtClean="0">
                <a:solidFill>
                  <a:srgbClr val="FF0000"/>
                </a:solidFill>
                <a:latin typeface="Noto Sans"/>
                <a:cs typeface="Noto Sans"/>
              </a:rPr>
              <a:t>ἔλαβε</a:t>
            </a:r>
            <a:r>
              <a:rPr lang="el-GR" spc="-114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55" dirty="0" err="1" smtClean="0">
                <a:solidFill>
                  <a:srgbClr val="FF0000"/>
                </a:solidFill>
                <a:latin typeface="Noto Sans"/>
                <a:cs typeface="Noto Sans"/>
              </a:rPr>
              <a:t>Κύριος</a:t>
            </a:r>
            <a:r>
              <a:rPr lang="el-GR" spc="-15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40" dirty="0" smtClean="0">
                <a:solidFill>
                  <a:srgbClr val="FF0000"/>
                </a:solidFill>
                <a:latin typeface="Noto Sans"/>
                <a:cs typeface="Noto Sans"/>
              </a:rPr>
              <a:t>ὁ </a:t>
            </a:r>
            <a:r>
              <a:rPr lang="el-GR" spc="-140" dirty="0" err="1" smtClean="0">
                <a:solidFill>
                  <a:srgbClr val="FF0000"/>
                </a:solidFill>
                <a:latin typeface="Noto Sans"/>
                <a:cs typeface="Noto Sans"/>
              </a:rPr>
              <a:t>Θεὸς</a:t>
            </a:r>
            <a:r>
              <a:rPr lang="el-GR" spc="-140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65" dirty="0" err="1" smtClean="0">
                <a:solidFill>
                  <a:srgbClr val="FF0000"/>
                </a:solidFill>
                <a:latin typeface="Noto Sans"/>
                <a:cs typeface="Noto Sans"/>
              </a:rPr>
              <a:t>τὸν</a:t>
            </a:r>
            <a:r>
              <a:rPr lang="el-GR" spc="-16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40" dirty="0" err="1" smtClean="0">
                <a:solidFill>
                  <a:srgbClr val="FF0000"/>
                </a:solidFill>
                <a:latin typeface="Noto Sans"/>
                <a:cs typeface="Noto Sans"/>
              </a:rPr>
              <a:t>ἄνθρωπον</a:t>
            </a:r>
            <a:r>
              <a:rPr lang="el-GR" spc="-140" dirty="0" smtClean="0">
                <a:solidFill>
                  <a:srgbClr val="FF0000"/>
                </a:solidFill>
                <a:latin typeface="Noto Sans"/>
                <a:cs typeface="Noto Sans"/>
              </a:rPr>
              <a:t>,  </a:t>
            </a:r>
            <a:r>
              <a:rPr lang="el-GR" spc="-165" dirty="0" err="1" smtClean="0">
                <a:solidFill>
                  <a:srgbClr val="FF0000"/>
                </a:solidFill>
                <a:latin typeface="Noto Sans"/>
                <a:cs typeface="Noto Sans"/>
              </a:rPr>
              <a:t>ὃν</a:t>
            </a:r>
            <a:r>
              <a:rPr lang="el-GR" spc="-16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05" dirty="0" err="1" smtClean="0">
                <a:solidFill>
                  <a:srgbClr val="FF0000"/>
                </a:solidFill>
                <a:latin typeface="Noto Sans"/>
                <a:cs typeface="Noto Sans"/>
              </a:rPr>
              <a:t>ἔπλασε</a:t>
            </a:r>
            <a:r>
              <a:rPr lang="el-GR" spc="-105" dirty="0" smtClean="0">
                <a:solidFill>
                  <a:srgbClr val="FF0000"/>
                </a:solidFill>
                <a:latin typeface="Noto Sans"/>
                <a:cs typeface="Noto Sans"/>
              </a:rPr>
              <a:t>, </a:t>
            </a:r>
            <a:r>
              <a:rPr lang="el-GR" spc="-145" dirty="0" err="1" smtClean="0">
                <a:solidFill>
                  <a:srgbClr val="FF0000"/>
                </a:solidFill>
                <a:latin typeface="Noto Sans"/>
                <a:cs typeface="Noto Sans"/>
              </a:rPr>
              <a:t>καὶ</a:t>
            </a:r>
            <a:r>
              <a:rPr lang="el-GR" spc="-14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10" dirty="0" err="1" smtClean="0">
                <a:solidFill>
                  <a:srgbClr val="FF0000"/>
                </a:solidFill>
                <a:latin typeface="Noto Sans"/>
                <a:cs typeface="Noto Sans"/>
              </a:rPr>
              <a:t>ἔθετο</a:t>
            </a:r>
            <a:r>
              <a:rPr lang="el-GR" spc="-110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45" dirty="0" err="1" smtClean="0">
                <a:solidFill>
                  <a:srgbClr val="FF0000"/>
                </a:solidFill>
                <a:latin typeface="Noto Sans"/>
                <a:cs typeface="Noto Sans"/>
              </a:rPr>
              <a:t>αὐτὸν</a:t>
            </a:r>
            <a:r>
              <a:rPr lang="el-GR" spc="-14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20" dirty="0" err="1" smtClean="0">
                <a:solidFill>
                  <a:srgbClr val="FF0000"/>
                </a:solidFill>
                <a:latin typeface="Noto Sans"/>
                <a:cs typeface="Noto Sans"/>
              </a:rPr>
              <a:t>ἐν</a:t>
            </a:r>
            <a:r>
              <a:rPr lang="el-GR" spc="-120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65" dirty="0" err="1" smtClean="0">
                <a:solidFill>
                  <a:srgbClr val="FF0000"/>
                </a:solidFill>
                <a:latin typeface="Noto Sans"/>
                <a:cs typeface="Noto Sans"/>
              </a:rPr>
              <a:t>τῷ</a:t>
            </a:r>
            <a:r>
              <a:rPr lang="el-GR" spc="-165" dirty="0" smtClean="0">
                <a:solidFill>
                  <a:srgbClr val="FF0000"/>
                </a:solidFill>
                <a:latin typeface="Noto Sans"/>
                <a:cs typeface="Noto Sans"/>
              </a:rPr>
              <a:t>  </a:t>
            </a:r>
            <a:r>
              <a:rPr lang="el-GR" spc="-140" dirty="0" err="1" smtClean="0">
                <a:solidFill>
                  <a:srgbClr val="FF0000"/>
                </a:solidFill>
                <a:latin typeface="Noto Sans"/>
                <a:cs typeface="Noto Sans"/>
              </a:rPr>
              <a:t>παραδείσῳ</a:t>
            </a:r>
            <a:r>
              <a:rPr lang="el-GR" spc="-140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55" dirty="0" err="1" smtClean="0">
                <a:solidFill>
                  <a:srgbClr val="FF0000"/>
                </a:solidFill>
                <a:latin typeface="Noto Sans"/>
                <a:cs typeface="Noto Sans"/>
              </a:rPr>
              <a:t>τῆς</a:t>
            </a:r>
            <a:r>
              <a:rPr lang="el-GR" spc="-15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130" dirty="0" err="1" smtClean="0">
                <a:solidFill>
                  <a:srgbClr val="FF0000"/>
                </a:solidFill>
                <a:latin typeface="Noto Sans"/>
                <a:cs typeface="Noto Sans"/>
              </a:rPr>
              <a:t>τρυφῆς</a:t>
            </a:r>
            <a:r>
              <a:rPr lang="el-GR" spc="-130" dirty="0" smtClean="0">
                <a:solidFill>
                  <a:srgbClr val="FF0000"/>
                </a:solidFill>
                <a:latin typeface="Noto Sans"/>
                <a:cs typeface="Noto Sans"/>
              </a:rPr>
              <a:t>, </a:t>
            </a:r>
            <a:r>
              <a:rPr lang="el-GR" u="sng" spc="-130" dirty="0" err="1" smtClean="0">
                <a:solidFill>
                  <a:srgbClr val="FF0000"/>
                </a:solidFill>
                <a:latin typeface="Noto Sans"/>
                <a:cs typeface="Noto Sans"/>
              </a:rPr>
              <a:t>ἐργάζεσθαι</a:t>
            </a:r>
            <a:r>
              <a:rPr lang="el-GR" u="sng" spc="-130" dirty="0" smtClean="0">
                <a:solidFill>
                  <a:srgbClr val="FF0000"/>
                </a:solidFill>
                <a:latin typeface="Noto Sans"/>
                <a:cs typeface="Noto Sans"/>
              </a:rPr>
              <a:t>  </a:t>
            </a:r>
            <a:r>
              <a:rPr lang="el-GR" u="sng" spc="-145" dirty="0" err="1" smtClean="0">
                <a:solidFill>
                  <a:srgbClr val="FF0000"/>
                </a:solidFill>
                <a:latin typeface="Noto Sans"/>
                <a:cs typeface="Noto Sans"/>
              </a:rPr>
              <a:t>αὐτὸν</a:t>
            </a:r>
            <a:r>
              <a:rPr lang="el-GR" u="sng" spc="-14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u="sng" spc="-145" dirty="0" err="1" smtClean="0">
                <a:solidFill>
                  <a:srgbClr val="FF0000"/>
                </a:solidFill>
                <a:latin typeface="Noto Sans"/>
                <a:cs typeface="Noto Sans"/>
              </a:rPr>
              <a:t>καὶ</a:t>
            </a:r>
            <a:r>
              <a:rPr lang="el-GR" u="sng" spc="-26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u="sng" spc="-130" dirty="0" err="1" smtClean="0">
                <a:solidFill>
                  <a:srgbClr val="FF0000"/>
                </a:solidFill>
                <a:latin typeface="Noto Sans"/>
                <a:cs typeface="Noto Sans"/>
              </a:rPr>
              <a:t>φυλάσσειν</a:t>
            </a:r>
            <a:r>
              <a:rPr lang="el-GR" u="sng" spc="-130" dirty="0" smtClean="0">
                <a:solidFill>
                  <a:srgbClr val="FF0000"/>
                </a:solidFill>
                <a:latin typeface="Noto Sans"/>
                <a:cs typeface="Noto Sans"/>
              </a:rPr>
              <a:t>.</a:t>
            </a:r>
            <a:endParaRPr lang="el-GR" u="sng" dirty="0" smtClean="0">
              <a:solidFill>
                <a:srgbClr val="FF0000"/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lang="el-GR" spc="-114" dirty="0" smtClean="0">
                <a:solidFill>
                  <a:srgbClr val="FF0000"/>
                </a:solidFill>
                <a:latin typeface="Noto Sans"/>
                <a:cs typeface="Noto Sans"/>
              </a:rPr>
              <a:t>(Γεν. </a:t>
            </a:r>
            <a:r>
              <a:rPr lang="el-GR" spc="-40" dirty="0" smtClean="0">
                <a:solidFill>
                  <a:srgbClr val="FF0000"/>
                </a:solidFill>
                <a:latin typeface="Noto Sans"/>
                <a:cs typeface="Noto Sans"/>
              </a:rPr>
              <a:t>2,</a:t>
            </a:r>
            <a:r>
              <a:rPr lang="el-GR" spc="20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pc="-85" dirty="0" smtClean="0">
                <a:solidFill>
                  <a:srgbClr val="FF0000"/>
                </a:solidFill>
                <a:latin typeface="Noto Sans"/>
                <a:cs typeface="Noto Sans"/>
              </a:rPr>
              <a:t>15)</a:t>
            </a:r>
            <a:endParaRPr lang="el-GR" dirty="0">
              <a:solidFill>
                <a:srgbClr val="FF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3315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229600" cy="1354217"/>
          </a:xfrm>
        </p:spPr>
        <p:txBody>
          <a:bodyPr/>
          <a:lstStyle/>
          <a:p>
            <a:pPr marL="12700" marR="598170" algn="just">
              <a:lnSpc>
                <a:spcPct val="100000"/>
              </a:lnSpc>
              <a:spcBef>
                <a:spcPts val="100"/>
              </a:spcBef>
            </a:pPr>
            <a:r>
              <a:rPr lang="el-GR" sz="1600" spc="-130" dirty="0" smtClean="0">
                <a:solidFill>
                  <a:srgbClr val="FF0000"/>
                </a:solidFill>
                <a:latin typeface="Noto Sans"/>
                <a:cs typeface="Noto Sans"/>
              </a:rPr>
              <a:t>Ας  </a:t>
            </a:r>
            <a:r>
              <a:rPr lang="el-GR" sz="1600" spc="-114" dirty="0" smtClean="0">
                <a:solidFill>
                  <a:srgbClr val="FF0000"/>
                </a:solidFill>
                <a:latin typeface="Noto Sans"/>
                <a:cs typeface="Noto Sans"/>
              </a:rPr>
              <a:t>μελετήσουμε </a:t>
            </a:r>
            <a:r>
              <a:rPr lang="el-GR" sz="1600" spc="-135" dirty="0" smtClean="0">
                <a:solidFill>
                  <a:srgbClr val="FF0000"/>
                </a:solidFill>
                <a:latin typeface="Noto Sans"/>
                <a:cs typeface="Noto Sans"/>
              </a:rPr>
              <a:t>τα </a:t>
            </a:r>
            <a:r>
              <a:rPr lang="el-GR" sz="1600" spc="-120" dirty="0" smtClean="0">
                <a:solidFill>
                  <a:srgbClr val="FF0000"/>
                </a:solidFill>
                <a:latin typeface="Noto Sans"/>
                <a:cs typeface="Noto Sans"/>
              </a:rPr>
              <a:t>κείμενα </a:t>
            </a:r>
            <a:r>
              <a:rPr lang="el-GR" sz="1600" spc="-180" dirty="0" smtClean="0">
                <a:solidFill>
                  <a:srgbClr val="FF0000"/>
                </a:solidFill>
                <a:latin typeface="Noto Sans"/>
                <a:cs typeface="Noto Sans"/>
              </a:rPr>
              <a:t>των </a:t>
            </a:r>
            <a:r>
              <a:rPr lang="el-GR" sz="1600" spc="-120" dirty="0" smtClean="0">
                <a:solidFill>
                  <a:srgbClr val="FF0000"/>
                </a:solidFill>
                <a:latin typeface="Noto Sans"/>
                <a:cs typeface="Noto Sans"/>
              </a:rPr>
              <a:t>Αγίων, </a:t>
            </a:r>
            <a:r>
              <a:rPr lang="el-GR" sz="1600" spc="-140" dirty="0" smtClean="0">
                <a:solidFill>
                  <a:srgbClr val="FF0000"/>
                </a:solidFill>
                <a:latin typeface="Noto Sans"/>
                <a:cs typeface="Noto Sans"/>
              </a:rPr>
              <a:t>θεολόγων </a:t>
            </a:r>
            <a:r>
              <a:rPr lang="el-GR" sz="1600" spc="-145" dirty="0" smtClean="0">
                <a:solidFill>
                  <a:srgbClr val="FF0000"/>
                </a:solidFill>
                <a:latin typeface="Noto Sans"/>
                <a:cs typeface="Noto Sans"/>
              </a:rPr>
              <a:t>και </a:t>
            </a:r>
            <a:r>
              <a:rPr lang="el-GR" sz="1600" spc="-165" dirty="0" smtClean="0">
                <a:solidFill>
                  <a:srgbClr val="FF0000"/>
                </a:solidFill>
                <a:latin typeface="Noto Sans"/>
                <a:cs typeface="Noto Sans"/>
              </a:rPr>
              <a:t>χριστιανών σελ. 20 </a:t>
            </a:r>
            <a:r>
              <a:rPr lang="el-GR" sz="1600" spc="-155" dirty="0" smtClean="0">
                <a:solidFill>
                  <a:srgbClr val="FF0000"/>
                </a:solidFill>
                <a:latin typeface="Noto Sans"/>
                <a:cs typeface="Noto Sans"/>
              </a:rPr>
              <a:t>που </a:t>
            </a:r>
            <a:r>
              <a:rPr lang="el-GR" sz="1600" spc="-135" dirty="0" smtClean="0">
                <a:solidFill>
                  <a:srgbClr val="FF0000"/>
                </a:solidFill>
                <a:latin typeface="Noto Sans"/>
                <a:cs typeface="Noto Sans"/>
              </a:rPr>
              <a:t>αναφέρονται </a:t>
            </a:r>
            <a:r>
              <a:rPr lang="el-GR" sz="1600" spc="-150" dirty="0" smtClean="0">
                <a:solidFill>
                  <a:srgbClr val="FF0000"/>
                </a:solidFill>
                <a:latin typeface="Noto Sans"/>
                <a:cs typeface="Noto Sans"/>
              </a:rPr>
              <a:t>στο  </a:t>
            </a:r>
            <a:r>
              <a:rPr lang="el-GR" sz="1600" spc="-135" dirty="0" smtClean="0">
                <a:solidFill>
                  <a:srgbClr val="FF0000"/>
                </a:solidFill>
                <a:latin typeface="Noto Sans"/>
                <a:cs typeface="Noto Sans"/>
              </a:rPr>
              <a:t>περιβάλλον, για να </a:t>
            </a:r>
            <a:r>
              <a:rPr lang="el-GR" sz="1600" spc="-145" dirty="0" smtClean="0">
                <a:solidFill>
                  <a:srgbClr val="FF0000"/>
                </a:solidFill>
                <a:latin typeface="Noto Sans"/>
                <a:cs typeface="Noto Sans"/>
              </a:rPr>
              <a:t>συζητήσουμε </a:t>
            </a:r>
            <a:r>
              <a:rPr lang="el-GR" sz="1600" spc="-120" dirty="0" smtClean="0">
                <a:solidFill>
                  <a:srgbClr val="FF0000"/>
                </a:solidFill>
                <a:latin typeface="Noto Sans"/>
                <a:cs typeface="Noto Sans"/>
              </a:rPr>
              <a:t>,</a:t>
            </a:r>
            <a:r>
              <a:rPr lang="el-GR" sz="1600" spc="-12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z="1600" spc="-135" dirty="0" smtClean="0">
                <a:solidFill>
                  <a:srgbClr val="FF0000"/>
                </a:solidFill>
                <a:latin typeface="Noto Sans"/>
                <a:cs typeface="Noto Sans"/>
              </a:rPr>
              <a:t>να εντοπίσουμε </a:t>
            </a:r>
            <a:r>
              <a:rPr lang="el-GR" sz="1600" spc="-145" dirty="0" smtClean="0">
                <a:solidFill>
                  <a:srgbClr val="FF0000"/>
                </a:solidFill>
                <a:latin typeface="Noto Sans"/>
                <a:cs typeface="Noto Sans"/>
              </a:rPr>
              <a:t>και </a:t>
            </a:r>
            <a:r>
              <a:rPr lang="el-GR" sz="1600" spc="-135" dirty="0" smtClean="0">
                <a:solidFill>
                  <a:srgbClr val="FF0000"/>
                </a:solidFill>
                <a:latin typeface="Noto Sans"/>
                <a:cs typeface="Noto Sans"/>
              </a:rPr>
              <a:t>να </a:t>
            </a:r>
            <a:r>
              <a:rPr lang="el-GR" sz="1600" spc="-140" dirty="0" smtClean="0">
                <a:solidFill>
                  <a:srgbClr val="FF0000"/>
                </a:solidFill>
                <a:latin typeface="Noto Sans"/>
                <a:cs typeface="Noto Sans"/>
              </a:rPr>
              <a:t>σχολιάσουμε </a:t>
            </a:r>
            <a:r>
              <a:rPr lang="el-GR" sz="1600" spc="-180" dirty="0" smtClean="0">
                <a:solidFill>
                  <a:srgbClr val="FF0000"/>
                </a:solidFill>
                <a:latin typeface="Noto Sans"/>
                <a:cs typeface="Noto Sans"/>
              </a:rPr>
              <a:t>την </a:t>
            </a:r>
            <a:r>
              <a:rPr lang="el-GR" sz="1600" spc="-160" dirty="0" smtClean="0">
                <a:solidFill>
                  <a:srgbClr val="FF0000"/>
                </a:solidFill>
                <a:latin typeface="Noto Sans"/>
                <a:cs typeface="Noto Sans"/>
              </a:rPr>
              <a:t>πρόταση </a:t>
            </a:r>
            <a:r>
              <a:rPr lang="el-GR" sz="1600" spc="-155" dirty="0" smtClean="0">
                <a:solidFill>
                  <a:srgbClr val="FF0000"/>
                </a:solidFill>
                <a:latin typeface="Noto Sans"/>
                <a:cs typeface="Noto Sans"/>
              </a:rPr>
              <a:t>της  </a:t>
            </a:r>
            <a:r>
              <a:rPr lang="el-GR" sz="1600" spc="-140" dirty="0" smtClean="0">
                <a:solidFill>
                  <a:srgbClr val="FF0000"/>
                </a:solidFill>
                <a:latin typeface="Noto Sans"/>
                <a:cs typeface="Noto Sans"/>
              </a:rPr>
              <a:t>Εκκλησίας </a:t>
            </a:r>
            <a:r>
              <a:rPr lang="el-GR" sz="1600" spc="-120" dirty="0" smtClean="0">
                <a:solidFill>
                  <a:srgbClr val="FF0000"/>
                </a:solidFill>
                <a:latin typeface="Noto Sans"/>
                <a:cs typeface="Noto Sans"/>
              </a:rPr>
              <a:t>για </a:t>
            </a:r>
            <a:r>
              <a:rPr lang="el-GR" sz="1600" spc="-160" dirty="0" smtClean="0">
                <a:solidFill>
                  <a:srgbClr val="FF0000"/>
                </a:solidFill>
                <a:latin typeface="Noto Sans"/>
                <a:cs typeface="Noto Sans"/>
              </a:rPr>
              <a:t>το</a:t>
            </a:r>
            <a:r>
              <a:rPr lang="el-GR" sz="1600" spc="85" dirty="0" smtClean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lang="el-GR" sz="1600" spc="-150" dirty="0" smtClean="0">
                <a:solidFill>
                  <a:srgbClr val="FF0000"/>
                </a:solidFill>
                <a:latin typeface="Noto Sans"/>
                <a:cs typeface="Noto Sans"/>
              </a:rPr>
              <a:t>περιβάλλον</a:t>
            </a:r>
            <a:endParaRPr lang="el-GR" sz="1600" dirty="0" smtClean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l-GR" sz="12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7623175" algn="l"/>
              </a:tabLst>
            </a:pPr>
            <a:r>
              <a:rPr lang="el-GR" b="1" spc="-95" dirty="0" smtClean="0">
                <a:solidFill>
                  <a:srgbClr val="244060"/>
                </a:solidFill>
                <a:latin typeface="Trebuchet MS"/>
                <a:cs typeface="Trebuchet MS"/>
              </a:rPr>
              <a:t>«Επιλογή </a:t>
            </a:r>
            <a:r>
              <a:rPr lang="el-GR" b="1" spc="-85" dirty="0" smtClean="0">
                <a:solidFill>
                  <a:srgbClr val="244060"/>
                </a:solidFill>
                <a:latin typeface="Trebuchet MS"/>
                <a:cs typeface="Trebuchet MS"/>
              </a:rPr>
              <a:t>και</a:t>
            </a:r>
            <a:r>
              <a:rPr lang="el-GR" b="1" spc="-150" dirty="0" smtClean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lang="el-GR" b="1" spc="-60" dirty="0" smtClean="0">
                <a:solidFill>
                  <a:srgbClr val="244060"/>
                </a:solidFill>
                <a:latin typeface="Trebuchet MS"/>
                <a:cs typeface="Trebuchet MS"/>
              </a:rPr>
              <a:t>υπογράμμιση</a:t>
            </a:r>
            <a:r>
              <a:rPr lang="el-GR" b="1" spc="-70" dirty="0" smtClean="0">
                <a:solidFill>
                  <a:srgbClr val="244060"/>
                </a:solidFill>
                <a:latin typeface="Trebuchet MS"/>
                <a:cs typeface="Trebuchet MS"/>
              </a:rPr>
              <a:t>» </a:t>
            </a:r>
            <a:r>
              <a:rPr lang="el-GR" b="1" spc="-85" dirty="0" smtClean="0">
                <a:solidFill>
                  <a:srgbClr val="1F487C"/>
                </a:solidFill>
                <a:latin typeface="Trebuchet MS"/>
                <a:cs typeface="Trebuchet MS"/>
              </a:rPr>
              <a:t>Διερευνώντας</a:t>
            </a:r>
            <a:endParaRPr lang="el-GR" dirty="0" smtClean="0">
              <a:latin typeface="Trebuchet MS"/>
              <a:cs typeface="Trebuchet MS"/>
            </a:endParaRPr>
          </a:p>
          <a:p>
            <a:pPr eaLnBrk="1" hangingPunct="1"/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329612" cy="305435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l-GR" sz="2000" dirty="0" smtClean="0"/>
              <a:t>Επιπρόσθετα, ο </a:t>
            </a:r>
            <a:r>
              <a:rPr lang="el-GR" sz="2000" dirty="0" err="1" smtClean="0"/>
              <a:t>αββάς</a:t>
            </a:r>
            <a:r>
              <a:rPr lang="el-GR" sz="2000" dirty="0" smtClean="0"/>
              <a:t> Ισαάκ ο Σύρος αναφέρεται στην "ελεήμων καρδιά" που καίγεται για όλη τη φύση, ο άγιος Κοσμάς ο Αιτωλός (17ος αιώνας) έλεγε: "οι άνθρωποι θα μείνουν φτωχοί γιατί δε θα έχουν αγάπη στα δέντρα". Ένας σύγχρονος άγιος</a:t>
            </a:r>
            <a:r>
              <a:rPr lang="el-GR" sz="2000" dirty="0" smtClean="0">
                <a:solidFill>
                  <a:srgbClr val="FF0000"/>
                </a:solidFill>
              </a:rPr>
              <a:t>, </a:t>
            </a:r>
            <a:r>
              <a:rPr lang="el-GR" sz="2000" dirty="0" smtClean="0">
                <a:solidFill>
                  <a:srgbClr val="002060"/>
                </a:solidFill>
              </a:rPr>
              <a:t>ο Γέροντας </a:t>
            </a:r>
            <a:r>
              <a:rPr lang="el-GR" sz="2000" dirty="0" err="1" smtClean="0">
                <a:solidFill>
                  <a:srgbClr val="002060"/>
                </a:solidFill>
              </a:rPr>
              <a:t>Αμφιλόχιος</a:t>
            </a:r>
            <a:r>
              <a:rPr lang="el-GR" sz="2000" dirty="0" smtClean="0">
                <a:solidFill>
                  <a:srgbClr val="002060"/>
                </a:solidFill>
              </a:rPr>
              <a:t> Πάτμου </a:t>
            </a:r>
            <a:r>
              <a:rPr lang="el-GR" sz="2000" dirty="0" smtClean="0"/>
              <a:t>έλεγε "όταν φυτεύετε ένα δέντρο, φυτεύετε αγάπη, φυτεύετε ειρήνη", ενώ ο άγιος Πορφύριος ο </a:t>
            </a:r>
            <a:r>
              <a:rPr lang="el-GR" sz="2000" dirty="0" err="1" smtClean="0"/>
              <a:t>Καυσοκαλυβίτης</a:t>
            </a:r>
            <a:r>
              <a:rPr lang="el-GR" sz="2000" dirty="0" smtClean="0"/>
              <a:t>, έβλεπε τη φύση και δοξολογούσε τον Θεό.</a:t>
            </a:r>
            <a:endParaRPr lang="el-GR" sz="2000" dirty="0"/>
          </a:p>
        </p:txBody>
      </p:sp>
      <p:pic>
        <p:nvPicPr>
          <p:cNvPr id="13317" name="4 - Εικόνα" descr="amfiloxios-makr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67000"/>
            <a:ext cx="2514600" cy="139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5 - Ορθογώνιο"/>
          <p:cNvSpPr>
            <a:spLocks noChangeArrowheads="1"/>
          </p:cNvSpPr>
          <p:nvPr/>
        </p:nvSpPr>
        <p:spPr bwMode="auto">
          <a:xfrm>
            <a:off x="1676400" y="4038600"/>
            <a:ext cx="5327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Να αγαπάτε τα δέντρα  </a:t>
            </a:r>
            <a:r>
              <a:rPr lang="el-GR" dirty="0">
                <a:solidFill>
                  <a:srgbClr val="002060"/>
                </a:solidFill>
              </a:rPr>
              <a:t>Γέροντας </a:t>
            </a:r>
            <a:r>
              <a:rPr lang="el-GR" dirty="0" err="1">
                <a:solidFill>
                  <a:srgbClr val="002060"/>
                </a:solidFill>
              </a:rPr>
              <a:t>Αμφιλόχιος</a:t>
            </a:r>
            <a:r>
              <a:rPr lang="el-GR" dirty="0">
                <a:solidFill>
                  <a:srgbClr val="002060"/>
                </a:solidFill>
              </a:rPr>
              <a:t> Πάτμου 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1.4</a:t>
            </a:r>
            <a:r>
              <a:rPr spc="-240" dirty="0"/>
              <a:t> </a:t>
            </a:r>
            <a:r>
              <a:rPr spc="-150" dirty="0"/>
              <a:t>ΟΙΚΟΛΟΓΙΑ</a:t>
            </a:r>
          </a:p>
        </p:txBody>
      </p:sp>
      <p:sp>
        <p:nvSpPr>
          <p:cNvPr id="3" name="object 3"/>
          <p:cNvSpPr/>
          <p:nvPr/>
        </p:nvSpPr>
        <p:spPr>
          <a:xfrm>
            <a:off x="6896100" y="6457186"/>
            <a:ext cx="2141220" cy="40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9471" y="6457186"/>
            <a:ext cx="370331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5" y="589787"/>
            <a:ext cx="901293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6579" y="864108"/>
            <a:ext cx="2929127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749" y="638683"/>
            <a:ext cx="8677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0" marR="5080" indent="-3016885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6F2F9F"/>
                </a:solidFill>
                <a:latin typeface="Trebuchet MS"/>
                <a:cs typeface="Trebuchet MS"/>
              </a:rPr>
              <a:t>Προβληματισμοί</a:t>
            </a:r>
            <a:r>
              <a:rPr sz="1800" b="1" spc="-17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6F2F9F"/>
                </a:solidFill>
                <a:latin typeface="Trebuchet MS"/>
                <a:cs typeface="Trebuchet MS"/>
              </a:rPr>
              <a:t>για</a:t>
            </a:r>
            <a:r>
              <a:rPr sz="1800" b="1" spc="-1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6F2F9F"/>
                </a:solidFill>
                <a:latin typeface="Trebuchet MS"/>
                <a:cs typeface="Trebuchet MS"/>
              </a:rPr>
              <a:t>τη</a:t>
            </a:r>
            <a:r>
              <a:rPr sz="1800" b="1" spc="-1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6F2F9F"/>
                </a:solidFill>
                <a:latin typeface="Trebuchet MS"/>
                <a:cs typeface="Trebuchet MS"/>
              </a:rPr>
              <a:t>δράση</a:t>
            </a:r>
            <a:r>
              <a:rPr sz="1800" b="1" spc="-16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135" dirty="0">
                <a:solidFill>
                  <a:srgbClr val="6F2F9F"/>
                </a:solidFill>
                <a:latin typeface="Trebuchet MS"/>
                <a:cs typeface="Trebuchet MS"/>
              </a:rPr>
              <a:t>των </a:t>
            </a:r>
            <a:r>
              <a:rPr sz="1800" b="1" spc="-100" dirty="0">
                <a:solidFill>
                  <a:srgbClr val="6F2F9F"/>
                </a:solidFill>
                <a:latin typeface="Trebuchet MS"/>
                <a:cs typeface="Trebuchet MS"/>
              </a:rPr>
              <a:t>εκπροσώπων</a:t>
            </a:r>
            <a:r>
              <a:rPr sz="1800" b="1" spc="-16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6F2F9F"/>
                </a:solidFill>
                <a:latin typeface="Trebuchet MS"/>
                <a:cs typeface="Trebuchet MS"/>
              </a:rPr>
              <a:t>του</a:t>
            </a:r>
            <a:r>
              <a:rPr sz="1800" b="1" spc="-1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6F2F9F"/>
                </a:solidFill>
                <a:latin typeface="Trebuchet MS"/>
                <a:cs typeface="Trebuchet MS"/>
              </a:rPr>
              <a:t>Χριστιανισμού</a:t>
            </a:r>
            <a:r>
              <a:rPr sz="1800" b="1" spc="-16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6F2F9F"/>
                </a:solidFill>
                <a:latin typeface="Trebuchet MS"/>
                <a:cs typeface="Trebuchet MS"/>
              </a:rPr>
              <a:t>και</a:t>
            </a:r>
            <a:r>
              <a:rPr sz="1800" b="1" spc="-1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135" dirty="0">
                <a:solidFill>
                  <a:srgbClr val="6F2F9F"/>
                </a:solidFill>
                <a:latin typeface="Trebuchet MS"/>
                <a:cs typeface="Trebuchet MS"/>
              </a:rPr>
              <a:t>των </a:t>
            </a:r>
            <a:r>
              <a:rPr sz="1800" b="1" spc="-100" dirty="0">
                <a:solidFill>
                  <a:srgbClr val="6F2F9F"/>
                </a:solidFill>
                <a:latin typeface="Trebuchet MS"/>
                <a:cs typeface="Trebuchet MS"/>
              </a:rPr>
              <a:t>θρησκειών</a:t>
            </a:r>
            <a:r>
              <a:rPr sz="1800" b="1" spc="-16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125" dirty="0">
                <a:solidFill>
                  <a:srgbClr val="6F2F9F"/>
                </a:solidFill>
                <a:latin typeface="Trebuchet MS"/>
                <a:cs typeface="Trebuchet MS"/>
              </a:rPr>
              <a:t>ως  </a:t>
            </a:r>
            <a:r>
              <a:rPr sz="1800" b="1" spc="-90" dirty="0">
                <a:solidFill>
                  <a:srgbClr val="6F2F9F"/>
                </a:solidFill>
                <a:latin typeface="Trebuchet MS"/>
                <a:cs typeface="Trebuchet MS"/>
              </a:rPr>
              <a:t>προς </a:t>
            </a:r>
            <a:r>
              <a:rPr sz="1800" b="1" spc="-110" dirty="0">
                <a:solidFill>
                  <a:srgbClr val="6F2F9F"/>
                </a:solidFill>
                <a:latin typeface="Trebuchet MS"/>
                <a:cs typeface="Trebuchet MS"/>
              </a:rPr>
              <a:t>το </a:t>
            </a:r>
            <a:r>
              <a:rPr sz="1800" b="1" spc="-105" dirty="0">
                <a:solidFill>
                  <a:srgbClr val="6F2F9F"/>
                </a:solidFill>
                <a:latin typeface="Trebuchet MS"/>
                <a:cs typeface="Trebuchet MS"/>
              </a:rPr>
              <a:t>οικολογικό</a:t>
            </a:r>
            <a:r>
              <a:rPr sz="1800" b="1" spc="-26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6F2F9F"/>
                </a:solidFill>
                <a:latin typeface="Trebuchet MS"/>
                <a:cs typeface="Trebuchet MS"/>
              </a:rPr>
              <a:t>ζήτημα.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248147"/>
            <a:ext cx="8985250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solidFill>
                  <a:srgbClr val="C00000"/>
                </a:solidFill>
                <a:latin typeface="Noto Sans"/>
                <a:cs typeface="Noto Sans"/>
              </a:rPr>
              <a:t>Αφού </a:t>
            </a:r>
            <a:r>
              <a:rPr sz="1800" spc="-110" dirty="0">
                <a:solidFill>
                  <a:srgbClr val="C00000"/>
                </a:solidFill>
                <a:latin typeface="Noto Sans"/>
                <a:cs typeface="Noto Sans"/>
              </a:rPr>
              <a:t>μελετήσετε </a:t>
            </a:r>
            <a:r>
              <a:rPr sz="1800" spc="-145" dirty="0">
                <a:solidFill>
                  <a:srgbClr val="C00000"/>
                </a:solidFill>
                <a:latin typeface="Noto Sans"/>
                <a:cs typeface="Noto Sans"/>
              </a:rPr>
              <a:t>τους </a:t>
            </a:r>
            <a:r>
              <a:rPr sz="1800" spc="-140" dirty="0">
                <a:solidFill>
                  <a:srgbClr val="C00000"/>
                </a:solidFill>
                <a:latin typeface="Noto Sans"/>
                <a:cs typeface="Noto Sans"/>
              </a:rPr>
              <a:t>σκοπούς, </a:t>
            </a:r>
            <a:r>
              <a:rPr sz="1800" spc="-160" dirty="0">
                <a:solidFill>
                  <a:srgbClr val="C00000"/>
                </a:solidFill>
                <a:latin typeface="Noto Sans"/>
                <a:cs typeface="Noto Sans"/>
              </a:rPr>
              <a:t>τη </a:t>
            </a:r>
            <a:r>
              <a:rPr sz="1800" spc="-125" dirty="0">
                <a:solidFill>
                  <a:srgbClr val="C00000"/>
                </a:solidFill>
                <a:latin typeface="Noto Sans"/>
                <a:cs typeface="Noto Sans"/>
              </a:rPr>
              <a:t>θεματολογία </a:t>
            </a:r>
            <a:r>
              <a:rPr sz="1800" spc="-155" dirty="0">
                <a:solidFill>
                  <a:srgbClr val="C00000"/>
                </a:solidFill>
                <a:latin typeface="Noto Sans"/>
                <a:cs typeface="Noto Sans"/>
              </a:rPr>
              <a:t>της</a:t>
            </a:r>
            <a:r>
              <a:rPr sz="1800" u="heavy" spc="-1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oto Sans"/>
                <a:cs typeface="Noto Sans"/>
              </a:rPr>
              <a:t> </a:t>
            </a:r>
            <a:r>
              <a:rPr sz="1800" u="sng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oto Sans"/>
                <a:cs typeface="Noto Sans"/>
              </a:rPr>
              <a:t>Διακήρυξης </a:t>
            </a:r>
            <a:r>
              <a:rPr sz="1800" u="sng" spc="-1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oto Sans"/>
                <a:cs typeface="Noto Sans"/>
              </a:rPr>
              <a:t>της </a:t>
            </a:r>
            <a:r>
              <a:rPr sz="1800" u="sng" spc="-11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oto Sans"/>
                <a:cs typeface="Noto Sans"/>
              </a:rPr>
              <a:t>Βενετίας</a:t>
            </a:r>
            <a:r>
              <a:rPr lang="el-GR" sz="1800" u="sng" spc="-1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oto Sans"/>
                <a:cs typeface="Noto Sans"/>
              </a:rPr>
              <a:t> σελ.21</a:t>
            </a:r>
            <a:r>
              <a:rPr sz="1800" spc="-110" smtClean="0">
                <a:solidFill>
                  <a:srgbClr val="C00000"/>
                </a:solidFill>
                <a:latin typeface="Noto Sans"/>
                <a:cs typeface="Noto Sans"/>
              </a:rPr>
              <a:t>, </a:t>
            </a:r>
            <a:r>
              <a:rPr sz="1800" spc="-140" dirty="0">
                <a:solidFill>
                  <a:srgbClr val="C00000"/>
                </a:solidFill>
                <a:latin typeface="Noto Sans"/>
                <a:cs typeface="Noto Sans"/>
              </a:rPr>
              <a:t>να  προβληματιστείτε </a:t>
            </a:r>
            <a:r>
              <a:rPr sz="1800" spc="-120" dirty="0">
                <a:solidFill>
                  <a:srgbClr val="C00000"/>
                </a:solidFill>
                <a:latin typeface="Noto Sans"/>
                <a:cs typeface="Noto Sans"/>
              </a:rPr>
              <a:t>για </a:t>
            </a:r>
            <a:r>
              <a:rPr sz="1800" spc="-180" dirty="0">
                <a:solidFill>
                  <a:srgbClr val="C00000"/>
                </a:solidFill>
                <a:latin typeface="Noto Sans"/>
                <a:cs typeface="Noto Sans"/>
              </a:rPr>
              <a:t>την </a:t>
            </a:r>
            <a:r>
              <a:rPr sz="1800" spc="-140" dirty="0">
                <a:solidFill>
                  <a:srgbClr val="C00000"/>
                </a:solidFill>
                <a:latin typeface="Noto Sans"/>
                <a:cs typeface="Noto Sans"/>
              </a:rPr>
              <a:t>αποτελεσματικότητά </a:t>
            </a:r>
            <a:r>
              <a:rPr sz="1800" spc="-150" dirty="0">
                <a:solidFill>
                  <a:srgbClr val="C00000"/>
                </a:solidFill>
                <a:latin typeface="Noto Sans"/>
                <a:cs typeface="Noto Sans"/>
              </a:rPr>
              <a:t>τους </a:t>
            </a:r>
            <a:r>
              <a:rPr sz="1800" spc="-145" dirty="0">
                <a:solidFill>
                  <a:srgbClr val="C00000"/>
                </a:solidFill>
                <a:latin typeface="Noto Sans"/>
                <a:cs typeface="Noto Sans"/>
              </a:rPr>
              <a:t>και </a:t>
            </a:r>
            <a:r>
              <a:rPr sz="1800" spc="-160" dirty="0">
                <a:solidFill>
                  <a:srgbClr val="C00000"/>
                </a:solidFill>
                <a:latin typeface="Noto Sans"/>
                <a:cs typeface="Noto Sans"/>
              </a:rPr>
              <a:t>το </a:t>
            </a:r>
            <a:r>
              <a:rPr sz="1800" spc="-150" dirty="0">
                <a:solidFill>
                  <a:srgbClr val="C00000"/>
                </a:solidFill>
                <a:latin typeface="Noto Sans"/>
                <a:cs typeface="Noto Sans"/>
              </a:rPr>
              <a:t>παγκόσμιο </a:t>
            </a:r>
            <a:r>
              <a:rPr sz="1800" spc="-145" dirty="0">
                <a:solidFill>
                  <a:srgbClr val="C00000"/>
                </a:solidFill>
                <a:latin typeface="Noto Sans"/>
                <a:cs typeface="Noto Sans"/>
              </a:rPr>
              <a:t>μήνυμά </a:t>
            </a:r>
            <a:r>
              <a:rPr sz="1800" spc="-120" dirty="0">
                <a:solidFill>
                  <a:srgbClr val="C00000"/>
                </a:solidFill>
                <a:latin typeface="Noto Sans"/>
                <a:cs typeface="Noto Sans"/>
              </a:rPr>
              <a:t>τους, </a:t>
            </a:r>
            <a:r>
              <a:rPr sz="1800" spc="-165" dirty="0">
                <a:solidFill>
                  <a:srgbClr val="C00000"/>
                </a:solidFill>
                <a:latin typeface="Noto Sans"/>
                <a:cs typeface="Noto Sans"/>
              </a:rPr>
              <a:t>όπως </a:t>
            </a:r>
            <a:r>
              <a:rPr sz="1800" spc="-140" dirty="0">
                <a:solidFill>
                  <a:srgbClr val="C00000"/>
                </a:solidFill>
                <a:latin typeface="Noto Sans"/>
                <a:cs typeface="Noto Sans"/>
              </a:rPr>
              <a:t>και  </a:t>
            </a:r>
            <a:r>
              <a:rPr sz="1800" spc="-120" dirty="0">
                <a:solidFill>
                  <a:srgbClr val="C00000"/>
                </a:solidFill>
                <a:latin typeface="Noto Sans"/>
                <a:cs typeface="Noto Sans"/>
              </a:rPr>
              <a:t>για</a:t>
            </a:r>
            <a:r>
              <a:rPr sz="1800" spc="225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1800" spc="-160" dirty="0">
                <a:solidFill>
                  <a:srgbClr val="C00000"/>
                </a:solidFill>
                <a:latin typeface="Noto Sans"/>
                <a:cs typeface="Noto Sans"/>
              </a:rPr>
              <a:t>τη </a:t>
            </a:r>
            <a:r>
              <a:rPr sz="1800" spc="-130" dirty="0">
                <a:solidFill>
                  <a:srgbClr val="C00000"/>
                </a:solidFill>
                <a:latin typeface="Noto Sans"/>
                <a:cs typeface="Noto Sans"/>
              </a:rPr>
              <a:t>σημασία </a:t>
            </a:r>
            <a:r>
              <a:rPr sz="1800" spc="-155" dirty="0">
                <a:solidFill>
                  <a:srgbClr val="C00000"/>
                </a:solidFill>
                <a:latin typeface="Noto Sans"/>
                <a:cs typeface="Noto Sans"/>
              </a:rPr>
              <a:t>της </a:t>
            </a:r>
            <a:r>
              <a:rPr sz="1800" spc="-145" dirty="0">
                <a:solidFill>
                  <a:srgbClr val="C00000"/>
                </a:solidFill>
                <a:latin typeface="Noto Sans"/>
                <a:cs typeface="Noto Sans"/>
              </a:rPr>
              <a:t>συμμετοχής </a:t>
            </a:r>
            <a:r>
              <a:rPr sz="1800" spc="-165" dirty="0">
                <a:solidFill>
                  <a:srgbClr val="C00000"/>
                </a:solidFill>
                <a:latin typeface="Noto Sans"/>
                <a:cs typeface="Noto Sans"/>
              </a:rPr>
              <a:t>πολλών </a:t>
            </a:r>
            <a:r>
              <a:rPr sz="1800" spc="-150" dirty="0">
                <a:solidFill>
                  <a:srgbClr val="C00000"/>
                </a:solidFill>
                <a:latin typeface="Noto Sans"/>
                <a:cs typeface="Noto Sans"/>
              </a:rPr>
              <a:t>θρησκευτικών </a:t>
            </a:r>
            <a:r>
              <a:rPr sz="1800" spc="-155" dirty="0">
                <a:solidFill>
                  <a:srgbClr val="C00000"/>
                </a:solidFill>
                <a:latin typeface="Noto Sans"/>
                <a:cs typeface="Noto Sans"/>
              </a:rPr>
              <a:t>ανδρών </a:t>
            </a:r>
            <a:r>
              <a:rPr sz="1800" spc="-145" dirty="0">
                <a:solidFill>
                  <a:srgbClr val="C00000"/>
                </a:solidFill>
                <a:latin typeface="Noto Sans"/>
                <a:cs typeface="Noto Sans"/>
              </a:rPr>
              <a:t>και </a:t>
            </a:r>
            <a:r>
              <a:rPr sz="1800" spc="-135" dirty="0">
                <a:solidFill>
                  <a:srgbClr val="C00000"/>
                </a:solidFill>
                <a:latin typeface="Noto Sans"/>
                <a:cs typeface="Noto Sans"/>
              </a:rPr>
              <a:t>γυναικών, </a:t>
            </a:r>
            <a:r>
              <a:rPr sz="1800" spc="-160" dirty="0">
                <a:solidFill>
                  <a:srgbClr val="C00000"/>
                </a:solidFill>
                <a:latin typeface="Noto Sans"/>
                <a:cs typeface="Noto Sans"/>
              </a:rPr>
              <a:t>εκπροσώπων </a:t>
            </a:r>
            <a:r>
              <a:rPr sz="1800" spc="-170" dirty="0">
                <a:solidFill>
                  <a:srgbClr val="C00000"/>
                </a:solidFill>
                <a:latin typeface="Noto Sans"/>
                <a:cs typeface="Noto Sans"/>
              </a:rPr>
              <a:t>των  </a:t>
            </a:r>
            <a:r>
              <a:rPr sz="1800" spc="-160" dirty="0">
                <a:solidFill>
                  <a:srgbClr val="C00000"/>
                </a:solidFill>
                <a:latin typeface="Noto Sans"/>
                <a:cs typeface="Noto Sans"/>
              </a:rPr>
              <a:t>παγκοσμίων </a:t>
            </a:r>
            <a:r>
              <a:rPr sz="1800" spc="-145" dirty="0">
                <a:solidFill>
                  <a:srgbClr val="C00000"/>
                </a:solidFill>
                <a:latin typeface="Noto Sans"/>
                <a:cs typeface="Noto Sans"/>
              </a:rPr>
              <a:t>θρησκειών </a:t>
            </a:r>
            <a:r>
              <a:rPr sz="1800" spc="-155" dirty="0">
                <a:solidFill>
                  <a:srgbClr val="C00000"/>
                </a:solidFill>
                <a:latin typeface="Noto Sans"/>
                <a:cs typeface="Noto Sans"/>
              </a:rPr>
              <a:t>του</a:t>
            </a:r>
            <a:r>
              <a:rPr sz="1800" spc="-130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1800" spc="-140" dirty="0">
                <a:solidFill>
                  <a:srgbClr val="C00000"/>
                </a:solidFill>
                <a:latin typeface="Noto Sans"/>
                <a:cs typeface="Noto Sans"/>
              </a:rPr>
              <a:t>κόσμου.</a:t>
            </a:r>
            <a:endParaRPr sz="1800">
              <a:latin typeface="Noto Sans"/>
              <a:cs typeface="Noto Sans"/>
            </a:endParaRPr>
          </a:p>
          <a:p>
            <a:pPr marR="118745" algn="r">
              <a:lnSpc>
                <a:spcPct val="100000"/>
              </a:lnSpc>
              <a:spcBef>
                <a:spcPts val="1280"/>
              </a:spcBef>
            </a:pPr>
            <a:r>
              <a:rPr sz="1800" b="1" spc="-55" dirty="0">
                <a:solidFill>
                  <a:srgbClr val="375F92"/>
                </a:solidFill>
                <a:latin typeface="Trebuchet MS"/>
                <a:cs typeface="Trebuchet MS"/>
              </a:rPr>
              <a:t>Ανα</a:t>
            </a:r>
            <a:r>
              <a:rPr sz="1800" b="1" spc="-95" dirty="0">
                <a:solidFill>
                  <a:srgbClr val="375F92"/>
                </a:solidFill>
                <a:latin typeface="Trebuchet MS"/>
                <a:cs typeface="Trebuchet MS"/>
              </a:rPr>
              <a:t>πλ</a:t>
            </a:r>
            <a:r>
              <a:rPr sz="1800" b="1" spc="-45" dirty="0">
                <a:solidFill>
                  <a:srgbClr val="375F92"/>
                </a:solidFill>
                <a:latin typeface="Trebuchet MS"/>
                <a:cs typeface="Trebuchet MS"/>
              </a:rPr>
              <a:t>αισι</a:t>
            </a:r>
            <a:r>
              <a:rPr sz="1800" b="1" spc="-85" dirty="0">
                <a:solidFill>
                  <a:srgbClr val="375F92"/>
                </a:solidFill>
                <a:latin typeface="Trebuchet MS"/>
                <a:cs typeface="Trebuchet MS"/>
              </a:rPr>
              <a:t>ώ</a:t>
            </a:r>
            <a:r>
              <a:rPr sz="1800" b="1" spc="-105" dirty="0">
                <a:solidFill>
                  <a:srgbClr val="375F92"/>
                </a:solidFill>
                <a:latin typeface="Trebuchet MS"/>
                <a:cs typeface="Trebuchet MS"/>
              </a:rPr>
              <a:t>νο</a:t>
            </a:r>
            <a:r>
              <a:rPr sz="1800" b="1" spc="-85" dirty="0">
                <a:solidFill>
                  <a:srgbClr val="375F92"/>
                </a:solidFill>
                <a:latin typeface="Trebuchet MS"/>
                <a:cs typeface="Trebuchet MS"/>
              </a:rPr>
              <a:t>ν</a:t>
            </a:r>
            <a:r>
              <a:rPr sz="1800" b="1" spc="-155" dirty="0">
                <a:solidFill>
                  <a:srgbClr val="375F92"/>
                </a:solidFill>
                <a:latin typeface="Trebuchet MS"/>
                <a:cs typeface="Trebuchet MS"/>
              </a:rPr>
              <a:t>τ</a:t>
            </a:r>
            <a:r>
              <a:rPr sz="1800" b="1" spc="-20" dirty="0">
                <a:solidFill>
                  <a:srgbClr val="375F92"/>
                </a:solidFill>
                <a:latin typeface="Trebuchet MS"/>
                <a:cs typeface="Trebuchet MS"/>
              </a:rPr>
              <a:t>α</a:t>
            </a:r>
            <a:r>
              <a:rPr sz="1800" b="1" spc="-135" dirty="0">
                <a:solidFill>
                  <a:srgbClr val="375F92"/>
                </a:solidFill>
                <a:latin typeface="Trebuchet MS"/>
                <a:cs typeface="Trebuchet MS"/>
              </a:rPr>
              <a:t>ς</a:t>
            </a:r>
            <a:r>
              <a:rPr sz="1800" b="1" spc="-165" dirty="0">
                <a:solidFill>
                  <a:srgbClr val="375F92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24455" y="1269491"/>
            <a:ext cx="5327904" cy="3983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3931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u="sng" dirty="0" smtClean="0">
                <a:solidFill>
                  <a:schemeClr val="bg1"/>
                </a:solidFill>
                <a:hlinkClick r:id="rId2" action="ppaction://hlinksldjump"/>
              </a:rPr>
              <a:t>Απόψεις της Εκκλησίας για το ζήτημα</a:t>
            </a:r>
            <a:r>
              <a:rPr lang="el-GR" sz="4000" u="sng" dirty="0" smtClean="0">
                <a:solidFill>
                  <a:schemeClr val="bg1"/>
                </a:solidFill>
              </a:rPr>
              <a:t> </a:t>
            </a:r>
            <a:r>
              <a:rPr lang="el-GR" sz="4000" dirty="0" smtClean="0">
                <a:solidFill>
                  <a:srgbClr val="FF00FF"/>
                </a:solidFill>
              </a:rPr>
              <a:t>(κρατάμε σημειώσεις)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6346825" cy="5184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l-GR" sz="2400" b="1" smtClean="0">
                <a:solidFill>
                  <a:schemeClr val="hlink"/>
                </a:solidFill>
              </a:rPr>
              <a:t>Το οικολογικό πρόβλημα είναι ηθικό ζήτημα και όχι τεχνικό θέμα. </a:t>
            </a:r>
          </a:p>
          <a:p>
            <a:pPr eaLnBrk="1" hangingPunct="1">
              <a:buFont typeface="Wingdings" pitchFamily="2" charset="2"/>
              <a:buNone/>
            </a:pPr>
            <a:endParaRPr lang="el-GR" sz="24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l-GR" sz="2400" b="1" smtClean="0">
                <a:solidFill>
                  <a:schemeClr val="hlink"/>
                </a:solidFill>
              </a:rPr>
              <a:t>Η </a:t>
            </a:r>
            <a:r>
              <a:rPr lang="el-GR" sz="2400" b="1" u="sng" smtClean="0">
                <a:solidFill>
                  <a:schemeClr val="hlink"/>
                </a:solidFill>
              </a:rPr>
              <a:t>φύση δεν είναι κτήση του ανθρώπου</a:t>
            </a:r>
            <a:r>
              <a:rPr lang="el-GR" sz="2400" b="1" smtClean="0">
                <a:solidFill>
                  <a:schemeClr val="hlink"/>
                </a:solidFill>
              </a:rPr>
              <a:t>, ατομική ιδιοκτησία του, οπότε δεν επιτρέπεται η κατάχρηση της.</a:t>
            </a:r>
          </a:p>
          <a:p>
            <a:pPr eaLnBrk="1" hangingPunct="1">
              <a:buFont typeface="Wingdings" pitchFamily="2" charset="2"/>
              <a:buNone/>
            </a:pPr>
            <a:endParaRPr lang="el-GR" sz="24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l-GR" sz="2400" b="1" smtClean="0">
                <a:solidFill>
                  <a:schemeClr val="hlink"/>
                </a:solidFill>
              </a:rPr>
              <a:t>Η </a:t>
            </a:r>
            <a:r>
              <a:rPr lang="el-GR" sz="2400" b="1" u="sng" smtClean="0">
                <a:solidFill>
                  <a:schemeClr val="hlink"/>
                </a:solidFill>
              </a:rPr>
              <a:t>φύση είναι κτίση του Θεού </a:t>
            </a:r>
            <a:r>
              <a:rPr lang="el-GR" sz="2400" b="1" smtClean="0">
                <a:solidFill>
                  <a:schemeClr val="hlink"/>
                </a:solidFill>
              </a:rPr>
              <a:t>που πιστεύουμε ως ‘Πατέρα, Παντοκράτορα, ποιητήν ουρανού και γης’.</a:t>
            </a:r>
          </a:p>
          <a:p>
            <a:pPr eaLnBrk="1" hangingPunct="1">
              <a:buFont typeface="Wingdings" pitchFamily="2" charset="2"/>
              <a:buChar char="v"/>
            </a:pPr>
            <a:endParaRPr lang="el-GR" sz="2400" b="1" smtClean="0">
              <a:solidFill>
                <a:schemeClr val="hlink"/>
              </a:solidFill>
            </a:endParaRPr>
          </a:p>
        </p:txBody>
      </p:sp>
      <p:pic>
        <p:nvPicPr>
          <p:cNvPr id="4100" name="Picture 4" descr="310MSTCAHW5GVOCAKPV4VLCASSKLAMCA9WCJ9KCAV32O1ECAIK0W87CA0TQKQQCA3OBBJOCA11LVTXCACNZWF2CARA7NXCCAH6ECPUCAIG6IS6CAA55I0FCAGX3698CAFEAG7SCAM00TGCCA8PPQMJCAGL9W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1773238"/>
            <a:ext cx="1727200" cy="1584325"/>
          </a:xfrm>
          <a:noFill/>
        </p:spPr>
      </p:pic>
      <p:pic>
        <p:nvPicPr>
          <p:cNvPr id="4101" name="Picture 5" descr="150KPFCA2Q0C0MCAMI4291CA104CLICAXURQ90CASUXNAHCABX6D3WCAO26QK5CAI6YF5DCA0BOQ84CA5C7UNWCADYYH8DCAAPBJ05CALUO3JQCAEQWYR8CAKD3K4KCABKRTS6CA7JJISDCA6VHGKJCA6ZHSW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573463"/>
            <a:ext cx="21701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577</Words>
  <Application>Microsoft Office PowerPoint</Application>
  <PresentationFormat>Προβολή στην οθόνη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Διαφάνεια 1</vt:lpstr>
      <vt:lpstr>Διαφάνεια 2</vt:lpstr>
      <vt:lpstr>Διαφάνεια 3</vt:lpstr>
      <vt:lpstr>Οικοθεολογία: η χριστιανική θεολογία για το περιβάλλον.</vt:lpstr>
      <vt:lpstr>1.4 ΟΙΚΟΛΟΓΙΑ</vt:lpstr>
      <vt:lpstr>Διαφάνεια 6</vt:lpstr>
      <vt:lpstr>Διαφάνεια 7</vt:lpstr>
      <vt:lpstr>1.4 ΟΙΚΟΛΟΓΙΑ</vt:lpstr>
      <vt:lpstr>Απόψεις της Εκκλησίας για το ζήτημα (κρατάμε σημειώσεις)</vt:lpstr>
      <vt:lpstr>`</vt:lpstr>
      <vt:lpstr>1.4 ΟΙΚΟΛΟΓΙΑ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Θ.Ε. 1 ΔΙΛΗΜΜΑΤΑ</dc:title>
  <cp:lastModifiedBy>User</cp:lastModifiedBy>
  <cp:revision>15</cp:revision>
  <dcterms:created xsi:type="dcterms:W3CDTF">2019-10-22T17:10:34Z</dcterms:created>
  <dcterms:modified xsi:type="dcterms:W3CDTF">2020-11-17T18:24:56Z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2019-10-22T00:00:00Z</vt:filetime>
  </property>
</Properties>
</file>