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4000" y="981455"/>
                </a:lnTo>
                <a:lnTo>
                  <a:pt x="9144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78507" y="0"/>
            <a:ext cx="5047488" cy="678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77520"/>
          </a:xfrm>
          <a:custGeom>
            <a:avLst/>
            <a:gdLst/>
            <a:ahLst/>
            <a:cxnLst/>
            <a:rect l="l" t="t" r="r" b="b"/>
            <a:pathLst>
              <a:path w="9144000" h="477520">
                <a:moveTo>
                  <a:pt x="0" y="477012"/>
                </a:moveTo>
                <a:lnTo>
                  <a:pt x="9144000" y="477012"/>
                </a:lnTo>
                <a:lnTo>
                  <a:pt x="914400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1857" y="-111429"/>
            <a:ext cx="278028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862" y="3164281"/>
            <a:ext cx="8704275" cy="1779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hyperlink" Target="1.3.docx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92202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335" dirty="0"/>
              <a:t>Θ.Ε</a:t>
            </a:r>
            <a:r>
              <a:rPr spc="-335"/>
              <a:t>. </a:t>
            </a:r>
            <a:r>
              <a:rPr lang="el-GR" spc="-204" dirty="0" smtClean="0"/>
              <a:t>1.4</a:t>
            </a:r>
            <a:r>
              <a:rPr lang="el-GR" spc="-355" dirty="0" smtClean="0"/>
              <a:t> </a:t>
            </a:r>
            <a:r>
              <a:rPr lang="el-GR" spc="-355" dirty="0" smtClean="0"/>
              <a:t>ΕΦΑΡΜΟΓΕΣ  ΤΗΣ </a:t>
            </a:r>
            <a:r>
              <a:rPr lang="el-GR" spc="-200" dirty="0" smtClean="0"/>
              <a:t>ΓΕΝΕΤΙΚΗΣ</a:t>
            </a:r>
            <a:r>
              <a:rPr lang="el-GR" dirty="0" smtClean="0"/>
              <a:t/>
            </a:r>
            <a:br>
              <a:rPr lang="el-GR" dirty="0" smtClean="0"/>
            </a:br>
            <a:endParaRPr spc="-40" dirty="0"/>
          </a:p>
        </p:txBody>
      </p:sp>
      <p:sp>
        <p:nvSpPr>
          <p:cNvPr id="5" name="object 5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204" smtClean="0"/>
              <a:t>1.</a:t>
            </a:r>
            <a:r>
              <a:rPr lang="el-GR" spc="-204" dirty="0" smtClean="0"/>
              <a:t>4</a:t>
            </a:r>
            <a:r>
              <a:rPr spc="-355" smtClean="0"/>
              <a:t> </a:t>
            </a:r>
            <a:r>
              <a:rPr spc="-200" dirty="0"/>
              <a:t>ΓΕΝΕΤΙΚΗ</a:t>
            </a:r>
          </a:p>
        </p:txBody>
      </p:sp>
      <p:sp>
        <p:nvSpPr>
          <p:cNvPr id="3" name="object 3"/>
          <p:cNvSpPr/>
          <p:nvPr/>
        </p:nvSpPr>
        <p:spPr>
          <a:xfrm>
            <a:off x="7286243" y="6390130"/>
            <a:ext cx="1857755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17689" y="6441135"/>
            <a:ext cx="1631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0F243E"/>
                </a:solidFill>
                <a:latin typeface="Trebuchet MS"/>
                <a:cs typeface="Trebuchet MS"/>
              </a:rPr>
              <a:t>Παρουσιάζοντας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8159"/>
            <a:ext cx="339090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07886"/>
            <a:ext cx="365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C00000"/>
                </a:solidFill>
                <a:latin typeface="Trebuchet MS"/>
                <a:cs typeface="Trebuchet MS"/>
              </a:rPr>
              <a:t>Ιστοεξερεύνηση σε</a:t>
            </a:r>
            <a:r>
              <a:rPr sz="1800" b="1" spc="-20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ομαδοσυνεργασία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6623" y="548640"/>
            <a:ext cx="2380487" cy="2218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" y="1382267"/>
            <a:ext cx="509473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647" y="1656588"/>
            <a:ext cx="623011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8939" y="1930907"/>
            <a:ext cx="74523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566673"/>
            <a:ext cx="6181725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Η </a:t>
            </a: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Γενετική </a:t>
            </a: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στον </a:t>
            </a:r>
            <a:r>
              <a:rPr sz="1800" b="1" spc="-110" dirty="0">
                <a:solidFill>
                  <a:srgbClr val="0F243E"/>
                </a:solidFill>
                <a:latin typeface="Trebuchet MS"/>
                <a:cs typeface="Trebuchet MS"/>
              </a:rPr>
              <a:t>σύγχρονο</a:t>
            </a:r>
            <a:r>
              <a:rPr sz="1800" b="1" spc="-27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κόσμο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864235">
              <a:lnSpc>
                <a:spcPct val="100000"/>
              </a:lnSpc>
              <a:spcBef>
                <a:spcPts val="5"/>
              </a:spcBef>
            </a:pPr>
            <a:r>
              <a:rPr sz="1800" b="1" spc="-80" dirty="0">
                <a:solidFill>
                  <a:srgbClr val="C00000"/>
                </a:solidFill>
                <a:latin typeface="Trebuchet MS"/>
                <a:cs typeface="Trebuchet MS"/>
              </a:rPr>
              <a:t>Αναζητούμε 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στο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διαδίκτυο 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τις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παρακάτω</a:t>
            </a:r>
            <a:r>
              <a:rPr sz="1800" b="1" spc="-40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C00000"/>
                </a:solidFill>
                <a:latin typeface="Trebuchet MS"/>
                <a:cs typeface="Trebuchet MS"/>
              </a:rPr>
              <a:t>έννοιες,</a:t>
            </a:r>
            <a:endParaRPr sz="1800">
              <a:latin typeface="Trebuchet MS"/>
              <a:cs typeface="Trebuchet MS"/>
            </a:endParaRPr>
          </a:p>
          <a:p>
            <a:pPr marL="295910" marR="5080" algn="ctr">
              <a:lnSpc>
                <a:spcPct val="100000"/>
              </a:lnSpc>
            </a:pP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καταγράφουμε 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τις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πληροφορίες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και 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τις 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παρουσιάζουμε </a:t>
            </a:r>
            <a:r>
              <a:rPr sz="1800" b="1" spc="-110" dirty="0">
                <a:solidFill>
                  <a:srgbClr val="C00000"/>
                </a:solidFill>
                <a:latin typeface="Trebuchet MS"/>
                <a:cs typeface="Trebuchet MS"/>
              </a:rPr>
              <a:t>στην  </a:t>
            </a:r>
            <a:r>
              <a:rPr sz="1800" b="1" spc="-105" dirty="0">
                <a:solidFill>
                  <a:srgbClr val="C00000"/>
                </a:solidFill>
                <a:latin typeface="Trebuchet MS"/>
                <a:cs typeface="Trebuchet MS"/>
              </a:rPr>
              <a:t>τάξη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2485" y="2497327"/>
            <a:ext cx="2422525" cy="1224915"/>
          </a:xfrm>
          <a:custGeom>
            <a:avLst/>
            <a:gdLst/>
            <a:ahLst/>
            <a:cxnLst/>
            <a:rect l="l" t="t" r="r" b="b"/>
            <a:pathLst>
              <a:path w="2422525" h="1224914">
                <a:moveTo>
                  <a:pt x="2262428" y="0"/>
                </a:moveTo>
                <a:lnTo>
                  <a:pt x="0" y="726439"/>
                </a:lnTo>
                <a:lnTo>
                  <a:pt x="159956" y="1224661"/>
                </a:lnTo>
                <a:lnTo>
                  <a:pt x="2422448" y="498094"/>
                </a:lnTo>
                <a:lnTo>
                  <a:pt x="2262428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485" y="2497327"/>
            <a:ext cx="2422525" cy="1224915"/>
          </a:xfrm>
          <a:custGeom>
            <a:avLst/>
            <a:gdLst/>
            <a:ahLst/>
            <a:cxnLst/>
            <a:rect l="l" t="t" r="r" b="b"/>
            <a:pathLst>
              <a:path w="2422525" h="1224914">
                <a:moveTo>
                  <a:pt x="0" y="726439"/>
                </a:moveTo>
                <a:lnTo>
                  <a:pt x="2262428" y="0"/>
                </a:lnTo>
                <a:lnTo>
                  <a:pt x="2422448" y="498094"/>
                </a:lnTo>
                <a:lnTo>
                  <a:pt x="159956" y="1224661"/>
                </a:lnTo>
                <a:lnTo>
                  <a:pt x="0" y="726439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59" y="2414016"/>
            <a:ext cx="2610612" cy="1505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3894" y="2768982"/>
            <a:ext cx="1956028" cy="753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hlinkClick r:id="rId10" action="ppaction://hlinkfile"/>
          </p:cNvPr>
          <p:cNvSpPr/>
          <p:nvPr/>
        </p:nvSpPr>
        <p:spPr>
          <a:xfrm>
            <a:off x="1019555" y="2935223"/>
            <a:ext cx="1982724" cy="68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648" y="2947923"/>
            <a:ext cx="1939925" cy="642620"/>
          </a:xfrm>
          <a:custGeom>
            <a:avLst/>
            <a:gdLst/>
            <a:ahLst/>
            <a:cxnLst/>
            <a:rect l="l" t="t" r="r" b="b"/>
            <a:pathLst>
              <a:path w="1939925" h="642620">
                <a:moveTo>
                  <a:pt x="1932800" y="0"/>
                </a:moveTo>
                <a:lnTo>
                  <a:pt x="0" y="620649"/>
                </a:lnTo>
                <a:lnTo>
                  <a:pt x="6984" y="642365"/>
                </a:lnTo>
                <a:lnTo>
                  <a:pt x="1939785" y="21716"/>
                </a:lnTo>
                <a:lnTo>
                  <a:pt x="19328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3647" y="2980944"/>
            <a:ext cx="3881628" cy="11323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2688" y="2993135"/>
            <a:ext cx="3745991" cy="1226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0510" y="3009010"/>
            <a:ext cx="3786759" cy="10368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0510" y="3009010"/>
            <a:ext cx="3787140" cy="1036955"/>
          </a:xfrm>
          <a:custGeom>
            <a:avLst/>
            <a:gdLst/>
            <a:ahLst/>
            <a:cxnLst/>
            <a:rect l="l" t="t" r="r" b="b"/>
            <a:pathLst>
              <a:path w="3787140" h="1036954">
                <a:moveTo>
                  <a:pt x="0" y="642493"/>
                </a:moveTo>
                <a:lnTo>
                  <a:pt x="3718687" y="0"/>
                </a:lnTo>
                <a:lnTo>
                  <a:pt x="3786759" y="394208"/>
                </a:lnTo>
                <a:lnTo>
                  <a:pt x="68072" y="1036827"/>
                </a:lnTo>
                <a:lnTo>
                  <a:pt x="0" y="64249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80173" y="3237102"/>
            <a:ext cx="3272413" cy="674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hlinkClick r:id="rId10" action="ppaction://hlinkfile"/>
          </p:cNvPr>
          <p:cNvSpPr/>
          <p:nvPr/>
        </p:nvSpPr>
        <p:spPr>
          <a:xfrm>
            <a:off x="4993766" y="3378961"/>
            <a:ext cx="3272154" cy="581660"/>
          </a:xfrm>
          <a:custGeom>
            <a:avLst/>
            <a:gdLst/>
            <a:ahLst/>
            <a:cxnLst/>
            <a:rect l="l" t="t" r="r" b="b"/>
            <a:pathLst>
              <a:path w="3272154" h="581660">
                <a:moveTo>
                  <a:pt x="3269361" y="0"/>
                </a:moveTo>
                <a:lnTo>
                  <a:pt x="0" y="564895"/>
                </a:lnTo>
                <a:lnTo>
                  <a:pt x="2921" y="581406"/>
                </a:lnTo>
                <a:lnTo>
                  <a:pt x="3272155" y="16510"/>
                </a:lnTo>
                <a:lnTo>
                  <a:pt x="32693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1315" y="4463796"/>
            <a:ext cx="2037588" cy="13380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12464" y="4482084"/>
            <a:ext cx="1955291" cy="12557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hlinkClick r:id="rId10" action="ppaction://hlinkfile"/>
          </p:cNvPr>
          <p:cNvSpPr/>
          <p:nvPr/>
        </p:nvSpPr>
        <p:spPr>
          <a:xfrm>
            <a:off x="4025900" y="4752466"/>
            <a:ext cx="1305940" cy="5854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3540" y="4391914"/>
            <a:ext cx="2360930" cy="1877695"/>
          </a:xfrm>
          <a:custGeom>
            <a:avLst/>
            <a:gdLst/>
            <a:ahLst/>
            <a:cxnLst/>
            <a:rect l="l" t="t" r="r" b="b"/>
            <a:pathLst>
              <a:path w="2360929" h="1877695">
                <a:moveTo>
                  <a:pt x="1974468" y="0"/>
                </a:moveTo>
                <a:lnTo>
                  <a:pt x="0" y="1284020"/>
                </a:lnTo>
                <a:lnTo>
                  <a:pt x="385953" y="1877466"/>
                </a:lnTo>
                <a:lnTo>
                  <a:pt x="2360422" y="593471"/>
                </a:lnTo>
                <a:lnTo>
                  <a:pt x="197446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3540" y="4391914"/>
            <a:ext cx="2360930" cy="1877695"/>
          </a:xfrm>
          <a:custGeom>
            <a:avLst/>
            <a:gdLst/>
            <a:ahLst/>
            <a:cxnLst/>
            <a:rect l="l" t="t" r="r" b="b"/>
            <a:pathLst>
              <a:path w="2360929" h="1877695">
                <a:moveTo>
                  <a:pt x="0" y="1284020"/>
                </a:moveTo>
                <a:lnTo>
                  <a:pt x="1974468" y="0"/>
                </a:lnTo>
                <a:lnTo>
                  <a:pt x="2360422" y="593471"/>
                </a:lnTo>
                <a:lnTo>
                  <a:pt x="385953" y="1877466"/>
                </a:lnTo>
                <a:lnTo>
                  <a:pt x="0" y="128402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hlinkClick r:id="rId10" action="ppaction://hlinkfile"/>
          </p:cNvPr>
          <p:cNvSpPr/>
          <p:nvPr/>
        </p:nvSpPr>
        <p:spPr>
          <a:xfrm>
            <a:off x="6412214" y="5026025"/>
            <a:ext cx="1656603" cy="11315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204" y="4433315"/>
            <a:ext cx="3203447" cy="21671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204" smtClean="0"/>
              <a:t>1</a:t>
            </a:r>
            <a:r>
              <a:rPr lang="el-GR" spc="-204" dirty="0" smtClean="0"/>
              <a:t>.4 </a:t>
            </a:r>
            <a:r>
              <a:rPr spc="-200" smtClean="0"/>
              <a:t>ΓΕΝΕΤΙΚΗ</a:t>
            </a:r>
            <a:endParaRPr spc="-200" dirty="0"/>
          </a:p>
        </p:txBody>
      </p:sp>
      <p:sp>
        <p:nvSpPr>
          <p:cNvPr id="3" name="object 3"/>
          <p:cNvSpPr/>
          <p:nvPr/>
        </p:nvSpPr>
        <p:spPr>
          <a:xfrm>
            <a:off x="7286243" y="6390130"/>
            <a:ext cx="1857755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17689" y="6441135"/>
            <a:ext cx="1631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0F243E"/>
                </a:solidFill>
                <a:latin typeface="Trebuchet MS"/>
                <a:cs typeface="Trebuchet MS"/>
              </a:rPr>
              <a:t>Παρουσιάζοντας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8159"/>
            <a:ext cx="339090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07886"/>
            <a:ext cx="167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C00000"/>
                </a:solidFill>
                <a:latin typeface="Trebuchet MS"/>
                <a:cs typeface="Trebuchet MS"/>
              </a:rPr>
              <a:t>Πέντε </a:t>
            </a:r>
            <a:r>
              <a:rPr sz="1800" b="1" spc="-45" dirty="0">
                <a:solidFill>
                  <a:srgbClr val="C00000"/>
                </a:solidFill>
                <a:latin typeface="Trebuchet MS"/>
                <a:cs typeface="Trebuchet MS"/>
              </a:rPr>
              <a:t>π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και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ένα</a:t>
            </a:r>
            <a:r>
              <a:rPr sz="1800" b="1" spc="-3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80" dirty="0">
                <a:solidFill>
                  <a:srgbClr val="C00000"/>
                </a:solidFill>
                <a:latin typeface="Trebuchet MS"/>
                <a:cs typeface="Trebuchet MS"/>
              </a:rPr>
              <a:t>γ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227" y="918972"/>
            <a:ext cx="787603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438911"/>
            <a:ext cx="8323580" cy="82994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Η </a:t>
            </a: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Γενετική </a:t>
            </a: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στον </a:t>
            </a:r>
            <a:r>
              <a:rPr sz="1800" b="1" spc="-110" dirty="0">
                <a:solidFill>
                  <a:srgbClr val="0F243E"/>
                </a:solidFill>
                <a:latin typeface="Trebuchet MS"/>
                <a:cs typeface="Trebuchet MS"/>
              </a:rPr>
              <a:t>σύγχρονο</a:t>
            </a:r>
            <a:r>
              <a:rPr sz="1800" b="1" spc="-27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κόσμο</a:t>
            </a:r>
            <a:endParaRPr sz="1800">
              <a:latin typeface="Trebuchet MS"/>
              <a:cs typeface="Trebuchet MS"/>
            </a:endParaRPr>
          </a:p>
          <a:p>
            <a:pPr marL="746125">
              <a:lnSpc>
                <a:spcPct val="100000"/>
              </a:lnSpc>
              <a:spcBef>
                <a:spcPts val="1005"/>
              </a:spcBef>
            </a:pPr>
            <a:r>
              <a:rPr sz="1800" b="1" spc="65" dirty="0">
                <a:solidFill>
                  <a:srgbClr val="C00000"/>
                </a:solidFill>
                <a:latin typeface="Trebuchet MS"/>
                <a:cs typeface="Trebuchet MS"/>
              </a:rPr>
              <a:t>Με</a:t>
            </a:r>
            <a:r>
              <a:rPr sz="1800" b="1" spc="-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βάση</a:t>
            </a:r>
            <a:r>
              <a:rPr sz="1800" b="1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την</a:t>
            </a:r>
            <a:r>
              <a:rPr sz="1800" b="1" spc="-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περιγραφή</a:t>
            </a:r>
            <a:r>
              <a:rPr sz="18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για</a:t>
            </a:r>
            <a:r>
              <a:rPr sz="1800" b="1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C00000"/>
                </a:solidFill>
                <a:latin typeface="Trebuchet MS"/>
                <a:cs typeface="Trebuchet MS"/>
              </a:rPr>
              <a:t>τη</a:t>
            </a:r>
            <a:r>
              <a:rPr sz="1800" b="1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Γενετική</a:t>
            </a:r>
            <a:r>
              <a:rPr sz="18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Μηχανική</a:t>
            </a:r>
            <a:r>
              <a:rPr sz="1800" b="1" spc="-1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C00000"/>
                </a:solidFill>
                <a:latin typeface="Trebuchet MS"/>
                <a:cs typeface="Trebuchet MS"/>
              </a:rPr>
              <a:t>να</a:t>
            </a:r>
            <a:r>
              <a:rPr sz="1800" b="1" spc="-1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εντοπίσετε</a:t>
            </a:r>
            <a:r>
              <a:rPr sz="18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πληροφορίες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476" y="4895469"/>
            <a:ext cx="347852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30" dirty="0">
                <a:latin typeface="Trebuchet MS"/>
                <a:cs typeface="Trebuchet MS"/>
              </a:rPr>
              <a:t>Ποιο </a:t>
            </a:r>
            <a:r>
              <a:rPr sz="1800" spc="-40" dirty="0">
                <a:latin typeface="Trebuchet MS"/>
                <a:cs typeface="Trebuchet MS"/>
              </a:rPr>
              <a:t>είναι </a:t>
            </a:r>
            <a:r>
              <a:rPr sz="1800" spc="-75" dirty="0">
                <a:latin typeface="Trebuchet MS"/>
                <a:cs typeface="Trebuchet MS"/>
              </a:rPr>
              <a:t>το</a:t>
            </a:r>
            <a:r>
              <a:rPr sz="1800" spc="-2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πρόβλημα;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30" dirty="0">
                <a:latin typeface="Trebuchet MS"/>
                <a:cs typeface="Trebuchet MS"/>
              </a:rPr>
              <a:t>Που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συμβαίνει;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0" dirty="0">
                <a:latin typeface="Trebuchet MS"/>
                <a:cs typeface="Trebuchet MS"/>
              </a:rPr>
              <a:t>Πότε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συνέβη;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65" dirty="0">
                <a:latin typeface="Trebuchet MS"/>
                <a:cs typeface="Trebuchet MS"/>
              </a:rPr>
              <a:t>Γιατί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συμβαίνει;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45" dirty="0">
                <a:latin typeface="Trebuchet MS"/>
                <a:cs typeface="Trebuchet MS"/>
              </a:rPr>
              <a:t>Ποιος </a:t>
            </a:r>
            <a:r>
              <a:rPr sz="1800" spc="-65" dirty="0">
                <a:latin typeface="Trebuchet MS"/>
                <a:cs typeface="Trebuchet MS"/>
              </a:rPr>
              <a:t>εμπλέκεται στο</a:t>
            </a:r>
            <a:r>
              <a:rPr sz="1800" spc="-24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πρόβλημα;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80" dirty="0">
                <a:latin typeface="Trebuchet MS"/>
                <a:cs typeface="Trebuchet MS"/>
              </a:rPr>
              <a:t>Πώς </a:t>
            </a:r>
            <a:r>
              <a:rPr sz="1800" spc="-45" dirty="0">
                <a:latin typeface="Trebuchet MS"/>
                <a:cs typeface="Trebuchet MS"/>
              </a:rPr>
              <a:t>μπορεί </a:t>
            </a:r>
            <a:r>
              <a:rPr sz="1800" spc="-60" dirty="0">
                <a:latin typeface="Trebuchet MS"/>
                <a:cs typeface="Trebuchet MS"/>
              </a:rPr>
              <a:t>να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ξεπεραστεί;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1304" y="1700783"/>
            <a:ext cx="4294632" cy="273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204" smtClean="0"/>
              <a:t>1.</a:t>
            </a:r>
            <a:r>
              <a:rPr lang="el-GR" spc="-204" dirty="0" smtClean="0"/>
              <a:t>4 </a:t>
            </a:r>
            <a:r>
              <a:rPr spc="-200" smtClean="0"/>
              <a:t>ΓΕΝΕΤΙΚΗ</a:t>
            </a:r>
            <a:endParaRPr spc="-200" dirty="0"/>
          </a:p>
        </p:txBody>
      </p:sp>
      <p:sp>
        <p:nvSpPr>
          <p:cNvPr id="3" name="object 3"/>
          <p:cNvSpPr/>
          <p:nvPr/>
        </p:nvSpPr>
        <p:spPr>
          <a:xfrm>
            <a:off x="7481316" y="6390130"/>
            <a:ext cx="1662683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2760" y="6441135"/>
            <a:ext cx="143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F243E"/>
                </a:solidFill>
                <a:latin typeface="Trebuchet MS"/>
                <a:cs typeface="Trebuchet MS"/>
              </a:rPr>
              <a:t>Εφαρμόζοντας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8159"/>
            <a:ext cx="468782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07886"/>
            <a:ext cx="412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C00000"/>
                </a:solidFill>
                <a:latin typeface="Trebuchet MS"/>
                <a:cs typeface="Trebuchet MS"/>
              </a:rPr>
              <a:t>Παραγωγή 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γνώσεων </a:t>
            </a:r>
            <a:r>
              <a:rPr sz="1800" b="1" spc="-100" dirty="0">
                <a:solidFill>
                  <a:srgbClr val="C00000"/>
                </a:solidFill>
                <a:latin typeface="Trebuchet MS"/>
                <a:cs typeface="Trebuchet MS"/>
              </a:rPr>
              <a:t>σε</a:t>
            </a:r>
            <a:r>
              <a:rPr sz="1800" b="1" spc="-2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Ομαδοσυνεργασία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66673"/>
            <a:ext cx="897128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Γενετική </a:t>
            </a: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μηχανική και </a:t>
            </a:r>
            <a:r>
              <a:rPr sz="1800" b="1" spc="-70" dirty="0">
                <a:solidFill>
                  <a:srgbClr val="0F243E"/>
                </a:solidFill>
                <a:latin typeface="Trebuchet MS"/>
                <a:cs typeface="Trebuchet MS"/>
              </a:rPr>
              <a:t>ανθρώπινα</a:t>
            </a:r>
            <a:r>
              <a:rPr sz="1800" b="1" spc="-3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0F243E"/>
                </a:solidFill>
                <a:latin typeface="Trebuchet MS"/>
                <a:cs typeface="Trebuchet MS"/>
              </a:rPr>
              <a:t>δικαιώματα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65" dirty="0">
                <a:solidFill>
                  <a:srgbClr val="C00000"/>
                </a:solidFill>
                <a:latin typeface="Trebuchet MS"/>
                <a:cs typeface="Trebuchet MS"/>
              </a:rPr>
              <a:t>Αφού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διαβάσετε </a:t>
            </a:r>
            <a:r>
              <a:rPr sz="1800" b="1" spc="-110" dirty="0">
                <a:solidFill>
                  <a:srgbClr val="C00000"/>
                </a:solidFill>
                <a:latin typeface="Trebuchet MS"/>
                <a:cs typeface="Trebuchet MS"/>
              </a:rPr>
              <a:t>το </a:t>
            </a:r>
            <a:r>
              <a:rPr sz="1800" b="1" spc="-80" dirty="0">
                <a:solidFill>
                  <a:srgbClr val="C00000"/>
                </a:solidFill>
                <a:latin typeface="Trebuchet MS"/>
                <a:cs typeface="Trebuchet MS"/>
              </a:rPr>
              <a:t>κείμενο </a:t>
            </a:r>
            <a:r>
              <a:rPr sz="1800" b="1" spc="-114" dirty="0">
                <a:solidFill>
                  <a:srgbClr val="C00000"/>
                </a:solidFill>
                <a:latin typeface="Trebuchet MS"/>
                <a:cs typeface="Trebuchet MS"/>
              </a:rPr>
              <a:t>σχετικά </a:t>
            </a:r>
            <a:r>
              <a:rPr sz="1800" b="1" spc="-30" dirty="0">
                <a:solidFill>
                  <a:srgbClr val="C00000"/>
                </a:solidFill>
                <a:latin typeface="Trebuchet MS"/>
                <a:cs typeface="Trebuchet MS"/>
              </a:rPr>
              <a:t>με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τα </a:t>
            </a:r>
            <a:r>
              <a:rPr sz="1800" b="1" spc="-75" dirty="0">
                <a:solidFill>
                  <a:srgbClr val="C00000"/>
                </a:solidFill>
                <a:latin typeface="Trebuchet MS"/>
                <a:cs typeface="Trebuchet MS"/>
              </a:rPr>
              <a:t>ανθρώπινα 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δικαιώματα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και </a:t>
            </a:r>
            <a:r>
              <a:rPr sz="1800" b="1" spc="-114" dirty="0">
                <a:solidFill>
                  <a:srgbClr val="C00000"/>
                </a:solidFill>
                <a:latin typeface="Trebuchet MS"/>
                <a:cs typeface="Trebuchet MS"/>
              </a:rPr>
              <a:t>τη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Βιοϊατρική 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να 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δημιουργήσετε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εννοιαλογικό </a:t>
            </a:r>
            <a:r>
              <a:rPr sz="1800" b="1" spc="-114" dirty="0">
                <a:solidFill>
                  <a:srgbClr val="C00000"/>
                </a:solidFill>
                <a:latin typeface="Trebuchet MS"/>
                <a:cs typeface="Trebuchet MS"/>
              </a:rPr>
              <a:t>χάρτη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και 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να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ταξινομήσετε 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τις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εφαρμογές 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της Γενετικής 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Μηχανικής</a:t>
            </a:r>
            <a:r>
              <a:rPr sz="1800" b="1" spc="-1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σε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σχέση</a:t>
            </a:r>
            <a:r>
              <a:rPr sz="18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Trebuchet MS"/>
                <a:cs typeface="Trebuchet MS"/>
              </a:rPr>
              <a:t>με</a:t>
            </a:r>
            <a:r>
              <a:rPr sz="1800" b="1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την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προστασία</a:t>
            </a:r>
            <a:r>
              <a:rPr sz="18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35" dirty="0">
                <a:solidFill>
                  <a:srgbClr val="C00000"/>
                </a:solidFill>
                <a:latin typeface="Trebuchet MS"/>
                <a:cs typeface="Trebuchet MS"/>
              </a:rPr>
              <a:t>των</a:t>
            </a:r>
            <a:r>
              <a:rPr sz="18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ανθρωπίνων</a:t>
            </a:r>
            <a:r>
              <a:rPr sz="18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C00000"/>
                </a:solidFill>
                <a:latin typeface="Trebuchet MS"/>
                <a:cs typeface="Trebuchet MS"/>
              </a:rPr>
              <a:t>δικαιώματων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5351" y="2270505"/>
          <a:ext cx="8425179" cy="270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1584324"/>
                <a:gridCol w="2016125"/>
                <a:gridCol w="2016125"/>
              </a:tblGrid>
              <a:tr h="6477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Εφαρμογές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Επιτρέπονται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Δεν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επιτρέπονται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55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οϋπ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ο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θ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έ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σει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ς- 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εξαιρέσεις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472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8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Γενετικές </a:t>
                      </a:r>
                      <a:r>
                        <a:rPr sz="1800" spc="-6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εξετάσεις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με  </a:t>
                      </a:r>
                      <a:r>
                        <a:rPr sz="1800" spc="-6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δυνατότητα</a:t>
                      </a:r>
                      <a:r>
                        <a:rPr sz="1800" spc="-19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πρόβλεψης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128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Επεμβάσεις </a:t>
                      </a:r>
                      <a:r>
                        <a:rPr sz="1800" spc="-6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στο</a:t>
                      </a:r>
                      <a:r>
                        <a:rPr sz="1800" spc="-24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ανθρώπινο  </a:t>
                      </a:r>
                      <a:r>
                        <a:rPr sz="1800" spc="-6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γονιδίωμα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Επιλογή </a:t>
                      </a:r>
                      <a:r>
                        <a:rPr sz="1800" spc="-6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1800" spc="-18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φύλου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Έρευνα </a:t>
                      </a:r>
                      <a:r>
                        <a:rPr sz="1800" spc="-4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σε </a:t>
                      </a:r>
                      <a:r>
                        <a:rPr sz="1800" spc="-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έμβυα </a:t>
                      </a:r>
                      <a:r>
                        <a:rPr sz="1800" spc="-7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800" spc="-3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vitro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856" y="-111429"/>
            <a:ext cx="405714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204" smtClean="0"/>
              <a:t>1.</a:t>
            </a:r>
            <a:r>
              <a:rPr lang="el-GR" spc="-204" dirty="0" smtClean="0"/>
              <a:t>4 </a:t>
            </a:r>
            <a:r>
              <a:rPr spc="-355" smtClean="0"/>
              <a:t> </a:t>
            </a:r>
            <a:r>
              <a:rPr spc="-200" dirty="0"/>
              <a:t>ΓΕΝΕΤΙΚΗ</a:t>
            </a:r>
          </a:p>
        </p:txBody>
      </p:sp>
      <p:sp>
        <p:nvSpPr>
          <p:cNvPr id="3" name="object 3"/>
          <p:cNvSpPr/>
          <p:nvPr/>
        </p:nvSpPr>
        <p:spPr>
          <a:xfrm>
            <a:off x="7540752" y="6390130"/>
            <a:ext cx="1603248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2196" y="6441135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Διερευνώντας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8159"/>
            <a:ext cx="5237988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07886"/>
            <a:ext cx="4961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Επεξεργασία </a:t>
            </a:r>
            <a:r>
              <a:rPr sz="1800" b="1" spc="-75" dirty="0">
                <a:solidFill>
                  <a:srgbClr val="C00000"/>
                </a:solidFill>
                <a:latin typeface="Trebuchet MS"/>
                <a:cs typeface="Trebuchet MS"/>
              </a:rPr>
              <a:t>κειμένου </a:t>
            </a:r>
            <a:r>
              <a:rPr sz="1800" b="1" spc="-35" dirty="0">
                <a:solidFill>
                  <a:srgbClr val="C00000"/>
                </a:solidFill>
                <a:latin typeface="Trebuchet MS"/>
                <a:cs typeface="Trebuchet MS"/>
              </a:rPr>
              <a:t>με </a:t>
            </a:r>
            <a:r>
              <a:rPr sz="1800" b="1" spc="-110" dirty="0">
                <a:solidFill>
                  <a:srgbClr val="C00000"/>
                </a:solidFill>
                <a:latin typeface="Trebuchet MS"/>
                <a:cs typeface="Trebuchet MS"/>
              </a:rPr>
              <a:t>καθοδηγητικές</a:t>
            </a:r>
            <a:r>
              <a:rPr sz="1800" b="1" spc="-3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C00000"/>
                </a:solidFill>
                <a:latin typeface="Trebuchet MS"/>
                <a:cs typeface="Trebuchet MS"/>
              </a:rPr>
              <a:t>ερωτήσεις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5" y="3572255"/>
            <a:ext cx="2095500" cy="209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5779414"/>
            <a:ext cx="151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Trebuchet MS"/>
                <a:cs typeface="Trebuchet MS"/>
              </a:rPr>
              <a:t>Liam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Donaldson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027682"/>
            <a:ext cx="3709035" cy="1690370"/>
          </a:xfrm>
          <a:custGeom>
            <a:avLst/>
            <a:gdLst/>
            <a:ahLst/>
            <a:cxnLst/>
            <a:rect l="l" t="t" r="r" b="b"/>
            <a:pathLst>
              <a:path w="3709035" h="1690370">
                <a:moveTo>
                  <a:pt x="1821180" y="0"/>
                </a:moveTo>
                <a:lnTo>
                  <a:pt x="1756291" y="489"/>
                </a:lnTo>
                <a:lnTo>
                  <a:pt x="1691951" y="1949"/>
                </a:lnTo>
                <a:lnTo>
                  <a:pt x="1628195" y="4362"/>
                </a:lnTo>
                <a:lnTo>
                  <a:pt x="1565059" y="7714"/>
                </a:lnTo>
                <a:lnTo>
                  <a:pt x="1502578" y="11987"/>
                </a:lnTo>
                <a:lnTo>
                  <a:pt x="1440786" y="17168"/>
                </a:lnTo>
                <a:lnTo>
                  <a:pt x="1379719" y="23239"/>
                </a:lnTo>
                <a:lnTo>
                  <a:pt x="1319412" y="30185"/>
                </a:lnTo>
                <a:lnTo>
                  <a:pt x="1259900" y="37991"/>
                </a:lnTo>
                <a:lnTo>
                  <a:pt x="1201219" y="46640"/>
                </a:lnTo>
                <a:lnTo>
                  <a:pt x="1143403" y="56117"/>
                </a:lnTo>
                <a:lnTo>
                  <a:pt x="1086487" y="66407"/>
                </a:lnTo>
                <a:lnTo>
                  <a:pt x="1030507" y="77493"/>
                </a:lnTo>
                <a:lnTo>
                  <a:pt x="975498" y="89359"/>
                </a:lnTo>
                <a:lnTo>
                  <a:pt x="921495" y="101991"/>
                </a:lnTo>
                <a:lnTo>
                  <a:pt x="868533" y="115372"/>
                </a:lnTo>
                <a:lnTo>
                  <a:pt x="816647" y="129486"/>
                </a:lnTo>
                <a:lnTo>
                  <a:pt x="765872" y="144319"/>
                </a:lnTo>
                <a:lnTo>
                  <a:pt x="716244" y="159853"/>
                </a:lnTo>
                <a:lnTo>
                  <a:pt x="667798" y="176074"/>
                </a:lnTo>
                <a:lnTo>
                  <a:pt x="620568" y="192966"/>
                </a:lnTo>
                <a:lnTo>
                  <a:pt x="574591" y="210512"/>
                </a:lnTo>
                <a:lnTo>
                  <a:pt x="529900" y="228698"/>
                </a:lnTo>
                <a:lnTo>
                  <a:pt x="486532" y="247507"/>
                </a:lnTo>
                <a:lnTo>
                  <a:pt x="444521" y="266923"/>
                </a:lnTo>
                <a:lnTo>
                  <a:pt x="403902" y="286932"/>
                </a:lnTo>
                <a:lnTo>
                  <a:pt x="364711" y="307517"/>
                </a:lnTo>
                <a:lnTo>
                  <a:pt x="326983" y="328662"/>
                </a:lnTo>
                <a:lnTo>
                  <a:pt x="290752" y="350353"/>
                </a:lnTo>
                <a:lnTo>
                  <a:pt x="256055" y="372572"/>
                </a:lnTo>
                <a:lnTo>
                  <a:pt x="222926" y="395305"/>
                </a:lnTo>
                <a:lnTo>
                  <a:pt x="191400" y="418535"/>
                </a:lnTo>
                <a:lnTo>
                  <a:pt x="161512" y="442247"/>
                </a:lnTo>
                <a:lnTo>
                  <a:pt x="106793" y="491054"/>
                </a:lnTo>
                <a:lnTo>
                  <a:pt x="59049" y="541600"/>
                </a:lnTo>
                <a:lnTo>
                  <a:pt x="18562" y="593759"/>
                </a:lnTo>
                <a:lnTo>
                  <a:pt x="0" y="622366"/>
                </a:lnTo>
                <a:lnTo>
                  <a:pt x="0" y="1067749"/>
                </a:lnTo>
                <a:lnTo>
                  <a:pt x="37881" y="1122630"/>
                </a:lnTo>
                <a:lnTo>
                  <a:pt x="82032" y="1173997"/>
                </a:lnTo>
                <a:lnTo>
                  <a:pt x="133298" y="1223690"/>
                </a:lnTo>
                <a:lnTo>
                  <a:pt x="191400" y="1271580"/>
                </a:lnTo>
                <a:lnTo>
                  <a:pt x="222926" y="1294810"/>
                </a:lnTo>
                <a:lnTo>
                  <a:pt x="256055" y="1317543"/>
                </a:lnTo>
                <a:lnTo>
                  <a:pt x="290752" y="1339762"/>
                </a:lnTo>
                <a:lnTo>
                  <a:pt x="326983" y="1361453"/>
                </a:lnTo>
                <a:lnTo>
                  <a:pt x="364711" y="1382598"/>
                </a:lnTo>
                <a:lnTo>
                  <a:pt x="403902" y="1403183"/>
                </a:lnTo>
                <a:lnTo>
                  <a:pt x="444521" y="1423192"/>
                </a:lnTo>
                <a:lnTo>
                  <a:pt x="486532" y="1442608"/>
                </a:lnTo>
                <a:lnTo>
                  <a:pt x="529900" y="1461417"/>
                </a:lnTo>
                <a:lnTo>
                  <a:pt x="574591" y="1479603"/>
                </a:lnTo>
                <a:lnTo>
                  <a:pt x="620568" y="1497149"/>
                </a:lnTo>
                <a:lnTo>
                  <a:pt x="667798" y="1514041"/>
                </a:lnTo>
                <a:lnTo>
                  <a:pt x="716244" y="1530262"/>
                </a:lnTo>
                <a:lnTo>
                  <a:pt x="765872" y="1545796"/>
                </a:lnTo>
                <a:lnTo>
                  <a:pt x="816647" y="1560629"/>
                </a:lnTo>
                <a:lnTo>
                  <a:pt x="868533" y="1574743"/>
                </a:lnTo>
                <a:lnTo>
                  <a:pt x="921495" y="1588124"/>
                </a:lnTo>
                <a:lnTo>
                  <a:pt x="975498" y="1600756"/>
                </a:lnTo>
                <a:lnTo>
                  <a:pt x="1030507" y="1612622"/>
                </a:lnTo>
                <a:lnTo>
                  <a:pt x="1086487" y="1623708"/>
                </a:lnTo>
                <a:lnTo>
                  <a:pt x="1143403" y="1633998"/>
                </a:lnTo>
                <a:lnTo>
                  <a:pt x="1201219" y="1643475"/>
                </a:lnTo>
                <a:lnTo>
                  <a:pt x="1259900" y="1652124"/>
                </a:lnTo>
                <a:lnTo>
                  <a:pt x="1319412" y="1659930"/>
                </a:lnTo>
                <a:lnTo>
                  <a:pt x="1379719" y="1666876"/>
                </a:lnTo>
                <a:lnTo>
                  <a:pt x="1440786" y="1672947"/>
                </a:lnTo>
                <a:lnTo>
                  <a:pt x="1502578" y="1678128"/>
                </a:lnTo>
                <a:lnTo>
                  <a:pt x="1565059" y="1682401"/>
                </a:lnTo>
                <a:lnTo>
                  <a:pt x="1628195" y="1685753"/>
                </a:lnTo>
                <a:lnTo>
                  <a:pt x="1691951" y="1688166"/>
                </a:lnTo>
                <a:lnTo>
                  <a:pt x="1756291" y="1689626"/>
                </a:lnTo>
                <a:lnTo>
                  <a:pt x="1821180" y="1690115"/>
                </a:lnTo>
                <a:lnTo>
                  <a:pt x="1886068" y="1689626"/>
                </a:lnTo>
                <a:lnTo>
                  <a:pt x="1950407" y="1688166"/>
                </a:lnTo>
                <a:lnTo>
                  <a:pt x="2014162" y="1685753"/>
                </a:lnTo>
                <a:lnTo>
                  <a:pt x="2077297" y="1682401"/>
                </a:lnTo>
                <a:lnTo>
                  <a:pt x="2139778" y="1678128"/>
                </a:lnTo>
                <a:lnTo>
                  <a:pt x="2201569" y="1672947"/>
                </a:lnTo>
                <a:lnTo>
                  <a:pt x="2262636" y="1666876"/>
                </a:lnTo>
                <a:lnTo>
                  <a:pt x="2322942" y="1659930"/>
                </a:lnTo>
                <a:lnTo>
                  <a:pt x="2382454" y="1652124"/>
                </a:lnTo>
                <a:lnTo>
                  <a:pt x="2441135" y="1643475"/>
                </a:lnTo>
                <a:lnTo>
                  <a:pt x="2498951" y="1633998"/>
                </a:lnTo>
                <a:lnTo>
                  <a:pt x="2555867" y="1623708"/>
                </a:lnTo>
                <a:lnTo>
                  <a:pt x="2611846" y="1612622"/>
                </a:lnTo>
                <a:lnTo>
                  <a:pt x="2666855" y="1600756"/>
                </a:lnTo>
                <a:lnTo>
                  <a:pt x="2720859" y="1588124"/>
                </a:lnTo>
                <a:lnTo>
                  <a:pt x="2773821" y="1574743"/>
                </a:lnTo>
                <a:lnTo>
                  <a:pt x="2825706" y="1560629"/>
                </a:lnTo>
                <a:lnTo>
                  <a:pt x="2876481" y="1545796"/>
                </a:lnTo>
                <a:lnTo>
                  <a:pt x="2926109" y="1530262"/>
                </a:lnTo>
                <a:lnTo>
                  <a:pt x="2974556" y="1514041"/>
                </a:lnTo>
                <a:lnTo>
                  <a:pt x="3021785" y="1497149"/>
                </a:lnTo>
                <a:lnTo>
                  <a:pt x="3067763" y="1479603"/>
                </a:lnTo>
                <a:lnTo>
                  <a:pt x="3112454" y="1461417"/>
                </a:lnTo>
                <a:lnTo>
                  <a:pt x="3155822" y="1442608"/>
                </a:lnTo>
                <a:lnTo>
                  <a:pt x="3197834" y="1423192"/>
                </a:lnTo>
                <a:lnTo>
                  <a:pt x="3238453" y="1403183"/>
                </a:lnTo>
                <a:lnTo>
                  <a:pt x="3277644" y="1382598"/>
                </a:lnTo>
                <a:lnTo>
                  <a:pt x="3315372" y="1361453"/>
                </a:lnTo>
                <a:lnTo>
                  <a:pt x="3351603" y="1339762"/>
                </a:lnTo>
                <a:lnTo>
                  <a:pt x="3386301" y="1317543"/>
                </a:lnTo>
                <a:lnTo>
                  <a:pt x="3419430" y="1294810"/>
                </a:lnTo>
                <a:lnTo>
                  <a:pt x="3450956" y="1271580"/>
                </a:lnTo>
                <a:lnTo>
                  <a:pt x="3480844" y="1247868"/>
                </a:lnTo>
                <a:lnTo>
                  <a:pt x="3535564" y="1199061"/>
                </a:lnTo>
                <a:lnTo>
                  <a:pt x="3583308" y="1148515"/>
                </a:lnTo>
                <a:lnTo>
                  <a:pt x="3623796" y="1096356"/>
                </a:lnTo>
                <a:lnTo>
                  <a:pt x="3656746" y="1042711"/>
                </a:lnTo>
                <a:lnTo>
                  <a:pt x="3681877" y="987704"/>
                </a:lnTo>
                <a:lnTo>
                  <a:pt x="3698909" y="931462"/>
                </a:lnTo>
                <a:lnTo>
                  <a:pt x="3707559" y="874110"/>
                </a:lnTo>
                <a:lnTo>
                  <a:pt x="3708654" y="845057"/>
                </a:lnTo>
                <a:lnTo>
                  <a:pt x="3707559" y="816005"/>
                </a:lnTo>
                <a:lnTo>
                  <a:pt x="3698909" y="758653"/>
                </a:lnTo>
                <a:lnTo>
                  <a:pt x="3681877" y="702411"/>
                </a:lnTo>
                <a:lnTo>
                  <a:pt x="3656746" y="647404"/>
                </a:lnTo>
                <a:lnTo>
                  <a:pt x="3623796" y="593759"/>
                </a:lnTo>
                <a:lnTo>
                  <a:pt x="3583308" y="541600"/>
                </a:lnTo>
                <a:lnTo>
                  <a:pt x="3535564" y="491054"/>
                </a:lnTo>
                <a:lnTo>
                  <a:pt x="3480844" y="442247"/>
                </a:lnTo>
                <a:lnTo>
                  <a:pt x="3450956" y="418535"/>
                </a:lnTo>
                <a:lnTo>
                  <a:pt x="3419430" y="395305"/>
                </a:lnTo>
                <a:lnTo>
                  <a:pt x="3386301" y="372572"/>
                </a:lnTo>
                <a:lnTo>
                  <a:pt x="3351603" y="350353"/>
                </a:lnTo>
                <a:lnTo>
                  <a:pt x="3315372" y="328662"/>
                </a:lnTo>
                <a:lnTo>
                  <a:pt x="3277644" y="307517"/>
                </a:lnTo>
                <a:lnTo>
                  <a:pt x="3238453" y="286932"/>
                </a:lnTo>
                <a:lnTo>
                  <a:pt x="3197834" y="266923"/>
                </a:lnTo>
                <a:lnTo>
                  <a:pt x="3155822" y="247507"/>
                </a:lnTo>
                <a:lnTo>
                  <a:pt x="3112454" y="228698"/>
                </a:lnTo>
                <a:lnTo>
                  <a:pt x="3067763" y="210512"/>
                </a:lnTo>
                <a:lnTo>
                  <a:pt x="3021785" y="192966"/>
                </a:lnTo>
                <a:lnTo>
                  <a:pt x="2974556" y="176074"/>
                </a:lnTo>
                <a:lnTo>
                  <a:pt x="2926109" y="159853"/>
                </a:lnTo>
                <a:lnTo>
                  <a:pt x="2876481" y="144319"/>
                </a:lnTo>
                <a:lnTo>
                  <a:pt x="2825706" y="129486"/>
                </a:lnTo>
                <a:lnTo>
                  <a:pt x="2773821" y="115372"/>
                </a:lnTo>
                <a:lnTo>
                  <a:pt x="2720859" y="101991"/>
                </a:lnTo>
                <a:lnTo>
                  <a:pt x="2666855" y="89359"/>
                </a:lnTo>
                <a:lnTo>
                  <a:pt x="2611846" y="77493"/>
                </a:lnTo>
                <a:lnTo>
                  <a:pt x="2555867" y="66407"/>
                </a:lnTo>
                <a:lnTo>
                  <a:pt x="2498951" y="56117"/>
                </a:lnTo>
                <a:lnTo>
                  <a:pt x="2441135" y="46640"/>
                </a:lnTo>
                <a:lnTo>
                  <a:pt x="2382454" y="37991"/>
                </a:lnTo>
                <a:lnTo>
                  <a:pt x="2322942" y="30185"/>
                </a:lnTo>
                <a:lnTo>
                  <a:pt x="2262636" y="23239"/>
                </a:lnTo>
                <a:lnTo>
                  <a:pt x="2201569" y="17168"/>
                </a:lnTo>
                <a:lnTo>
                  <a:pt x="2139778" y="11987"/>
                </a:lnTo>
                <a:lnTo>
                  <a:pt x="2077297" y="7714"/>
                </a:lnTo>
                <a:lnTo>
                  <a:pt x="2014162" y="4362"/>
                </a:lnTo>
                <a:lnTo>
                  <a:pt x="1950407" y="1949"/>
                </a:lnTo>
                <a:lnTo>
                  <a:pt x="1886068" y="489"/>
                </a:lnTo>
                <a:lnTo>
                  <a:pt x="1821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027682"/>
            <a:ext cx="3709035" cy="1690370"/>
          </a:xfrm>
          <a:custGeom>
            <a:avLst/>
            <a:gdLst/>
            <a:ahLst/>
            <a:cxnLst/>
            <a:rect l="l" t="t" r="r" b="b"/>
            <a:pathLst>
              <a:path w="3709035" h="1690370">
                <a:moveTo>
                  <a:pt x="0" y="622366"/>
                </a:moveTo>
                <a:lnTo>
                  <a:pt x="37881" y="567485"/>
                </a:lnTo>
                <a:lnTo>
                  <a:pt x="82032" y="516118"/>
                </a:lnTo>
                <a:lnTo>
                  <a:pt x="133298" y="466425"/>
                </a:lnTo>
                <a:lnTo>
                  <a:pt x="191400" y="418535"/>
                </a:lnTo>
                <a:lnTo>
                  <a:pt x="222926" y="395305"/>
                </a:lnTo>
                <a:lnTo>
                  <a:pt x="256055" y="372572"/>
                </a:lnTo>
                <a:lnTo>
                  <a:pt x="290752" y="350353"/>
                </a:lnTo>
                <a:lnTo>
                  <a:pt x="326983" y="328662"/>
                </a:lnTo>
                <a:lnTo>
                  <a:pt x="364711" y="307517"/>
                </a:lnTo>
                <a:lnTo>
                  <a:pt x="403902" y="286932"/>
                </a:lnTo>
                <a:lnTo>
                  <a:pt x="444521" y="266923"/>
                </a:lnTo>
                <a:lnTo>
                  <a:pt x="486532" y="247507"/>
                </a:lnTo>
                <a:lnTo>
                  <a:pt x="529900" y="228698"/>
                </a:lnTo>
                <a:lnTo>
                  <a:pt x="574591" y="210512"/>
                </a:lnTo>
                <a:lnTo>
                  <a:pt x="620568" y="192966"/>
                </a:lnTo>
                <a:lnTo>
                  <a:pt x="667798" y="176074"/>
                </a:lnTo>
                <a:lnTo>
                  <a:pt x="716244" y="159853"/>
                </a:lnTo>
                <a:lnTo>
                  <a:pt x="765872" y="144319"/>
                </a:lnTo>
                <a:lnTo>
                  <a:pt x="816647" y="129486"/>
                </a:lnTo>
                <a:lnTo>
                  <a:pt x="868533" y="115372"/>
                </a:lnTo>
                <a:lnTo>
                  <a:pt x="921495" y="101991"/>
                </a:lnTo>
                <a:lnTo>
                  <a:pt x="975498" y="89359"/>
                </a:lnTo>
                <a:lnTo>
                  <a:pt x="1030507" y="77493"/>
                </a:lnTo>
                <a:lnTo>
                  <a:pt x="1086487" y="66407"/>
                </a:lnTo>
                <a:lnTo>
                  <a:pt x="1143403" y="56117"/>
                </a:lnTo>
                <a:lnTo>
                  <a:pt x="1201219" y="46640"/>
                </a:lnTo>
                <a:lnTo>
                  <a:pt x="1259900" y="37991"/>
                </a:lnTo>
                <a:lnTo>
                  <a:pt x="1319412" y="30185"/>
                </a:lnTo>
                <a:lnTo>
                  <a:pt x="1379719" y="23239"/>
                </a:lnTo>
                <a:lnTo>
                  <a:pt x="1440786" y="17168"/>
                </a:lnTo>
                <a:lnTo>
                  <a:pt x="1502578" y="11987"/>
                </a:lnTo>
                <a:lnTo>
                  <a:pt x="1565059" y="7714"/>
                </a:lnTo>
                <a:lnTo>
                  <a:pt x="1628195" y="4362"/>
                </a:lnTo>
                <a:lnTo>
                  <a:pt x="1691951" y="1949"/>
                </a:lnTo>
                <a:lnTo>
                  <a:pt x="1756291" y="489"/>
                </a:lnTo>
                <a:lnTo>
                  <a:pt x="1821180" y="0"/>
                </a:lnTo>
                <a:lnTo>
                  <a:pt x="1886068" y="489"/>
                </a:lnTo>
                <a:lnTo>
                  <a:pt x="1950407" y="1949"/>
                </a:lnTo>
                <a:lnTo>
                  <a:pt x="2014162" y="4362"/>
                </a:lnTo>
                <a:lnTo>
                  <a:pt x="2077297" y="7714"/>
                </a:lnTo>
                <a:lnTo>
                  <a:pt x="2139778" y="11987"/>
                </a:lnTo>
                <a:lnTo>
                  <a:pt x="2201569" y="17168"/>
                </a:lnTo>
                <a:lnTo>
                  <a:pt x="2262636" y="23239"/>
                </a:lnTo>
                <a:lnTo>
                  <a:pt x="2322942" y="30185"/>
                </a:lnTo>
                <a:lnTo>
                  <a:pt x="2382454" y="37991"/>
                </a:lnTo>
                <a:lnTo>
                  <a:pt x="2441135" y="46640"/>
                </a:lnTo>
                <a:lnTo>
                  <a:pt x="2498951" y="56117"/>
                </a:lnTo>
                <a:lnTo>
                  <a:pt x="2555867" y="66407"/>
                </a:lnTo>
                <a:lnTo>
                  <a:pt x="2611846" y="77493"/>
                </a:lnTo>
                <a:lnTo>
                  <a:pt x="2666855" y="89359"/>
                </a:lnTo>
                <a:lnTo>
                  <a:pt x="2720859" y="101991"/>
                </a:lnTo>
                <a:lnTo>
                  <a:pt x="2773821" y="115372"/>
                </a:lnTo>
                <a:lnTo>
                  <a:pt x="2825706" y="129486"/>
                </a:lnTo>
                <a:lnTo>
                  <a:pt x="2876481" y="144319"/>
                </a:lnTo>
                <a:lnTo>
                  <a:pt x="2926109" y="159853"/>
                </a:lnTo>
                <a:lnTo>
                  <a:pt x="2974556" y="176074"/>
                </a:lnTo>
                <a:lnTo>
                  <a:pt x="3021785" y="192966"/>
                </a:lnTo>
                <a:lnTo>
                  <a:pt x="3067763" y="210512"/>
                </a:lnTo>
                <a:lnTo>
                  <a:pt x="3112454" y="228698"/>
                </a:lnTo>
                <a:lnTo>
                  <a:pt x="3155822" y="247507"/>
                </a:lnTo>
                <a:lnTo>
                  <a:pt x="3197834" y="266923"/>
                </a:lnTo>
                <a:lnTo>
                  <a:pt x="3238453" y="286932"/>
                </a:lnTo>
                <a:lnTo>
                  <a:pt x="3277644" y="307517"/>
                </a:lnTo>
                <a:lnTo>
                  <a:pt x="3315372" y="328662"/>
                </a:lnTo>
                <a:lnTo>
                  <a:pt x="3351603" y="350353"/>
                </a:lnTo>
                <a:lnTo>
                  <a:pt x="3386301" y="372572"/>
                </a:lnTo>
                <a:lnTo>
                  <a:pt x="3419430" y="395305"/>
                </a:lnTo>
                <a:lnTo>
                  <a:pt x="3450956" y="418535"/>
                </a:lnTo>
                <a:lnTo>
                  <a:pt x="3480844" y="442247"/>
                </a:lnTo>
                <a:lnTo>
                  <a:pt x="3535564" y="491054"/>
                </a:lnTo>
                <a:lnTo>
                  <a:pt x="3583308" y="541600"/>
                </a:lnTo>
                <a:lnTo>
                  <a:pt x="3623796" y="593759"/>
                </a:lnTo>
                <a:lnTo>
                  <a:pt x="3656746" y="647404"/>
                </a:lnTo>
                <a:lnTo>
                  <a:pt x="3681877" y="702411"/>
                </a:lnTo>
                <a:lnTo>
                  <a:pt x="3698909" y="758653"/>
                </a:lnTo>
                <a:lnTo>
                  <a:pt x="3707559" y="816005"/>
                </a:lnTo>
                <a:lnTo>
                  <a:pt x="3708654" y="845057"/>
                </a:lnTo>
                <a:lnTo>
                  <a:pt x="3707559" y="874110"/>
                </a:lnTo>
                <a:lnTo>
                  <a:pt x="3698909" y="931462"/>
                </a:lnTo>
                <a:lnTo>
                  <a:pt x="3681877" y="987704"/>
                </a:lnTo>
                <a:lnTo>
                  <a:pt x="3656746" y="1042711"/>
                </a:lnTo>
                <a:lnTo>
                  <a:pt x="3623796" y="1096356"/>
                </a:lnTo>
                <a:lnTo>
                  <a:pt x="3583308" y="1148515"/>
                </a:lnTo>
                <a:lnTo>
                  <a:pt x="3535564" y="1199061"/>
                </a:lnTo>
                <a:lnTo>
                  <a:pt x="3480844" y="1247868"/>
                </a:lnTo>
                <a:lnTo>
                  <a:pt x="3450956" y="1271580"/>
                </a:lnTo>
                <a:lnTo>
                  <a:pt x="3419430" y="1294810"/>
                </a:lnTo>
                <a:lnTo>
                  <a:pt x="3386301" y="1317543"/>
                </a:lnTo>
                <a:lnTo>
                  <a:pt x="3351603" y="1339762"/>
                </a:lnTo>
                <a:lnTo>
                  <a:pt x="3315372" y="1361453"/>
                </a:lnTo>
                <a:lnTo>
                  <a:pt x="3277644" y="1382598"/>
                </a:lnTo>
                <a:lnTo>
                  <a:pt x="3238453" y="1403183"/>
                </a:lnTo>
                <a:lnTo>
                  <a:pt x="3197834" y="1423192"/>
                </a:lnTo>
                <a:lnTo>
                  <a:pt x="3155823" y="1442608"/>
                </a:lnTo>
                <a:lnTo>
                  <a:pt x="3112454" y="1461417"/>
                </a:lnTo>
                <a:lnTo>
                  <a:pt x="3067763" y="1479603"/>
                </a:lnTo>
                <a:lnTo>
                  <a:pt x="3021785" y="1497149"/>
                </a:lnTo>
                <a:lnTo>
                  <a:pt x="2974556" y="1514041"/>
                </a:lnTo>
                <a:lnTo>
                  <a:pt x="2926109" y="1530262"/>
                </a:lnTo>
                <a:lnTo>
                  <a:pt x="2876481" y="1545796"/>
                </a:lnTo>
                <a:lnTo>
                  <a:pt x="2825706" y="1560629"/>
                </a:lnTo>
                <a:lnTo>
                  <a:pt x="2773821" y="1574743"/>
                </a:lnTo>
                <a:lnTo>
                  <a:pt x="2720859" y="1588124"/>
                </a:lnTo>
                <a:lnTo>
                  <a:pt x="2666855" y="1600756"/>
                </a:lnTo>
                <a:lnTo>
                  <a:pt x="2611846" y="1612622"/>
                </a:lnTo>
                <a:lnTo>
                  <a:pt x="2555867" y="1623708"/>
                </a:lnTo>
                <a:lnTo>
                  <a:pt x="2498951" y="1633998"/>
                </a:lnTo>
                <a:lnTo>
                  <a:pt x="2441135" y="1643475"/>
                </a:lnTo>
                <a:lnTo>
                  <a:pt x="2382454" y="1652124"/>
                </a:lnTo>
                <a:lnTo>
                  <a:pt x="2322942" y="1659930"/>
                </a:lnTo>
                <a:lnTo>
                  <a:pt x="2262636" y="1666876"/>
                </a:lnTo>
                <a:lnTo>
                  <a:pt x="2201569" y="1672947"/>
                </a:lnTo>
                <a:lnTo>
                  <a:pt x="2139778" y="1678128"/>
                </a:lnTo>
                <a:lnTo>
                  <a:pt x="2077297" y="1682401"/>
                </a:lnTo>
                <a:lnTo>
                  <a:pt x="2014162" y="1685753"/>
                </a:lnTo>
                <a:lnTo>
                  <a:pt x="1950407" y="1688166"/>
                </a:lnTo>
                <a:lnTo>
                  <a:pt x="1886068" y="1689626"/>
                </a:lnTo>
                <a:lnTo>
                  <a:pt x="1821180" y="1690115"/>
                </a:lnTo>
                <a:lnTo>
                  <a:pt x="1756291" y="1689626"/>
                </a:lnTo>
                <a:lnTo>
                  <a:pt x="1691951" y="1688166"/>
                </a:lnTo>
                <a:lnTo>
                  <a:pt x="1628195" y="1685753"/>
                </a:lnTo>
                <a:lnTo>
                  <a:pt x="1565059" y="1682401"/>
                </a:lnTo>
                <a:lnTo>
                  <a:pt x="1502578" y="1678128"/>
                </a:lnTo>
                <a:lnTo>
                  <a:pt x="1440786" y="1672947"/>
                </a:lnTo>
                <a:lnTo>
                  <a:pt x="1379719" y="1666876"/>
                </a:lnTo>
                <a:lnTo>
                  <a:pt x="1319412" y="1659930"/>
                </a:lnTo>
                <a:lnTo>
                  <a:pt x="1259900" y="1652124"/>
                </a:lnTo>
                <a:lnTo>
                  <a:pt x="1201219" y="1643475"/>
                </a:lnTo>
                <a:lnTo>
                  <a:pt x="1143403" y="1633998"/>
                </a:lnTo>
                <a:lnTo>
                  <a:pt x="1086487" y="1623708"/>
                </a:lnTo>
                <a:lnTo>
                  <a:pt x="1030507" y="1612622"/>
                </a:lnTo>
                <a:lnTo>
                  <a:pt x="975498" y="1600756"/>
                </a:lnTo>
                <a:lnTo>
                  <a:pt x="921495" y="1588124"/>
                </a:lnTo>
                <a:lnTo>
                  <a:pt x="868533" y="1574743"/>
                </a:lnTo>
                <a:lnTo>
                  <a:pt x="816647" y="1560629"/>
                </a:lnTo>
                <a:lnTo>
                  <a:pt x="765872" y="1545796"/>
                </a:lnTo>
                <a:lnTo>
                  <a:pt x="716244" y="1530262"/>
                </a:lnTo>
                <a:lnTo>
                  <a:pt x="667798" y="1514041"/>
                </a:lnTo>
                <a:lnTo>
                  <a:pt x="620568" y="1497149"/>
                </a:lnTo>
                <a:lnTo>
                  <a:pt x="574591" y="1479603"/>
                </a:lnTo>
                <a:lnTo>
                  <a:pt x="529900" y="1461417"/>
                </a:lnTo>
                <a:lnTo>
                  <a:pt x="486532" y="1442608"/>
                </a:lnTo>
                <a:lnTo>
                  <a:pt x="444521" y="1423192"/>
                </a:lnTo>
                <a:lnTo>
                  <a:pt x="403902" y="1403183"/>
                </a:lnTo>
                <a:lnTo>
                  <a:pt x="364711" y="1382598"/>
                </a:lnTo>
                <a:lnTo>
                  <a:pt x="326983" y="1361453"/>
                </a:lnTo>
                <a:lnTo>
                  <a:pt x="290752" y="1339762"/>
                </a:lnTo>
                <a:lnTo>
                  <a:pt x="256055" y="1317543"/>
                </a:lnTo>
                <a:lnTo>
                  <a:pt x="222926" y="1294810"/>
                </a:lnTo>
                <a:lnTo>
                  <a:pt x="191400" y="1271580"/>
                </a:lnTo>
                <a:lnTo>
                  <a:pt x="161512" y="1247868"/>
                </a:lnTo>
                <a:lnTo>
                  <a:pt x="106793" y="1199061"/>
                </a:lnTo>
                <a:lnTo>
                  <a:pt x="59049" y="1148515"/>
                </a:lnTo>
                <a:lnTo>
                  <a:pt x="18562" y="1096356"/>
                </a:lnTo>
                <a:lnTo>
                  <a:pt x="0" y="1067749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0765" y="2263902"/>
            <a:ext cx="29832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« </a:t>
            </a:r>
            <a:r>
              <a:rPr sz="1800" b="1" spc="-114" dirty="0">
                <a:solidFill>
                  <a:srgbClr val="FFFFFF"/>
                </a:solidFill>
                <a:latin typeface="Trebuchet MS"/>
                <a:cs typeface="Trebuchet MS"/>
              </a:rPr>
              <a:t>Τα 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οφέλη 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για</a:t>
            </a:r>
            <a:r>
              <a:rPr sz="18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την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ανθρωπότητα 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είναι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τέτοια</a:t>
            </a:r>
            <a:r>
              <a:rPr sz="1800" b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που  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ξεπερνούν 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όποιους</a:t>
            </a:r>
            <a:r>
              <a:rPr sz="18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ηθικούς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ενδοιασμούς»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11396" y="3296411"/>
            <a:ext cx="4320540" cy="3131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0070" y="1637538"/>
            <a:ext cx="4328160" cy="1659889"/>
          </a:xfrm>
          <a:custGeom>
            <a:avLst/>
            <a:gdLst/>
            <a:ahLst/>
            <a:cxnLst/>
            <a:rect l="l" t="t" r="r" b="b"/>
            <a:pathLst>
              <a:path w="4328159" h="1659889">
                <a:moveTo>
                  <a:pt x="2164079" y="0"/>
                </a:moveTo>
                <a:lnTo>
                  <a:pt x="2096674" y="394"/>
                </a:lnTo>
                <a:lnTo>
                  <a:pt x="2029781" y="1571"/>
                </a:lnTo>
                <a:lnTo>
                  <a:pt x="1963432" y="3518"/>
                </a:lnTo>
                <a:lnTo>
                  <a:pt x="1897655" y="6225"/>
                </a:lnTo>
                <a:lnTo>
                  <a:pt x="1832482" y="9679"/>
                </a:lnTo>
                <a:lnTo>
                  <a:pt x="1767942" y="13869"/>
                </a:lnTo>
                <a:lnTo>
                  <a:pt x="1704065" y="18784"/>
                </a:lnTo>
                <a:lnTo>
                  <a:pt x="1640881" y="24412"/>
                </a:lnTo>
                <a:lnTo>
                  <a:pt x="1578420" y="30741"/>
                </a:lnTo>
                <a:lnTo>
                  <a:pt x="1516711" y="37761"/>
                </a:lnTo>
                <a:lnTo>
                  <a:pt x="1455785" y="45460"/>
                </a:lnTo>
                <a:lnTo>
                  <a:pt x="1395672" y="53826"/>
                </a:lnTo>
                <a:lnTo>
                  <a:pt x="1336401" y="62848"/>
                </a:lnTo>
                <a:lnTo>
                  <a:pt x="1278002" y="72514"/>
                </a:lnTo>
                <a:lnTo>
                  <a:pt x="1220506" y="82813"/>
                </a:lnTo>
                <a:lnTo>
                  <a:pt x="1163943" y="93733"/>
                </a:lnTo>
                <a:lnTo>
                  <a:pt x="1108341" y="105263"/>
                </a:lnTo>
                <a:lnTo>
                  <a:pt x="1053732" y="117392"/>
                </a:lnTo>
                <a:lnTo>
                  <a:pt x="1000145" y="130108"/>
                </a:lnTo>
                <a:lnTo>
                  <a:pt x="947610" y="143399"/>
                </a:lnTo>
                <a:lnTo>
                  <a:pt x="896156" y="157255"/>
                </a:lnTo>
                <a:lnTo>
                  <a:pt x="845815" y="171663"/>
                </a:lnTo>
                <a:lnTo>
                  <a:pt x="796615" y="186612"/>
                </a:lnTo>
                <a:lnTo>
                  <a:pt x="748588" y="202091"/>
                </a:lnTo>
                <a:lnTo>
                  <a:pt x="701761" y="218088"/>
                </a:lnTo>
                <a:lnTo>
                  <a:pt x="656167" y="234592"/>
                </a:lnTo>
                <a:lnTo>
                  <a:pt x="611834" y="251591"/>
                </a:lnTo>
                <a:lnTo>
                  <a:pt x="568792" y="269073"/>
                </a:lnTo>
                <a:lnTo>
                  <a:pt x="527072" y="287028"/>
                </a:lnTo>
                <a:lnTo>
                  <a:pt x="486702" y="305444"/>
                </a:lnTo>
                <a:lnTo>
                  <a:pt x="447715" y="324309"/>
                </a:lnTo>
                <a:lnTo>
                  <a:pt x="410138" y="343612"/>
                </a:lnTo>
                <a:lnTo>
                  <a:pt x="374002" y="363342"/>
                </a:lnTo>
                <a:lnTo>
                  <a:pt x="339338" y="383487"/>
                </a:lnTo>
                <a:lnTo>
                  <a:pt x="306174" y="404034"/>
                </a:lnTo>
                <a:lnTo>
                  <a:pt x="244469" y="446295"/>
                </a:lnTo>
                <a:lnTo>
                  <a:pt x="189127" y="490032"/>
                </a:lnTo>
                <a:lnTo>
                  <a:pt x="140386" y="535153"/>
                </a:lnTo>
                <a:lnTo>
                  <a:pt x="98488" y="581567"/>
                </a:lnTo>
                <a:lnTo>
                  <a:pt x="63671" y="629182"/>
                </a:lnTo>
                <a:lnTo>
                  <a:pt x="36174" y="677907"/>
                </a:lnTo>
                <a:lnTo>
                  <a:pt x="16236" y="727648"/>
                </a:lnTo>
                <a:lnTo>
                  <a:pt x="4099" y="778316"/>
                </a:lnTo>
                <a:lnTo>
                  <a:pt x="0" y="829817"/>
                </a:lnTo>
                <a:lnTo>
                  <a:pt x="1029" y="855667"/>
                </a:lnTo>
                <a:lnTo>
                  <a:pt x="9178" y="906763"/>
                </a:lnTo>
                <a:lnTo>
                  <a:pt x="25245" y="956979"/>
                </a:lnTo>
                <a:lnTo>
                  <a:pt x="48992" y="1006223"/>
                </a:lnTo>
                <a:lnTo>
                  <a:pt x="80179" y="1054405"/>
                </a:lnTo>
                <a:lnTo>
                  <a:pt x="118567" y="1101431"/>
                </a:lnTo>
                <a:lnTo>
                  <a:pt x="163916" y="1147210"/>
                </a:lnTo>
                <a:lnTo>
                  <a:pt x="215987" y="1191650"/>
                </a:lnTo>
                <a:lnTo>
                  <a:pt x="274541" y="1234661"/>
                </a:lnTo>
                <a:lnTo>
                  <a:pt x="339338" y="1276148"/>
                </a:lnTo>
                <a:lnTo>
                  <a:pt x="374002" y="1296293"/>
                </a:lnTo>
                <a:lnTo>
                  <a:pt x="410138" y="1316023"/>
                </a:lnTo>
                <a:lnTo>
                  <a:pt x="447715" y="1335326"/>
                </a:lnTo>
                <a:lnTo>
                  <a:pt x="486702" y="1354191"/>
                </a:lnTo>
                <a:lnTo>
                  <a:pt x="527072" y="1372607"/>
                </a:lnTo>
                <a:lnTo>
                  <a:pt x="568792" y="1390562"/>
                </a:lnTo>
                <a:lnTo>
                  <a:pt x="611834" y="1408044"/>
                </a:lnTo>
                <a:lnTo>
                  <a:pt x="656167" y="1425043"/>
                </a:lnTo>
                <a:lnTo>
                  <a:pt x="701761" y="1441547"/>
                </a:lnTo>
                <a:lnTo>
                  <a:pt x="748588" y="1457544"/>
                </a:lnTo>
                <a:lnTo>
                  <a:pt x="796615" y="1473023"/>
                </a:lnTo>
                <a:lnTo>
                  <a:pt x="845815" y="1487972"/>
                </a:lnTo>
                <a:lnTo>
                  <a:pt x="896156" y="1502380"/>
                </a:lnTo>
                <a:lnTo>
                  <a:pt x="947610" y="1516236"/>
                </a:lnTo>
                <a:lnTo>
                  <a:pt x="1000145" y="1529527"/>
                </a:lnTo>
                <a:lnTo>
                  <a:pt x="1053732" y="1542243"/>
                </a:lnTo>
                <a:lnTo>
                  <a:pt x="1108341" y="1554372"/>
                </a:lnTo>
                <a:lnTo>
                  <a:pt x="1163943" y="1565902"/>
                </a:lnTo>
                <a:lnTo>
                  <a:pt x="1220506" y="1576822"/>
                </a:lnTo>
                <a:lnTo>
                  <a:pt x="1278002" y="1587121"/>
                </a:lnTo>
                <a:lnTo>
                  <a:pt x="1336401" y="1596787"/>
                </a:lnTo>
                <a:lnTo>
                  <a:pt x="1395672" y="1605809"/>
                </a:lnTo>
                <a:lnTo>
                  <a:pt x="1455785" y="1614175"/>
                </a:lnTo>
                <a:lnTo>
                  <a:pt x="1516711" y="1621874"/>
                </a:lnTo>
                <a:lnTo>
                  <a:pt x="1578420" y="1628894"/>
                </a:lnTo>
                <a:lnTo>
                  <a:pt x="1640881" y="1635223"/>
                </a:lnTo>
                <a:lnTo>
                  <a:pt x="1704065" y="1640851"/>
                </a:lnTo>
                <a:lnTo>
                  <a:pt x="1767942" y="1645766"/>
                </a:lnTo>
                <a:lnTo>
                  <a:pt x="1832482" y="1649956"/>
                </a:lnTo>
                <a:lnTo>
                  <a:pt x="1897655" y="1653410"/>
                </a:lnTo>
                <a:lnTo>
                  <a:pt x="1963432" y="1656117"/>
                </a:lnTo>
                <a:lnTo>
                  <a:pt x="2029781" y="1658064"/>
                </a:lnTo>
                <a:lnTo>
                  <a:pt x="2096674" y="1659241"/>
                </a:lnTo>
                <a:lnTo>
                  <a:pt x="2164079" y="1659636"/>
                </a:lnTo>
                <a:lnTo>
                  <a:pt x="2231485" y="1659241"/>
                </a:lnTo>
                <a:lnTo>
                  <a:pt x="2298378" y="1658064"/>
                </a:lnTo>
                <a:lnTo>
                  <a:pt x="2364727" y="1656117"/>
                </a:lnTo>
                <a:lnTo>
                  <a:pt x="2430504" y="1653410"/>
                </a:lnTo>
                <a:lnTo>
                  <a:pt x="2495677" y="1649956"/>
                </a:lnTo>
                <a:lnTo>
                  <a:pt x="2560217" y="1645766"/>
                </a:lnTo>
                <a:lnTo>
                  <a:pt x="2624094" y="1640851"/>
                </a:lnTo>
                <a:lnTo>
                  <a:pt x="2687278" y="1635223"/>
                </a:lnTo>
                <a:lnTo>
                  <a:pt x="2749739" y="1628894"/>
                </a:lnTo>
                <a:lnTo>
                  <a:pt x="2811448" y="1621874"/>
                </a:lnTo>
                <a:lnTo>
                  <a:pt x="2872374" y="1614175"/>
                </a:lnTo>
                <a:lnTo>
                  <a:pt x="2932487" y="1605809"/>
                </a:lnTo>
                <a:lnTo>
                  <a:pt x="2991758" y="1596787"/>
                </a:lnTo>
                <a:lnTo>
                  <a:pt x="3050157" y="1587121"/>
                </a:lnTo>
                <a:lnTo>
                  <a:pt x="3107653" y="1576822"/>
                </a:lnTo>
                <a:lnTo>
                  <a:pt x="3164216" y="1565902"/>
                </a:lnTo>
                <a:lnTo>
                  <a:pt x="3219818" y="1554372"/>
                </a:lnTo>
                <a:lnTo>
                  <a:pt x="3274427" y="1542243"/>
                </a:lnTo>
                <a:lnTo>
                  <a:pt x="3328014" y="1529527"/>
                </a:lnTo>
                <a:lnTo>
                  <a:pt x="3380549" y="1516236"/>
                </a:lnTo>
                <a:lnTo>
                  <a:pt x="3432003" y="1502380"/>
                </a:lnTo>
                <a:lnTo>
                  <a:pt x="3482344" y="1487972"/>
                </a:lnTo>
                <a:lnTo>
                  <a:pt x="3531544" y="1473023"/>
                </a:lnTo>
                <a:lnTo>
                  <a:pt x="3579571" y="1457544"/>
                </a:lnTo>
                <a:lnTo>
                  <a:pt x="3626398" y="1441547"/>
                </a:lnTo>
                <a:lnTo>
                  <a:pt x="3671992" y="1425043"/>
                </a:lnTo>
                <a:lnTo>
                  <a:pt x="3716325" y="1408044"/>
                </a:lnTo>
                <a:lnTo>
                  <a:pt x="3759367" y="1390562"/>
                </a:lnTo>
                <a:lnTo>
                  <a:pt x="3801087" y="1372607"/>
                </a:lnTo>
                <a:lnTo>
                  <a:pt x="3841457" y="1354191"/>
                </a:lnTo>
                <a:lnTo>
                  <a:pt x="3880444" y="1335326"/>
                </a:lnTo>
                <a:lnTo>
                  <a:pt x="3918021" y="1316023"/>
                </a:lnTo>
                <a:lnTo>
                  <a:pt x="3954157" y="1296293"/>
                </a:lnTo>
                <a:lnTo>
                  <a:pt x="3988821" y="1276148"/>
                </a:lnTo>
                <a:lnTo>
                  <a:pt x="4021985" y="1255601"/>
                </a:lnTo>
                <a:lnTo>
                  <a:pt x="4083690" y="1213340"/>
                </a:lnTo>
                <a:lnTo>
                  <a:pt x="4139032" y="1169603"/>
                </a:lnTo>
                <a:lnTo>
                  <a:pt x="4187773" y="1124482"/>
                </a:lnTo>
                <a:lnTo>
                  <a:pt x="4229671" y="1078068"/>
                </a:lnTo>
                <a:lnTo>
                  <a:pt x="4264488" y="1030453"/>
                </a:lnTo>
                <a:lnTo>
                  <a:pt x="4291985" y="981728"/>
                </a:lnTo>
                <a:lnTo>
                  <a:pt x="4311923" y="931987"/>
                </a:lnTo>
                <a:lnTo>
                  <a:pt x="4324060" y="881319"/>
                </a:lnTo>
                <a:lnTo>
                  <a:pt x="4328159" y="829817"/>
                </a:lnTo>
                <a:lnTo>
                  <a:pt x="4327130" y="803968"/>
                </a:lnTo>
                <a:lnTo>
                  <a:pt x="4318981" y="752872"/>
                </a:lnTo>
                <a:lnTo>
                  <a:pt x="4302914" y="702656"/>
                </a:lnTo>
                <a:lnTo>
                  <a:pt x="4279167" y="653412"/>
                </a:lnTo>
                <a:lnTo>
                  <a:pt x="4247980" y="605230"/>
                </a:lnTo>
                <a:lnTo>
                  <a:pt x="4209592" y="558204"/>
                </a:lnTo>
                <a:lnTo>
                  <a:pt x="4164243" y="512425"/>
                </a:lnTo>
                <a:lnTo>
                  <a:pt x="4112172" y="467985"/>
                </a:lnTo>
                <a:lnTo>
                  <a:pt x="4053618" y="424974"/>
                </a:lnTo>
                <a:lnTo>
                  <a:pt x="3988821" y="383487"/>
                </a:lnTo>
                <a:lnTo>
                  <a:pt x="3954157" y="363342"/>
                </a:lnTo>
                <a:lnTo>
                  <a:pt x="3918021" y="343612"/>
                </a:lnTo>
                <a:lnTo>
                  <a:pt x="3880444" y="324309"/>
                </a:lnTo>
                <a:lnTo>
                  <a:pt x="3841457" y="305444"/>
                </a:lnTo>
                <a:lnTo>
                  <a:pt x="3801087" y="287028"/>
                </a:lnTo>
                <a:lnTo>
                  <a:pt x="3759367" y="269073"/>
                </a:lnTo>
                <a:lnTo>
                  <a:pt x="3716325" y="251591"/>
                </a:lnTo>
                <a:lnTo>
                  <a:pt x="3671992" y="234592"/>
                </a:lnTo>
                <a:lnTo>
                  <a:pt x="3626398" y="218088"/>
                </a:lnTo>
                <a:lnTo>
                  <a:pt x="3579571" y="202091"/>
                </a:lnTo>
                <a:lnTo>
                  <a:pt x="3531544" y="186612"/>
                </a:lnTo>
                <a:lnTo>
                  <a:pt x="3482344" y="171663"/>
                </a:lnTo>
                <a:lnTo>
                  <a:pt x="3432003" y="157255"/>
                </a:lnTo>
                <a:lnTo>
                  <a:pt x="3380549" y="143399"/>
                </a:lnTo>
                <a:lnTo>
                  <a:pt x="3328014" y="130108"/>
                </a:lnTo>
                <a:lnTo>
                  <a:pt x="3274427" y="117392"/>
                </a:lnTo>
                <a:lnTo>
                  <a:pt x="3219818" y="105263"/>
                </a:lnTo>
                <a:lnTo>
                  <a:pt x="3164216" y="93733"/>
                </a:lnTo>
                <a:lnTo>
                  <a:pt x="3107653" y="82813"/>
                </a:lnTo>
                <a:lnTo>
                  <a:pt x="3050157" y="72514"/>
                </a:lnTo>
                <a:lnTo>
                  <a:pt x="2991758" y="62848"/>
                </a:lnTo>
                <a:lnTo>
                  <a:pt x="2932487" y="53826"/>
                </a:lnTo>
                <a:lnTo>
                  <a:pt x="2872374" y="45460"/>
                </a:lnTo>
                <a:lnTo>
                  <a:pt x="2811448" y="37761"/>
                </a:lnTo>
                <a:lnTo>
                  <a:pt x="2749739" y="30741"/>
                </a:lnTo>
                <a:lnTo>
                  <a:pt x="2687278" y="24412"/>
                </a:lnTo>
                <a:lnTo>
                  <a:pt x="2624094" y="18784"/>
                </a:lnTo>
                <a:lnTo>
                  <a:pt x="2560217" y="13869"/>
                </a:lnTo>
                <a:lnTo>
                  <a:pt x="2495677" y="9679"/>
                </a:lnTo>
                <a:lnTo>
                  <a:pt x="2430504" y="6225"/>
                </a:lnTo>
                <a:lnTo>
                  <a:pt x="2364727" y="3518"/>
                </a:lnTo>
                <a:lnTo>
                  <a:pt x="2298378" y="1571"/>
                </a:lnTo>
                <a:lnTo>
                  <a:pt x="2231485" y="394"/>
                </a:lnTo>
                <a:lnTo>
                  <a:pt x="21640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0070" y="1637538"/>
            <a:ext cx="4328160" cy="1659889"/>
          </a:xfrm>
          <a:custGeom>
            <a:avLst/>
            <a:gdLst/>
            <a:ahLst/>
            <a:cxnLst/>
            <a:rect l="l" t="t" r="r" b="b"/>
            <a:pathLst>
              <a:path w="4328159" h="1659889">
                <a:moveTo>
                  <a:pt x="0" y="829817"/>
                </a:moveTo>
                <a:lnTo>
                  <a:pt x="4099" y="778316"/>
                </a:lnTo>
                <a:lnTo>
                  <a:pt x="16236" y="727648"/>
                </a:lnTo>
                <a:lnTo>
                  <a:pt x="36174" y="677907"/>
                </a:lnTo>
                <a:lnTo>
                  <a:pt x="63671" y="629182"/>
                </a:lnTo>
                <a:lnTo>
                  <a:pt x="98488" y="581567"/>
                </a:lnTo>
                <a:lnTo>
                  <a:pt x="140386" y="535153"/>
                </a:lnTo>
                <a:lnTo>
                  <a:pt x="189127" y="490032"/>
                </a:lnTo>
                <a:lnTo>
                  <a:pt x="244469" y="446295"/>
                </a:lnTo>
                <a:lnTo>
                  <a:pt x="306174" y="404034"/>
                </a:lnTo>
                <a:lnTo>
                  <a:pt x="339338" y="383487"/>
                </a:lnTo>
                <a:lnTo>
                  <a:pt x="374002" y="363342"/>
                </a:lnTo>
                <a:lnTo>
                  <a:pt x="410138" y="343612"/>
                </a:lnTo>
                <a:lnTo>
                  <a:pt x="447715" y="324309"/>
                </a:lnTo>
                <a:lnTo>
                  <a:pt x="486702" y="305444"/>
                </a:lnTo>
                <a:lnTo>
                  <a:pt x="527072" y="287028"/>
                </a:lnTo>
                <a:lnTo>
                  <a:pt x="568792" y="269073"/>
                </a:lnTo>
                <a:lnTo>
                  <a:pt x="611834" y="251591"/>
                </a:lnTo>
                <a:lnTo>
                  <a:pt x="656167" y="234592"/>
                </a:lnTo>
                <a:lnTo>
                  <a:pt x="701761" y="218088"/>
                </a:lnTo>
                <a:lnTo>
                  <a:pt x="748588" y="202091"/>
                </a:lnTo>
                <a:lnTo>
                  <a:pt x="796615" y="186612"/>
                </a:lnTo>
                <a:lnTo>
                  <a:pt x="845815" y="171663"/>
                </a:lnTo>
                <a:lnTo>
                  <a:pt x="896156" y="157255"/>
                </a:lnTo>
                <a:lnTo>
                  <a:pt x="947610" y="143399"/>
                </a:lnTo>
                <a:lnTo>
                  <a:pt x="1000145" y="130108"/>
                </a:lnTo>
                <a:lnTo>
                  <a:pt x="1053732" y="117392"/>
                </a:lnTo>
                <a:lnTo>
                  <a:pt x="1108341" y="105263"/>
                </a:lnTo>
                <a:lnTo>
                  <a:pt x="1163943" y="93733"/>
                </a:lnTo>
                <a:lnTo>
                  <a:pt x="1220506" y="82813"/>
                </a:lnTo>
                <a:lnTo>
                  <a:pt x="1278002" y="72514"/>
                </a:lnTo>
                <a:lnTo>
                  <a:pt x="1336401" y="62848"/>
                </a:lnTo>
                <a:lnTo>
                  <a:pt x="1395672" y="53826"/>
                </a:lnTo>
                <a:lnTo>
                  <a:pt x="1455785" y="45460"/>
                </a:lnTo>
                <a:lnTo>
                  <a:pt x="1516711" y="37761"/>
                </a:lnTo>
                <a:lnTo>
                  <a:pt x="1578420" y="30741"/>
                </a:lnTo>
                <a:lnTo>
                  <a:pt x="1640881" y="24412"/>
                </a:lnTo>
                <a:lnTo>
                  <a:pt x="1704065" y="18784"/>
                </a:lnTo>
                <a:lnTo>
                  <a:pt x="1767942" y="13869"/>
                </a:lnTo>
                <a:lnTo>
                  <a:pt x="1832482" y="9679"/>
                </a:lnTo>
                <a:lnTo>
                  <a:pt x="1897655" y="6225"/>
                </a:lnTo>
                <a:lnTo>
                  <a:pt x="1963432" y="3518"/>
                </a:lnTo>
                <a:lnTo>
                  <a:pt x="2029781" y="1571"/>
                </a:lnTo>
                <a:lnTo>
                  <a:pt x="2096674" y="394"/>
                </a:lnTo>
                <a:lnTo>
                  <a:pt x="2164079" y="0"/>
                </a:lnTo>
                <a:lnTo>
                  <a:pt x="2231485" y="394"/>
                </a:lnTo>
                <a:lnTo>
                  <a:pt x="2298378" y="1571"/>
                </a:lnTo>
                <a:lnTo>
                  <a:pt x="2364727" y="3518"/>
                </a:lnTo>
                <a:lnTo>
                  <a:pt x="2430504" y="6225"/>
                </a:lnTo>
                <a:lnTo>
                  <a:pt x="2495677" y="9679"/>
                </a:lnTo>
                <a:lnTo>
                  <a:pt x="2560217" y="13869"/>
                </a:lnTo>
                <a:lnTo>
                  <a:pt x="2624094" y="18784"/>
                </a:lnTo>
                <a:lnTo>
                  <a:pt x="2687278" y="24412"/>
                </a:lnTo>
                <a:lnTo>
                  <a:pt x="2749739" y="30741"/>
                </a:lnTo>
                <a:lnTo>
                  <a:pt x="2811448" y="37761"/>
                </a:lnTo>
                <a:lnTo>
                  <a:pt x="2872374" y="45460"/>
                </a:lnTo>
                <a:lnTo>
                  <a:pt x="2932487" y="53826"/>
                </a:lnTo>
                <a:lnTo>
                  <a:pt x="2991758" y="62848"/>
                </a:lnTo>
                <a:lnTo>
                  <a:pt x="3050157" y="72514"/>
                </a:lnTo>
                <a:lnTo>
                  <a:pt x="3107653" y="82813"/>
                </a:lnTo>
                <a:lnTo>
                  <a:pt x="3164216" y="93733"/>
                </a:lnTo>
                <a:lnTo>
                  <a:pt x="3219818" y="105263"/>
                </a:lnTo>
                <a:lnTo>
                  <a:pt x="3274427" y="117392"/>
                </a:lnTo>
                <a:lnTo>
                  <a:pt x="3328014" y="130108"/>
                </a:lnTo>
                <a:lnTo>
                  <a:pt x="3380549" y="143399"/>
                </a:lnTo>
                <a:lnTo>
                  <a:pt x="3432003" y="157255"/>
                </a:lnTo>
                <a:lnTo>
                  <a:pt x="3482344" y="171663"/>
                </a:lnTo>
                <a:lnTo>
                  <a:pt x="3531544" y="186612"/>
                </a:lnTo>
                <a:lnTo>
                  <a:pt x="3579571" y="202091"/>
                </a:lnTo>
                <a:lnTo>
                  <a:pt x="3626398" y="218088"/>
                </a:lnTo>
                <a:lnTo>
                  <a:pt x="3671992" y="234592"/>
                </a:lnTo>
                <a:lnTo>
                  <a:pt x="3716325" y="251591"/>
                </a:lnTo>
                <a:lnTo>
                  <a:pt x="3759367" y="269073"/>
                </a:lnTo>
                <a:lnTo>
                  <a:pt x="3801087" y="287028"/>
                </a:lnTo>
                <a:lnTo>
                  <a:pt x="3841457" y="305444"/>
                </a:lnTo>
                <a:lnTo>
                  <a:pt x="3880444" y="324309"/>
                </a:lnTo>
                <a:lnTo>
                  <a:pt x="3918021" y="343612"/>
                </a:lnTo>
                <a:lnTo>
                  <a:pt x="3954157" y="363342"/>
                </a:lnTo>
                <a:lnTo>
                  <a:pt x="3988821" y="383487"/>
                </a:lnTo>
                <a:lnTo>
                  <a:pt x="4021985" y="404034"/>
                </a:lnTo>
                <a:lnTo>
                  <a:pt x="4083690" y="446295"/>
                </a:lnTo>
                <a:lnTo>
                  <a:pt x="4139032" y="490032"/>
                </a:lnTo>
                <a:lnTo>
                  <a:pt x="4187773" y="535153"/>
                </a:lnTo>
                <a:lnTo>
                  <a:pt x="4229671" y="581567"/>
                </a:lnTo>
                <a:lnTo>
                  <a:pt x="4264488" y="629182"/>
                </a:lnTo>
                <a:lnTo>
                  <a:pt x="4291985" y="677907"/>
                </a:lnTo>
                <a:lnTo>
                  <a:pt x="4311923" y="727648"/>
                </a:lnTo>
                <a:lnTo>
                  <a:pt x="4324060" y="778316"/>
                </a:lnTo>
                <a:lnTo>
                  <a:pt x="4328159" y="829817"/>
                </a:lnTo>
                <a:lnTo>
                  <a:pt x="4327130" y="855667"/>
                </a:lnTo>
                <a:lnTo>
                  <a:pt x="4318981" y="906763"/>
                </a:lnTo>
                <a:lnTo>
                  <a:pt x="4302914" y="956979"/>
                </a:lnTo>
                <a:lnTo>
                  <a:pt x="4279167" y="1006223"/>
                </a:lnTo>
                <a:lnTo>
                  <a:pt x="4247980" y="1054405"/>
                </a:lnTo>
                <a:lnTo>
                  <a:pt x="4209592" y="1101431"/>
                </a:lnTo>
                <a:lnTo>
                  <a:pt x="4164243" y="1147210"/>
                </a:lnTo>
                <a:lnTo>
                  <a:pt x="4112172" y="1191650"/>
                </a:lnTo>
                <a:lnTo>
                  <a:pt x="4053618" y="1234661"/>
                </a:lnTo>
                <a:lnTo>
                  <a:pt x="3988821" y="1276148"/>
                </a:lnTo>
                <a:lnTo>
                  <a:pt x="3954157" y="1296293"/>
                </a:lnTo>
                <a:lnTo>
                  <a:pt x="3918021" y="1316023"/>
                </a:lnTo>
                <a:lnTo>
                  <a:pt x="3880444" y="1335326"/>
                </a:lnTo>
                <a:lnTo>
                  <a:pt x="3841457" y="1354191"/>
                </a:lnTo>
                <a:lnTo>
                  <a:pt x="3801087" y="1372607"/>
                </a:lnTo>
                <a:lnTo>
                  <a:pt x="3759367" y="1390562"/>
                </a:lnTo>
                <a:lnTo>
                  <a:pt x="3716325" y="1408044"/>
                </a:lnTo>
                <a:lnTo>
                  <a:pt x="3671992" y="1425043"/>
                </a:lnTo>
                <a:lnTo>
                  <a:pt x="3626398" y="1441547"/>
                </a:lnTo>
                <a:lnTo>
                  <a:pt x="3579571" y="1457544"/>
                </a:lnTo>
                <a:lnTo>
                  <a:pt x="3531544" y="1473023"/>
                </a:lnTo>
                <a:lnTo>
                  <a:pt x="3482344" y="1487972"/>
                </a:lnTo>
                <a:lnTo>
                  <a:pt x="3432003" y="1502380"/>
                </a:lnTo>
                <a:lnTo>
                  <a:pt x="3380549" y="1516236"/>
                </a:lnTo>
                <a:lnTo>
                  <a:pt x="3328014" y="1529527"/>
                </a:lnTo>
                <a:lnTo>
                  <a:pt x="3274427" y="1542243"/>
                </a:lnTo>
                <a:lnTo>
                  <a:pt x="3219818" y="1554372"/>
                </a:lnTo>
                <a:lnTo>
                  <a:pt x="3164216" y="1565902"/>
                </a:lnTo>
                <a:lnTo>
                  <a:pt x="3107653" y="1576822"/>
                </a:lnTo>
                <a:lnTo>
                  <a:pt x="3050157" y="1587121"/>
                </a:lnTo>
                <a:lnTo>
                  <a:pt x="2991758" y="1596787"/>
                </a:lnTo>
                <a:lnTo>
                  <a:pt x="2932487" y="1605809"/>
                </a:lnTo>
                <a:lnTo>
                  <a:pt x="2872374" y="1614175"/>
                </a:lnTo>
                <a:lnTo>
                  <a:pt x="2811448" y="1621874"/>
                </a:lnTo>
                <a:lnTo>
                  <a:pt x="2749739" y="1628894"/>
                </a:lnTo>
                <a:lnTo>
                  <a:pt x="2687278" y="1635223"/>
                </a:lnTo>
                <a:lnTo>
                  <a:pt x="2624094" y="1640851"/>
                </a:lnTo>
                <a:lnTo>
                  <a:pt x="2560217" y="1645766"/>
                </a:lnTo>
                <a:lnTo>
                  <a:pt x="2495677" y="1649956"/>
                </a:lnTo>
                <a:lnTo>
                  <a:pt x="2430504" y="1653410"/>
                </a:lnTo>
                <a:lnTo>
                  <a:pt x="2364727" y="1656117"/>
                </a:lnTo>
                <a:lnTo>
                  <a:pt x="2298378" y="1658064"/>
                </a:lnTo>
                <a:lnTo>
                  <a:pt x="2231485" y="1659241"/>
                </a:lnTo>
                <a:lnTo>
                  <a:pt x="2164079" y="1659636"/>
                </a:lnTo>
                <a:lnTo>
                  <a:pt x="2096674" y="1659241"/>
                </a:lnTo>
                <a:lnTo>
                  <a:pt x="2029781" y="1658064"/>
                </a:lnTo>
                <a:lnTo>
                  <a:pt x="1963432" y="1656117"/>
                </a:lnTo>
                <a:lnTo>
                  <a:pt x="1897655" y="1653410"/>
                </a:lnTo>
                <a:lnTo>
                  <a:pt x="1832482" y="1649956"/>
                </a:lnTo>
                <a:lnTo>
                  <a:pt x="1767942" y="1645766"/>
                </a:lnTo>
                <a:lnTo>
                  <a:pt x="1704065" y="1640851"/>
                </a:lnTo>
                <a:lnTo>
                  <a:pt x="1640881" y="1635223"/>
                </a:lnTo>
                <a:lnTo>
                  <a:pt x="1578420" y="1628894"/>
                </a:lnTo>
                <a:lnTo>
                  <a:pt x="1516711" y="1621874"/>
                </a:lnTo>
                <a:lnTo>
                  <a:pt x="1455785" y="1614175"/>
                </a:lnTo>
                <a:lnTo>
                  <a:pt x="1395672" y="1605809"/>
                </a:lnTo>
                <a:lnTo>
                  <a:pt x="1336401" y="1596787"/>
                </a:lnTo>
                <a:lnTo>
                  <a:pt x="1278002" y="1587121"/>
                </a:lnTo>
                <a:lnTo>
                  <a:pt x="1220506" y="1576822"/>
                </a:lnTo>
                <a:lnTo>
                  <a:pt x="1163943" y="1565902"/>
                </a:lnTo>
                <a:lnTo>
                  <a:pt x="1108341" y="1554372"/>
                </a:lnTo>
                <a:lnTo>
                  <a:pt x="1053732" y="1542243"/>
                </a:lnTo>
                <a:lnTo>
                  <a:pt x="1000145" y="1529527"/>
                </a:lnTo>
                <a:lnTo>
                  <a:pt x="947610" y="1516236"/>
                </a:lnTo>
                <a:lnTo>
                  <a:pt x="896156" y="1502380"/>
                </a:lnTo>
                <a:lnTo>
                  <a:pt x="845815" y="1487972"/>
                </a:lnTo>
                <a:lnTo>
                  <a:pt x="796615" y="1473023"/>
                </a:lnTo>
                <a:lnTo>
                  <a:pt x="748588" y="1457544"/>
                </a:lnTo>
                <a:lnTo>
                  <a:pt x="701761" y="1441547"/>
                </a:lnTo>
                <a:lnTo>
                  <a:pt x="656167" y="1425043"/>
                </a:lnTo>
                <a:lnTo>
                  <a:pt x="611834" y="1408044"/>
                </a:lnTo>
                <a:lnTo>
                  <a:pt x="568792" y="1390562"/>
                </a:lnTo>
                <a:lnTo>
                  <a:pt x="527072" y="1372607"/>
                </a:lnTo>
                <a:lnTo>
                  <a:pt x="486702" y="1354191"/>
                </a:lnTo>
                <a:lnTo>
                  <a:pt x="447715" y="1335326"/>
                </a:lnTo>
                <a:lnTo>
                  <a:pt x="410138" y="1316023"/>
                </a:lnTo>
                <a:lnTo>
                  <a:pt x="374002" y="1296293"/>
                </a:lnTo>
                <a:lnTo>
                  <a:pt x="339338" y="1276148"/>
                </a:lnTo>
                <a:lnTo>
                  <a:pt x="306174" y="1255601"/>
                </a:lnTo>
                <a:lnTo>
                  <a:pt x="244469" y="1213340"/>
                </a:lnTo>
                <a:lnTo>
                  <a:pt x="189127" y="1169603"/>
                </a:lnTo>
                <a:lnTo>
                  <a:pt x="140386" y="1124482"/>
                </a:lnTo>
                <a:lnTo>
                  <a:pt x="98488" y="1078068"/>
                </a:lnTo>
                <a:lnTo>
                  <a:pt x="63671" y="1030453"/>
                </a:lnTo>
                <a:lnTo>
                  <a:pt x="36174" y="981728"/>
                </a:lnTo>
                <a:lnTo>
                  <a:pt x="16236" y="931987"/>
                </a:lnTo>
                <a:lnTo>
                  <a:pt x="4099" y="881319"/>
                </a:lnTo>
                <a:lnTo>
                  <a:pt x="0" y="82981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739" y="566673"/>
            <a:ext cx="7988934" cy="1720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F243E"/>
                </a:solidFill>
                <a:latin typeface="Trebuchet MS"/>
                <a:cs typeface="Trebuchet MS"/>
              </a:rPr>
              <a:t>Θέσεις του </a:t>
            </a:r>
            <a:r>
              <a:rPr sz="1800" b="1" spc="-60" dirty="0">
                <a:solidFill>
                  <a:srgbClr val="0F243E"/>
                </a:solidFill>
                <a:latin typeface="Trebuchet MS"/>
                <a:cs typeface="Trebuchet MS"/>
              </a:rPr>
              <a:t>Χριστιανισμού </a:t>
            </a:r>
            <a:r>
              <a:rPr sz="1800" b="1" spc="-70" dirty="0">
                <a:solidFill>
                  <a:srgbClr val="0F243E"/>
                </a:solidFill>
                <a:latin typeface="Trebuchet MS"/>
                <a:cs typeface="Trebuchet MS"/>
              </a:rPr>
              <a:t>για</a:t>
            </a:r>
            <a:r>
              <a:rPr sz="1800" b="1" spc="-40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0F243E"/>
                </a:solidFill>
                <a:latin typeface="Trebuchet MS"/>
                <a:cs typeface="Trebuchet MS"/>
              </a:rPr>
              <a:t>τη </a:t>
            </a: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Γενετική </a:t>
            </a:r>
            <a:r>
              <a:rPr sz="1800" b="1" spc="-60" dirty="0">
                <a:solidFill>
                  <a:srgbClr val="0F243E"/>
                </a:solidFill>
                <a:latin typeface="Trebuchet MS"/>
                <a:cs typeface="Trebuchet MS"/>
              </a:rPr>
              <a:t>Μηχανική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Να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εντοπίσετε</a:t>
            </a:r>
            <a:r>
              <a:rPr sz="20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FF0000"/>
                </a:solidFill>
                <a:latin typeface="Trebuchet MS"/>
                <a:cs typeface="Trebuchet MS"/>
              </a:rPr>
              <a:t>τις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θέσεις</a:t>
            </a:r>
            <a:r>
              <a:rPr sz="20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Trebuchet MS"/>
                <a:cs typeface="Trebuchet MS"/>
              </a:rPr>
              <a:t>του</a:t>
            </a:r>
            <a:r>
              <a:rPr sz="20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65" dirty="0">
                <a:solidFill>
                  <a:srgbClr val="FF0000"/>
                </a:solidFill>
                <a:latin typeface="Trebuchet MS"/>
                <a:cs typeface="Trebuchet MS"/>
              </a:rPr>
              <a:t>Χριστιανισμού</a:t>
            </a:r>
            <a:r>
              <a:rPr sz="20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0000"/>
                </a:solidFill>
                <a:latin typeface="Trebuchet MS"/>
                <a:cs typeface="Trebuchet MS"/>
              </a:rPr>
              <a:t>στα</a:t>
            </a:r>
            <a:r>
              <a:rPr sz="20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κείμενα:</a:t>
            </a:r>
            <a:r>
              <a:rPr sz="20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0000"/>
                </a:solidFill>
                <a:latin typeface="Trebuchet MS"/>
                <a:cs typeface="Trebuchet MS"/>
              </a:rPr>
              <a:t>«Εκκλησία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Trebuchet MS"/>
                <a:cs typeface="Trebuchet MS"/>
              </a:rPr>
              <a:t>και</a:t>
            </a:r>
            <a:endParaRPr sz="2000">
              <a:latin typeface="Trebuchet MS"/>
              <a:cs typeface="Trebuchet MS"/>
            </a:endParaRPr>
          </a:p>
          <a:p>
            <a:pPr marL="12700" marR="1943100">
              <a:lnSpc>
                <a:spcPct val="100000"/>
              </a:lnSpc>
              <a:spcBef>
                <a:spcPts val="5"/>
              </a:spcBef>
            </a:pPr>
            <a:r>
              <a:rPr sz="2000" b="1" spc="-75" dirty="0">
                <a:solidFill>
                  <a:srgbClr val="FF0000"/>
                </a:solidFill>
                <a:latin typeface="Trebuchet MS"/>
                <a:cs typeface="Trebuchet MS"/>
              </a:rPr>
              <a:t>Βιοϊατρική» </a:t>
            </a:r>
            <a:r>
              <a:rPr sz="2000" b="1" spc="-90" dirty="0">
                <a:solidFill>
                  <a:srgbClr val="FF0000"/>
                </a:solidFill>
                <a:latin typeface="Trebuchet MS"/>
                <a:cs typeface="Trebuchet MS"/>
              </a:rPr>
              <a:t>και </a:t>
            </a:r>
            <a:r>
              <a:rPr sz="2000" b="1" spc="-40" dirty="0">
                <a:solidFill>
                  <a:srgbClr val="FF0000"/>
                </a:solidFill>
                <a:latin typeface="Trebuchet MS"/>
                <a:cs typeface="Trebuchet MS"/>
              </a:rPr>
              <a:t>«Μοριακή </a:t>
            </a:r>
            <a:r>
              <a:rPr sz="2000" b="1" spc="-135" dirty="0">
                <a:solidFill>
                  <a:srgbClr val="FF0000"/>
                </a:solidFill>
                <a:latin typeface="Trebuchet MS"/>
                <a:cs typeface="Trebuchet MS"/>
              </a:rPr>
              <a:t>Γενετική </a:t>
            </a:r>
            <a:r>
              <a:rPr sz="2000" b="1" spc="-185" dirty="0">
                <a:solidFill>
                  <a:srgbClr val="FF0000"/>
                </a:solidFill>
                <a:latin typeface="Trebuchet MS"/>
                <a:cs typeface="Trebuchet MS"/>
              </a:rPr>
              <a:t>: </a:t>
            </a:r>
            <a:r>
              <a:rPr sz="2000" b="1" spc="-75" dirty="0">
                <a:solidFill>
                  <a:srgbClr val="FF0000"/>
                </a:solidFill>
                <a:latin typeface="Trebuchet MS"/>
                <a:cs typeface="Trebuchet MS"/>
              </a:rPr>
              <a:t>Προβληματισμοί».  </a:t>
            </a:r>
            <a:r>
              <a:rPr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Να </a:t>
            </a:r>
            <a:r>
              <a:rPr sz="2000" b="1" spc="-105" dirty="0">
                <a:solidFill>
                  <a:srgbClr val="FF0000"/>
                </a:solidFill>
                <a:latin typeface="Trebuchet MS"/>
                <a:cs typeface="Trebuchet MS"/>
              </a:rPr>
              <a:t>τις </a:t>
            </a:r>
            <a:r>
              <a:rPr sz="2000" b="1" spc="-80" dirty="0">
                <a:solidFill>
                  <a:srgbClr val="FF0000"/>
                </a:solidFill>
                <a:latin typeface="Trebuchet MS"/>
                <a:cs typeface="Trebuchet MS"/>
              </a:rPr>
              <a:t>παρουσιάσετε </a:t>
            </a:r>
            <a:r>
              <a:rPr sz="2000" b="1" spc="-125" dirty="0">
                <a:solidFill>
                  <a:srgbClr val="FF0000"/>
                </a:solidFill>
                <a:latin typeface="Trebuchet MS"/>
                <a:cs typeface="Trebuchet MS"/>
              </a:rPr>
              <a:t>στην</a:t>
            </a:r>
            <a:r>
              <a:rPr sz="2000" b="1" spc="-4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0000"/>
                </a:solidFill>
                <a:latin typeface="Trebuchet MS"/>
                <a:cs typeface="Trebuchet MS"/>
              </a:rPr>
              <a:t>τάξη</a:t>
            </a:r>
            <a:endParaRPr sz="2000">
              <a:latin typeface="Trebuchet MS"/>
              <a:cs typeface="Trebuchet MS"/>
            </a:endParaRPr>
          </a:p>
          <a:p>
            <a:pPr marL="4801235">
              <a:lnSpc>
                <a:spcPct val="100000"/>
              </a:lnSpc>
              <a:spcBef>
                <a:spcPts val="345"/>
              </a:spcBef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Μήπως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θα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πρέπει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ο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άνθρωπος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να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7402" y="2261108"/>
            <a:ext cx="3154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καταφύγει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σε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κάτι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άλλο 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εκτός</a:t>
            </a:r>
            <a:r>
              <a:rPr sz="1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της 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επιστήμης;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0357" y="5964123"/>
            <a:ext cx="129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Francois</a:t>
            </a:r>
            <a:r>
              <a:rPr sz="18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Gros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204" smtClean="0"/>
              <a:t>1.</a:t>
            </a:r>
            <a:r>
              <a:rPr lang="el-GR" spc="-204" dirty="0" smtClean="0"/>
              <a:t>4</a:t>
            </a:r>
            <a:r>
              <a:rPr spc="-355" smtClean="0"/>
              <a:t> </a:t>
            </a:r>
            <a:r>
              <a:rPr spc="-200" dirty="0"/>
              <a:t>ΓΕΝΕΤΙΚΗ</a:t>
            </a:r>
          </a:p>
        </p:txBody>
      </p:sp>
      <p:sp>
        <p:nvSpPr>
          <p:cNvPr id="3" name="object 3"/>
          <p:cNvSpPr/>
          <p:nvPr/>
        </p:nvSpPr>
        <p:spPr>
          <a:xfrm>
            <a:off x="6925056" y="6390130"/>
            <a:ext cx="2218944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8159"/>
            <a:ext cx="867156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068669"/>
            <a:ext cx="8970645" cy="6724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Επ’αυτού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Trebuchet MS"/>
                <a:cs typeface="Trebuchet MS"/>
              </a:rPr>
              <a:t>θα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είχα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C00000"/>
                </a:solidFill>
                <a:latin typeface="Trebuchet MS"/>
                <a:cs typeface="Trebuchet MS"/>
              </a:rPr>
              <a:t>να</a:t>
            </a:r>
            <a:r>
              <a:rPr sz="1800" b="1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50" dirty="0">
                <a:solidFill>
                  <a:srgbClr val="C00000"/>
                </a:solidFill>
                <a:latin typeface="Trebuchet MS"/>
                <a:cs typeface="Trebuchet MS"/>
              </a:rPr>
              <a:t>πω.... </a:t>
            </a:r>
            <a:r>
              <a:rPr sz="1800" b="1" spc="-125" dirty="0">
                <a:solidFill>
                  <a:srgbClr val="C00000"/>
                </a:solidFill>
                <a:latin typeface="Trebuchet MS"/>
                <a:cs typeface="Trebuchet MS"/>
              </a:rPr>
              <a:t>(Σκέψου,</a:t>
            </a:r>
            <a:r>
              <a:rPr sz="1800" b="1" spc="-1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C00000"/>
                </a:solidFill>
                <a:latin typeface="Trebuchet MS"/>
                <a:cs typeface="Trebuchet MS"/>
              </a:rPr>
              <a:t>συζήτησε</a:t>
            </a:r>
            <a:r>
              <a:rPr sz="1800" b="1" spc="-1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C00000"/>
                </a:solidFill>
                <a:latin typeface="Trebuchet MS"/>
                <a:cs typeface="Trebuchet MS"/>
              </a:rPr>
              <a:t>ανά</a:t>
            </a:r>
            <a:r>
              <a:rPr sz="1800" b="1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2</a:t>
            </a:r>
            <a:r>
              <a:rPr sz="1800" b="1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C00000"/>
                </a:solidFill>
                <a:latin typeface="Trebuchet MS"/>
                <a:cs typeface="Trebuchet MS"/>
              </a:rPr>
              <a:t>και</a:t>
            </a:r>
            <a:r>
              <a:rPr sz="1800" b="1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C00000"/>
                </a:solidFill>
                <a:latin typeface="Trebuchet MS"/>
                <a:cs typeface="Trebuchet MS"/>
              </a:rPr>
              <a:t>ανά</a:t>
            </a:r>
            <a:r>
              <a:rPr sz="1800" b="1" spc="-145" dirty="0">
                <a:solidFill>
                  <a:srgbClr val="C00000"/>
                </a:solidFill>
                <a:latin typeface="Trebuchet MS"/>
                <a:cs typeface="Trebuchet MS"/>
              </a:rPr>
              <a:t> 4</a:t>
            </a:r>
            <a:r>
              <a:rPr sz="1800" b="1" spc="-1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Trebuchet MS"/>
                <a:cs typeface="Trebuchet MS"/>
              </a:rPr>
              <a:t>,Μοιράσου)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800" b="1" spc="-55" dirty="0">
                <a:solidFill>
                  <a:srgbClr val="0F243E"/>
                </a:solidFill>
                <a:latin typeface="Trebuchet MS"/>
                <a:cs typeface="Trebuchet MS"/>
              </a:rPr>
              <a:t>Ανα</a:t>
            </a:r>
            <a:r>
              <a:rPr sz="1800" b="1" spc="-60" dirty="0">
                <a:solidFill>
                  <a:srgbClr val="0F243E"/>
                </a:solidFill>
                <a:latin typeface="Trebuchet MS"/>
                <a:cs typeface="Trebuchet MS"/>
              </a:rPr>
              <a:t>π</a:t>
            </a:r>
            <a:r>
              <a:rPr sz="1800" b="1" dirty="0">
                <a:solidFill>
                  <a:srgbClr val="0F243E"/>
                </a:solidFill>
                <a:latin typeface="Trebuchet MS"/>
                <a:cs typeface="Trebuchet MS"/>
              </a:rPr>
              <a:t>α</a:t>
            </a:r>
            <a:r>
              <a:rPr sz="1800" b="1" spc="-150" dirty="0">
                <a:solidFill>
                  <a:srgbClr val="0F243E"/>
                </a:solidFill>
                <a:latin typeface="Trebuchet MS"/>
                <a:cs typeface="Trebuchet MS"/>
              </a:rPr>
              <a:t>λ</a:t>
            </a:r>
            <a:r>
              <a:rPr sz="1800" b="1" spc="-20" dirty="0">
                <a:solidFill>
                  <a:srgbClr val="0F243E"/>
                </a:solidFill>
                <a:latin typeface="Trebuchet MS"/>
                <a:cs typeface="Trebuchet MS"/>
              </a:rPr>
              <a:t>α</a:t>
            </a:r>
            <a:r>
              <a:rPr sz="1800" b="1" spc="-40" dirty="0">
                <a:solidFill>
                  <a:srgbClr val="0F243E"/>
                </a:solidFill>
                <a:latin typeface="Trebuchet MS"/>
                <a:cs typeface="Trebuchet MS"/>
              </a:rPr>
              <a:t>ι</a:t>
            </a:r>
            <a:r>
              <a:rPr sz="1800" b="1" spc="-80" dirty="0">
                <a:solidFill>
                  <a:srgbClr val="0F243E"/>
                </a:solidFill>
                <a:latin typeface="Trebuchet MS"/>
                <a:cs typeface="Trebuchet MS"/>
              </a:rPr>
              <a:t>σ</a:t>
            </a:r>
            <a:r>
              <a:rPr sz="1800" b="1" spc="-40" dirty="0">
                <a:solidFill>
                  <a:srgbClr val="0F243E"/>
                </a:solidFill>
                <a:latin typeface="Trebuchet MS"/>
                <a:cs typeface="Trebuchet MS"/>
              </a:rPr>
              <a:t>ι</a:t>
            </a:r>
            <a:r>
              <a:rPr sz="1800" b="1" spc="-105" dirty="0">
                <a:solidFill>
                  <a:srgbClr val="0F243E"/>
                </a:solidFill>
                <a:latin typeface="Trebuchet MS"/>
                <a:cs typeface="Trebuchet MS"/>
              </a:rPr>
              <a:t>ώνο</a:t>
            </a: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ν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τ</a:t>
            </a:r>
            <a:r>
              <a:rPr sz="1800" b="1" spc="-20" dirty="0">
                <a:solidFill>
                  <a:srgbClr val="0F243E"/>
                </a:solidFill>
                <a:latin typeface="Trebuchet MS"/>
                <a:cs typeface="Trebuchet MS"/>
              </a:rPr>
              <a:t>α</a:t>
            </a:r>
            <a:r>
              <a:rPr sz="1800" b="1" spc="-135" dirty="0">
                <a:solidFill>
                  <a:srgbClr val="0F243E"/>
                </a:solidFill>
                <a:latin typeface="Trebuchet MS"/>
                <a:cs typeface="Trebuchet MS"/>
              </a:rPr>
              <a:t>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66673"/>
            <a:ext cx="8869680" cy="109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Ηθικός</a:t>
            </a:r>
            <a:r>
              <a:rPr sz="1800" b="1" spc="-14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0F243E"/>
                </a:solidFill>
                <a:latin typeface="Trebuchet MS"/>
                <a:cs typeface="Trebuchet MS"/>
              </a:rPr>
              <a:t>προβληματισμός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0F243E"/>
                </a:solidFill>
                <a:latin typeface="Trebuchet MS"/>
                <a:cs typeface="Trebuchet MS"/>
              </a:rPr>
              <a:t>για</a:t>
            </a:r>
            <a:r>
              <a:rPr sz="1800" b="1" spc="-1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0F243E"/>
                </a:solidFill>
                <a:latin typeface="Trebuchet MS"/>
                <a:cs typeface="Trebuchet MS"/>
              </a:rPr>
              <a:t>εφαρμογές</a:t>
            </a:r>
            <a:r>
              <a:rPr sz="1800" b="1" spc="-14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της</a:t>
            </a:r>
            <a:r>
              <a:rPr sz="1800" b="1" spc="-1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0F243E"/>
                </a:solidFill>
                <a:latin typeface="Trebuchet MS"/>
                <a:cs typeface="Trebuchet MS"/>
              </a:rPr>
              <a:t>γενετικής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στον</a:t>
            </a:r>
            <a:r>
              <a:rPr sz="1800" b="1" spc="-13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0F243E"/>
                </a:solidFill>
                <a:latin typeface="Trebuchet MS"/>
                <a:cs typeface="Trebuchet MS"/>
              </a:rPr>
              <a:t>άνθρωπο,</a:t>
            </a:r>
            <a:r>
              <a:rPr sz="1800" b="1" spc="-14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F243E"/>
                </a:solidFill>
                <a:latin typeface="Trebuchet MS"/>
                <a:cs typeface="Trebuchet MS"/>
              </a:rPr>
              <a:t>τα</a:t>
            </a:r>
            <a:r>
              <a:rPr sz="1800" b="1" spc="-15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φυτά</a:t>
            </a:r>
            <a:r>
              <a:rPr sz="1800" b="1" spc="-1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0F243E"/>
                </a:solidFill>
                <a:latin typeface="Trebuchet MS"/>
                <a:cs typeface="Trebuchet MS"/>
              </a:rPr>
              <a:t>ή</a:t>
            </a:r>
            <a:r>
              <a:rPr sz="1800" b="1" spc="-1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F243E"/>
                </a:solidFill>
                <a:latin typeface="Trebuchet MS"/>
                <a:cs typeface="Trebuchet MS"/>
              </a:rPr>
              <a:t>τα</a:t>
            </a:r>
            <a:r>
              <a:rPr sz="1800" b="1" spc="-1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35" dirty="0">
                <a:solidFill>
                  <a:srgbClr val="0F243E"/>
                </a:solidFill>
                <a:latin typeface="Trebuchet MS"/>
                <a:cs typeface="Trebuchet MS"/>
              </a:rPr>
              <a:t>ζώα.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Να</a:t>
            </a:r>
            <a:r>
              <a:rPr sz="20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75" dirty="0">
                <a:solidFill>
                  <a:srgbClr val="FF0000"/>
                </a:solidFill>
                <a:latin typeface="Trebuchet MS"/>
                <a:cs typeface="Trebuchet MS"/>
              </a:rPr>
              <a:t>διαβάσετε</a:t>
            </a:r>
            <a:r>
              <a:rPr sz="2000" b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0000"/>
                </a:solidFill>
                <a:latin typeface="Trebuchet MS"/>
                <a:cs typeface="Trebuchet MS"/>
              </a:rPr>
              <a:t>το</a:t>
            </a:r>
            <a:r>
              <a:rPr sz="20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Trebuchet MS"/>
                <a:cs typeface="Trebuchet MS"/>
              </a:rPr>
              <a:t>κείμενο</a:t>
            </a:r>
            <a:r>
              <a:rPr sz="20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Trebuchet MS"/>
                <a:cs typeface="Trebuchet MS"/>
              </a:rPr>
              <a:t>του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Trebuchet MS"/>
                <a:cs typeface="Trebuchet MS"/>
              </a:rPr>
              <a:t>Μ.</a:t>
            </a:r>
            <a:r>
              <a:rPr sz="20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FF0000"/>
                </a:solidFill>
                <a:latin typeface="Trebuchet MS"/>
                <a:cs typeface="Trebuchet MS"/>
              </a:rPr>
              <a:t>Σαντέλ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30" dirty="0">
                <a:solidFill>
                  <a:srgbClr val="FF0000"/>
                </a:solidFill>
                <a:latin typeface="Trebuchet MS"/>
                <a:cs typeface="Trebuchet MS"/>
              </a:rPr>
              <a:t>«Γενετική</a:t>
            </a:r>
            <a:r>
              <a:rPr sz="20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Trebuchet MS"/>
                <a:cs typeface="Trebuchet MS"/>
              </a:rPr>
              <a:t>και</a:t>
            </a:r>
            <a:r>
              <a:rPr sz="20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ηθική»</a:t>
            </a:r>
            <a:r>
              <a:rPr sz="20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Trebuchet MS"/>
                <a:cs typeface="Trebuchet MS"/>
              </a:rPr>
              <a:t>και</a:t>
            </a:r>
            <a:r>
              <a:rPr sz="20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65" dirty="0">
                <a:solidFill>
                  <a:srgbClr val="FF0000"/>
                </a:solidFill>
                <a:latin typeface="Trebuchet MS"/>
                <a:cs typeface="Trebuchet MS"/>
              </a:rPr>
              <a:t>να</a:t>
            </a:r>
            <a:r>
              <a:rPr sz="20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τοποθετηθείτε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solidFill>
                  <a:srgbClr val="FF0000"/>
                </a:solidFill>
                <a:latin typeface="Trebuchet MS"/>
                <a:cs typeface="Trebuchet MS"/>
              </a:rPr>
              <a:t>με</a:t>
            </a:r>
            <a:r>
              <a:rPr sz="20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0000"/>
                </a:solidFill>
                <a:latin typeface="Trebuchet MS"/>
                <a:cs typeface="Trebuchet MS"/>
              </a:rPr>
              <a:t>επιχειρήματα.</a:t>
            </a:r>
            <a:r>
              <a:rPr sz="2000" b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Στη</a:t>
            </a:r>
            <a:r>
              <a:rPr sz="20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συνέχεια</a:t>
            </a:r>
            <a:r>
              <a:rPr sz="2000" b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FF0000"/>
                </a:solidFill>
                <a:latin typeface="Trebuchet MS"/>
                <a:cs typeface="Trebuchet MS"/>
              </a:rPr>
              <a:t>να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FF0000"/>
                </a:solidFill>
                <a:latin typeface="Trebuchet MS"/>
                <a:cs typeface="Trebuchet MS"/>
              </a:rPr>
              <a:t>σχολιάσετε</a:t>
            </a:r>
            <a:r>
              <a:rPr sz="20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20" dirty="0">
                <a:solidFill>
                  <a:srgbClr val="FF0000"/>
                </a:solidFill>
                <a:latin typeface="Trebuchet MS"/>
                <a:cs typeface="Trebuchet MS"/>
              </a:rPr>
              <a:t>το</a:t>
            </a:r>
            <a:r>
              <a:rPr sz="20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rebuchet MS"/>
                <a:cs typeface="Trebuchet MS"/>
              </a:rPr>
              <a:t>παρακάτω</a:t>
            </a:r>
            <a:r>
              <a:rPr sz="20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0000"/>
                </a:solidFill>
                <a:latin typeface="Trebuchet MS"/>
                <a:cs typeface="Trebuchet MS"/>
              </a:rPr>
              <a:t>σκίτσο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4367" y="1821179"/>
            <a:ext cx="3098292" cy="416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204" smtClean="0"/>
              <a:t>1.</a:t>
            </a:r>
            <a:r>
              <a:rPr lang="el-GR" spc="-204" smtClean="0"/>
              <a:t>4</a:t>
            </a:r>
            <a:r>
              <a:rPr spc="-355" smtClean="0"/>
              <a:t> </a:t>
            </a:r>
            <a:r>
              <a:rPr spc="-200" dirty="0"/>
              <a:t>ΓΕΝΕΤΙΚΗ</a:t>
            </a:r>
          </a:p>
        </p:txBody>
      </p:sp>
      <p:sp>
        <p:nvSpPr>
          <p:cNvPr id="3" name="object 3"/>
          <p:cNvSpPr/>
          <p:nvPr/>
        </p:nvSpPr>
        <p:spPr>
          <a:xfrm>
            <a:off x="7554468" y="6390130"/>
            <a:ext cx="1589531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913" y="6441135"/>
            <a:ext cx="136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0F243E"/>
                </a:solidFill>
                <a:latin typeface="Trebuchet MS"/>
                <a:cs typeface="Trebuchet MS"/>
              </a:rPr>
              <a:t>Α</a:t>
            </a: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ξ</a:t>
            </a:r>
            <a:r>
              <a:rPr sz="1800" b="1" spc="-30" dirty="0">
                <a:solidFill>
                  <a:srgbClr val="0F243E"/>
                </a:solidFill>
                <a:latin typeface="Trebuchet MS"/>
                <a:cs typeface="Trebuchet MS"/>
              </a:rPr>
              <a:t>ι</a:t>
            </a:r>
            <a:r>
              <a:rPr sz="1800" b="1" spc="-60" dirty="0">
                <a:solidFill>
                  <a:srgbClr val="0F243E"/>
                </a:solidFill>
                <a:latin typeface="Trebuchet MS"/>
                <a:cs typeface="Trebuchet MS"/>
              </a:rPr>
              <a:t>ο</a:t>
            </a:r>
            <a:r>
              <a:rPr sz="1800" b="1" spc="-150" dirty="0">
                <a:solidFill>
                  <a:srgbClr val="0F243E"/>
                </a:solidFill>
                <a:latin typeface="Trebuchet MS"/>
                <a:cs typeface="Trebuchet MS"/>
              </a:rPr>
              <a:t>λ</a:t>
            </a:r>
            <a:r>
              <a:rPr sz="1800" b="1" spc="-75" dirty="0">
                <a:solidFill>
                  <a:srgbClr val="0F243E"/>
                </a:solidFill>
                <a:latin typeface="Trebuchet MS"/>
                <a:cs typeface="Trebuchet MS"/>
              </a:rPr>
              <a:t>ο</a:t>
            </a:r>
            <a:r>
              <a:rPr sz="1800" b="1" spc="-130" dirty="0">
                <a:solidFill>
                  <a:srgbClr val="0F243E"/>
                </a:solidFill>
                <a:latin typeface="Trebuchet MS"/>
                <a:cs typeface="Trebuchet MS"/>
              </a:rPr>
              <a:t>γ</a:t>
            </a:r>
            <a:r>
              <a:rPr sz="1800" b="1" spc="-195" dirty="0">
                <a:solidFill>
                  <a:srgbClr val="0F243E"/>
                </a:solidFill>
                <a:latin typeface="Trebuchet MS"/>
                <a:cs typeface="Trebuchet MS"/>
              </a:rPr>
              <a:t>ώ</a:t>
            </a:r>
            <a:r>
              <a:rPr sz="1800" b="1" spc="-105" dirty="0">
                <a:solidFill>
                  <a:srgbClr val="0F243E"/>
                </a:solidFill>
                <a:latin typeface="Trebuchet MS"/>
                <a:cs typeface="Trebuchet MS"/>
              </a:rPr>
              <a:t>ν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τ</a:t>
            </a:r>
            <a:r>
              <a:rPr sz="1800" b="1" spc="-5" dirty="0">
                <a:solidFill>
                  <a:srgbClr val="0F243E"/>
                </a:solidFill>
                <a:latin typeface="Trebuchet MS"/>
                <a:cs typeface="Trebuchet MS"/>
              </a:rPr>
              <a:t>α</a:t>
            </a:r>
            <a:r>
              <a:rPr sz="1800" b="1" spc="-135" dirty="0">
                <a:solidFill>
                  <a:srgbClr val="0F243E"/>
                </a:solidFill>
                <a:latin typeface="Trebuchet MS"/>
                <a:cs typeface="Trebuchet MS"/>
              </a:rPr>
              <a:t>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5" y="518159"/>
            <a:ext cx="572109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566673"/>
            <a:ext cx="7593965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Κριτική</a:t>
            </a:r>
            <a:r>
              <a:rPr sz="1800" b="1" spc="-14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0F243E"/>
                </a:solidFill>
                <a:latin typeface="Trebuchet MS"/>
                <a:cs typeface="Trebuchet MS"/>
              </a:rPr>
              <a:t>τοποθέτηση</a:t>
            </a:r>
            <a:r>
              <a:rPr sz="1800" b="1" spc="-17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0F243E"/>
                </a:solidFill>
                <a:latin typeface="Trebuchet MS"/>
                <a:cs typeface="Trebuchet MS"/>
              </a:rPr>
              <a:t>πάνω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0F243E"/>
                </a:solidFill>
                <a:latin typeface="Trebuchet MS"/>
                <a:cs typeface="Trebuchet MS"/>
              </a:rPr>
              <a:t>σε</a:t>
            </a:r>
            <a:r>
              <a:rPr sz="1800" b="1" spc="-14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F243E"/>
                </a:solidFill>
                <a:latin typeface="Trebuchet MS"/>
                <a:cs typeface="Trebuchet MS"/>
              </a:rPr>
              <a:t>ηθικά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0F243E"/>
                </a:solidFill>
                <a:latin typeface="Trebuchet MS"/>
                <a:cs typeface="Trebuchet MS"/>
              </a:rPr>
              <a:t>διλήμματα</a:t>
            </a:r>
            <a:r>
              <a:rPr sz="1800" b="1" spc="-15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0F243E"/>
                </a:solidFill>
                <a:latin typeface="Trebuchet MS"/>
                <a:cs typeface="Trebuchet MS"/>
              </a:rPr>
              <a:t>Γενετικής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Να</a:t>
            </a:r>
            <a:r>
              <a:rPr sz="2000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Trebuchet MS"/>
                <a:cs typeface="Trebuchet MS"/>
              </a:rPr>
              <a:t>πάρετε</a:t>
            </a:r>
            <a:r>
              <a:rPr sz="2000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Trebuchet MS"/>
                <a:cs typeface="Trebuchet MS"/>
              </a:rPr>
              <a:t>θέση</a:t>
            </a:r>
            <a:r>
              <a:rPr sz="2000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Trebuchet MS"/>
                <a:cs typeface="Trebuchet MS"/>
              </a:rPr>
              <a:t>αιτιολογώντας</a:t>
            </a:r>
            <a:r>
              <a:rPr sz="2000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Trebuchet MS"/>
                <a:cs typeface="Trebuchet MS"/>
              </a:rPr>
              <a:t>τη</a:t>
            </a:r>
            <a:r>
              <a:rPr sz="2000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Trebuchet MS"/>
                <a:cs typeface="Trebuchet MS"/>
              </a:rPr>
              <a:t>στάση</a:t>
            </a:r>
            <a:r>
              <a:rPr sz="2000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Trebuchet MS"/>
                <a:cs typeface="Trebuchet MS"/>
              </a:rPr>
              <a:t>σας</a:t>
            </a:r>
            <a:r>
              <a:rPr sz="2000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Trebuchet MS"/>
                <a:cs typeface="Trebuchet MS"/>
              </a:rPr>
              <a:t>στα</a:t>
            </a:r>
            <a:r>
              <a:rPr sz="2000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Trebuchet MS"/>
                <a:cs typeface="Trebuchet MS"/>
              </a:rPr>
              <a:t>παρακάτω</a:t>
            </a:r>
            <a:r>
              <a:rPr sz="2000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0000"/>
                </a:solidFill>
                <a:latin typeface="Trebuchet MS"/>
                <a:cs typeface="Trebuchet MS"/>
              </a:rPr>
              <a:t>ερωτήματα: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3756" y="533400"/>
            <a:ext cx="1080372" cy="1080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745479"/>
            <a:ext cx="1083747" cy="1083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918" y="1846326"/>
            <a:ext cx="8990330" cy="768350"/>
          </a:xfrm>
          <a:custGeom>
            <a:avLst/>
            <a:gdLst/>
            <a:ahLst/>
            <a:cxnLst/>
            <a:rect l="l" t="t" r="r" b="b"/>
            <a:pathLst>
              <a:path w="8990330" h="768350">
                <a:moveTo>
                  <a:pt x="8862060" y="0"/>
                </a:moveTo>
                <a:lnTo>
                  <a:pt x="128016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5"/>
                </a:lnTo>
                <a:lnTo>
                  <a:pt x="0" y="640079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6" y="768096"/>
                </a:lnTo>
                <a:lnTo>
                  <a:pt x="8862060" y="768096"/>
                </a:lnTo>
                <a:lnTo>
                  <a:pt x="8911905" y="758041"/>
                </a:lnTo>
                <a:lnTo>
                  <a:pt x="8952595" y="730615"/>
                </a:lnTo>
                <a:lnTo>
                  <a:pt x="8980021" y="689925"/>
                </a:lnTo>
                <a:lnTo>
                  <a:pt x="8990076" y="640079"/>
                </a:lnTo>
                <a:lnTo>
                  <a:pt x="8990076" y="128015"/>
                </a:lnTo>
                <a:lnTo>
                  <a:pt x="8980021" y="78170"/>
                </a:lnTo>
                <a:lnTo>
                  <a:pt x="8952595" y="37480"/>
                </a:lnTo>
                <a:lnTo>
                  <a:pt x="8911905" y="10054"/>
                </a:lnTo>
                <a:lnTo>
                  <a:pt x="88620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918" y="1846326"/>
            <a:ext cx="8990330" cy="768350"/>
          </a:xfrm>
          <a:custGeom>
            <a:avLst/>
            <a:gdLst/>
            <a:ahLst/>
            <a:cxnLst/>
            <a:rect l="l" t="t" r="r" b="b"/>
            <a:pathLst>
              <a:path w="8990330" h="768350">
                <a:moveTo>
                  <a:pt x="0" y="128015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6" y="0"/>
                </a:lnTo>
                <a:lnTo>
                  <a:pt x="8862060" y="0"/>
                </a:lnTo>
                <a:lnTo>
                  <a:pt x="8911905" y="10054"/>
                </a:lnTo>
                <a:lnTo>
                  <a:pt x="8952595" y="37480"/>
                </a:lnTo>
                <a:lnTo>
                  <a:pt x="8980021" y="78170"/>
                </a:lnTo>
                <a:lnTo>
                  <a:pt x="8990076" y="128015"/>
                </a:lnTo>
                <a:lnTo>
                  <a:pt x="8990076" y="640079"/>
                </a:lnTo>
                <a:lnTo>
                  <a:pt x="8980021" y="689925"/>
                </a:lnTo>
                <a:lnTo>
                  <a:pt x="8952595" y="730615"/>
                </a:lnTo>
                <a:lnTo>
                  <a:pt x="8911905" y="758041"/>
                </a:lnTo>
                <a:lnTo>
                  <a:pt x="8862060" y="768096"/>
                </a:lnTo>
                <a:lnTo>
                  <a:pt x="128016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79"/>
                </a:lnTo>
                <a:lnTo>
                  <a:pt x="0" y="12801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043" y="2029967"/>
            <a:ext cx="83088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3819" y="2079116"/>
            <a:ext cx="802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F1F1F1"/>
                </a:solidFill>
                <a:latin typeface="Trebuchet MS"/>
                <a:cs typeface="Trebuchet MS"/>
              </a:rPr>
              <a:t>Η</a:t>
            </a:r>
            <a:r>
              <a:rPr sz="1800" b="1" spc="-13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F1F1F1"/>
                </a:solidFill>
                <a:latin typeface="Trebuchet MS"/>
                <a:cs typeface="Trebuchet MS"/>
              </a:rPr>
              <a:t>δημιουργία</a:t>
            </a:r>
            <a:r>
              <a:rPr sz="1800" b="1" spc="-17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1F1F1"/>
                </a:solidFill>
                <a:latin typeface="Trebuchet MS"/>
                <a:cs typeface="Trebuchet MS"/>
              </a:rPr>
              <a:t>εμβρυών</a:t>
            </a:r>
            <a:r>
              <a:rPr sz="1800" b="1" spc="-14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F1F1F1"/>
                </a:solidFill>
                <a:latin typeface="Trebuchet MS"/>
                <a:cs typeface="Trebuchet MS"/>
              </a:rPr>
              <a:t>για</a:t>
            </a:r>
            <a:r>
              <a:rPr sz="1800" b="1" spc="-13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F1F1F1"/>
                </a:solidFill>
                <a:latin typeface="Trebuchet MS"/>
                <a:cs typeface="Trebuchet MS"/>
              </a:rPr>
              <a:t>ερευνητικούς</a:t>
            </a:r>
            <a:r>
              <a:rPr sz="1800" b="1" spc="-155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F1F1F1"/>
                </a:solidFill>
                <a:latin typeface="Trebuchet MS"/>
                <a:cs typeface="Trebuchet MS"/>
              </a:rPr>
              <a:t>σκοπούς</a:t>
            </a:r>
            <a:r>
              <a:rPr sz="1800" b="1" spc="-155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F1F1F1"/>
                </a:solidFill>
                <a:latin typeface="Trebuchet MS"/>
                <a:cs typeface="Trebuchet MS"/>
              </a:rPr>
              <a:t>παραβιάζει</a:t>
            </a:r>
            <a:r>
              <a:rPr sz="1800" b="1" spc="-16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F1F1F1"/>
                </a:solidFill>
                <a:latin typeface="Trebuchet MS"/>
                <a:cs typeface="Trebuchet MS"/>
              </a:rPr>
              <a:t>το</a:t>
            </a:r>
            <a:r>
              <a:rPr sz="1800" b="1" spc="-13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1F1F1"/>
                </a:solidFill>
                <a:latin typeface="Trebuchet MS"/>
                <a:cs typeface="Trebuchet MS"/>
              </a:rPr>
              <a:t>δικαίωμα</a:t>
            </a:r>
            <a:r>
              <a:rPr sz="1800" b="1" spc="-15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F1F1F1"/>
                </a:solidFill>
                <a:latin typeface="Trebuchet MS"/>
                <a:cs typeface="Trebuchet MS"/>
              </a:rPr>
              <a:t>στη</a:t>
            </a:r>
            <a:r>
              <a:rPr sz="1800" b="1" spc="-14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800" b="1" spc="-145" dirty="0">
                <a:solidFill>
                  <a:srgbClr val="F1F1F1"/>
                </a:solidFill>
                <a:latin typeface="Trebuchet MS"/>
                <a:cs typeface="Trebuchet MS"/>
              </a:rPr>
              <a:t>ζωή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13" y="2891027"/>
            <a:ext cx="9055608" cy="955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34" y="2932938"/>
            <a:ext cx="8932545" cy="832485"/>
          </a:xfrm>
          <a:custGeom>
            <a:avLst/>
            <a:gdLst/>
            <a:ahLst/>
            <a:cxnLst/>
            <a:rect l="l" t="t" r="r" b="b"/>
            <a:pathLst>
              <a:path w="8932545" h="832485">
                <a:moveTo>
                  <a:pt x="0" y="832104"/>
                </a:moveTo>
                <a:lnTo>
                  <a:pt x="8932164" y="832104"/>
                </a:lnTo>
                <a:lnTo>
                  <a:pt x="8932164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" y="2932938"/>
            <a:ext cx="8932545" cy="832485"/>
          </a:xfrm>
          <a:custGeom>
            <a:avLst/>
            <a:gdLst/>
            <a:ahLst/>
            <a:cxnLst/>
            <a:rect l="l" t="t" r="r" b="b"/>
            <a:pathLst>
              <a:path w="8932545" h="832485">
                <a:moveTo>
                  <a:pt x="0" y="832104"/>
                </a:moveTo>
                <a:lnTo>
                  <a:pt x="8932164" y="832104"/>
                </a:lnTo>
                <a:lnTo>
                  <a:pt x="8932164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7" y="4032503"/>
            <a:ext cx="8875776" cy="1115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9862" y="3164281"/>
            <a:ext cx="8451215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FFFF00"/>
                </a:solidFill>
                <a:latin typeface="Trebuchet MS"/>
                <a:cs typeface="Trebuchet MS"/>
              </a:rPr>
              <a:t>Η</a:t>
            </a:r>
            <a:r>
              <a:rPr sz="2000" b="1" spc="-1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FF00"/>
                </a:solidFill>
                <a:latin typeface="Trebuchet MS"/>
                <a:cs typeface="Trebuchet MS"/>
              </a:rPr>
              <a:t>έρευνα</a:t>
            </a:r>
            <a:r>
              <a:rPr sz="2000" b="1" spc="-1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FFFF00"/>
                </a:solidFill>
                <a:latin typeface="Trebuchet MS"/>
                <a:cs typeface="Trebuchet MS"/>
              </a:rPr>
              <a:t>σε</a:t>
            </a:r>
            <a:r>
              <a:rPr sz="2000" b="1" spc="-1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60" dirty="0">
                <a:solidFill>
                  <a:srgbClr val="FFFF00"/>
                </a:solidFill>
                <a:latin typeface="Trebuchet MS"/>
                <a:cs typeface="Trebuchet MS"/>
              </a:rPr>
              <a:t>έμβρυα</a:t>
            </a:r>
            <a:r>
              <a:rPr sz="2000" b="1" spc="-1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FFFF00"/>
                </a:solidFill>
                <a:latin typeface="Trebuchet MS"/>
                <a:cs typeface="Trebuchet MS"/>
              </a:rPr>
              <a:t>in</a:t>
            </a:r>
            <a:r>
              <a:rPr sz="2000" b="1" spc="-1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FF00"/>
                </a:solidFill>
                <a:latin typeface="Trebuchet MS"/>
                <a:cs typeface="Trebuchet MS"/>
              </a:rPr>
              <a:t>vitro</a:t>
            </a:r>
            <a:r>
              <a:rPr sz="2000" b="1" spc="-1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60" dirty="0">
                <a:solidFill>
                  <a:srgbClr val="FFFF00"/>
                </a:solidFill>
                <a:latin typeface="Trebuchet MS"/>
                <a:cs typeface="Trebuchet MS"/>
              </a:rPr>
              <a:t>παραβιάζει</a:t>
            </a:r>
            <a:r>
              <a:rPr sz="2000" b="1" spc="-18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135" dirty="0">
                <a:solidFill>
                  <a:srgbClr val="FFFF00"/>
                </a:solidFill>
                <a:latin typeface="Trebuchet MS"/>
                <a:cs typeface="Trebuchet MS"/>
              </a:rPr>
              <a:t>την</a:t>
            </a:r>
            <a:r>
              <a:rPr sz="2000" b="1" spc="-1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FF00"/>
                </a:solidFill>
                <a:latin typeface="Trebuchet MS"/>
                <a:cs typeface="Trebuchet MS"/>
              </a:rPr>
              <a:t>ελευθερία</a:t>
            </a:r>
            <a:r>
              <a:rPr sz="2000" b="1" spc="-1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FFFF00"/>
                </a:solidFill>
                <a:latin typeface="Trebuchet MS"/>
                <a:cs typeface="Trebuchet MS"/>
              </a:rPr>
              <a:t>του</a:t>
            </a:r>
            <a:r>
              <a:rPr sz="2000" b="1" spc="-1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FFFF00"/>
                </a:solidFill>
                <a:latin typeface="Trebuchet MS"/>
                <a:cs typeface="Trebuchet MS"/>
              </a:rPr>
              <a:t>ανθρώπου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Κανένα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νεογέννητο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παιδί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δεν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θα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έπρεπε να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αναγνωρίζεται 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ως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ανθρώπινο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πριν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περάσει  από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ορισμένα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τεστ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για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τα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γενετικά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του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χαρίσματα....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Αν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αποτύχει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σ’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αυτά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τα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τεστ,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χάνει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το 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δικαίωμα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στη 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ζωή </a:t>
            </a:r>
            <a:r>
              <a:rPr sz="1800" spc="-21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(Francis 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Crick,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νόμπελ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Ιατρικής για</a:t>
            </a:r>
            <a:r>
              <a:rPr sz="1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DNA)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375</Words>
  <Application>Microsoft Office PowerPoint</Application>
  <PresentationFormat>Προβολή στην οθόνη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Office Theme</vt:lpstr>
      <vt:lpstr>Θ.Ε. 1.4 ΕΦΑΡΜΟΓΕΣ  ΤΗΣ ΓΕΝΕΤΙΚΗΣ </vt:lpstr>
      <vt:lpstr>1.4 ΓΕΝΕΤΙΚΗ</vt:lpstr>
      <vt:lpstr>1.4 ΓΕΝΕΤΙΚΗ</vt:lpstr>
      <vt:lpstr>1.4 ΓΕΝΕΤΙΚΗ</vt:lpstr>
      <vt:lpstr>1.4  ΓΕΝΕΤΙΚΗ</vt:lpstr>
      <vt:lpstr>1.4 ΓΕΝΕΤΙΚΗ</vt:lpstr>
      <vt:lpstr>Διαφάνεια 7</vt:lpstr>
      <vt:lpstr>1.4 ΓΕΝΕΤΙΚΗ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Θ.Ε. 1 ΔΙΛΗΜΜΑΤΑ</dc:title>
  <cp:lastModifiedBy>Εκπαιδευτικός</cp:lastModifiedBy>
  <cp:revision>3</cp:revision>
  <dcterms:created xsi:type="dcterms:W3CDTF">2019-10-08T19:13:12Z</dcterms:created>
  <dcterms:modified xsi:type="dcterms:W3CDTF">2020-11-10T18:44:23Z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2019-10-08T00:00:00Z</vt:filetime>
  </property>
</Properties>
</file>