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2" r:id="rId8"/>
    <p:sldId id="264" r:id="rId9"/>
    <p:sldId id="265"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47" autoAdjust="0"/>
  </p:normalViewPr>
  <p:slideViewPr>
    <p:cSldViewPr>
      <p:cViewPr varScale="1">
        <p:scale>
          <a:sx n="61" d="100"/>
          <a:sy n="61" d="100"/>
        </p:scale>
        <p:origin x="-153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l-GR" smtClean="0"/>
              <a:t>Στυλ κύριου τίτλου</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0757D947-A045-424C-8DA9-1034B6956182}" type="datetimeFigureOut">
              <a:rPr lang="el-GR" smtClean="0"/>
              <a:pPr/>
              <a:t>2/3/2020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757D947-A045-424C-8DA9-1034B6956182}" type="datetimeFigureOut">
              <a:rPr lang="el-GR" smtClean="0"/>
              <a:pPr/>
              <a:t>2/3/2020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757D947-A045-424C-8DA9-1034B6956182}" type="datetimeFigureOut">
              <a:rPr lang="el-GR" smtClean="0"/>
              <a:pPr/>
              <a:t>2/3/2020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757D947-A045-424C-8DA9-1034B6956182}" type="datetimeFigureOut">
              <a:rPr lang="el-GR" smtClean="0"/>
              <a:pPr/>
              <a:t>2/3/2020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4" name="Date Placeholder 3"/>
          <p:cNvSpPr>
            <a:spLocks noGrp="1"/>
          </p:cNvSpPr>
          <p:nvPr>
            <p:ph type="dt" sz="half" idx="10"/>
          </p:nvPr>
        </p:nvSpPr>
        <p:spPr/>
        <p:txBody>
          <a:bodyPr/>
          <a:lstStyle/>
          <a:p>
            <a:fld id="{0757D947-A045-424C-8DA9-1034B6956182}" type="datetimeFigureOut">
              <a:rPr lang="el-GR" smtClean="0"/>
              <a:pPr/>
              <a:t>2/3/2020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757D947-A045-424C-8DA9-1034B6956182}" type="datetimeFigureOut">
              <a:rPr lang="el-GR" smtClean="0"/>
              <a:pPr/>
              <a:t>2/3/2020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DADA41-4D84-4EFA-AC11-5AD3AE49D2E2}" type="slidenum">
              <a:rPr lang="el-GR" smtClean="0"/>
              <a:pPr/>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757D947-A045-424C-8DA9-1034B6956182}" type="datetimeFigureOut">
              <a:rPr lang="el-GR" smtClean="0"/>
              <a:pPr/>
              <a:t>2/3/2020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0757D947-A045-424C-8DA9-1034B6956182}" type="datetimeFigureOut">
              <a:rPr lang="el-GR" smtClean="0"/>
              <a:pPr/>
              <a:t>2/3/2020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7D947-A045-424C-8DA9-1034B6956182}" type="datetimeFigureOut">
              <a:rPr lang="el-GR" smtClean="0"/>
              <a:pPr/>
              <a:t>2/3/2020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5" name="Date Placeholder 4"/>
          <p:cNvSpPr>
            <a:spLocks noGrp="1"/>
          </p:cNvSpPr>
          <p:nvPr>
            <p:ph type="dt" sz="half" idx="10"/>
          </p:nvPr>
        </p:nvSpPr>
        <p:spPr/>
        <p:txBody>
          <a:bodyPr/>
          <a:lstStyle/>
          <a:p>
            <a:fld id="{0757D947-A045-424C-8DA9-1034B6956182}" type="datetimeFigureOut">
              <a:rPr lang="el-GR" smtClean="0"/>
              <a:pPr/>
              <a:t>2/3/2020</a:t>
            </a:fld>
            <a:endParaRPr lang="el-G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4DADA41-4D84-4EFA-AC11-5AD3AE49D2E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smtClean="0"/>
              <a:t>Κάντε κλικ στο εικονίδιο για να προσθέσετε μια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757D947-A045-424C-8DA9-1034B6956182}" type="datetimeFigureOut">
              <a:rPr lang="el-GR" smtClean="0"/>
              <a:pPr/>
              <a:t>2/3/2020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DADA41-4D84-4EFA-AC11-5AD3AE49D2E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757D947-A045-424C-8DA9-1034B6956182}" type="datetimeFigureOut">
              <a:rPr lang="el-GR" smtClean="0"/>
              <a:pPr/>
              <a:t>2/3/2020</a:t>
            </a:fld>
            <a:endParaRPr lang="el-G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l-G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4DADA41-4D84-4EFA-AC11-5AD3AE49D2E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692696"/>
            <a:ext cx="7772400" cy="4752527"/>
          </a:xfrm>
        </p:spPr>
        <p:txBody>
          <a:bodyPr>
            <a:normAutofit/>
          </a:bodyPr>
          <a:lstStyle/>
          <a:p>
            <a:r>
              <a:rPr lang="el-GR" b="1" dirty="0"/>
              <a:t>15. Συναγμένοι στη Θεία Ευχαριστία: η ουσία</a:t>
            </a:r>
            <a:br>
              <a:rPr lang="el-GR" b="1" dirty="0"/>
            </a:br>
            <a:r>
              <a:rPr lang="el-GR" b="1" dirty="0" err="1" smtClean="0"/>
              <a:t>τηΣ</a:t>
            </a:r>
            <a:r>
              <a:rPr lang="el-GR" b="1" dirty="0" smtClean="0"/>
              <a:t> </a:t>
            </a:r>
            <a:r>
              <a:rPr lang="el-GR" b="1" dirty="0" err="1" smtClean="0"/>
              <a:t>ΕκκλησίαΣ</a:t>
            </a:r>
            <a:endParaRPr lang="el-GR" dirty="0"/>
          </a:p>
        </p:txBody>
      </p:sp>
      <p:sp>
        <p:nvSpPr>
          <p:cNvPr id="3" name="2 - Υπότιτλος"/>
          <p:cNvSpPr>
            <a:spLocks noGrp="1"/>
          </p:cNvSpPr>
          <p:nvPr>
            <p:ph type="subTitle" idx="1"/>
          </p:nvPr>
        </p:nvSpPr>
        <p:spPr/>
        <p:txBody>
          <a:bodyPr/>
          <a:lstStyle/>
          <a:p>
            <a:endParaRPr lang="el-GR"/>
          </a:p>
        </p:txBody>
      </p:sp>
      <p:pic>
        <p:nvPicPr>
          <p:cNvPr id="4" name="Picture 2" descr="http://www.impantokratoros.gr/skn/top1.jpg"/>
          <p:cNvPicPr>
            <a:picLocks noChangeAspect="1" noChangeArrowheads="1"/>
          </p:cNvPicPr>
          <p:nvPr/>
        </p:nvPicPr>
        <p:blipFill>
          <a:blip r:embed="rId3" cstate="print">
            <a:extLst>
              <a:ext uri="{28A0092B-C50C-407E-A947-70E740481C1C}">
                <a14:useLocalDpi xmlns:a14="http://schemas.microsoft.com/office/drawing/2010/main" val="0"/>
              </a:ext>
            </a:extLst>
          </a:blip>
          <a:srcRect l="9420" r="9420"/>
          <a:stretch>
            <a:fillRect/>
          </a:stretch>
        </p:blipFill>
        <p:spPr bwMode="auto">
          <a:xfrm>
            <a:off x="971600" y="332656"/>
            <a:ext cx="7380312" cy="358128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619673" y="1628800"/>
            <a:ext cx="3660406" cy="1446550"/>
          </a:xfrm>
          <a:prstGeom prst="rect">
            <a:avLst/>
          </a:prstGeom>
        </p:spPr>
        <p:txBody>
          <a:bodyPr wrap="square">
            <a:spAutoFit/>
          </a:bodyPr>
          <a:lstStyle/>
          <a:p>
            <a:r>
              <a:rPr lang="el-GR" sz="4400" b="1" dirty="0"/>
              <a:t>μας </a:t>
            </a:r>
            <a:r>
              <a:rPr lang="el-GR" sz="4400" b="1" dirty="0" smtClean="0"/>
              <a:t>διδάσκει</a:t>
            </a:r>
          </a:p>
          <a:p>
            <a:endParaRPr lang="el-GR" sz="4400" dirty="0"/>
          </a:p>
        </p:txBody>
      </p:sp>
      <p:sp>
        <p:nvSpPr>
          <p:cNvPr id="24577" name="Rectangle 1"/>
          <p:cNvSpPr>
            <a:spLocks noChangeArrowheads="1"/>
          </p:cNvSpPr>
          <p:nvPr/>
        </p:nvSpPr>
        <p:spPr bwMode="auto">
          <a:xfrm>
            <a:off x="0" y="2805318"/>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3200" b="0" i="0" u="none" strike="noStrike" cap="none" normalizeH="0" baseline="0" dirty="0" smtClean="0">
                <a:ln>
                  <a:noFill/>
                </a:ln>
                <a:solidFill>
                  <a:schemeClr val="tx1"/>
                </a:solidFill>
                <a:effectLst/>
                <a:latin typeface="Calibri" pitchFamily="34" charset="0"/>
                <a:ea typeface="Calibri" pitchFamily="34" charset="0"/>
                <a:cs typeface="TimesNewRomanPSMT"/>
              </a:rPr>
              <a:t>Στη θεία λατρεία, ακούγεται ο λόγος του Θεού, ο οποίος αναλύεται στους πιστούς με το κήρυγμα.</a:t>
            </a:r>
            <a:endParaRPr kumimoji="0" lang="el-GR"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3333750" y="3789040"/>
            <a:ext cx="2476500" cy="3068960"/>
          </a:xfrm>
          <a:prstGeom prst="rect">
            <a:avLst/>
          </a:prstGeom>
          <a:noFill/>
          <a:ln w="9525">
            <a:noFill/>
            <a:miter lim="800000"/>
            <a:headEnd/>
            <a:tailEnd/>
          </a:ln>
        </p:spPr>
      </p:pic>
    </p:spTree>
  </p:cSld>
  <p:clrMapOvr>
    <a:masterClrMapping/>
  </p:clrMapOvr>
  <p:transition>
    <p:wedge/>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63688" y="1412776"/>
            <a:ext cx="6264696" cy="1323439"/>
          </a:xfrm>
          <a:prstGeom prst="rect">
            <a:avLst/>
          </a:prstGeom>
        </p:spPr>
        <p:txBody>
          <a:bodyPr wrap="square">
            <a:spAutoFit/>
          </a:bodyPr>
          <a:lstStyle/>
          <a:p>
            <a:r>
              <a:rPr lang="el-GR" sz="4000" b="1" dirty="0"/>
              <a:t>μας </a:t>
            </a:r>
            <a:r>
              <a:rPr lang="el-GR" sz="4000" b="1" dirty="0" smtClean="0"/>
              <a:t>αγιάζει</a:t>
            </a:r>
          </a:p>
          <a:p>
            <a:endParaRPr lang="el-GR" sz="4000" dirty="0"/>
          </a:p>
        </p:txBody>
      </p:sp>
      <p:sp>
        <p:nvSpPr>
          <p:cNvPr id="3" name="2 - Ορθογώνιο"/>
          <p:cNvSpPr/>
          <p:nvPr/>
        </p:nvSpPr>
        <p:spPr>
          <a:xfrm>
            <a:off x="539552" y="2348881"/>
            <a:ext cx="8136904" cy="1077218"/>
          </a:xfrm>
          <a:prstGeom prst="rect">
            <a:avLst/>
          </a:prstGeom>
        </p:spPr>
        <p:txBody>
          <a:bodyPr wrap="square">
            <a:spAutoFit/>
          </a:bodyPr>
          <a:lstStyle/>
          <a:p>
            <a:r>
              <a:rPr lang="el-GR" sz="3200" dirty="0"/>
              <a:t>Μια δεύτερη δωρεά της θείας λατρείας είναι ο αγιασμός, η θεία χάρη</a:t>
            </a:r>
          </a:p>
        </p:txBody>
      </p:sp>
      <p:pic>
        <p:nvPicPr>
          <p:cNvPr id="3074" name="Picture 2" descr="http://1.bp.blogspot.com/_wiblVZJi5KI/TQHjyM7TYWI/AAAAAAAADvw/c3mMqi7bRf4/s1600/______%257E1.JPG"/>
          <p:cNvPicPr>
            <a:picLocks noChangeAspect="1" noChangeArrowheads="1"/>
          </p:cNvPicPr>
          <p:nvPr/>
        </p:nvPicPr>
        <p:blipFill>
          <a:blip r:embed="rId3" cstate="print"/>
          <a:srcRect/>
          <a:stretch>
            <a:fillRect/>
          </a:stretch>
        </p:blipFill>
        <p:spPr bwMode="auto">
          <a:xfrm>
            <a:off x="1835697" y="3573016"/>
            <a:ext cx="5184576" cy="3096344"/>
          </a:xfrm>
          <a:prstGeom prst="rect">
            <a:avLst/>
          </a:prstGeom>
          <a:noFill/>
        </p:spPr>
      </p:pic>
    </p:spTree>
  </p:cSld>
  <p:clrMapOvr>
    <a:masterClrMapping/>
  </p:clrMapOvr>
  <p:transition>
    <p:wedge/>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5617" y="1772816"/>
            <a:ext cx="4203736" cy="1323439"/>
          </a:xfrm>
          <a:prstGeom prst="rect">
            <a:avLst/>
          </a:prstGeom>
        </p:spPr>
        <p:txBody>
          <a:bodyPr wrap="square">
            <a:spAutoFit/>
          </a:bodyPr>
          <a:lstStyle/>
          <a:p>
            <a:r>
              <a:rPr lang="el-GR" sz="4000" b="1" dirty="0"/>
              <a:t>μας </a:t>
            </a:r>
            <a:r>
              <a:rPr lang="el-GR" sz="4000" b="1" dirty="0" smtClean="0"/>
              <a:t>ποιμαίνει</a:t>
            </a:r>
          </a:p>
          <a:p>
            <a:endParaRPr lang="el-GR" sz="4000" dirty="0"/>
          </a:p>
        </p:txBody>
      </p:sp>
      <p:sp>
        <p:nvSpPr>
          <p:cNvPr id="3" name="2 - Ορθογώνιο"/>
          <p:cNvSpPr/>
          <p:nvPr/>
        </p:nvSpPr>
        <p:spPr>
          <a:xfrm>
            <a:off x="827584" y="2967335"/>
            <a:ext cx="6030416" cy="2062103"/>
          </a:xfrm>
          <a:prstGeom prst="rect">
            <a:avLst/>
          </a:prstGeom>
        </p:spPr>
        <p:txBody>
          <a:bodyPr wrap="square">
            <a:spAutoFit/>
          </a:bodyPr>
          <a:lstStyle/>
          <a:p>
            <a:r>
              <a:rPr lang="el-GR" sz="3200" dirty="0"/>
              <a:t>η Εκκλησία μάς καθοδηγεί με τους πνευματικούς ποιμένες οι οποίοι  </a:t>
            </a:r>
            <a:r>
              <a:rPr lang="el-GR" sz="3200" dirty="0" smtClean="0"/>
              <a:t>φροντίζουν   </a:t>
            </a:r>
            <a:r>
              <a:rPr lang="el-GR" sz="3200" dirty="0"/>
              <a:t>και για τις υλικές ανάγκες των ενοριτών</a:t>
            </a:r>
          </a:p>
        </p:txBody>
      </p:sp>
      <p:pic>
        <p:nvPicPr>
          <p:cNvPr id="2050" name="Picture 2" descr="Εκκλησία:Αυξήθηκαν 40% τα συσσίτια"/>
          <p:cNvPicPr>
            <a:picLocks noChangeAspect="1" noChangeArrowheads="1"/>
          </p:cNvPicPr>
          <p:nvPr/>
        </p:nvPicPr>
        <p:blipFill>
          <a:blip r:embed="rId3" cstate="print"/>
          <a:srcRect/>
          <a:stretch>
            <a:fillRect/>
          </a:stretch>
        </p:blipFill>
        <p:spPr bwMode="auto">
          <a:xfrm>
            <a:off x="5004048" y="4514849"/>
            <a:ext cx="3524250" cy="2343151"/>
          </a:xfrm>
          <a:prstGeom prst="rect">
            <a:avLst/>
          </a:prstGeom>
          <a:noFill/>
        </p:spPr>
      </p:pic>
    </p:spTree>
  </p:cSld>
  <p:clrMapOvr>
    <a:masterClrMapping/>
  </p:clrMapOvr>
  <p:transition>
    <p:wedg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59632" y="671935"/>
            <a:ext cx="648072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Calibri" pitchFamily="34" charset="0"/>
                <a:ea typeface="Calibri" pitchFamily="34" charset="0"/>
                <a:cs typeface="TimesNewRomanPSMT"/>
              </a:rPr>
              <a:t>Μετά την Πεντηκοστή, η νέα πραγματικότητα που δημιουργείται στον κόσμο, η Εκκλησία, ζει και κινείται σε μια νέα ατμόσφαιρα, άγνωστη μέχρι τότε. Οι πιστοί των Ιεροσολύμων, που έχουν βαπτιστεί στο όνομα της Αγίας Τριάδος, αποτελούν τον πυρήνα μιας καινούριας κοινότητας. που κέντρο της έχει τη λατρεία και την προσευχή. Ζουν με πνεύμα αδελφοσύνης και αγάπης (κοινά δείπνα - εκούσια κοινοκτημοσύνη), με καθημερινή τέλεση της Θείας Ευχαριστίας</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403648" y="-101405"/>
            <a:ext cx="712879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Calibri" pitchFamily="34" charset="0"/>
                <a:ea typeface="Calibri" pitchFamily="34" charset="0"/>
                <a:cs typeface="TimesNewRomanPSMT" charset="-95"/>
              </a:rPr>
              <a:t>Καρπός όλων αυτών ήταν η αύξηση και η επέκταση της Εκκλησίας. Οι απόστολοι διασκορπίζονται, κηρύττουν, βαπτίζουν, χειροτονούν διαδόχους τους, ιδρύουν τοπικές Εκκλησίες. Οι φυλετικοί φραγμοί σπάζουν, ο Χριστός, η σωτηρία, είναι για όλους. Φυσικά δεν έλειψαν οι αντιδράσεις, οι διωγμοί, το μαρτύριο.</a:t>
            </a:r>
            <a:endParaRPr kumimoji="0" lang="el-GR" sz="2800" b="1" i="0" u="none" strike="noStrike" cap="none" normalizeH="0" baseline="0" dirty="0" smtClean="0">
              <a:ln>
                <a:noFill/>
              </a:ln>
              <a:solidFill>
                <a:schemeClr val="tx1"/>
              </a:solidFill>
              <a:effectLst/>
              <a:latin typeface="Arial" pitchFamily="34" charset="0"/>
              <a:ea typeface="Calibri" pitchFamily="34" charset="0"/>
              <a:cs typeface="TimesNewRomanPSMT" charset="-95"/>
            </a:endParaRPr>
          </a:p>
          <a:p>
            <a:pPr lvl="0" eaLnBrk="0" fontAlgn="base" hangingPunct="0">
              <a:spcBef>
                <a:spcPct val="0"/>
              </a:spcBef>
              <a:spcAft>
                <a:spcPct val="0"/>
              </a:spcAf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TimesNewRomanPSMT" charset="-95"/>
              </a:rPr>
              <a:t>Αυτά δεν ανέκοψαν το ρεύμα της ιεραποστολικής δράσης· αντίθετα, το </a:t>
            </a:r>
            <a:r>
              <a:rPr lang="el-GR" sz="2400" b="1" dirty="0"/>
              <a:t>διόγκωσαν.</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TimesNewRomanPSMT" charset="-95"/>
              </a:rPr>
              <a:t> </a:t>
            </a:r>
            <a:endParaRPr kumimoji="0" lang="el-GR"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755576" y="652046"/>
            <a:ext cx="8064896"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44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Όταν τελείται Θεία Λειτουργία συνειδητοποιούμε ότι:</a:t>
            </a:r>
            <a:endParaRPr kumimoji="0" lang="el-GR"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899592" y="2180765"/>
            <a:ext cx="7164288"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l-GR" sz="44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Είμαστε ένα </a:t>
            </a:r>
            <a:r>
              <a:rPr kumimoji="0" lang="el-GR" sz="48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σώμα</a:t>
            </a:r>
            <a:r>
              <a:rPr kumimoji="0" lang="el-GR" sz="44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 το σώμα   του Χριστού</a:t>
            </a:r>
            <a:endParaRPr kumimoji="0" lang="el-GR"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971600" y="1573096"/>
            <a:ext cx="792088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40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  Αφού είμαστε ενωμένοι</a:t>
            </a:r>
            <a:endParaRPr kumimoji="0" lang="el-GR" sz="4000" b="0" i="0" u="none" strike="noStrike" cap="none" normalizeH="0" baseline="0" dirty="0" smtClean="0">
              <a:ln>
                <a:noFill/>
              </a:ln>
              <a:solidFill>
                <a:schemeClr val="tx1"/>
              </a:solidFill>
              <a:effectLst/>
              <a:latin typeface="Arial" pitchFamily="34" charset="0"/>
              <a:ea typeface="Calibri" pitchFamily="34" charset="0"/>
              <a:cs typeface="TimesNewRomanPSMT" charset="-95"/>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4000" b="0" i="0" u="none" strike="noStrike" cap="none" normalizeH="0" baseline="0" dirty="0" smtClean="0">
                <a:ln>
                  <a:noFill/>
                </a:ln>
                <a:solidFill>
                  <a:schemeClr val="tx1"/>
                </a:solidFill>
                <a:effectLst/>
                <a:latin typeface="Arial" pitchFamily="34" charset="0"/>
                <a:ea typeface="Calibri" pitchFamily="34" charset="0"/>
                <a:cs typeface="TimesNewRomanPSMT" charset="-95"/>
              </a:rPr>
              <a:t>με το Χριστό, είμαστε δεμένοι και μεταξύ μας </a:t>
            </a:r>
            <a:endParaRPr kumimoji="0" lang="el-GR"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theia_eyxaristia"/>
          <p:cNvPicPr>
            <a:picLocks noChangeAspect="1" noChangeArrowheads="1"/>
          </p:cNvPicPr>
          <p:nvPr/>
        </p:nvPicPr>
        <p:blipFill>
          <a:blip r:embed="rId3" cstate="print">
            <a:extLst>
              <a:ext uri="{28A0092B-C50C-407E-A947-70E740481C1C}">
                <a14:useLocalDpi xmlns:a14="http://schemas.microsoft.com/office/drawing/2010/main" val="0"/>
              </a:ext>
            </a:extLst>
          </a:blip>
          <a:srcRect t="29596" b="29596"/>
          <a:stretch>
            <a:fillRect/>
          </a:stretch>
        </p:blipFill>
        <p:spPr bwMode="auto">
          <a:xfrm>
            <a:off x="899593" y="3573016"/>
            <a:ext cx="6840760" cy="28083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edge/>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95536" y="1400601"/>
            <a:ext cx="856895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 Στη Θεία Λειτουργία συμμετέχουμε προσευχόμενοι. Η ιερουργία δεν </a:t>
            </a:r>
            <a:r>
              <a:rPr kumimoji="0" lang="el-GR" sz="36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είναι</a:t>
            </a:r>
            <a:r>
              <a:rPr kumimoji="0" lang="el-GR" sz="28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 μόνο έργο των ιερέων είναι και δικό μας, του λαού. Το λέει και η λέξη λειτουργία, που είναι σύνθετη από το </a:t>
            </a:r>
            <a:r>
              <a:rPr kumimoji="0" lang="el-GR" sz="2800" b="0" i="0" u="none" strike="noStrike" cap="none" normalizeH="0" baseline="0" dirty="0" err="1" smtClean="0">
                <a:ln>
                  <a:noFill/>
                </a:ln>
                <a:solidFill>
                  <a:schemeClr val="tx1"/>
                </a:solidFill>
                <a:effectLst/>
                <a:latin typeface="Calibri" pitchFamily="34" charset="0"/>
                <a:ea typeface="Calibri" pitchFamily="34" charset="0"/>
                <a:cs typeface="TimesNewRomanPSMT" charset="-95"/>
              </a:rPr>
              <a:t>λείτος</a:t>
            </a:r>
            <a:r>
              <a:rPr kumimoji="0" lang="el-GR" sz="28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 λαός + έργο</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813937"/>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Calibri" pitchFamily="34" charset="0"/>
                <a:ea typeface="Calibri" pitchFamily="34" charset="0"/>
                <a:cs typeface="TimesNewRomanPSMT" charset="-95"/>
              </a:rPr>
              <a:t>Μπαίνοντας στο ναό είναι σαν να πατούμε στον ουρανό. Ο χρόνος καταργείται, γιατί ζούμε συγχρόνως τη ζωή και το έργο του Χριστού (παρελθόν),</a:t>
            </a:r>
            <a:endParaRPr kumimoji="0" lang="el-GR" sz="3600" b="0" i="0" u="none" strike="noStrike" cap="none" normalizeH="0" baseline="0" dirty="0" smtClean="0">
              <a:ln>
                <a:noFill/>
              </a:ln>
              <a:solidFill>
                <a:schemeClr val="tx1"/>
              </a:solidFill>
              <a:effectLst/>
              <a:latin typeface="Arial" pitchFamily="34" charset="0"/>
              <a:ea typeface="Calibri" pitchFamily="34" charset="0"/>
              <a:cs typeface="TimesNewRomanPSMT" charset="-95"/>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TimesNewRomanPSMT" charset="-95"/>
              </a:rPr>
              <a:t>αυτό που γίνεται τώρα με τη σύναξη των πιστών και το δεσμό τους με τον Κύριο (παρόν) και αυτό που θα 'ρθει, το προσδοκώμενο (αιώνιο).</a:t>
            </a:r>
            <a:r>
              <a:rPr kumimoji="0" lang="el-GR" sz="3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wedge/>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2060848"/>
            <a:ext cx="6734328" cy="923330"/>
          </a:xfrm>
          <a:prstGeom prst="rect">
            <a:avLst/>
          </a:prstGeom>
        </p:spPr>
        <p:txBody>
          <a:bodyPr wrap="square">
            <a:spAutoFit/>
          </a:bodyPr>
          <a:lstStyle/>
          <a:p>
            <a:r>
              <a:rPr lang="el-GR" sz="5400" b="1" u="sng" dirty="0"/>
              <a:t>Η Εκκλησία</a:t>
            </a:r>
            <a:r>
              <a:rPr lang="el-GR" sz="5400" dirty="0"/>
              <a:t> </a:t>
            </a:r>
          </a:p>
        </p:txBody>
      </p:sp>
    </p:spTree>
  </p:cSld>
  <p:clrMapOvr>
    <a:masterClrMapping/>
  </p:clrMapOvr>
  <p:transition>
    <p:wedge/>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Γωνίες">
  <a:themeElements>
    <a:clrScheme name="Γωνίες">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Γωνίες">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ωνίε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TotalTime>
  <Words>338</Words>
  <Application>Microsoft Office PowerPoint</Application>
  <PresentationFormat>Προβολή στην οθόνη (4:3)</PresentationFormat>
  <Paragraphs>18</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Γωνίες</vt:lpstr>
      <vt:lpstr>15. Συναγμένοι στη Θεία Ευχαριστία: η ουσία τηΣ ΕκκλησίαΣ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Συναγμένοι στη Θεία Ευχαριστία: η ουσία της Εκκλησίας</dc:title>
  <dc:creator>MARIA</dc:creator>
  <cp:lastModifiedBy>ΜΑΡΙΑ</cp:lastModifiedBy>
  <cp:revision>15</cp:revision>
  <dcterms:created xsi:type="dcterms:W3CDTF">2011-10-30T16:15:44Z</dcterms:created>
  <dcterms:modified xsi:type="dcterms:W3CDTF">2020-03-02T16:21:30Z</dcterms:modified>
</cp:coreProperties>
</file>