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56"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users.sch.gr/ipap/Ellinikos%20Politismos/Yliko/Theoria%20arxaia/metafraseis%20b%20gym/b09xm.ht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κόρη">
            <a:extLst>
              <a:ext uri="{FF2B5EF4-FFF2-40B4-BE49-F238E27FC236}">
                <a16:creationId xmlns:a16="http://schemas.microsoft.com/office/drawing/2014/main" id="{3A515037-4970-4D27-90B5-3BA45D4482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659" y="843564"/>
            <a:ext cx="3943350" cy="5454874"/>
          </a:xfrm>
          <a:prstGeom prst="rect">
            <a:avLst/>
          </a:prstGeom>
          <a:noFill/>
          <a:ln>
            <a:solidFill>
              <a:srgbClr val="00B050"/>
            </a:solidFill>
          </a:ln>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8FFB653-B0C2-481D-AFCF-733375F34FE3}"/>
              </a:ext>
            </a:extLst>
          </p:cNvPr>
          <p:cNvSpPr txBox="1"/>
          <p:nvPr/>
        </p:nvSpPr>
        <p:spPr>
          <a:xfrm>
            <a:off x="7732450" y="5344331"/>
            <a:ext cx="4216893" cy="954107"/>
          </a:xfrm>
          <a:prstGeom prst="rect">
            <a:avLst/>
          </a:prstGeom>
          <a:noFill/>
        </p:spPr>
        <p:txBody>
          <a:bodyPr wrap="square">
            <a:spAutoFit/>
          </a:bodyPr>
          <a:lstStyle/>
          <a:p>
            <a:r>
              <a:rPr lang="el-GR" sz="1400" b="0" i="1" dirty="0" err="1">
                <a:solidFill>
                  <a:srgbClr val="000000"/>
                </a:solidFill>
                <a:effectLst/>
                <a:latin typeface="Verdana" panose="020B0604030504040204" pitchFamily="34" charset="0"/>
              </a:rPr>
              <a:t>Xάλκινο</a:t>
            </a:r>
            <a:r>
              <a:rPr lang="el-GR" sz="1400" b="0" i="1" dirty="0">
                <a:solidFill>
                  <a:srgbClr val="000000"/>
                </a:solidFill>
                <a:effectLst/>
                <a:latin typeface="Verdana" panose="020B0604030504040204" pitchFamily="34" charset="0"/>
              </a:rPr>
              <a:t> αγαλμάτιο κόρης-δρομέα από το ιερό του Διός στη Δωδώνη.</a:t>
            </a:r>
            <a:br>
              <a:rPr lang="el-GR" sz="1400" i="1" dirty="0"/>
            </a:br>
            <a:r>
              <a:rPr lang="el-GR" sz="1400" b="0" i="1" dirty="0">
                <a:solidFill>
                  <a:srgbClr val="000000"/>
                </a:solidFill>
                <a:effectLst/>
                <a:latin typeface="Verdana" panose="020B0604030504040204" pitchFamily="34" charset="0"/>
              </a:rPr>
              <a:t>550-540 π.Χ. Εθνικό Αρχαιολογικό Μουσείο Αθήνας</a:t>
            </a:r>
            <a:endParaRPr lang="el-GR" sz="1400" i="1" dirty="0"/>
          </a:p>
        </p:txBody>
      </p:sp>
    </p:spTree>
    <p:extLst>
      <p:ext uri="{BB962C8B-B14F-4D97-AF65-F5344CB8AC3E}">
        <p14:creationId xmlns:p14="http://schemas.microsoft.com/office/powerpoint/2010/main" val="778038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B6F12D6-AF79-4082-B69A-08649C20D864}"/>
              </a:ext>
            </a:extLst>
          </p:cNvPr>
          <p:cNvSpPr txBox="1"/>
          <p:nvPr/>
        </p:nvSpPr>
        <p:spPr>
          <a:xfrm>
            <a:off x="2851952" y="1487880"/>
            <a:ext cx="6094520" cy="1200329"/>
          </a:xfrm>
          <a:prstGeom prst="rect">
            <a:avLst/>
          </a:prstGeom>
          <a:noFill/>
          <a:ln>
            <a:solidFill>
              <a:srgbClr val="00B050"/>
            </a:solidFill>
          </a:ln>
        </p:spPr>
        <p:txBody>
          <a:bodyPr wrap="square">
            <a:spAutoFit/>
          </a:bodyPr>
          <a:lstStyle/>
          <a:p>
            <a:endParaRPr lang="el-GR" dirty="0">
              <a:solidFill>
                <a:srgbClr val="00B0F0"/>
              </a:solidFill>
              <a:hlinkClick r:id="rId2">
                <a:extLst>
                  <a:ext uri="{A12FA001-AC4F-418D-AE19-62706E023703}">
                    <ahyp:hlinkClr xmlns:ahyp="http://schemas.microsoft.com/office/drawing/2018/hyperlinkcolor" val="tx"/>
                  </a:ext>
                </a:extLst>
              </a:hlinkClick>
            </a:endParaRPr>
          </a:p>
          <a:p>
            <a:r>
              <a:rPr lang="el-GR" dirty="0">
                <a:solidFill>
                  <a:srgbClr val="00B0F0"/>
                </a:solidFill>
                <a:hlinkClick r:id="rId2">
                  <a:extLst>
                    <a:ext uri="{A12FA001-AC4F-418D-AE19-62706E023703}">
                      <ahyp:hlinkClr xmlns:ahyp="http://schemas.microsoft.com/office/drawing/2018/hyperlinkcolor" val="tx"/>
                    </a:ext>
                  </a:extLst>
                </a:hlinkClick>
              </a:rPr>
              <a:t>http://users.sch.gr/ipap/Ellinikos%20Politismos/Yliko/Theoria%20arxaia/metafraseis%20b%20gym/b09xm.htm</a:t>
            </a:r>
            <a:endParaRPr lang="el-GR" dirty="0">
              <a:solidFill>
                <a:srgbClr val="00B0F0"/>
              </a:solidFill>
            </a:endParaRPr>
          </a:p>
          <a:p>
            <a:endParaRPr lang="el-GR" dirty="0">
              <a:solidFill>
                <a:srgbClr val="00B0F0"/>
              </a:solidFill>
            </a:endParaRPr>
          </a:p>
        </p:txBody>
      </p:sp>
    </p:spTree>
    <p:extLst>
      <p:ext uri="{BB962C8B-B14F-4D97-AF65-F5344CB8AC3E}">
        <p14:creationId xmlns:p14="http://schemas.microsoft.com/office/powerpoint/2010/main" val="508636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C06E1C-E05A-4E23-8D87-DFC7D7893986}"/>
              </a:ext>
            </a:extLst>
          </p:cNvPr>
          <p:cNvSpPr txBox="1"/>
          <p:nvPr/>
        </p:nvSpPr>
        <p:spPr>
          <a:xfrm>
            <a:off x="3047260" y="3250992"/>
            <a:ext cx="6094520" cy="369332"/>
          </a:xfrm>
          <a:prstGeom prst="rect">
            <a:avLst/>
          </a:prstGeom>
          <a:noFill/>
        </p:spPr>
        <p:txBody>
          <a:bodyPr wrap="square">
            <a:spAutoFit/>
          </a:bodyPr>
          <a:lstStyle/>
          <a:p>
            <a:r>
              <a:rPr lang="el-GR" b="1" i="0" dirty="0">
                <a:solidFill>
                  <a:srgbClr val="F44336"/>
                </a:solidFill>
                <a:effectLst/>
                <a:latin typeface="Calibri" panose="020F0502020204030204" pitchFamily="34" charset="0"/>
              </a:rPr>
              <a:t>9η Ενότητα, Η Καλλιπάτειρα</a:t>
            </a:r>
            <a:endParaRPr lang="el-GR" dirty="0"/>
          </a:p>
        </p:txBody>
      </p:sp>
    </p:spTree>
    <p:extLst>
      <p:ext uri="{BB962C8B-B14F-4D97-AF65-F5344CB8AC3E}">
        <p14:creationId xmlns:p14="http://schemas.microsoft.com/office/powerpoint/2010/main" val="176378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383CF680-9F34-437B-84BD-B3524DE8BCB2}"/>
              </a:ext>
            </a:extLst>
          </p:cNvPr>
          <p:cNvGraphicFramePr>
            <a:graphicFrameLocks noGrp="1"/>
          </p:cNvGraphicFramePr>
          <p:nvPr>
            <p:extLst>
              <p:ext uri="{D42A27DB-BD31-4B8C-83A1-F6EECF244321}">
                <p14:modId xmlns:p14="http://schemas.microsoft.com/office/powerpoint/2010/main" val="1809260158"/>
              </p:ext>
            </p:extLst>
          </p:nvPr>
        </p:nvGraphicFramePr>
        <p:xfrm>
          <a:off x="356586" y="221840"/>
          <a:ext cx="11478827" cy="6414319"/>
        </p:xfrm>
        <a:graphic>
          <a:graphicData uri="http://schemas.openxmlformats.org/drawingml/2006/table">
            <a:tbl>
              <a:tblPr>
                <a:tableStyleId>{5C22544A-7EE6-4342-B048-85BDC9FD1C3A}</a:tableStyleId>
              </a:tblPr>
              <a:tblGrid>
                <a:gridCol w="5831094">
                  <a:extLst>
                    <a:ext uri="{9D8B030D-6E8A-4147-A177-3AD203B41FA5}">
                      <a16:colId xmlns:a16="http://schemas.microsoft.com/office/drawing/2014/main" val="1266966001"/>
                    </a:ext>
                  </a:extLst>
                </a:gridCol>
                <a:gridCol w="5647733">
                  <a:extLst>
                    <a:ext uri="{9D8B030D-6E8A-4147-A177-3AD203B41FA5}">
                      <a16:colId xmlns:a16="http://schemas.microsoft.com/office/drawing/2014/main" val="1240078940"/>
                    </a:ext>
                  </a:extLst>
                </a:gridCol>
              </a:tblGrid>
              <a:tr h="298964">
                <a:tc>
                  <a:txBody>
                    <a:bodyPr/>
                    <a:lstStyle/>
                    <a:p>
                      <a:pPr marL="28575" marR="28575">
                        <a:spcAft>
                          <a:spcPts val="0"/>
                        </a:spcAft>
                      </a:pPr>
                      <a:r>
                        <a:rPr lang="el-GR" sz="1200" b="1">
                          <a:effectLst/>
                        </a:rPr>
                        <a:t>Κατὰ δὲ τὴν ἐς Ὀλυμπίαν ὁδόν</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Στην οδό που οδηγεί στην Ολυμπία</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916862687"/>
                  </a:ext>
                </a:extLst>
              </a:tr>
              <a:tr h="368243">
                <a:tc>
                  <a:txBody>
                    <a:bodyPr/>
                    <a:lstStyle/>
                    <a:p>
                      <a:pPr marL="28575" marR="28575">
                        <a:spcAft>
                          <a:spcPts val="0"/>
                        </a:spcAft>
                      </a:pPr>
                      <a:r>
                        <a:rPr lang="el-GR" sz="1200" b="1">
                          <a:effectLst/>
                        </a:rPr>
                        <a:t>ἔστιν ὄρος πέτραις ὑψηλαῖς ἀπότομον, Τυπαῖον καλούμενον.</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υπάρχει ένα απόκρημνο βουνό με ψηλούς βράχους, που ονομάζεται Τυπαίο.</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367110739"/>
                  </a:ext>
                </a:extLst>
              </a:tr>
              <a:tr h="298964">
                <a:tc>
                  <a:txBody>
                    <a:bodyPr/>
                    <a:lstStyle/>
                    <a:p>
                      <a:pPr marL="28575" marR="28575">
                        <a:spcAft>
                          <a:spcPts val="0"/>
                        </a:spcAft>
                      </a:pPr>
                      <a:r>
                        <a:rPr lang="el-GR" sz="1200" b="1">
                          <a:effectLst/>
                        </a:rPr>
                        <a:t>Κατὰ τούτου τὰς γυναῖκας Ἠλείοις ἐστὶν ὠθεῖν νόμος,</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Υπάρχει νόμος στους Ηλείους σ' αυτό να πετούν τις γυναίκες</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937561994"/>
                  </a:ext>
                </a:extLst>
              </a:tr>
              <a:tr h="298964">
                <a:tc>
                  <a:txBody>
                    <a:bodyPr/>
                    <a:lstStyle/>
                    <a:p>
                      <a:pPr marL="28575" marR="28575">
                        <a:spcAft>
                          <a:spcPts val="0"/>
                        </a:spcAft>
                      </a:pPr>
                      <a:r>
                        <a:rPr lang="el-GR" sz="1200" b="1">
                          <a:effectLst/>
                        </a:rPr>
                        <a:t>ἤν φωραθῶσιν ἐς τὸν ἀγῶνα ἐλθοῦσαι τὸν Ὀλυμπικὸν</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αν αποκαλυφθούν να έχουν έρθει στο χώρο της Ολυμπίας</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241766524"/>
                  </a:ext>
                </a:extLst>
              </a:tr>
              <a:tr h="298964">
                <a:tc>
                  <a:txBody>
                    <a:bodyPr/>
                    <a:lstStyle/>
                    <a:p>
                      <a:pPr marL="28575" marR="28575">
                        <a:spcAft>
                          <a:spcPts val="0"/>
                        </a:spcAft>
                      </a:pPr>
                      <a:r>
                        <a:rPr lang="el-GR" sz="1200" b="1">
                          <a:effectLst/>
                        </a:rPr>
                        <a:t>ἢ καὶ ὅλως ἐν ταῖς ἀπειρημέναις σφίσιν ἡμέραις</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ή και γενικά κατά τις απαγορευμένες γι’ αυτές μέρες.</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259938184"/>
                  </a:ext>
                </a:extLst>
              </a:tr>
              <a:tr h="298964">
                <a:tc>
                  <a:txBody>
                    <a:bodyPr/>
                    <a:lstStyle/>
                    <a:p>
                      <a:pPr marL="28575" marR="28575">
                        <a:spcAft>
                          <a:spcPts val="0"/>
                        </a:spcAft>
                      </a:pPr>
                      <a:r>
                        <a:rPr lang="el-GR" sz="1200" b="1">
                          <a:effectLst/>
                        </a:rPr>
                        <a:t>διαβᾶσαι τὸν Ἀλφειόν.</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να έχουν περάσει τον Αλφειό.</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683870634"/>
                  </a:ext>
                </a:extLst>
              </a:tr>
              <a:tr h="298964">
                <a:tc>
                  <a:txBody>
                    <a:bodyPr/>
                    <a:lstStyle/>
                    <a:p>
                      <a:pPr marL="28575" marR="28575">
                        <a:spcAft>
                          <a:spcPts val="0"/>
                        </a:spcAft>
                      </a:pPr>
                      <a:r>
                        <a:rPr lang="el-GR" sz="1200" b="1">
                          <a:effectLst/>
                        </a:rPr>
                        <a:t>Οὐ μὴν οὐδὲ ἁλῶναι λέγουσιν οὐδεμίαν,</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Ούτε και λένε ότι πιάστηκε καμιά</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2972787125"/>
                  </a:ext>
                </a:extLst>
              </a:tr>
              <a:tr h="298964">
                <a:tc>
                  <a:txBody>
                    <a:bodyPr/>
                    <a:lstStyle/>
                    <a:p>
                      <a:pPr marL="28575" marR="28575">
                        <a:spcAft>
                          <a:spcPts val="0"/>
                        </a:spcAft>
                      </a:pPr>
                      <a:r>
                        <a:rPr lang="el-GR" sz="1200" b="1">
                          <a:effectLst/>
                        </a:rPr>
                        <a:t>ὅτι μὴ Καλλιπάτειραν μόνην,</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παρά μόνο η Καλλιπάτειρα,</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3294654428"/>
                  </a:ext>
                </a:extLst>
              </a:tr>
              <a:tr h="298964">
                <a:tc>
                  <a:txBody>
                    <a:bodyPr/>
                    <a:lstStyle/>
                    <a:p>
                      <a:pPr marL="28575" marR="28575">
                        <a:spcAft>
                          <a:spcPts val="0"/>
                        </a:spcAft>
                      </a:pPr>
                      <a:r>
                        <a:rPr lang="el-GR" sz="1200" b="1">
                          <a:effectLst/>
                        </a:rPr>
                        <a:t>ἥ ὑπὸ τινων καὶ Φερενίκη καλεῖται.</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η οποία από μερικούς ονομάζεται και Φερενίκη.</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3636738608"/>
                  </a:ext>
                </a:extLst>
              </a:tr>
              <a:tr h="298964">
                <a:tc>
                  <a:txBody>
                    <a:bodyPr/>
                    <a:lstStyle/>
                    <a:p>
                      <a:pPr marL="28575" marR="28575">
                        <a:spcAft>
                          <a:spcPts val="0"/>
                        </a:spcAft>
                      </a:pPr>
                      <a:r>
                        <a:rPr lang="el-GR" sz="1200" b="1">
                          <a:effectLst/>
                        </a:rPr>
                        <a:t>Αὕτη προαποθανόντος αὐτῇ τοῦ ἀνδρός,</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Αυτή, επειδή είχε πεθάνει νωρίτερα ο σύζυγός της,</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594954052"/>
                  </a:ext>
                </a:extLst>
              </a:tr>
              <a:tr h="298964">
                <a:tc>
                  <a:txBody>
                    <a:bodyPr/>
                    <a:lstStyle/>
                    <a:p>
                      <a:pPr marL="28575" marR="28575">
                        <a:spcAft>
                          <a:spcPts val="0"/>
                        </a:spcAft>
                      </a:pPr>
                      <a:r>
                        <a:rPr lang="el-GR" sz="1200" b="1">
                          <a:effectLst/>
                        </a:rPr>
                        <a:t>ἐξεικάσασα αὑτὴν τὰ πάντα ἀνδρὶ γυμναστῇ,</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αφού μεταμφιέστηκε εντελώς σε άντρα γυμναστή</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389908454"/>
                  </a:ext>
                </a:extLst>
              </a:tr>
              <a:tr h="298964">
                <a:tc>
                  <a:txBody>
                    <a:bodyPr/>
                    <a:lstStyle/>
                    <a:p>
                      <a:pPr marL="28575" marR="28575">
                        <a:spcAft>
                          <a:spcPts val="0"/>
                        </a:spcAft>
                      </a:pPr>
                      <a:r>
                        <a:rPr lang="el-GR" sz="1200" b="1">
                          <a:effectLst/>
                        </a:rPr>
                        <a:t>ἤγαγεν ἐς Ὀλυμπίαν τὸν υἱὸν μαχούμενον·</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έφερε στην Ολυμπία το γιο της για να αγωνιστεί·</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189919082"/>
                  </a:ext>
                </a:extLst>
              </a:tr>
              <a:tr h="298964">
                <a:tc>
                  <a:txBody>
                    <a:bodyPr/>
                    <a:lstStyle/>
                    <a:p>
                      <a:pPr marL="28575" marR="28575">
                        <a:spcAft>
                          <a:spcPts val="0"/>
                        </a:spcAft>
                      </a:pPr>
                      <a:r>
                        <a:rPr lang="el-GR" sz="1200" b="1">
                          <a:effectLst/>
                        </a:rPr>
                        <a:t>νικῶντος δὲ τοῦ Πεισιρόδου,</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μόλις, λοιπόν, νίκησε ο Πεισιρόδης,</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034247877"/>
                  </a:ext>
                </a:extLst>
              </a:tr>
              <a:tr h="298964">
                <a:tc>
                  <a:txBody>
                    <a:bodyPr/>
                    <a:lstStyle/>
                    <a:p>
                      <a:pPr marL="28575" marR="28575">
                        <a:spcAft>
                          <a:spcPts val="0"/>
                        </a:spcAft>
                      </a:pPr>
                      <a:r>
                        <a:rPr lang="el-GR" sz="1200" b="1">
                          <a:effectLst/>
                        </a:rPr>
                        <a:t>τὸ ἔρυμα ἐν ᾧ τοὺς γυμναστὰς ἔχουσιν ἀπειλημμένους,</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το φράκτη με τον οποίο έχουν τους γυμναστές περιορισμένους</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2394004063"/>
                  </a:ext>
                </a:extLst>
              </a:tr>
              <a:tr h="298964">
                <a:tc>
                  <a:txBody>
                    <a:bodyPr/>
                    <a:lstStyle/>
                    <a:p>
                      <a:pPr marL="28575" marR="28575">
                        <a:spcAft>
                          <a:spcPts val="0"/>
                        </a:spcAft>
                      </a:pPr>
                      <a:r>
                        <a:rPr lang="el-GR" sz="1200" b="1">
                          <a:effectLst/>
                        </a:rPr>
                        <a:t>τοῦτο ὑπερπηδῶσα ἡ Καλλιπάτειρα ἐγυμνώθη.</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καθώς τον πηδούσε η Καλλιπάτειρα έμεινε γυμνή.</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117664061"/>
                  </a:ext>
                </a:extLst>
              </a:tr>
              <a:tr h="298964">
                <a:tc>
                  <a:txBody>
                    <a:bodyPr/>
                    <a:lstStyle/>
                    <a:p>
                      <a:pPr marL="28575" marR="28575">
                        <a:spcAft>
                          <a:spcPts val="0"/>
                        </a:spcAft>
                      </a:pPr>
                      <a:r>
                        <a:rPr lang="el-GR" sz="1200" b="1">
                          <a:effectLst/>
                        </a:rPr>
                        <a:t>Φωραθείσης δὲ ὅτι εἴη γυνή,</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Αν και αποκαλύφθηκε ότι ήταν γυναίκα,</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4112204991"/>
                  </a:ext>
                </a:extLst>
              </a:tr>
              <a:tr h="298964">
                <a:tc>
                  <a:txBody>
                    <a:bodyPr/>
                    <a:lstStyle/>
                    <a:p>
                      <a:pPr marL="28575" marR="28575">
                        <a:spcAft>
                          <a:spcPts val="0"/>
                        </a:spcAft>
                      </a:pPr>
                      <a:r>
                        <a:rPr lang="el-GR" sz="1200" b="1">
                          <a:effectLst/>
                        </a:rPr>
                        <a:t>ταύτην ἀφιᾶσιν ἀζήμιον</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την άφησαν ατιμώρητη,</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2428968622"/>
                  </a:ext>
                </a:extLst>
              </a:tr>
              <a:tr h="298964">
                <a:tc>
                  <a:txBody>
                    <a:bodyPr/>
                    <a:lstStyle/>
                    <a:p>
                      <a:pPr marL="28575" marR="28575">
                        <a:spcAft>
                          <a:spcPts val="0"/>
                        </a:spcAft>
                      </a:pPr>
                      <a:r>
                        <a:rPr lang="el-GR" sz="1200" b="1">
                          <a:effectLst/>
                        </a:rPr>
                        <a:t>καὶ τῷ πατρί καὶ ἀδελφοῖς αὐτῆς καὶ τῷ παιδί αἰδῶ νέμοντες</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και στον πατέρα της και στα αδέλφια της και στο γιο της αποδίδοντας σεβασμό</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225203924"/>
                  </a:ext>
                </a:extLst>
              </a:tr>
              <a:tr h="298964">
                <a:tc>
                  <a:txBody>
                    <a:bodyPr/>
                    <a:lstStyle/>
                    <a:p>
                      <a:pPr marL="28575" marR="28575">
                        <a:spcAft>
                          <a:spcPts val="0"/>
                        </a:spcAft>
                      </a:pPr>
                      <a:r>
                        <a:rPr lang="el-GR" sz="1200" b="1">
                          <a:effectLst/>
                        </a:rPr>
                        <a:t>–ὑπῆρχον δὴ ἅπασιν αὐτοῖς Ὀλυμπικαὶ νῖκαι-</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-γιατί είχαν νικήσει όλοι στους Ολυμπιακούς Αγώνες-</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3576285485"/>
                  </a:ext>
                </a:extLst>
              </a:tr>
              <a:tr h="298964">
                <a:tc>
                  <a:txBody>
                    <a:bodyPr/>
                    <a:lstStyle/>
                    <a:p>
                      <a:pPr marL="28575" marR="28575">
                        <a:spcAft>
                          <a:spcPts val="0"/>
                        </a:spcAft>
                      </a:pPr>
                      <a:r>
                        <a:rPr lang="el-GR" sz="1200" b="1">
                          <a:effectLst/>
                        </a:rPr>
                        <a:t>ἐποίησαν δὲ νόμον ἐς τὸ ἔπειτα ἐπὶ τοῖς γυμναστικοῖς</a:t>
                      </a:r>
                      <a:endParaRPr lang="el-GR" sz="1200" b="1">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a:effectLst/>
                        </a:rPr>
                        <a:t>θεσμοθέτησαν όμως νόμο για τους γυμναστές στο εξής</a:t>
                      </a:r>
                      <a:endParaRPr lang="el-GR" sz="120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1782378702"/>
                  </a:ext>
                </a:extLst>
              </a:tr>
              <a:tr h="298964">
                <a:tc>
                  <a:txBody>
                    <a:bodyPr/>
                    <a:lstStyle/>
                    <a:p>
                      <a:pPr marL="28575" marR="28575">
                        <a:spcAft>
                          <a:spcPts val="0"/>
                        </a:spcAft>
                      </a:pPr>
                      <a:r>
                        <a:rPr lang="el-GR" sz="1200" b="1" dirty="0" err="1">
                          <a:effectLst/>
                        </a:rPr>
                        <a:t>γυμνοὺς</a:t>
                      </a:r>
                      <a:r>
                        <a:rPr lang="el-GR" sz="1200" b="1" dirty="0">
                          <a:effectLst/>
                        </a:rPr>
                        <a:t> </a:t>
                      </a:r>
                      <a:r>
                        <a:rPr lang="el-GR" sz="1200" b="1" dirty="0" err="1">
                          <a:effectLst/>
                        </a:rPr>
                        <a:t>σφᾶς</a:t>
                      </a:r>
                      <a:r>
                        <a:rPr lang="el-GR" sz="1200" b="1" dirty="0">
                          <a:effectLst/>
                        </a:rPr>
                        <a:t> </a:t>
                      </a:r>
                      <a:r>
                        <a:rPr lang="el-GR" sz="1200" b="1" dirty="0" err="1">
                          <a:effectLst/>
                        </a:rPr>
                        <a:t>ἐς</a:t>
                      </a:r>
                      <a:r>
                        <a:rPr lang="el-GR" sz="1200" b="1" dirty="0">
                          <a:effectLst/>
                        </a:rPr>
                        <a:t> </a:t>
                      </a:r>
                      <a:r>
                        <a:rPr lang="el-GR" sz="1200" b="1" dirty="0" err="1">
                          <a:effectLst/>
                        </a:rPr>
                        <a:t>τὸν</a:t>
                      </a:r>
                      <a:r>
                        <a:rPr lang="el-GR" sz="1200" b="1" dirty="0">
                          <a:effectLst/>
                        </a:rPr>
                        <a:t> </a:t>
                      </a:r>
                      <a:r>
                        <a:rPr lang="el-GR" sz="1200" b="1" dirty="0" err="1">
                          <a:effectLst/>
                        </a:rPr>
                        <a:t>ἀγῶνα</a:t>
                      </a:r>
                      <a:r>
                        <a:rPr lang="el-GR" sz="1200" b="1" dirty="0">
                          <a:effectLst/>
                        </a:rPr>
                        <a:t> </a:t>
                      </a:r>
                      <a:r>
                        <a:rPr lang="el-GR" sz="1200" b="1" dirty="0" err="1">
                          <a:effectLst/>
                        </a:rPr>
                        <a:t>ἐσέρχεσθαι</a:t>
                      </a:r>
                      <a:r>
                        <a:rPr lang="el-GR" sz="1200" b="1" dirty="0">
                          <a:effectLst/>
                        </a:rPr>
                        <a:t>.</a:t>
                      </a:r>
                      <a:endParaRPr lang="el-GR" sz="1200" b="1" dirty="0">
                        <a:effectLst/>
                        <a:latin typeface="Times New Roman" panose="02020603050405020304" pitchFamily="18" charset="0"/>
                        <a:ea typeface="Times New Roman" panose="02020603050405020304" pitchFamily="18" charset="0"/>
                      </a:endParaRPr>
                    </a:p>
                  </a:txBody>
                  <a:tcPr marL="30743" marR="30743" marT="0" marB="0" anchor="ctr"/>
                </a:tc>
                <a:tc>
                  <a:txBody>
                    <a:bodyPr/>
                    <a:lstStyle/>
                    <a:p>
                      <a:pPr marL="28575" marR="28575">
                        <a:spcAft>
                          <a:spcPts val="0"/>
                        </a:spcAft>
                      </a:pPr>
                      <a:r>
                        <a:rPr lang="el-GR" sz="1200" dirty="0">
                          <a:effectLst/>
                        </a:rPr>
                        <a:t>να μπαίνουν γυμνοί στους αγώνες.</a:t>
                      </a:r>
                      <a:endParaRPr lang="el-GR" sz="1200" dirty="0">
                        <a:effectLst/>
                        <a:latin typeface="Times New Roman" panose="02020603050405020304" pitchFamily="18" charset="0"/>
                        <a:ea typeface="Times New Roman" panose="02020603050405020304" pitchFamily="18" charset="0"/>
                      </a:endParaRPr>
                    </a:p>
                  </a:txBody>
                  <a:tcPr marL="30743" marR="30743" marT="0" marB="0" anchor="ctr"/>
                </a:tc>
                <a:extLst>
                  <a:ext uri="{0D108BD9-81ED-4DB2-BD59-A6C34878D82A}">
                    <a16:rowId xmlns:a16="http://schemas.microsoft.com/office/drawing/2014/main" val="3546405313"/>
                  </a:ext>
                </a:extLst>
              </a:tr>
            </a:tbl>
          </a:graphicData>
        </a:graphic>
      </p:graphicFrame>
    </p:spTree>
    <p:extLst>
      <p:ext uri="{BB962C8B-B14F-4D97-AF65-F5344CB8AC3E}">
        <p14:creationId xmlns:p14="http://schemas.microsoft.com/office/powerpoint/2010/main" val="946758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A756CF-0400-48D8-AB39-F54FE42D4B8A}"/>
              </a:ext>
            </a:extLst>
          </p:cNvPr>
          <p:cNvSpPr txBox="1"/>
          <p:nvPr/>
        </p:nvSpPr>
        <p:spPr>
          <a:xfrm>
            <a:off x="488272" y="456122"/>
            <a:ext cx="11425561" cy="5078313"/>
          </a:xfrm>
          <a:prstGeom prst="rect">
            <a:avLst/>
          </a:prstGeom>
          <a:noFill/>
        </p:spPr>
        <p:txBody>
          <a:bodyPr wrap="square">
            <a:spAutoFit/>
          </a:bodyPr>
          <a:lstStyle/>
          <a:p>
            <a:pPr algn="just"/>
            <a:r>
              <a:rPr lang="el-GR" sz="1800" b="0" i="0" dirty="0">
                <a:solidFill>
                  <a:srgbClr val="000000"/>
                </a:solidFill>
                <a:effectLst/>
                <a:latin typeface="Calibri" panose="020F0502020204030204" pitchFamily="34" charset="0"/>
              </a:rPr>
              <a:t> </a:t>
            </a:r>
          </a:p>
          <a:p>
            <a:pPr algn="l"/>
            <a:r>
              <a:rPr lang="el-GR" sz="1800" b="1" i="0" dirty="0">
                <a:solidFill>
                  <a:srgbClr val="FFFFFF"/>
                </a:solidFill>
                <a:effectLst/>
                <a:latin typeface="Calibri" panose="020F0502020204030204" pitchFamily="34" charset="0"/>
              </a:rPr>
              <a:t>Πρώτο παράλληλο κείμενο</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1" dirty="0">
                <a:solidFill>
                  <a:srgbClr val="000000"/>
                </a:solidFill>
                <a:effectLst/>
                <a:latin typeface="Calibri" panose="020F0502020204030204" pitchFamily="34" charset="0"/>
              </a:rPr>
              <a:t>Ο Αιλιανός στο παρακάτω απόσπασμα αναφέρει την περίπτωση της </a:t>
            </a:r>
            <a:r>
              <a:rPr lang="el-GR" sz="1800" b="0" i="1" dirty="0" err="1">
                <a:solidFill>
                  <a:srgbClr val="000000"/>
                </a:solidFill>
                <a:effectLst/>
                <a:latin typeface="Calibri" panose="020F0502020204030204" pitchFamily="34" charset="0"/>
              </a:rPr>
              <a:t>Φερενίκης</a:t>
            </a:r>
            <a:r>
              <a:rPr lang="el-GR" sz="1800" b="0" i="1" dirty="0">
                <a:solidFill>
                  <a:srgbClr val="000000"/>
                </a:solidFill>
                <a:effectLst/>
                <a:latin typeface="Calibri" panose="020F0502020204030204" pitchFamily="34" charset="0"/>
              </a:rPr>
              <a:t>, η οποία επίσης προσπάθησε να παρακολουθήσει τους Ολυμπιακούς Αγώνες.</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Φερενίκη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υἱὸν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ἦγεν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Ὀλύμπια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ἀθλεῖν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Κωλυόντων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αὐτὴν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Ἑλλανοδικῶν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ἀγῶνα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θεάσασθαι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παρελθοῦσα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ἐδικαιολογήσατο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πατέρα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μὲν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Ὀλυμπιονίκην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ἔχειν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τρεῖς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ἀδελφοὺς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αὐτὴ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παῖδα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Ὀλυμπίων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ἀγωνιστήν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ἐξενίκησε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δῆμον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εἴργοντα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νόμον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θέας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γυναῖκας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ἐθεάσατο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Ὀλύμπια</a:t>
            </a:r>
            <a:r>
              <a:rPr lang="el-GR" sz="1800" b="0" i="0" dirty="0">
                <a:solidFill>
                  <a:srgbClr val="000000"/>
                </a:solidFill>
                <a:effectLst/>
                <a:latin typeface="Calibri" panose="020F0502020204030204" pitchFamily="34" charset="0"/>
              </a:rPr>
              <a:t>.</a:t>
            </a:r>
          </a:p>
          <a:p>
            <a:pPr algn="just"/>
            <a:r>
              <a:rPr lang="el-GR" sz="1800" b="0" i="0" dirty="0" err="1">
                <a:solidFill>
                  <a:srgbClr val="000000"/>
                </a:solidFill>
                <a:effectLst/>
                <a:latin typeface="Calibri" panose="020F0502020204030204" pitchFamily="34" charset="0"/>
              </a:rPr>
              <a:t>Αἰλιανός</a:t>
            </a:r>
            <a:r>
              <a:rPr lang="el-GR" sz="1800" b="0" i="0" dirty="0">
                <a:solidFill>
                  <a:srgbClr val="000000"/>
                </a:solidFill>
                <a:effectLst/>
                <a:latin typeface="Calibri" panose="020F0502020204030204" pitchFamily="34" charset="0"/>
              </a:rPr>
              <a:t>, Ποικίλη </a:t>
            </a:r>
            <a:r>
              <a:rPr lang="el-GR" sz="1800" b="0" i="0" dirty="0" err="1">
                <a:solidFill>
                  <a:srgbClr val="000000"/>
                </a:solidFill>
                <a:effectLst/>
                <a:latin typeface="Calibri" panose="020F0502020204030204" pitchFamily="34" charset="0"/>
              </a:rPr>
              <a:t>Ἱστορία</a:t>
            </a:r>
            <a:r>
              <a:rPr lang="el-GR" sz="1800" b="0" i="0" dirty="0">
                <a:solidFill>
                  <a:srgbClr val="000000"/>
                </a:solidFill>
                <a:effectLst/>
                <a:latin typeface="Calibri" panose="020F0502020204030204" pitchFamily="34" charset="0"/>
              </a:rPr>
              <a:t> 10.1</a:t>
            </a: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Η </a:t>
            </a:r>
            <a:r>
              <a:rPr lang="el-GR" sz="1800" b="0" i="0" dirty="0" err="1">
                <a:solidFill>
                  <a:srgbClr val="000000"/>
                </a:solidFill>
                <a:effectLst/>
                <a:latin typeface="Calibri" panose="020F0502020204030204" pitchFamily="34" charset="0"/>
              </a:rPr>
              <a:t>Φερενίκη</a:t>
            </a:r>
            <a:r>
              <a:rPr lang="el-GR" sz="1800" b="0" i="0" dirty="0">
                <a:solidFill>
                  <a:srgbClr val="000000"/>
                </a:solidFill>
                <a:effectLst/>
                <a:latin typeface="Calibri" panose="020F0502020204030204" pitchFamily="34" charset="0"/>
              </a:rPr>
              <a:t> έφερνε το γιο της στην Ολυμπία, για να αγωνιστεί. Επειδή όμως την εμπόδιζαν οι Ελλανοδίκες να δει τους αγώνες, αφού παρουσιάστηκε μπροστά στις αρχές, υπερασπίστηκε τον εαυτό της, λέγοντας ότι είχε πατέρα Ολυμπιονίκη και τρεις αδερφούς και η ίδια γιο αθλητή των Ολυμπιακών αγώνων· και υπερνίκησε τους πολίτες και το νόμο που απέκλειε από το θέαμα τις γυναίκες και είδε τους Ολυμπιακούς αγώνες.</a:t>
            </a:r>
          </a:p>
          <a:p>
            <a:pPr algn="just"/>
            <a:endParaRPr lang="el-GR" dirty="0">
              <a:solidFill>
                <a:srgbClr val="000000"/>
              </a:solidFill>
              <a:latin typeface="Calibri" panose="020F0502020204030204" pitchFamily="34" charset="0"/>
            </a:endParaRPr>
          </a:p>
          <a:p>
            <a:pPr algn="just"/>
            <a:endParaRPr lang="el-GR" sz="1800"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549581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A20E1B-DCF6-458D-9070-1ED028B25A5F}"/>
              </a:ext>
            </a:extLst>
          </p:cNvPr>
          <p:cNvSpPr txBox="1"/>
          <p:nvPr/>
        </p:nvSpPr>
        <p:spPr>
          <a:xfrm>
            <a:off x="2485747" y="571532"/>
            <a:ext cx="3045041" cy="5816977"/>
          </a:xfrm>
          <a:prstGeom prst="rect">
            <a:avLst/>
          </a:prstGeom>
          <a:noFill/>
        </p:spPr>
        <p:txBody>
          <a:bodyPr wrap="square">
            <a:spAutoFit/>
          </a:bodyPr>
          <a:lstStyle/>
          <a:p>
            <a:pPr algn="l"/>
            <a:r>
              <a:rPr lang="el-GR" sz="1200" b="0" i="0" dirty="0">
                <a:solidFill>
                  <a:srgbClr val="000000"/>
                </a:solidFill>
                <a:effectLst/>
                <a:latin typeface="Calibri" panose="020F0502020204030204" pitchFamily="34" charset="0"/>
              </a:rPr>
              <a:t> </a:t>
            </a:r>
            <a:endParaRPr lang="el-GR" sz="1200" b="0" i="0" dirty="0">
              <a:solidFill>
                <a:srgbClr val="FF0000"/>
              </a:solidFill>
              <a:effectLst/>
              <a:latin typeface="Calibri" panose="020F0502020204030204" pitchFamily="34" charset="0"/>
            </a:endParaRPr>
          </a:p>
          <a:p>
            <a:pPr algn="l"/>
            <a:r>
              <a:rPr lang="el-GR" sz="1200" b="1" i="0" dirty="0">
                <a:solidFill>
                  <a:srgbClr val="FF0000"/>
                </a:solidFill>
                <a:effectLst/>
                <a:latin typeface="Calibri" panose="020F0502020204030204" pitchFamily="34" charset="0"/>
              </a:rPr>
              <a:t>Δεύτερο παράλληλο κείμενο</a:t>
            </a:r>
            <a:endParaRPr lang="el-GR" sz="1200" b="0" i="0" dirty="0">
              <a:solidFill>
                <a:srgbClr val="FF0000"/>
              </a:solidFill>
              <a:effectLst/>
              <a:latin typeface="Calibri" panose="020F0502020204030204" pitchFamily="34" charset="0"/>
            </a:endParaRPr>
          </a:p>
          <a:p>
            <a:pPr algn="just"/>
            <a:r>
              <a:rPr lang="el-GR" sz="1200" b="0" i="0" dirty="0">
                <a:solidFill>
                  <a:srgbClr val="000000"/>
                </a:solidFill>
                <a:effectLst/>
                <a:latin typeface="Calibri" panose="020F0502020204030204" pitchFamily="34" charset="0"/>
              </a:rPr>
              <a:t> </a:t>
            </a:r>
          </a:p>
          <a:p>
            <a:pPr algn="just"/>
            <a:r>
              <a:rPr lang="el-GR" sz="1200" b="0" i="0" dirty="0">
                <a:solidFill>
                  <a:srgbClr val="000000"/>
                </a:solidFill>
                <a:effectLst/>
                <a:latin typeface="Calibri" panose="020F0502020204030204" pitchFamily="34" charset="0"/>
              </a:rPr>
              <a:t>Το τόλμημα της Καλλιπάτειρας να παρακολουθήσει τους αγώνες στην Ολυμπία αψηφώντας τη σχετική απαγόρευση ενέπνευσε τον ποιητή Λορέντζο Μαβίλη να γράψει γι’ αυτήν.</a:t>
            </a:r>
          </a:p>
          <a:p>
            <a:pPr algn="just"/>
            <a:endParaRPr lang="el-GR" sz="1200" b="0" i="0" dirty="0">
              <a:solidFill>
                <a:srgbClr val="000000"/>
              </a:solidFill>
              <a:effectLst/>
              <a:latin typeface="Calibri" panose="020F0502020204030204" pitchFamily="34" charset="0"/>
            </a:endParaRPr>
          </a:p>
          <a:p>
            <a:pPr algn="just"/>
            <a:endParaRPr lang="el-GR" sz="1200" b="0" i="0" dirty="0">
              <a:solidFill>
                <a:srgbClr val="000000"/>
              </a:solidFill>
              <a:effectLst/>
              <a:latin typeface="Calibri" panose="020F0502020204030204" pitchFamily="34" charset="0"/>
            </a:endParaRPr>
          </a:p>
          <a:p>
            <a:pPr marL="285750" indent="-285750" algn="just">
              <a:buFontTx/>
              <a:buChar char="-"/>
            </a:pPr>
            <a:r>
              <a:rPr lang="el-GR" sz="1200" b="0" i="0" dirty="0">
                <a:solidFill>
                  <a:srgbClr val="000000"/>
                </a:solidFill>
                <a:effectLst/>
                <a:latin typeface="Calibri" panose="020F0502020204030204" pitchFamily="34" charset="0"/>
              </a:rPr>
              <a:t>Αρχόντισσα Ροδίτισσα, πώς μπήκες;</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Γυναίκες διώχνει μια συνήθεια αρχαία</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εδώθε. – Έχω ένα ανίψι, τον </a:t>
            </a:r>
            <a:r>
              <a:rPr lang="el-GR" sz="1200" b="0" i="0" dirty="0" err="1">
                <a:solidFill>
                  <a:srgbClr val="000000"/>
                </a:solidFill>
                <a:effectLst/>
                <a:latin typeface="Calibri" panose="020F0502020204030204" pitchFamily="34" charset="0"/>
              </a:rPr>
              <a:t>Ευκλέα</a:t>
            </a:r>
            <a:r>
              <a:rPr lang="el-GR" sz="1200" b="0" i="0" dirty="0">
                <a:solidFill>
                  <a:srgbClr val="000000"/>
                </a:solidFill>
                <a:effectLst/>
                <a:latin typeface="Calibri" panose="020F0502020204030204" pitchFamily="34" charset="0"/>
              </a:rPr>
              <a:t>,</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τρία αδέρφια, γιο, πατέρα Ολυμπιονίκες·</a:t>
            </a:r>
            <a:br>
              <a:rPr lang="el-GR" sz="1200" b="0" i="0" dirty="0">
                <a:solidFill>
                  <a:srgbClr val="000000"/>
                </a:solidFill>
                <a:effectLst/>
                <a:latin typeface="Calibri" panose="020F0502020204030204" pitchFamily="34" charset="0"/>
              </a:rPr>
            </a:b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να με αφήσετε πρέπει, Ελλανοδίκες,</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και εγώ να καμαρώσω μες στα ωραία</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κορμιά, που για το </a:t>
            </a:r>
            <a:r>
              <a:rPr lang="el-GR" sz="1200" b="0" i="0" dirty="0" err="1">
                <a:solidFill>
                  <a:srgbClr val="000000"/>
                </a:solidFill>
                <a:effectLst/>
                <a:latin typeface="Calibri" panose="020F0502020204030204" pitchFamily="34" charset="0"/>
              </a:rPr>
              <a:t>αγρίλι</a:t>
            </a:r>
            <a:r>
              <a:rPr lang="el-GR" sz="1200" b="0" i="0" dirty="0">
                <a:solidFill>
                  <a:srgbClr val="000000"/>
                </a:solidFill>
                <a:effectLst/>
                <a:latin typeface="Calibri" panose="020F0502020204030204" pitchFamily="34" charset="0"/>
              </a:rPr>
              <a:t> του </a:t>
            </a:r>
            <a:r>
              <a:rPr lang="el-GR" sz="1200" b="0" i="0" dirty="0" err="1">
                <a:solidFill>
                  <a:srgbClr val="000000"/>
                </a:solidFill>
                <a:effectLst/>
                <a:latin typeface="Calibri" panose="020F0502020204030204" pitchFamily="34" charset="0"/>
              </a:rPr>
              <a:t>Ηρακλέα</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παλεύουν, </a:t>
            </a:r>
            <a:r>
              <a:rPr lang="el-GR" sz="1200" b="0" i="0" dirty="0" err="1">
                <a:solidFill>
                  <a:srgbClr val="000000"/>
                </a:solidFill>
                <a:effectLst/>
                <a:latin typeface="Calibri" panose="020F0502020204030204" pitchFamily="34" charset="0"/>
              </a:rPr>
              <a:t>θιαμαστές</a:t>
            </a:r>
            <a:r>
              <a:rPr lang="el-GR" sz="1200" b="0" i="0" dirty="0">
                <a:solidFill>
                  <a:srgbClr val="000000"/>
                </a:solidFill>
                <a:effectLst/>
                <a:latin typeface="Calibri" panose="020F0502020204030204" pitchFamily="34" charset="0"/>
              </a:rPr>
              <a:t> ψυχές αντρίκιες.</a:t>
            </a:r>
          </a:p>
          <a:p>
            <a:pPr marL="285750" indent="-285750" algn="just">
              <a:buFontTx/>
              <a:buChar char="-"/>
            </a:pPr>
            <a:br>
              <a:rPr lang="el-GR" sz="1200" b="0" i="0" dirty="0">
                <a:solidFill>
                  <a:srgbClr val="000000"/>
                </a:solidFill>
                <a:effectLst/>
                <a:latin typeface="Calibri" panose="020F0502020204030204" pitchFamily="34" charset="0"/>
              </a:rPr>
            </a:b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Με τες άλλες γυναίκες δεν είμαι όμοια·</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στον αιώνα το σόι μου θα φαντάζει</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με της αντρειάς τα αμάραντα προνόμια.</a:t>
            </a:r>
            <a:br>
              <a:rPr lang="el-GR" sz="1200" b="0" i="0" dirty="0">
                <a:solidFill>
                  <a:srgbClr val="000000"/>
                </a:solidFill>
                <a:effectLst/>
                <a:latin typeface="Calibri" panose="020F0502020204030204" pitchFamily="34" charset="0"/>
              </a:rPr>
            </a:b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Με μάλαμα γραμμένος το δοξάζει</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σε αστραφτερό κατεβατό μαρμάρου</a:t>
            </a:r>
            <a:br>
              <a:rPr lang="el-GR" sz="1200" b="0" i="0" dirty="0">
                <a:solidFill>
                  <a:srgbClr val="000000"/>
                </a:solidFill>
                <a:effectLst/>
                <a:latin typeface="Calibri" panose="020F0502020204030204" pitchFamily="34" charset="0"/>
              </a:rPr>
            </a:br>
            <a:r>
              <a:rPr lang="el-GR" sz="1200" b="0" i="0" dirty="0">
                <a:solidFill>
                  <a:srgbClr val="000000"/>
                </a:solidFill>
                <a:effectLst/>
                <a:latin typeface="Calibri" panose="020F0502020204030204" pitchFamily="34" charset="0"/>
              </a:rPr>
              <a:t>ύμνος χρυσός του αθάνατου Πινδάρου».</a:t>
            </a:r>
          </a:p>
          <a:p>
            <a:pPr marL="285750" indent="-285750" algn="just">
              <a:buFontTx/>
              <a:buChar char="-"/>
            </a:pPr>
            <a:endParaRPr lang="el-GR" sz="1200" dirty="0">
              <a:solidFill>
                <a:srgbClr val="000000"/>
              </a:solidFill>
              <a:latin typeface="Calibri" panose="020F0502020204030204" pitchFamily="34" charset="0"/>
            </a:endParaRPr>
          </a:p>
          <a:p>
            <a:pPr marL="285750" indent="-285750" algn="just">
              <a:buFontTx/>
              <a:buChar char="-"/>
            </a:pPr>
            <a:endParaRPr lang="el-GR" sz="1200" b="0" i="0" dirty="0">
              <a:solidFill>
                <a:srgbClr val="000000"/>
              </a:solidFill>
              <a:effectLst/>
              <a:latin typeface="Calibri" panose="020F0502020204030204" pitchFamily="34" charset="0"/>
            </a:endParaRPr>
          </a:p>
          <a:p>
            <a:pPr algn="just"/>
            <a:r>
              <a:rPr lang="el-GR" sz="1200" b="0" i="0" dirty="0" err="1">
                <a:solidFill>
                  <a:srgbClr val="000000"/>
                </a:solidFill>
                <a:effectLst/>
                <a:latin typeface="Calibri" panose="020F0502020204030204" pitchFamily="34" charset="0"/>
              </a:rPr>
              <a:t>Λορέντζος</a:t>
            </a:r>
            <a:r>
              <a:rPr lang="el-GR" sz="1200" b="0" i="0" dirty="0">
                <a:solidFill>
                  <a:srgbClr val="000000"/>
                </a:solidFill>
                <a:effectLst/>
                <a:latin typeface="Calibri" panose="020F0502020204030204" pitchFamily="34" charset="0"/>
              </a:rPr>
              <a:t> Μαβίλης, Καλλιπάτειρα</a:t>
            </a:r>
          </a:p>
        </p:txBody>
      </p:sp>
    </p:spTree>
    <p:extLst>
      <p:ext uri="{BB962C8B-B14F-4D97-AF65-F5344CB8AC3E}">
        <p14:creationId xmlns:p14="http://schemas.microsoft.com/office/powerpoint/2010/main" val="2738782794"/>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TotalTime>
  <Words>672</Words>
  <Application>Microsoft Office PowerPoint</Application>
  <PresentationFormat>Ευρεία οθόνη</PresentationFormat>
  <Paragraphs>67</Paragraphs>
  <Slides>6</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6</vt:i4>
      </vt:variant>
    </vt:vector>
  </HeadingPairs>
  <TitlesOfParts>
    <vt:vector size="13" baseType="lpstr">
      <vt:lpstr>Arial</vt:lpstr>
      <vt:lpstr>Calibri</vt:lpstr>
      <vt:lpstr>Century Gothic</vt:lpstr>
      <vt:lpstr>Times New Roman</vt:lpstr>
      <vt:lpstr>Verdana</vt:lpstr>
      <vt:lpstr>Wingdings 3</vt:lpstr>
      <vt:lpstr>Θρόισμα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4</cp:revision>
  <dcterms:created xsi:type="dcterms:W3CDTF">2020-09-11T19:39:54Z</dcterms:created>
  <dcterms:modified xsi:type="dcterms:W3CDTF">2020-09-18T20:06:50Z</dcterms:modified>
</cp:coreProperties>
</file>