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56" r:id="rId3"/>
    <p:sldId id="262" r:id="rId4"/>
    <p:sldId id="257" r:id="rId5"/>
    <p:sldId id="261"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9/18/2020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users.sch.gr/ipap/Ellinikos%20Politismos/Yliko/Theoria%20arxaia/metafraseis%20b%20gym/b08xm.ht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ACF9F83-06F9-4859-AF3F-A85C4EDE1A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963" y="790981"/>
            <a:ext cx="7620000" cy="36290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30ED157-C799-4CCD-8C66-3224D6B0F9E3}"/>
              </a:ext>
            </a:extLst>
          </p:cNvPr>
          <p:cNvSpPr txBox="1"/>
          <p:nvPr/>
        </p:nvSpPr>
        <p:spPr>
          <a:xfrm>
            <a:off x="2940729" y="5420688"/>
            <a:ext cx="6094520" cy="646331"/>
          </a:xfrm>
          <a:prstGeom prst="rect">
            <a:avLst/>
          </a:prstGeom>
          <a:noFill/>
        </p:spPr>
        <p:txBody>
          <a:bodyPr wrap="square">
            <a:spAutoFit/>
          </a:bodyPr>
          <a:lstStyle/>
          <a:p>
            <a:r>
              <a:rPr lang="el-GR" b="0" i="1" dirty="0">
                <a:solidFill>
                  <a:srgbClr val="000000"/>
                </a:solidFill>
                <a:effectLst/>
                <a:latin typeface="Calibri" panose="020F0502020204030204" pitchFamily="34" charset="0"/>
              </a:rPr>
              <a:t>Πομπή πιστών που προσφέρει θυσίες στους θεούς (παράσταση σε ξύλο, Εθνικό Αρχαιολογικό Μουσείο Αθήνας)</a:t>
            </a:r>
            <a:endParaRPr lang="el-GR" i="1" dirty="0"/>
          </a:p>
        </p:txBody>
      </p:sp>
    </p:spTree>
    <p:extLst>
      <p:ext uri="{BB962C8B-B14F-4D97-AF65-F5344CB8AC3E}">
        <p14:creationId xmlns:p14="http://schemas.microsoft.com/office/powerpoint/2010/main" val="89475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E9C741-2297-4FB6-8713-3D9A2A7DE718}"/>
              </a:ext>
            </a:extLst>
          </p:cNvPr>
          <p:cNvSpPr txBox="1"/>
          <p:nvPr/>
        </p:nvSpPr>
        <p:spPr>
          <a:xfrm>
            <a:off x="3047260" y="3112493"/>
            <a:ext cx="6094520" cy="1200329"/>
          </a:xfrm>
          <a:prstGeom prst="rect">
            <a:avLst/>
          </a:prstGeom>
          <a:noFill/>
          <a:ln>
            <a:solidFill>
              <a:srgbClr val="0070C0"/>
            </a:solidFill>
          </a:ln>
        </p:spPr>
        <p:txBody>
          <a:bodyPr wrap="square">
            <a:spAutoFit/>
          </a:bodyPr>
          <a:lstStyle/>
          <a:p>
            <a:endParaRPr lang="el-GR" dirty="0">
              <a:solidFill>
                <a:srgbClr val="00B0F0"/>
              </a:solidFill>
              <a:hlinkClick r:id="rId2">
                <a:extLst>
                  <a:ext uri="{A12FA001-AC4F-418D-AE19-62706E023703}">
                    <ahyp:hlinkClr xmlns:ahyp="http://schemas.microsoft.com/office/drawing/2018/hyperlinkcolor" val="tx"/>
                  </a:ext>
                </a:extLst>
              </a:hlinkClick>
            </a:endParaRPr>
          </a:p>
          <a:p>
            <a:r>
              <a:rPr lang="el-GR" dirty="0">
                <a:solidFill>
                  <a:srgbClr val="00B0F0"/>
                </a:solidFill>
                <a:hlinkClick r:id="rId2">
                  <a:extLst>
                    <a:ext uri="{A12FA001-AC4F-418D-AE19-62706E023703}">
                      <ahyp:hlinkClr xmlns:ahyp="http://schemas.microsoft.com/office/drawing/2018/hyperlinkcolor" val="tx"/>
                    </a:ext>
                  </a:extLst>
                </a:hlinkClick>
              </a:rPr>
              <a:t>http://users.sch.gr/ipap/Ellinikos%20Politismos/Yliko/Theoria%20arxaia/metafraseis%20b%20gym/b08xm.htm</a:t>
            </a:r>
            <a:endParaRPr lang="el-GR" dirty="0">
              <a:solidFill>
                <a:srgbClr val="00B0F0"/>
              </a:solidFill>
            </a:endParaRPr>
          </a:p>
          <a:p>
            <a:endParaRPr lang="el-GR" dirty="0">
              <a:solidFill>
                <a:srgbClr val="00B0F0"/>
              </a:solidFill>
            </a:endParaRPr>
          </a:p>
        </p:txBody>
      </p:sp>
    </p:spTree>
    <p:extLst>
      <p:ext uri="{BB962C8B-B14F-4D97-AF65-F5344CB8AC3E}">
        <p14:creationId xmlns:p14="http://schemas.microsoft.com/office/powerpoint/2010/main" val="2181516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CBF60D-F4B5-44B2-9297-4C8894F17E66}"/>
              </a:ext>
            </a:extLst>
          </p:cNvPr>
          <p:cNvSpPr txBox="1"/>
          <p:nvPr/>
        </p:nvSpPr>
        <p:spPr>
          <a:xfrm>
            <a:off x="3047260" y="3250992"/>
            <a:ext cx="6094520" cy="369332"/>
          </a:xfrm>
          <a:prstGeom prst="rect">
            <a:avLst/>
          </a:prstGeom>
          <a:noFill/>
        </p:spPr>
        <p:txBody>
          <a:bodyPr wrap="square">
            <a:spAutoFit/>
          </a:bodyPr>
          <a:lstStyle/>
          <a:p>
            <a:r>
              <a:rPr lang="el-GR" b="1" i="0" dirty="0">
                <a:solidFill>
                  <a:srgbClr val="F44336"/>
                </a:solidFill>
                <a:effectLst/>
                <a:latin typeface="Calibri" panose="020F0502020204030204" pitchFamily="34" charset="0"/>
              </a:rPr>
              <a:t>8η Ενότητα, Η γένεση της θρησκείας και της δικαιοσύνης</a:t>
            </a:r>
            <a:r>
              <a:rPr lang="el-GR" b="0" i="0" dirty="0">
                <a:solidFill>
                  <a:srgbClr val="F44336"/>
                </a:solidFill>
                <a:effectLst/>
                <a:latin typeface="Calibri" panose="020F0502020204030204" pitchFamily="34" charset="0"/>
              </a:rPr>
              <a:t> </a:t>
            </a:r>
            <a:endParaRPr lang="el-GR" dirty="0"/>
          </a:p>
        </p:txBody>
      </p:sp>
    </p:spTree>
    <p:extLst>
      <p:ext uri="{BB962C8B-B14F-4D97-AF65-F5344CB8AC3E}">
        <p14:creationId xmlns:p14="http://schemas.microsoft.com/office/powerpoint/2010/main" val="2621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61FA17AD-41E4-46F0-8B90-205B20F7A049}"/>
              </a:ext>
            </a:extLst>
          </p:cNvPr>
          <p:cNvGraphicFramePr>
            <a:graphicFrameLocks noGrp="1"/>
          </p:cNvGraphicFramePr>
          <p:nvPr>
            <p:extLst>
              <p:ext uri="{D42A27DB-BD31-4B8C-83A1-F6EECF244321}">
                <p14:modId xmlns:p14="http://schemas.microsoft.com/office/powerpoint/2010/main" val="2510538207"/>
              </p:ext>
            </p:extLst>
          </p:nvPr>
        </p:nvGraphicFramePr>
        <p:xfrm>
          <a:off x="204186" y="248574"/>
          <a:ext cx="11789546" cy="6418555"/>
        </p:xfrm>
        <a:graphic>
          <a:graphicData uri="http://schemas.openxmlformats.org/drawingml/2006/table">
            <a:tbl>
              <a:tblPr firstRow="1" firstCol="1" lastRow="1" lastCol="1" bandRow="1" bandCol="1">
                <a:tableStyleId>{5C22544A-7EE6-4342-B048-85BDC9FD1C3A}</a:tableStyleId>
              </a:tblPr>
              <a:tblGrid>
                <a:gridCol w="5894773">
                  <a:extLst>
                    <a:ext uri="{9D8B030D-6E8A-4147-A177-3AD203B41FA5}">
                      <a16:colId xmlns:a16="http://schemas.microsoft.com/office/drawing/2014/main" val="1436670333"/>
                    </a:ext>
                  </a:extLst>
                </a:gridCol>
                <a:gridCol w="5894773">
                  <a:extLst>
                    <a:ext uri="{9D8B030D-6E8A-4147-A177-3AD203B41FA5}">
                      <a16:colId xmlns:a16="http://schemas.microsoft.com/office/drawing/2014/main" val="2813071547"/>
                    </a:ext>
                  </a:extLst>
                </a:gridCol>
              </a:tblGrid>
              <a:tr h="468894">
                <a:tc>
                  <a:txBody>
                    <a:bodyPr/>
                    <a:lstStyle/>
                    <a:p>
                      <a:r>
                        <a:rPr lang="el-GR" sz="1200">
                          <a:solidFill>
                            <a:schemeClr val="tx1"/>
                          </a:solidFill>
                          <a:effectLst/>
                        </a:rPr>
                        <a:t>Ἦν χρόνος ὅτ’ ἦν ἄτακτος ἀνθρώπων βίος</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Υπήρχε μια εποχή που έλειπε ο νόμος από τη ζωή των ανθρώπων</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2049813"/>
                  </a:ext>
                </a:extLst>
              </a:tr>
              <a:tr h="468894">
                <a:tc>
                  <a:txBody>
                    <a:bodyPr/>
                    <a:lstStyle/>
                    <a:p>
                      <a:r>
                        <a:rPr lang="el-GR" sz="1200">
                          <a:solidFill>
                            <a:schemeClr val="tx1"/>
                          </a:solidFill>
                          <a:effectLst/>
                        </a:rPr>
                        <a:t>καί θηριώδης ἰσχύος θ’ ὑπηρέτης,</a:t>
                      </a:r>
                    </a:p>
                    <a:p>
                      <a:r>
                        <a:rPr lang="el-GR" sz="1200">
                          <a:solidFill>
                            <a:schemeClr val="tx1"/>
                          </a:solidFill>
                          <a:effectLst/>
                        </a:rPr>
                        <a:t> </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και ταίριαζε σε θηρία και ήταν υπηρέτης της δύναμης,</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38778215"/>
                  </a:ext>
                </a:extLst>
              </a:tr>
              <a:tr h="482686">
                <a:tc>
                  <a:txBody>
                    <a:bodyPr/>
                    <a:lstStyle/>
                    <a:p>
                      <a:r>
                        <a:rPr lang="el-GR" sz="1200">
                          <a:solidFill>
                            <a:schemeClr val="tx1"/>
                          </a:solidFill>
                          <a:effectLst/>
                        </a:rPr>
                        <a:t>ὅτ’ οὐδέν ἆθλον οὔτε τοῖς ἐσθλοῖσιν ἦν</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όταν κανένα έπαθλο δεν υπήρχε ούτε ανάμεσα στους ενάρετους</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1188676335"/>
                  </a:ext>
                </a:extLst>
              </a:tr>
              <a:tr h="227092">
                <a:tc>
                  <a:txBody>
                    <a:bodyPr/>
                    <a:lstStyle/>
                    <a:p>
                      <a:r>
                        <a:rPr lang="el-GR" sz="1200">
                          <a:solidFill>
                            <a:schemeClr val="tx1"/>
                          </a:solidFill>
                          <a:effectLst/>
                        </a:rPr>
                        <a:t>οὔτ’ αὖ κόλασμα τοῖς κακοῖς ἐγίγνετο.</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ούτε πάλι υπήρχε τιμωρία για τους κακούς.</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2881826707"/>
                  </a:ext>
                </a:extLst>
              </a:tr>
              <a:tr h="250149">
                <a:tc>
                  <a:txBody>
                    <a:bodyPr/>
                    <a:lstStyle/>
                    <a:p>
                      <a:r>
                        <a:rPr lang="el-GR" sz="1200">
                          <a:solidFill>
                            <a:schemeClr val="tx1"/>
                          </a:solidFill>
                          <a:effectLst/>
                        </a:rPr>
                        <a:t>κἄπειτά μοι δοκοῦσιν ἅνθρωποι νόμους</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Κι έπειτα έχω την εντύπωση ότι οι άνθρωποι νόμους</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1205029808"/>
                  </a:ext>
                </a:extLst>
              </a:tr>
              <a:tr h="250149">
                <a:tc>
                  <a:txBody>
                    <a:bodyPr/>
                    <a:lstStyle/>
                    <a:p>
                      <a:r>
                        <a:rPr lang="el-GR" sz="1200">
                          <a:solidFill>
                            <a:schemeClr val="tx1"/>
                          </a:solidFill>
                          <a:effectLst/>
                        </a:rPr>
                        <a:t>θέσθαι κολαστάς, ἵνα δίκη τύραννος ἦ</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θέσπισαν ως τιμωρούς, για να εξουσιάζει η δικαιοσύνη</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4189669229"/>
                  </a:ext>
                </a:extLst>
              </a:tr>
              <a:tr h="241803">
                <a:tc>
                  <a:txBody>
                    <a:bodyPr/>
                    <a:lstStyle/>
                    <a:p>
                      <a:r>
                        <a:rPr lang="el-GR" sz="1200">
                          <a:solidFill>
                            <a:schemeClr val="tx1"/>
                          </a:solidFill>
                          <a:effectLst/>
                        </a:rPr>
                        <a:t>τήν θ’ ὕβριν δούλην ἔχῃ·</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και να έχει την αλαζονεία ως δούλη·</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2976706411"/>
                  </a:ext>
                </a:extLst>
              </a:tr>
              <a:tr h="227092">
                <a:tc>
                  <a:txBody>
                    <a:bodyPr/>
                    <a:lstStyle/>
                    <a:p>
                      <a:r>
                        <a:rPr lang="el-GR" sz="1200">
                          <a:solidFill>
                            <a:schemeClr val="tx1"/>
                          </a:solidFill>
                          <a:effectLst/>
                        </a:rPr>
                        <a:t>ἐζημιοῦτο δ’ εἴ τις ἐξαμαρτάνοι.</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τιμωρούνταν δε όποιος αδικούσε.</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514305124"/>
                  </a:ext>
                </a:extLst>
              </a:tr>
              <a:tr h="482686">
                <a:tc>
                  <a:txBody>
                    <a:bodyPr/>
                    <a:lstStyle/>
                    <a:p>
                      <a:r>
                        <a:rPr lang="el-GR" sz="1200">
                          <a:solidFill>
                            <a:schemeClr val="tx1"/>
                          </a:solidFill>
                          <a:effectLst/>
                        </a:rPr>
                        <a:t>Ἔπειτ’ ἐπειδή τἀμφανῆ μέν οἱ νόμοι ἀπεῖργον αὐτούς ἔργα μή πράσσειν βίᾳ,</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Έπειτα επειδή οι νόμοι τους εμπόδιζαν να διαπράττουν φανερές αδικίες</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830661395"/>
                  </a:ext>
                </a:extLst>
              </a:tr>
              <a:tr h="227092">
                <a:tc>
                  <a:txBody>
                    <a:bodyPr/>
                    <a:lstStyle/>
                    <a:p>
                      <a:r>
                        <a:rPr lang="el-GR" sz="1200">
                          <a:solidFill>
                            <a:schemeClr val="tx1"/>
                          </a:solidFill>
                          <a:effectLst/>
                        </a:rPr>
                        <a:t>λάθρᾳ δ’ ἔπρασσον, </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τις έκαναν όμως στα κρυφά,</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89913745"/>
                  </a:ext>
                </a:extLst>
              </a:tr>
              <a:tr h="241803">
                <a:tc>
                  <a:txBody>
                    <a:bodyPr/>
                    <a:lstStyle/>
                    <a:p>
                      <a:r>
                        <a:rPr lang="el-GR" sz="1200">
                          <a:solidFill>
                            <a:schemeClr val="tx1"/>
                          </a:solidFill>
                          <a:effectLst/>
                        </a:rPr>
                        <a:t>τηνικαῦτά μοι δοκεῖ</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τότε μου φαίνεται</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812843587"/>
                  </a:ext>
                </a:extLst>
              </a:tr>
              <a:tr h="227092">
                <a:tc>
                  <a:txBody>
                    <a:bodyPr/>
                    <a:lstStyle/>
                    <a:p>
                      <a:r>
                        <a:rPr lang="el-GR" sz="1200">
                          <a:solidFill>
                            <a:schemeClr val="tx1"/>
                          </a:solidFill>
                          <a:effectLst/>
                        </a:rPr>
                        <a:t>πυκνός τις καί σοφός γνώμην ἀνήρ</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ότι κάποιος ευφυής και σοφός</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474709994"/>
                  </a:ext>
                </a:extLst>
              </a:tr>
              <a:tr h="241803">
                <a:tc>
                  <a:txBody>
                    <a:bodyPr/>
                    <a:lstStyle/>
                    <a:p>
                      <a:r>
                        <a:rPr lang="el-GR" sz="1200">
                          <a:solidFill>
                            <a:schemeClr val="tx1"/>
                          </a:solidFill>
                          <a:effectLst/>
                        </a:rPr>
                        <a:t>θεῶν δέος θνητοῖσιν ἐξευρεῖν,</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επινόησε για τους θνητούς το φόβο των θεών,</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792694796"/>
                  </a:ext>
                </a:extLst>
              </a:tr>
              <a:tr h="227092">
                <a:tc>
                  <a:txBody>
                    <a:bodyPr/>
                    <a:lstStyle/>
                    <a:p>
                      <a:r>
                        <a:rPr lang="el-GR" sz="1200">
                          <a:solidFill>
                            <a:schemeClr val="tx1"/>
                          </a:solidFill>
                          <a:effectLst/>
                        </a:rPr>
                        <a:t>ὅπως εἴη τι δεῖμα τοῖς κακοῖσι, </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για να υπάρχει κάποιος φόβος για τους κακούς, </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1907062717"/>
                  </a:ext>
                </a:extLst>
              </a:tr>
              <a:tr h="250149">
                <a:tc>
                  <a:txBody>
                    <a:bodyPr/>
                    <a:lstStyle/>
                    <a:p>
                      <a:r>
                        <a:rPr lang="el-GR" sz="1200">
                          <a:solidFill>
                            <a:schemeClr val="tx1"/>
                          </a:solidFill>
                          <a:effectLst/>
                        </a:rPr>
                        <a:t>κἄν λάθρᾳ πράσσωσιν ἤ λέγωσιν ἤ φρονῶσί τι.</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ακόμα κι αν κρυφά κάνουν ή λένε ή σκέφτονται κάτι.</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854888687"/>
                  </a:ext>
                </a:extLst>
              </a:tr>
              <a:tr h="241803">
                <a:tc>
                  <a:txBody>
                    <a:bodyPr/>
                    <a:lstStyle/>
                    <a:p>
                      <a:r>
                        <a:rPr lang="el-GR" sz="1200">
                          <a:solidFill>
                            <a:schemeClr val="tx1"/>
                          </a:solidFill>
                          <a:effectLst/>
                        </a:rPr>
                        <a:t>Ἐντεῦθεν οὖν τό θεῖον εἰσηγήσατο,</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Από τότε δίδαξε το θείο,</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2335324656"/>
                  </a:ext>
                </a:extLst>
              </a:tr>
              <a:tr h="227092">
                <a:tc>
                  <a:txBody>
                    <a:bodyPr/>
                    <a:lstStyle/>
                    <a:p>
                      <a:r>
                        <a:rPr lang="el-GR" sz="1200">
                          <a:solidFill>
                            <a:schemeClr val="tx1"/>
                          </a:solidFill>
                          <a:effectLst/>
                        </a:rPr>
                        <a:t>ὡς ἔστι δαίμων ἀφθίτῳ θάλλων βίῳ</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ότι, δηλαδή, υπάρχει θεός που ζει αιώνια</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151427592"/>
                  </a:ext>
                </a:extLst>
              </a:tr>
              <a:tr h="241803">
                <a:tc>
                  <a:txBody>
                    <a:bodyPr/>
                    <a:lstStyle/>
                    <a:p>
                      <a:r>
                        <a:rPr lang="el-GR" sz="1200">
                          <a:solidFill>
                            <a:schemeClr val="tx1"/>
                          </a:solidFill>
                          <a:effectLst/>
                        </a:rPr>
                        <a:t>νόῳ τ’ ἀκούων καί βλέπων, φρονῶν τε </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και που ακούει και βλέπει με το νου και σκέφτεται</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1899526977"/>
                  </a:ext>
                </a:extLst>
              </a:tr>
              <a:tr h="468894">
                <a:tc>
                  <a:txBody>
                    <a:bodyPr/>
                    <a:lstStyle/>
                    <a:p>
                      <a:r>
                        <a:rPr lang="el-GR" sz="1200">
                          <a:solidFill>
                            <a:schemeClr val="tx1"/>
                          </a:solidFill>
                          <a:effectLst/>
                        </a:rPr>
                        <a:t>καί προσέχων τε ταῦτα καί φύσιν θείαν φορῶν,</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και επιτηρεί αυτά και είναι περιβεβλημένος με τη θεία φύση,</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2490217501"/>
                  </a:ext>
                </a:extLst>
              </a:tr>
              <a:tr h="468894">
                <a:tc>
                  <a:txBody>
                    <a:bodyPr/>
                    <a:lstStyle/>
                    <a:p>
                      <a:r>
                        <a:rPr lang="el-GR" sz="1200">
                          <a:solidFill>
                            <a:schemeClr val="tx1"/>
                          </a:solidFill>
                          <a:effectLst/>
                        </a:rPr>
                        <a:t>ὅς πᾶν μέν τό λεχθέν ἐν βροτοῖς ἀκούσεται,</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a:solidFill>
                            <a:schemeClr val="tx1"/>
                          </a:solidFill>
                          <a:effectLst/>
                        </a:rPr>
                        <a:t>ο οποίος καθετί που λέγεται μεταξύ των ανθρώπων θα το ακούσει,</a:t>
                      </a:r>
                      <a:endParaRPr lang="el-GR" sz="1200" b="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3665092634"/>
                  </a:ext>
                </a:extLst>
              </a:tr>
              <a:tr h="255593">
                <a:tc>
                  <a:txBody>
                    <a:bodyPr/>
                    <a:lstStyle/>
                    <a:p>
                      <a:r>
                        <a:rPr lang="el-GR" sz="1200">
                          <a:solidFill>
                            <a:schemeClr val="tx1"/>
                          </a:solidFill>
                          <a:effectLst/>
                        </a:rPr>
                        <a:t>τό δρώμενον δέ πᾶν ἰδεῖν δυνήσεται.</a:t>
                      </a:r>
                      <a:endParaRPr lang="el-GR" sz="120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tc>
                  <a:txBody>
                    <a:bodyPr/>
                    <a:lstStyle/>
                    <a:p>
                      <a:r>
                        <a:rPr lang="el-GR" sz="1200" b="0" dirty="0">
                          <a:solidFill>
                            <a:schemeClr val="tx1"/>
                          </a:solidFill>
                          <a:effectLst/>
                        </a:rPr>
                        <a:t>και καθετί που γίνεται μπορεί να το δει.</a:t>
                      </a:r>
                      <a:endParaRPr lang="el-GR" sz="1200" b="0" dirty="0">
                        <a:solidFill>
                          <a:schemeClr val="tx1"/>
                        </a:solidFill>
                        <a:effectLst/>
                        <a:latin typeface="Times New Roman" panose="02020603050405020304" pitchFamily="18" charset="0"/>
                        <a:ea typeface="Times New Roman" panose="02020603050405020304" pitchFamily="18" charset="0"/>
                      </a:endParaRPr>
                    </a:p>
                  </a:txBody>
                  <a:tcPr marL="30247" marR="30247" marT="0" marB="0" anchor="ctr">
                    <a:solidFill>
                      <a:schemeClr val="bg1">
                        <a:lumMod val="95000"/>
                      </a:schemeClr>
                    </a:solidFill>
                  </a:tcPr>
                </a:tc>
                <a:extLst>
                  <a:ext uri="{0D108BD9-81ED-4DB2-BD59-A6C34878D82A}">
                    <a16:rowId xmlns:a16="http://schemas.microsoft.com/office/drawing/2014/main" val="1196782230"/>
                  </a:ext>
                </a:extLst>
              </a:tr>
            </a:tbl>
          </a:graphicData>
        </a:graphic>
      </p:graphicFrame>
    </p:spTree>
    <p:extLst>
      <p:ext uri="{BB962C8B-B14F-4D97-AF65-F5344CB8AC3E}">
        <p14:creationId xmlns:p14="http://schemas.microsoft.com/office/powerpoint/2010/main" val="52540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659252-A44B-4596-BEF2-9D549F5AB75E}"/>
              </a:ext>
            </a:extLst>
          </p:cNvPr>
          <p:cNvSpPr txBox="1"/>
          <p:nvPr/>
        </p:nvSpPr>
        <p:spPr>
          <a:xfrm>
            <a:off x="355106" y="706450"/>
            <a:ext cx="11034944" cy="5632311"/>
          </a:xfrm>
          <a:prstGeom prst="rect">
            <a:avLst/>
          </a:prstGeom>
          <a:noFill/>
        </p:spPr>
        <p:txBody>
          <a:bodyPr wrap="square">
            <a:spAutoFit/>
          </a:bodyPr>
          <a:lstStyle/>
          <a:p>
            <a:pPr algn="just"/>
            <a:r>
              <a:rPr lang="el-GR" b="1" i="0" dirty="0">
                <a:solidFill>
                  <a:srgbClr val="FFFFFF"/>
                </a:solidFill>
                <a:effectLst/>
                <a:latin typeface="Calibri" panose="020F0502020204030204" pitchFamily="34" charset="0"/>
              </a:rPr>
              <a:t>Παράλληλο κείμενο</a:t>
            </a:r>
          </a:p>
          <a:p>
            <a:pPr algn="just"/>
            <a:endParaRPr lang="el-GR" b="1" i="0" dirty="0">
              <a:solidFill>
                <a:srgbClr val="FFFFFF"/>
              </a:solidFill>
              <a:effectLst/>
              <a:latin typeface="Calibri" panose="020F0502020204030204" pitchFamily="34" charset="0"/>
            </a:endParaRPr>
          </a:p>
          <a:p>
            <a:pPr algn="just"/>
            <a:endParaRPr lang="el-GR" sz="1800" b="1" dirty="0">
              <a:solidFill>
                <a:srgbClr val="FFFFFF"/>
              </a:solidFill>
              <a:latin typeface="Calibri" panose="020F0502020204030204" pitchFamily="34" charset="0"/>
            </a:endParaRPr>
          </a:p>
          <a:p>
            <a:pPr algn="just"/>
            <a:r>
              <a:rPr lang="el-GR" sz="1800" b="0" i="1" dirty="0">
                <a:solidFill>
                  <a:srgbClr val="000000"/>
                </a:solidFill>
                <a:effectLst/>
                <a:latin typeface="Calibri" panose="020F0502020204030204" pitchFamily="34" charset="0"/>
              </a:rPr>
              <a:t>Στο παρακάτω απόσπασμα ο Πλάτων διατυπώνει την άποψη ότι οι θεοί έπλασαν το ανθρώπινο γένος. Οι άνθρωποι στη συνέχεια ένιωσαν την ανάγκη να ιδρύσουν βωμούς για να τιμήσουν τους θεούς. Αρχικά ζούσαν διασκορπισμένοι, γρήγορα όμως κατάλαβαν ότι θα επιβίωναν μόνο αν οργανώνονταν σε πόλεις, κι έτσι άρχισε η εξέλιξη των πολιτειακών συστημάτων.</a:t>
            </a:r>
          </a:p>
          <a:p>
            <a:pPr algn="just"/>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Ἐπειδὴ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ὁ </a:t>
            </a:r>
            <a:r>
              <a:rPr lang="el-GR" sz="1800" b="0" i="0" dirty="0" err="1">
                <a:solidFill>
                  <a:srgbClr val="000000"/>
                </a:solidFill>
                <a:effectLst/>
                <a:latin typeface="Calibri" panose="020F0502020204030204" pitchFamily="34" charset="0"/>
              </a:rPr>
              <a:t>ἄνθρωπος</a:t>
            </a:r>
            <a:r>
              <a:rPr lang="el-GR" sz="1800" b="0" i="0" dirty="0">
                <a:solidFill>
                  <a:srgbClr val="000000"/>
                </a:solidFill>
                <a:effectLst/>
                <a:latin typeface="Calibri" panose="020F0502020204030204" pitchFamily="34" charset="0"/>
              </a:rPr>
              <a:t> θείας μετέσχε μοίρας, </a:t>
            </a:r>
            <a:r>
              <a:rPr lang="el-GR" sz="1800" b="0" i="0" dirty="0" err="1">
                <a:solidFill>
                  <a:srgbClr val="000000"/>
                </a:solidFill>
                <a:effectLst/>
                <a:latin typeface="Calibri" panose="020F0502020204030204" pitchFamily="34" charset="0"/>
              </a:rPr>
              <a:t>πρῶτον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θεοῦ</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συγγένειαν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ζῲων</a:t>
            </a:r>
            <a:r>
              <a:rPr lang="el-GR" sz="1800" b="0" i="0" dirty="0">
                <a:solidFill>
                  <a:srgbClr val="000000"/>
                </a:solidFill>
                <a:effectLst/>
                <a:latin typeface="Calibri" panose="020F0502020204030204" pitchFamily="34" charset="0"/>
              </a:rPr>
              <a:t> μόνον </a:t>
            </a:r>
            <a:r>
              <a:rPr lang="el-GR" sz="1800" b="0" i="0" dirty="0" err="1">
                <a:solidFill>
                  <a:srgbClr val="000000"/>
                </a:solidFill>
                <a:effectLst/>
                <a:latin typeface="Calibri" panose="020F0502020204030204" pitchFamily="34" charset="0"/>
              </a:rPr>
              <a:t>θεοὺς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ἐνόμισεν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ἐπεχείρει</a:t>
            </a:r>
            <a:r>
              <a:rPr lang="el-GR" sz="1800" b="0" i="0" dirty="0">
                <a:solidFill>
                  <a:srgbClr val="000000"/>
                </a:solidFill>
                <a:effectLst/>
                <a:latin typeface="Calibri" panose="020F0502020204030204" pitchFamily="34" charset="0"/>
              </a:rPr>
              <a:t> βωμούς τε </a:t>
            </a:r>
            <a:r>
              <a:rPr lang="el-GR" sz="1800" b="0" i="0" dirty="0" err="1">
                <a:solidFill>
                  <a:srgbClr val="000000"/>
                </a:solidFill>
                <a:effectLst/>
                <a:latin typeface="Calibri" panose="020F0502020204030204" pitchFamily="34" charset="0"/>
              </a:rPr>
              <a:t>ἱδρύεσθαι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ἀγάλματα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θεῶν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ἔπειτα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φωνὴν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ὀνόματα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ταχὺ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διηρθρώσατο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τέχνῃ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οἰκήσεις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ἐσθῆτας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ὑποδέσεις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στρωμνὰς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τροφὰς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ηὕρετο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Οὕτω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παρεσκευασμένοι</a:t>
            </a:r>
            <a:r>
              <a:rPr lang="el-GR" sz="1800" b="0" i="0" dirty="0">
                <a:solidFill>
                  <a:srgbClr val="000000"/>
                </a:solidFill>
                <a:effectLst/>
                <a:latin typeface="Calibri" panose="020F0502020204030204" pitchFamily="34" charset="0"/>
              </a:rPr>
              <a:t> κατ’ </a:t>
            </a:r>
            <a:r>
              <a:rPr lang="el-GR" sz="1800" b="0" i="0" dirty="0" err="1">
                <a:solidFill>
                  <a:srgbClr val="000000"/>
                </a:solidFill>
                <a:effectLst/>
                <a:latin typeface="Calibri" panose="020F0502020204030204" pitchFamily="34" charset="0"/>
              </a:rPr>
              <a:t>ἀρχὰς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ἄνθρωποι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ᾤκουν</a:t>
            </a:r>
            <a:r>
              <a:rPr lang="el-GR" sz="1800" b="0" i="0" dirty="0">
                <a:solidFill>
                  <a:srgbClr val="000000"/>
                </a:solidFill>
                <a:effectLst/>
                <a:latin typeface="Calibri" panose="020F0502020204030204" pitchFamily="34" charset="0"/>
              </a:rPr>
              <a:t> σποράδην, πόλεις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ἦσαν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ἀπώλλυντο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ὑπὸ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θηρίων </a:t>
            </a:r>
            <a:r>
              <a:rPr lang="el-GR" sz="1800" b="0" i="0" dirty="0" err="1">
                <a:solidFill>
                  <a:srgbClr val="000000"/>
                </a:solidFill>
                <a:effectLst/>
                <a:latin typeface="Calibri" panose="020F0502020204030204" pitchFamily="34" charset="0"/>
              </a:rPr>
              <a:t>διὰ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πανταχῇ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ἀσθενέστεροι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εἶναι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ἡ </a:t>
            </a:r>
            <a:r>
              <a:rPr lang="el-GR" sz="1800" b="0" i="0" dirty="0" err="1">
                <a:solidFill>
                  <a:srgbClr val="000000"/>
                </a:solidFill>
                <a:effectLst/>
                <a:latin typeface="Calibri" panose="020F0502020204030204" pitchFamily="34" charset="0"/>
              </a:rPr>
              <a:t>δημιουργικὴ</a:t>
            </a:r>
            <a:r>
              <a:rPr lang="el-GR" sz="1800" b="0" i="0" dirty="0">
                <a:solidFill>
                  <a:srgbClr val="000000"/>
                </a:solidFill>
                <a:effectLst/>
                <a:latin typeface="Calibri" panose="020F0502020204030204" pitchFamily="34" charset="0"/>
              </a:rPr>
              <a:t> τέχνη </a:t>
            </a:r>
            <a:r>
              <a:rPr lang="el-GR" sz="1800" b="0" i="0" dirty="0" err="1">
                <a:solidFill>
                  <a:srgbClr val="000000"/>
                </a:solidFill>
                <a:effectLst/>
                <a:latin typeface="Calibri" panose="020F0502020204030204" pitchFamily="34" charset="0"/>
              </a:rPr>
              <a:t>αὐτοῖς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μὲν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τροφὴν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ἱκανὴ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βοηθὸς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τῶν</a:t>
            </a:r>
            <a:r>
              <a:rPr lang="el-GR" sz="1800" b="0" i="0" dirty="0">
                <a:solidFill>
                  <a:srgbClr val="000000"/>
                </a:solidFill>
                <a:effectLst/>
                <a:latin typeface="Calibri" panose="020F0502020204030204" pitchFamily="34" charset="0"/>
              </a:rPr>
              <a:t> θηρίων </a:t>
            </a:r>
            <a:r>
              <a:rPr lang="el-GR" sz="1800" b="0" i="0" dirty="0" err="1">
                <a:solidFill>
                  <a:srgbClr val="000000"/>
                </a:solidFill>
                <a:effectLst/>
                <a:latin typeface="Calibri" panose="020F0502020204030204" pitchFamily="34" charset="0"/>
              </a:rPr>
              <a:t>πόλεμον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ἐνδεής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πολιτικὴν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γὰρ</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τέχνην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οὔπω</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εἶχον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ἧς</a:t>
            </a:r>
            <a:r>
              <a:rPr lang="el-GR" sz="1800" b="0" i="0" dirty="0">
                <a:solidFill>
                  <a:srgbClr val="000000"/>
                </a:solidFill>
                <a:effectLst/>
                <a:latin typeface="Calibri" panose="020F0502020204030204" pitchFamily="34" charset="0"/>
              </a:rPr>
              <a:t> μέρος πολεμική, </a:t>
            </a:r>
            <a:r>
              <a:rPr lang="el-GR" sz="1800" b="0" i="0" dirty="0" err="1">
                <a:solidFill>
                  <a:srgbClr val="000000"/>
                </a:solidFill>
                <a:effectLst/>
                <a:latin typeface="Calibri" panose="020F0502020204030204" pitchFamily="34" charset="0"/>
              </a:rPr>
              <a:t>ἐζήτουν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ἁθροίζεσθαι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σῲζεσθαι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κτίζοντες</a:t>
            </a:r>
            <a:r>
              <a:rPr lang="el-GR" sz="1800" b="0" i="0" dirty="0">
                <a:solidFill>
                  <a:srgbClr val="000000"/>
                </a:solidFill>
                <a:effectLst/>
                <a:latin typeface="Calibri" panose="020F0502020204030204" pitchFamily="34" charset="0"/>
              </a:rPr>
              <a:t> πόλεις· </a:t>
            </a:r>
            <a:r>
              <a:rPr lang="el-GR" sz="1800" b="0" i="0" dirty="0" err="1">
                <a:solidFill>
                  <a:srgbClr val="000000"/>
                </a:solidFill>
                <a:effectLst/>
                <a:latin typeface="Calibri" panose="020F0502020204030204" pitchFamily="34" charset="0"/>
              </a:rPr>
              <a:t>ὅτ</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ἁθροισθεῖεν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ᾐδίκουν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ἀλλήλους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ἅτε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ἔχοντες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πολιτικὴν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τέχνην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ὥστε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πάλιν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σκεδαννύμενοι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διεφθείροντο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Ζεὺς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δείσας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περὶ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τῷ</a:t>
            </a:r>
            <a:r>
              <a:rPr lang="el-GR" sz="1800" b="0" i="0" dirty="0">
                <a:solidFill>
                  <a:srgbClr val="000000"/>
                </a:solidFill>
                <a:effectLst/>
                <a:latin typeface="Calibri" panose="020F0502020204030204" pitchFamily="34" charset="0"/>
              </a:rPr>
              <a:t> γένει </a:t>
            </a:r>
            <a:r>
              <a:rPr lang="el-GR" sz="1800" b="0" i="0" dirty="0" err="1">
                <a:solidFill>
                  <a:srgbClr val="000000"/>
                </a:solidFill>
                <a:effectLst/>
                <a:latin typeface="Calibri" panose="020F0502020204030204" pitchFamily="34" charset="0"/>
              </a:rPr>
              <a:t>ἡμῶν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μὴ</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ἀπόλοιτο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Ἑρμῆν</a:t>
            </a:r>
            <a:r>
              <a:rPr lang="el-GR" sz="1800" b="0" i="0" dirty="0">
                <a:solidFill>
                  <a:srgbClr val="000000"/>
                </a:solidFill>
                <a:effectLst/>
                <a:latin typeface="Calibri" panose="020F0502020204030204" pitchFamily="34" charset="0"/>
              </a:rPr>
              <a:t> πέμπει </a:t>
            </a:r>
            <a:r>
              <a:rPr lang="el-GR" sz="1800" b="0" i="0" dirty="0" err="1">
                <a:solidFill>
                  <a:srgbClr val="000000"/>
                </a:solidFill>
                <a:effectLst/>
                <a:latin typeface="Calibri" panose="020F0502020204030204" pitchFamily="34" charset="0"/>
              </a:rPr>
              <a:t>ἄγοντα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εἰς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ἀνθρώπους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αἰδῶ</a:t>
            </a:r>
            <a:r>
              <a:rPr lang="el-GR" sz="1800" b="0" i="0" dirty="0">
                <a:solidFill>
                  <a:srgbClr val="000000"/>
                </a:solidFill>
                <a:effectLst/>
                <a:latin typeface="Calibri" panose="020F0502020204030204" pitchFamily="34" charset="0"/>
              </a:rPr>
              <a:t> τε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δίκην, </a:t>
            </a:r>
            <a:r>
              <a:rPr lang="el-GR" sz="1800" b="0" i="0" dirty="0" err="1">
                <a:solidFill>
                  <a:srgbClr val="000000"/>
                </a:solidFill>
                <a:effectLst/>
                <a:latin typeface="Calibri" panose="020F0502020204030204" pitchFamily="34" charset="0"/>
              </a:rPr>
              <a:t>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εἶεν</a:t>
            </a:r>
            <a:r>
              <a:rPr lang="el-GR" sz="1800" b="0" i="0" dirty="0">
                <a:solidFill>
                  <a:srgbClr val="000000"/>
                </a:solidFill>
                <a:effectLst/>
                <a:latin typeface="Calibri" panose="020F0502020204030204" pitchFamily="34" charset="0"/>
              </a:rPr>
              <a:t> πόλεων κόσμοι τε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δεσμοὶ</a:t>
            </a:r>
            <a:r>
              <a:rPr lang="el-GR" sz="1800" b="0" i="0" dirty="0">
                <a:solidFill>
                  <a:srgbClr val="000000"/>
                </a:solidFill>
                <a:effectLst/>
                <a:latin typeface="Calibri" panose="020F0502020204030204" pitchFamily="34" charset="0"/>
              </a:rPr>
              <a:t> φιλίας </a:t>
            </a:r>
            <a:r>
              <a:rPr lang="el-GR" sz="1800" b="0" i="0" dirty="0" err="1">
                <a:solidFill>
                  <a:srgbClr val="000000"/>
                </a:solidFill>
                <a:effectLst/>
                <a:latin typeface="Calibri" panose="020F0502020204030204" pitchFamily="34" charset="0"/>
              </a:rPr>
              <a:t>συναγωγοί</a:t>
            </a:r>
            <a:r>
              <a:rPr lang="el-GR" sz="1800" b="0" i="0" dirty="0">
                <a:solidFill>
                  <a:srgbClr val="000000"/>
                </a:solidFill>
                <a:effectLst/>
                <a:latin typeface="Calibri" panose="020F0502020204030204" pitchFamily="34" charset="0"/>
              </a:rPr>
              <a:t>.</a:t>
            </a:r>
          </a:p>
          <a:p>
            <a:pPr algn="just"/>
            <a:r>
              <a:rPr lang="el-GR" sz="1800" b="0" i="0" dirty="0">
                <a:solidFill>
                  <a:srgbClr val="000000"/>
                </a:solidFill>
                <a:effectLst/>
                <a:latin typeface="Calibri" panose="020F0502020204030204" pitchFamily="34" charset="0"/>
              </a:rPr>
              <a:t>Πλάτων, Πρωταγόρας 322 a-c</a:t>
            </a:r>
          </a:p>
          <a:p>
            <a:pPr algn="just"/>
            <a:r>
              <a:rPr lang="el-GR" sz="1800" b="0" i="0" dirty="0">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140027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3E6E15-1060-4E16-81EE-D34153C7F518}"/>
              </a:ext>
            </a:extLst>
          </p:cNvPr>
          <p:cNvSpPr txBox="1"/>
          <p:nvPr/>
        </p:nvSpPr>
        <p:spPr>
          <a:xfrm>
            <a:off x="807868" y="541537"/>
            <a:ext cx="10768614" cy="5355312"/>
          </a:xfrm>
          <a:prstGeom prst="rect">
            <a:avLst/>
          </a:prstGeom>
          <a:noFill/>
        </p:spPr>
        <p:txBody>
          <a:bodyPr wrap="square">
            <a:spAutoFit/>
          </a:bodyPr>
          <a:lstStyle/>
          <a:p>
            <a:pPr algn="just"/>
            <a:r>
              <a:rPr lang="el-GR" b="0" i="0" dirty="0">
                <a:solidFill>
                  <a:srgbClr val="000000"/>
                </a:solidFill>
                <a:effectLst/>
                <a:latin typeface="Calibri" panose="020F0502020204030204" pitchFamily="34" charset="0"/>
              </a:rPr>
              <a:t> </a:t>
            </a:r>
          </a:p>
          <a:p>
            <a:pPr algn="l"/>
            <a:r>
              <a:rPr lang="el-GR" b="1" i="0" dirty="0">
                <a:solidFill>
                  <a:srgbClr val="FFFFFF"/>
                </a:solidFill>
                <a:effectLst/>
                <a:latin typeface="Calibri" panose="020F0502020204030204" pitchFamily="34" charset="0"/>
              </a:rPr>
              <a:t>Παράλληλο κείμενο</a:t>
            </a:r>
            <a:endParaRPr lang="el-GR" b="0" i="0" dirty="0">
              <a:solidFill>
                <a:srgbClr val="000000"/>
              </a:solidFill>
              <a:effectLst/>
              <a:latin typeface="Calibri" panose="020F0502020204030204" pitchFamily="34" charset="0"/>
            </a:endParaRPr>
          </a:p>
          <a:p>
            <a:pPr algn="just"/>
            <a:r>
              <a:rPr lang="el-GR" b="0" i="0" dirty="0">
                <a:solidFill>
                  <a:srgbClr val="000000"/>
                </a:solidFill>
                <a:effectLst/>
                <a:latin typeface="Calibri" panose="020F0502020204030204" pitchFamily="34" charset="0"/>
              </a:rPr>
              <a:t> </a:t>
            </a:r>
          </a:p>
          <a:p>
            <a:pPr algn="just"/>
            <a:r>
              <a:rPr lang="el-GR" b="1" i="0" dirty="0">
                <a:solidFill>
                  <a:srgbClr val="000000"/>
                </a:solidFill>
                <a:effectLst/>
                <a:latin typeface="Calibri" panose="020F0502020204030204" pitchFamily="34" charset="0"/>
              </a:rPr>
              <a:t>Μετάφραση</a:t>
            </a:r>
            <a:endParaRPr lang="el-GR" b="0" i="0" dirty="0">
              <a:solidFill>
                <a:srgbClr val="000000"/>
              </a:solidFill>
              <a:effectLst/>
              <a:latin typeface="Calibri" panose="020F0502020204030204" pitchFamily="34" charset="0"/>
            </a:endParaRPr>
          </a:p>
          <a:p>
            <a:pPr algn="just"/>
            <a:r>
              <a:rPr lang="el-GR" b="0" i="0" dirty="0">
                <a:solidFill>
                  <a:srgbClr val="000000"/>
                </a:solidFill>
                <a:effectLst/>
                <a:latin typeface="Calibri" panose="020F0502020204030204" pitchFamily="34" charset="0"/>
              </a:rPr>
              <a:t>Κι όταν ο άνθρωπος μετείχε της θεϊκής μοίρας, πρώτα </a:t>
            </a:r>
            <a:r>
              <a:rPr lang="el-GR" b="0" i="0" dirty="0" err="1">
                <a:solidFill>
                  <a:srgbClr val="000000"/>
                </a:solidFill>
                <a:effectLst/>
                <a:latin typeface="Calibri" panose="020F0502020204030204" pitchFamily="34" charset="0"/>
              </a:rPr>
              <a:t>πρώτα</a:t>
            </a:r>
            <a:r>
              <a:rPr lang="el-GR" b="0" i="0" dirty="0">
                <a:solidFill>
                  <a:srgbClr val="000000"/>
                </a:solidFill>
                <a:effectLst/>
                <a:latin typeface="Calibri" panose="020F0502020204030204" pitchFamily="34" charset="0"/>
              </a:rPr>
              <a:t> εξαιτίας της συγγένειας με το θείο μόνος αυτός από τα πλάσματα πίστεψε στους θεούς και επιχειρούσε να ιδρύσει και βωμούς και αγάλματα θεών· έπειτα εφεύρε γρήγορα με την τέχνη, έναρθρο λόγο και λέξεις και βρήκε κατοικίες και ρούχα και υποδήματα και στρωσίδια και την τροφή από τη γη. Έτσι λοιπόν προετοιμασμένοι οι άνθρωποι στην αρχή κατοικούσαν διασκορπισμένοι, αλλά πόλεις δεν υπήρχαν· χάνονταν λοιπόν από τα ζώα, επειδή ήταν από κάθε άποψη πιο ανίσχυροι από αυτά και ο τεχνικός τρόπος κατασκευής ήταν γι' αυτούς ικανός βοηθός για τροφή, αλλά για τον αγώνα με τα ζώα ανεπαρκής· γιατί δεν είχαν ακόμη πολιτική τέχνη, της οποίας μέρος είναι η πολεμική· ζητούσαν λοιπόν να μαζεύονται και να σώζονται κτίζοντας πόλεις· όταν λοιπόν συναθροίσθηκαν, αδικούσαν ο ένας τον άλλο, επειδή δεν είχαν την πολιτική τέχνη, ώστε πάλι διασκορπίζονταν και αφανίζονταν. Ο Δίας λοιπόν, επειδή φοβήθηκε για το γένος μας μήπως αφανιστεί ολόκληρο, στέλνει τον Ερμή φέρνοντας στους ανθρώπους το αίσθημα της ντροπής και τη δικαιοσύνη, για να είναι μέσα πειθαρχίας για τις πόλεις για συνεκτικοί δεσμοί φιλίας για τους ανθρώπους. </a:t>
            </a:r>
          </a:p>
          <a:p>
            <a:pPr algn="just"/>
            <a:endParaRPr lang="el-GR" dirty="0">
              <a:solidFill>
                <a:srgbClr val="000000"/>
              </a:solidFill>
              <a:latin typeface="Calibri" panose="020F0502020204030204" pitchFamily="34" charset="0"/>
            </a:endParaRPr>
          </a:p>
          <a:p>
            <a:pPr algn="just"/>
            <a:endParaRPr lang="el-GR" b="0" i="0" dirty="0">
              <a:solidFill>
                <a:srgbClr val="000000"/>
              </a:solidFill>
              <a:effectLst/>
              <a:latin typeface="Calibri" panose="020F0502020204030204" pitchFamily="34" charset="0"/>
            </a:endParaRPr>
          </a:p>
          <a:p>
            <a:pPr algn="just"/>
            <a:endParaRPr lang="el-GR" b="0" i="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252403262"/>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TotalTime>
  <Words>835</Words>
  <Application>Microsoft Office PowerPoint</Application>
  <PresentationFormat>Ευρεία οθόνη</PresentationFormat>
  <Paragraphs>62</Paragraphs>
  <Slides>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6</vt:i4>
      </vt:variant>
    </vt:vector>
  </HeadingPairs>
  <TitlesOfParts>
    <vt:vector size="12" baseType="lpstr">
      <vt:lpstr>Arial</vt:lpstr>
      <vt:lpstr>Calibri</vt:lpstr>
      <vt:lpstr>Century Gothic</vt:lpstr>
      <vt:lpstr>Times New Roman</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5</cp:revision>
  <dcterms:created xsi:type="dcterms:W3CDTF">2020-09-11T19:29:51Z</dcterms:created>
  <dcterms:modified xsi:type="dcterms:W3CDTF">2020-09-18T20:06:33Z</dcterms:modified>
</cp:coreProperties>
</file>