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users.sch.gr/ipap/Ellinikos%20Politismos/Yliko/Theoria%20arxaia/metafraseis%20b%20gym/b05xm.ht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B2898C7-53A6-42CD-8AB0-A769CF1FF76C}"/>
              </a:ext>
            </a:extLst>
          </p:cNvPr>
          <p:cNvSpPr txBox="1"/>
          <p:nvPr/>
        </p:nvSpPr>
        <p:spPr>
          <a:xfrm>
            <a:off x="1921276" y="5607119"/>
            <a:ext cx="6094520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endParaRPr lang="el-GR" sz="800" dirty="0">
              <a:solidFill>
                <a:srgbClr val="00B0F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l-GR" sz="800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http://users.sch.gr/ipap/Ellinikos%20Politismos/Yliko/Theoria%20arxaia/metafraseis%20b%20gym/b05xm.htm</a:t>
            </a:r>
            <a:endParaRPr lang="el-GR" sz="800" dirty="0">
              <a:solidFill>
                <a:srgbClr val="00B0F0"/>
              </a:solidFill>
            </a:endParaRPr>
          </a:p>
          <a:p>
            <a:endParaRPr lang="el-GR" sz="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51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0E788C-7FB6-4AE6-9931-A711FBE2CC32}"/>
              </a:ext>
            </a:extLst>
          </p:cNvPr>
          <p:cNvSpPr txBox="1"/>
          <p:nvPr/>
        </p:nvSpPr>
        <p:spPr>
          <a:xfrm>
            <a:off x="2630009" y="1439947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i="0" dirty="0">
                <a:solidFill>
                  <a:srgbClr val="F44336"/>
                </a:solidFill>
                <a:effectLst/>
                <a:latin typeface="Calibri" panose="020F0502020204030204" pitchFamily="34" charset="0"/>
              </a:rPr>
              <a:t>5η Ενότητα, Η ελεημοσύνη βασίλισσα των αρετών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3523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C64E6EB2-B720-4E4F-8FB7-979D2824DF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461059"/>
              </p:ext>
            </p:extLst>
          </p:nvPr>
        </p:nvGraphicFramePr>
        <p:xfrm>
          <a:off x="195310" y="258731"/>
          <a:ext cx="11771790" cy="6364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76118">
                  <a:extLst>
                    <a:ext uri="{9D8B030D-6E8A-4147-A177-3AD203B41FA5}">
                      <a16:colId xmlns:a16="http://schemas.microsoft.com/office/drawing/2014/main" val="3605592581"/>
                    </a:ext>
                  </a:extLst>
                </a:gridCol>
                <a:gridCol w="5995672">
                  <a:extLst>
                    <a:ext uri="{9D8B030D-6E8A-4147-A177-3AD203B41FA5}">
                      <a16:colId xmlns:a16="http://schemas.microsoft.com/office/drawing/2014/main" val="718203793"/>
                    </a:ext>
                  </a:extLst>
                </a:gridCol>
              </a:tblGrid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Ἀγαπητοί, μὴ γινώμεθα τῶν ἀλόγων θηριωδέστεροι.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Αγαπητοί, ας μη γίνουμε αγριότεροι από τα ζώα.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1097258619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Ἐκείνοις πάντα κοινὰ καὶ οὐδὲν τοῦ ἄλλου πλέον ἔχει·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Σ’ εκείνα όλα είναι κοινά και κανένα δεν έχει περισσότερα από τα άλλα·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3042776950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σὺ δὲ ἄνθρωπος ὤν, θηρίου γίνῃ χαλεπώτερος,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εσύ όμως αν και είσαι άνθρωπος, γίνεσαι πιο άσπλαχνος από τα θηρία,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1135664214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μυρίων πενήτων τροφὰς μιᾷ κατακλείων οἰκίᾳ.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κλείνοντας ερμητικά σε ένα σπίτι όσα τρόφιμα θα αρκούσαν για να θρέψουν αμέτρητους φτωχούς.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1335110962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Καίτοι γε οὐχ ἡ φύσις ἡμῖν μόνη κοινή,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Και βέβαια, δεν είναι μόνο η φύση μας κοινή,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2347778824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ἀλλὰ καὶ ἕτερα πλείονα·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αλλά και άλλα περισσότερα·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2387748059"/>
                  </a:ext>
                </a:extLst>
              </a:tr>
              <a:tr h="481243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οὐρανὸς κοινὸς καὶ ἥλιος καὶ σελήνη καὶ ἀστέρες καὶ ἀὴρ καὶ θάλασσα καὶ γῆ καὶ ζωὴ καὶ τελευτὴ καὶ γῆρας καὶ νόσος καὶ ὑγεία καὶ χρεία τροφῆς καὶ ἐνδυμάτων.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κοινός είναι ο ουρανός και ο ήλιος και η σελήνη και τα αστέρια και ο αέρας και η θάλασσα και η γη και η ζωή και ο θάνατος και τα γηρατειά και οι αρρώστιες και η υγεία και η ανάγκη τροφής και ρούχων.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3218472092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Πῶς οὖν οὐκ ἄτοπον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Πώς λοιπόν δεν είναι παράλογο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2054356840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τοὺς ἐν τοσούτοις κοινωνοῦντας ἀλλήλοις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αυτοί που μοιράζονται τόσα πολλά μεταξύ τους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2129569802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ἐν τοῖς χρήμασιν οὕτως εἶναι πλεονέκτας,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στα χρήματα να είναι τόσο πλεονέκτες,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989581201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καὶ τὴν αὐτὴν μὴ διατηρεῖν ἰσονομίαν;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και να μη διατηρούν την ίδια ισονομία;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1872013426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Ὁ γὰρ θάνατος τῆς μὲν ἀπολαύσεως ἀπάγει,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Γιατί ο θάνατος απομακρύνει από την απόλαυση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2601667933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πρὸς δὲ τὰς εὐθύνας ἄγει.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και οδηγεί στην τιμωρία.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1919639600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Ἵν’ οὖν μὴ τοῦτο γένηται,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Για να μη γίνει κάτι τέτοιο,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2812408027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πολλῇ χρησώμεθα τῇ ἐλεημοσύνῃ.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ας εφαρμόσουμε την ελεημοσύνη.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3810818778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Αὔτη γάρ ἐστιν ἡ βασίλισσα τῶν ἀρετῶν,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Γιατί αυτή είναι η βασίλισσα των αρετών,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640037798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ἥ καὶ ἑξαιρήσεται ἡμᾶς τῆς τιμωρίας.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η οποία θα μας απαλλάξει από την τιμωρία.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4106430223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Τὰ περιττὰ δὴ ποιήσωμεν χρήσιμα,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Ας κάνουμε τα περιττά χρήσιμα,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379813433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τὸν πολὺν προέμενοι πλοῦτον,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αφού παραμερίσουμε τον πολύ πλούτο,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3662112301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καὶ ἐν τῇ ἡμέρᾳ τῆς κρίσεως,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και την ημέρα της κρίσεως,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3380125186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</a:rPr>
                        <a:t>κἄν μυρία ὧμεν πεπλημμεληκότες,</a:t>
                      </a:r>
                      <a:endParaRPr lang="el-GR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ακόμη κι αν έχουμε διαπράξει πολλά παραπτώματα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842927038"/>
                  </a:ext>
                </a:extLst>
              </a:tr>
              <a:tr h="272522"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b="1" dirty="0">
                          <a:effectLst/>
                        </a:rPr>
                        <a:t>ὁ </a:t>
                      </a:r>
                      <a:r>
                        <a:rPr lang="el-GR" sz="1200" b="1" dirty="0" err="1">
                          <a:effectLst/>
                        </a:rPr>
                        <a:t>Θεὸς</a:t>
                      </a:r>
                      <a:r>
                        <a:rPr lang="el-GR" sz="1200" b="1" dirty="0">
                          <a:effectLst/>
                        </a:rPr>
                        <a:t> μεταδώσει συγγνώμης </a:t>
                      </a:r>
                      <a:r>
                        <a:rPr lang="el-GR" sz="1200" b="1" dirty="0" err="1">
                          <a:effectLst/>
                        </a:rPr>
                        <a:t>ἡμῖν</a:t>
                      </a:r>
                      <a:r>
                        <a:rPr lang="el-GR" sz="1200" b="1" dirty="0">
                          <a:effectLst/>
                        </a:rPr>
                        <a:t>.</a:t>
                      </a:r>
                      <a:endParaRPr lang="el-GR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tc>
                  <a:txBody>
                    <a:bodyPr/>
                    <a:lstStyle/>
                    <a:p>
                      <a:pPr marL="28575" marR="28575"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ο Θεός θα μας συγχωρήσει.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29" marR="30829" marT="0" marB="0" anchor="ctr"/>
                </a:tc>
                <a:extLst>
                  <a:ext uri="{0D108BD9-81ED-4DB2-BD59-A6C34878D82A}">
                    <a16:rowId xmlns:a16="http://schemas.microsoft.com/office/drawing/2014/main" val="4046365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04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727805-A0F9-46DC-81B7-3A79FCE94EED}"/>
              </a:ext>
            </a:extLst>
          </p:cNvPr>
          <p:cNvSpPr txBox="1"/>
          <p:nvPr/>
        </p:nvSpPr>
        <p:spPr>
          <a:xfrm>
            <a:off x="458679" y="440120"/>
            <a:ext cx="1127464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l"/>
            <a:r>
              <a:rPr lang="el-GR" sz="1800" b="1" i="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Παράλληλα κείμενα</a:t>
            </a:r>
            <a:endParaRPr lang="el-GR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just"/>
            <a:r>
              <a:rPr lang="el-GR" sz="18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Στο παρακάτω απόσπασμα εκθειάζεται η ελεημοσύνη, γιατί μας φέρνει πιο κοντά στον Θεό.</a:t>
            </a:r>
            <a:endParaRPr lang="el-GR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Ὁ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Χριστὸς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πλούσιος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ὤν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ἐπτώχευσε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ἵνα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καὶ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ἡμεῖς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τοὺς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πτωχοὺς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ὡς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ἀδελφοὺς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τοῦ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ἡμετέρου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Δημιουργού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καὶ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κριτοῦ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ἐλεήσωμεν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Καὶ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τί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τῆς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φιλοπτωχίας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τὸ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κέρδος;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Ἐν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ἡμέρᾷ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πονηρᾷ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ῥύσεται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αὐτὸν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ὁ Κύριος.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Δηλοῖ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δὲ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τὴν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τῆς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κρίσεως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ὀδύνας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τοῖς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ἁμαρτωλοῖς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καὶ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πόνους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ἐπιφέρουσαν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Ῥύσεται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φῶς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τοὺς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φιλοπτώχους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ὁ Κύριος.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Χρεωστεῖ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γὰρ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αὐτοῖς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φιλανθρωπίαν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ὡς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αὐτὸς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τὴν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ἐλεημοσύνην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παρ’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αὐτοῖς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δανεισάμενος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·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καὶ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διὰ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μὲν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τοῦ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Σολομώντος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εἰπὼν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· Ὁ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ἐλεῶν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πτωχὸν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δανείζει Θεόν.</a:t>
            </a:r>
          </a:p>
          <a:p>
            <a:pPr algn="just"/>
            <a:r>
              <a:rPr lang="el-GR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Ἀθανάσιος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ὁ Μέγας, 27.196.29-38ς ὁ Μέγας, 27.196.29-38</a:t>
            </a:r>
          </a:p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just"/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Μετάφραση</a:t>
            </a:r>
            <a:endParaRPr lang="el-GR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 Χριστός, ενώ ήταν πλούσιος πτώχευσε, για να ελεήσουμε και εμείς τους φτωχούς σαν αδερφούς του Δημιουργού μας και κριτή. Και ποιο είναι το κέρδος της αγάπης προς τους φτωχούς; Σε μια δύσκολη ημέρα ο Κύριος θα τον σώσει. Και φανερώνει την ημέρα της Κρίσης που φέρνει πόνους και βάσανα για τους αμαρτωλούς. Θα σώσει ο Κύριος ως φως αυτούς που αγαπούν τους φτωχούς. Γιατί χρωστάει φιλανθρωπία σ' αυτούς, επειδή ο ίδιος δανείστηκε την ελεημοσύνη από αυτούς και μέσω του Σολομώντα είπε: Εκείνος που ελεεί το φτωχό δανείζει το Θεό.</a:t>
            </a:r>
          </a:p>
        </p:txBody>
      </p:sp>
    </p:spTree>
    <p:extLst>
      <p:ext uri="{BB962C8B-B14F-4D97-AF65-F5344CB8AC3E}">
        <p14:creationId xmlns:p14="http://schemas.microsoft.com/office/powerpoint/2010/main" val="492440433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633</Words>
  <Application>Microsoft Office PowerPoint</Application>
  <PresentationFormat>Ευρεία οθόνη</PresentationFormat>
  <Paragraphs>56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 3</vt:lpstr>
      <vt:lpstr>Θρόισμα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User; ΤΑΣΙΟΠΟΥΛΟΥ</dc:creator>
  <cp:lastModifiedBy>User</cp:lastModifiedBy>
  <cp:revision>5</cp:revision>
  <dcterms:created xsi:type="dcterms:W3CDTF">2020-09-11T19:14:26Z</dcterms:created>
  <dcterms:modified xsi:type="dcterms:W3CDTF">2021-02-14T19:37:07Z</dcterms:modified>
</cp:coreProperties>
</file>