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1"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4" autoAdjust="0"/>
    <p:restoredTop sz="94660"/>
  </p:normalViewPr>
  <p:slideViewPr>
    <p:cSldViewPr snapToGrid="0">
      <p:cViewPr varScale="1">
        <p:scale>
          <a:sx n="86" d="100"/>
          <a:sy n="86" d="100"/>
        </p:scale>
        <p:origin x="42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1/14/2021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users.sch.gr/ipap/Ellinikos%20Politismos/AR/ar.ag/Brygos-17.htm"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users.sch.gr/ipap/Ellinikos%20Politismos/Yliko/Theoria%20arxaia/metafraseis%20b%20gym/b04xm.htm"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F5F8727D-FECB-4239-BD39-1FA94245435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947" y="0"/>
            <a:ext cx="6918325"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69ABDCD3-E909-4176-A677-AA8E2BCE6A22}"/>
              </a:ext>
            </a:extLst>
          </p:cNvPr>
          <p:cNvSpPr txBox="1"/>
          <p:nvPr/>
        </p:nvSpPr>
        <p:spPr>
          <a:xfrm>
            <a:off x="7366815" y="4566639"/>
            <a:ext cx="3810170" cy="2031325"/>
          </a:xfrm>
          <a:prstGeom prst="rect">
            <a:avLst/>
          </a:prstGeom>
          <a:noFill/>
          <a:ln>
            <a:solidFill>
              <a:srgbClr val="00B0F0"/>
            </a:solidFill>
          </a:ln>
        </p:spPr>
        <p:txBody>
          <a:bodyPr wrap="square">
            <a:spAutoFit/>
          </a:bodyPr>
          <a:lstStyle/>
          <a:p>
            <a:pPr algn="just"/>
            <a:r>
              <a:rPr lang="el-GR" b="0" i="0" dirty="0">
                <a:solidFill>
                  <a:srgbClr val="000000"/>
                </a:solidFill>
                <a:effectLst/>
                <a:latin typeface="Calibri" panose="020F0502020204030204" pitchFamily="34" charset="0"/>
              </a:rPr>
              <a:t>Η Σελήνη ταξιδεύει πάνω από τα κύματα με το άρμα της, που το σέρνουν δύο φτερωτά άλογα (εσωτερικό ερυθρόμορφης</a:t>
            </a:r>
          </a:p>
          <a:p>
            <a:pPr algn="just"/>
            <a:r>
              <a:rPr lang="el-GR" b="0" i="0" dirty="0">
                <a:solidFill>
                  <a:srgbClr val="000000"/>
                </a:solidFill>
                <a:effectLst/>
                <a:latin typeface="Calibri" panose="020F0502020204030204" pitchFamily="34" charset="0"/>
              </a:rPr>
              <a:t> κύλικας, </a:t>
            </a:r>
            <a:r>
              <a:rPr lang="el-GR" b="0" i="0" u="none" strike="noStrike" dirty="0">
                <a:solidFill>
                  <a:srgbClr val="0000FF"/>
                </a:solidFill>
                <a:effectLst/>
                <a:latin typeface="Calibri" panose="020F0502020204030204" pitchFamily="34" charset="0"/>
                <a:hlinkClick r:id="rId3"/>
              </a:rPr>
              <a:t>Ζωγράφος του </a:t>
            </a:r>
            <a:r>
              <a:rPr lang="el-GR" b="0" i="0" u="none" strike="noStrike" dirty="0" err="1">
                <a:solidFill>
                  <a:srgbClr val="0000FF"/>
                </a:solidFill>
                <a:effectLst/>
                <a:latin typeface="Calibri" panose="020F0502020204030204" pitchFamily="34" charset="0"/>
                <a:hlinkClick r:id="rId3"/>
              </a:rPr>
              <a:t>Βρύγου</a:t>
            </a:r>
            <a:r>
              <a:rPr lang="el-GR" b="0" i="0" dirty="0">
                <a:solidFill>
                  <a:srgbClr val="000000"/>
                </a:solidFill>
                <a:effectLst/>
                <a:latin typeface="Calibri" panose="020F0502020204030204" pitchFamily="34" charset="0"/>
              </a:rPr>
              <a:t>, 490 π.Χ., </a:t>
            </a:r>
            <a:r>
              <a:rPr lang="el-GR" b="0" i="0" dirty="0" err="1">
                <a:solidFill>
                  <a:srgbClr val="000000"/>
                </a:solidFill>
                <a:effectLst/>
                <a:latin typeface="Calibri" panose="020F0502020204030204" pitchFamily="34" charset="0"/>
              </a:rPr>
              <a:t>Staatliche</a:t>
            </a:r>
            <a:r>
              <a:rPr lang="el-GR" b="0" i="0" dirty="0">
                <a:solidFill>
                  <a:srgbClr val="000000"/>
                </a:solidFill>
                <a:effectLst/>
                <a:latin typeface="Calibri" panose="020F0502020204030204" pitchFamily="34" charset="0"/>
              </a:rPr>
              <a:t> </a:t>
            </a:r>
            <a:r>
              <a:rPr lang="el-GR" b="0" i="0" dirty="0" err="1">
                <a:solidFill>
                  <a:srgbClr val="000000"/>
                </a:solidFill>
                <a:effectLst/>
                <a:latin typeface="Calibri" panose="020F0502020204030204" pitchFamily="34" charset="0"/>
              </a:rPr>
              <a:t>Museen</a:t>
            </a:r>
            <a:r>
              <a:rPr lang="el-GR" b="0" i="0" dirty="0">
                <a:solidFill>
                  <a:srgbClr val="000000"/>
                </a:solidFill>
                <a:effectLst/>
                <a:latin typeface="Calibri" panose="020F0502020204030204" pitchFamily="34" charset="0"/>
              </a:rPr>
              <a:t>, Βερολίνο).</a:t>
            </a:r>
          </a:p>
          <a:p>
            <a:pPr algn="just"/>
            <a:endParaRPr lang="el-GR" dirty="0"/>
          </a:p>
        </p:txBody>
      </p:sp>
    </p:spTree>
    <p:extLst>
      <p:ext uri="{BB962C8B-B14F-4D97-AF65-F5344CB8AC3E}">
        <p14:creationId xmlns:p14="http://schemas.microsoft.com/office/powerpoint/2010/main" val="23263832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45678AE-331E-4A4A-830A-F644C7B7B43E}"/>
              </a:ext>
            </a:extLst>
          </p:cNvPr>
          <p:cNvSpPr txBox="1"/>
          <p:nvPr/>
        </p:nvSpPr>
        <p:spPr>
          <a:xfrm>
            <a:off x="3047260" y="3250992"/>
            <a:ext cx="6094520" cy="369332"/>
          </a:xfrm>
          <a:prstGeom prst="rect">
            <a:avLst/>
          </a:prstGeom>
          <a:noFill/>
        </p:spPr>
        <p:txBody>
          <a:bodyPr wrap="square">
            <a:spAutoFit/>
          </a:bodyPr>
          <a:lstStyle/>
          <a:p>
            <a:r>
              <a:rPr lang="el-GR" b="1" i="0" dirty="0">
                <a:solidFill>
                  <a:srgbClr val="F44336"/>
                </a:solidFill>
                <a:effectLst/>
                <a:latin typeface="Calibri" panose="020F0502020204030204" pitchFamily="34" charset="0"/>
              </a:rPr>
              <a:t>4η Ενότητα, Οι </a:t>
            </a:r>
            <a:r>
              <a:rPr lang="el-GR" b="1" i="0" dirty="0" err="1">
                <a:solidFill>
                  <a:srgbClr val="F44336"/>
                </a:solidFill>
                <a:effectLst/>
                <a:latin typeface="Calibri" panose="020F0502020204030204" pitchFamily="34" charset="0"/>
              </a:rPr>
              <a:t>Σεληνίτες</a:t>
            </a:r>
            <a:endParaRPr lang="el-GR" dirty="0"/>
          </a:p>
        </p:txBody>
      </p:sp>
    </p:spTree>
    <p:extLst>
      <p:ext uri="{BB962C8B-B14F-4D97-AF65-F5344CB8AC3E}">
        <p14:creationId xmlns:p14="http://schemas.microsoft.com/office/powerpoint/2010/main" val="708056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Πίνακας 1">
            <a:extLst>
              <a:ext uri="{FF2B5EF4-FFF2-40B4-BE49-F238E27FC236}">
                <a16:creationId xmlns:a16="http://schemas.microsoft.com/office/drawing/2014/main" id="{D64FDF81-29DD-41F1-95FC-B55FD7A2EB92}"/>
              </a:ext>
            </a:extLst>
          </p:cNvPr>
          <p:cNvGraphicFramePr>
            <a:graphicFrameLocks noGrp="1"/>
          </p:cNvGraphicFramePr>
          <p:nvPr>
            <p:extLst>
              <p:ext uri="{D42A27DB-BD31-4B8C-83A1-F6EECF244321}">
                <p14:modId xmlns:p14="http://schemas.microsoft.com/office/powerpoint/2010/main" val="3800677124"/>
              </p:ext>
            </p:extLst>
          </p:nvPr>
        </p:nvGraphicFramePr>
        <p:xfrm>
          <a:off x="115410" y="81980"/>
          <a:ext cx="11961180" cy="6523006"/>
        </p:xfrm>
        <a:graphic>
          <a:graphicData uri="http://schemas.openxmlformats.org/drawingml/2006/table">
            <a:tbl>
              <a:tblPr firstRow="1" firstCol="1" lastRow="1" lastCol="1" bandRow="1" bandCol="1">
                <a:tableStyleId>{5C22544A-7EE6-4342-B048-85BDC9FD1C3A}</a:tableStyleId>
              </a:tblPr>
              <a:tblGrid>
                <a:gridCol w="6990554">
                  <a:extLst>
                    <a:ext uri="{9D8B030D-6E8A-4147-A177-3AD203B41FA5}">
                      <a16:colId xmlns:a16="http://schemas.microsoft.com/office/drawing/2014/main" val="751048776"/>
                    </a:ext>
                  </a:extLst>
                </a:gridCol>
                <a:gridCol w="4970626">
                  <a:extLst>
                    <a:ext uri="{9D8B030D-6E8A-4147-A177-3AD203B41FA5}">
                      <a16:colId xmlns:a16="http://schemas.microsoft.com/office/drawing/2014/main" val="3847434229"/>
                    </a:ext>
                  </a:extLst>
                </a:gridCol>
              </a:tblGrid>
              <a:tr h="296500">
                <a:tc>
                  <a:txBody>
                    <a:bodyPr/>
                    <a:lstStyle/>
                    <a:p>
                      <a:r>
                        <a:rPr lang="el-GR" sz="1200">
                          <a:solidFill>
                            <a:srgbClr val="0070C0"/>
                          </a:solidFill>
                          <a:effectLst/>
                        </a:rPr>
                        <a:t>Καλὸς δὲ παρὰ Σεληνίταις νομίζεται,</a:t>
                      </a:r>
                      <a:endParaRPr lang="el-GR" sz="1200">
                        <a:solidFill>
                          <a:srgbClr val="0070C0"/>
                        </a:solidFill>
                        <a:effectLst/>
                        <a:latin typeface="Times New Roman" panose="02020603050405020304" pitchFamily="18" charset="0"/>
                        <a:ea typeface="Times New Roman" panose="02020603050405020304" pitchFamily="18" charset="0"/>
                      </a:endParaRPr>
                    </a:p>
                  </a:txBody>
                  <a:tcPr marL="31322" marR="31322" marT="0" marB="0" anchor="ctr">
                    <a:solidFill>
                      <a:schemeClr val="bg1"/>
                    </a:solidFill>
                  </a:tcPr>
                </a:tc>
                <a:tc>
                  <a:txBody>
                    <a:bodyPr/>
                    <a:lstStyle/>
                    <a:p>
                      <a:r>
                        <a:rPr lang="el-GR" sz="1200" b="0">
                          <a:solidFill>
                            <a:srgbClr val="0070C0"/>
                          </a:solidFill>
                          <a:effectLst/>
                        </a:rPr>
                        <a:t>Όμορφος κατά τη γνώμη των Σεληνιτών θεωρείται,</a:t>
                      </a:r>
                      <a:endParaRPr lang="el-GR" sz="1200" b="0">
                        <a:solidFill>
                          <a:srgbClr val="0070C0"/>
                        </a:solidFill>
                        <a:effectLst/>
                        <a:latin typeface="Times New Roman" panose="02020603050405020304" pitchFamily="18" charset="0"/>
                        <a:ea typeface="Times New Roman" panose="02020603050405020304" pitchFamily="18" charset="0"/>
                      </a:endParaRPr>
                    </a:p>
                  </a:txBody>
                  <a:tcPr marL="31322" marR="31322" marT="0" marB="0" anchor="ctr">
                    <a:solidFill>
                      <a:schemeClr val="bg1"/>
                    </a:solidFill>
                  </a:tcPr>
                </a:tc>
                <a:extLst>
                  <a:ext uri="{0D108BD9-81ED-4DB2-BD59-A6C34878D82A}">
                    <a16:rowId xmlns:a16="http://schemas.microsoft.com/office/drawing/2014/main" val="2956078473"/>
                  </a:ext>
                </a:extLst>
              </a:tr>
              <a:tr h="197667">
                <a:tc>
                  <a:txBody>
                    <a:bodyPr/>
                    <a:lstStyle/>
                    <a:p>
                      <a:r>
                        <a:rPr lang="el-GR" sz="1200">
                          <a:solidFill>
                            <a:srgbClr val="0070C0"/>
                          </a:solidFill>
                          <a:effectLst/>
                        </a:rPr>
                        <a:t>ἢν πού τις φαλακρὸς ἦ.</a:t>
                      </a:r>
                      <a:endParaRPr lang="el-GR" sz="1200">
                        <a:solidFill>
                          <a:srgbClr val="0070C0"/>
                        </a:solidFill>
                        <a:effectLst/>
                        <a:latin typeface="Times New Roman" panose="02020603050405020304" pitchFamily="18" charset="0"/>
                        <a:ea typeface="Times New Roman" panose="02020603050405020304" pitchFamily="18" charset="0"/>
                      </a:endParaRPr>
                    </a:p>
                  </a:txBody>
                  <a:tcPr marL="31322" marR="31322" marT="0" marB="0" anchor="ctr">
                    <a:solidFill>
                      <a:schemeClr val="bg1"/>
                    </a:solidFill>
                  </a:tcPr>
                </a:tc>
                <a:tc>
                  <a:txBody>
                    <a:bodyPr/>
                    <a:lstStyle/>
                    <a:p>
                      <a:r>
                        <a:rPr lang="el-GR" sz="1200" b="0">
                          <a:solidFill>
                            <a:srgbClr val="0070C0"/>
                          </a:solidFill>
                          <a:effectLst/>
                        </a:rPr>
                        <a:t>αν κάποιος είναι φαλακρός.</a:t>
                      </a:r>
                      <a:endParaRPr lang="el-GR" sz="1200" b="0">
                        <a:solidFill>
                          <a:srgbClr val="0070C0"/>
                        </a:solidFill>
                        <a:effectLst/>
                        <a:latin typeface="Times New Roman" panose="02020603050405020304" pitchFamily="18" charset="0"/>
                        <a:ea typeface="Times New Roman" panose="02020603050405020304" pitchFamily="18" charset="0"/>
                      </a:endParaRPr>
                    </a:p>
                  </a:txBody>
                  <a:tcPr marL="31322" marR="31322" marT="0" marB="0" anchor="ctr">
                    <a:solidFill>
                      <a:schemeClr val="bg1"/>
                    </a:solidFill>
                  </a:tcPr>
                </a:tc>
                <a:extLst>
                  <a:ext uri="{0D108BD9-81ED-4DB2-BD59-A6C34878D82A}">
                    <a16:rowId xmlns:a16="http://schemas.microsoft.com/office/drawing/2014/main" val="1902114435"/>
                  </a:ext>
                </a:extLst>
              </a:tr>
              <a:tr h="494167">
                <a:tc>
                  <a:txBody>
                    <a:bodyPr/>
                    <a:lstStyle/>
                    <a:p>
                      <a:r>
                        <a:rPr lang="el-GR" sz="1200">
                          <a:solidFill>
                            <a:srgbClr val="0070C0"/>
                          </a:solidFill>
                          <a:effectLst/>
                        </a:rPr>
                        <a:t>Καὶ μὴν καὶ γένεια φύουσιν μικρὸν ὑπὲρ τὰ γόνατα.</a:t>
                      </a:r>
                      <a:endParaRPr lang="el-GR" sz="1200">
                        <a:solidFill>
                          <a:srgbClr val="0070C0"/>
                        </a:solidFill>
                        <a:effectLst/>
                        <a:latin typeface="Times New Roman" panose="02020603050405020304" pitchFamily="18" charset="0"/>
                        <a:ea typeface="Times New Roman" panose="02020603050405020304" pitchFamily="18" charset="0"/>
                      </a:endParaRPr>
                    </a:p>
                  </a:txBody>
                  <a:tcPr marL="31322" marR="31322" marT="0" marB="0" anchor="ctr">
                    <a:solidFill>
                      <a:schemeClr val="bg1"/>
                    </a:solidFill>
                  </a:tcPr>
                </a:tc>
                <a:tc>
                  <a:txBody>
                    <a:bodyPr/>
                    <a:lstStyle/>
                    <a:p>
                      <a:r>
                        <a:rPr lang="el-GR" sz="1200" b="0">
                          <a:solidFill>
                            <a:srgbClr val="0070C0"/>
                          </a:solidFill>
                          <a:effectLst/>
                        </a:rPr>
                        <a:t>Και μάλιστα και γένια αφήνουν να φυτρώσουν λίγο πάνω από τα γόνατα.</a:t>
                      </a:r>
                      <a:endParaRPr lang="el-GR" sz="1200" b="0">
                        <a:solidFill>
                          <a:srgbClr val="0070C0"/>
                        </a:solidFill>
                        <a:effectLst/>
                        <a:latin typeface="Times New Roman" panose="02020603050405020304" pitchFamily="18" charset="0"/>
                        <a:ea typeface="Times New Roman" panose="02020603050405020304" pitchFamily="18" charset="0"/>
                      </a:endParaRPr>
                    </a:p>
                  </a:txBody>
                  <a:tcPr marL="31322" marR="31322" marT="0" marB="0" anchor="ctr">
                    <a:solidFill>
                      <a:schemeClr val="bg1"/>
                    </a:solidFill>
                  </a:tcPr>
                </a:tc>
                <a:extLst>
                  <a:ext uri="{0D108BD9-81ED-4DB2-BD59-A6C34878D82A}">
                    <a16:rowId xmlns:a16="http://schemas.microsoft.com/office/drawing/2014/main" val="841871777"/>
                  </a:ext>
                </a:extLst>
              </a:tr>
              <a:tr h="197667">
                <a:tc>
                  <a:txBody>
                    <a:bodyPr/>
                    <a:lstStyle/>
                    <a:p>
                      <a:r>
                        <a:rPr lang="el-GR" sz="1200">
                          <a:solidFill>
                            <a:srgbClr val="0070C0"/>
                          </a:solidFill>
                          <a:effectLst/>
                        </a:rPr>
                        <a:t>Καὶ ὄνυχας ἐν τοῖς ποσίν οὐκ ἔχουσιν,</a:t>
                      </a:r>
                      <a:endParaRPr lang="el-GR" sz="1200">
                        <a:solidFill>
                          <a:srgbClr val="0070C0"/>
                        </a:solidFill>
                        <a:effectLst/>
                        <a:latin typeface="Times New Roman" panose="02020603050405020304" pitchFamily="18" charset="0"/>
                        <a:ea typeface="Times New Roman" panose="02020603050405020304" pitchFamily="18" charset="0"/>
                      </a:endParaRPr>
                    </a:p>
                  </a:txBody>
                  <a:tcPr marL="31322" marR="31322" marT="0" marB="0" anchor="ctr">
                    <a:solidFill>
                      <a:schemeClr val="bg1"/>
                    </a:solidFill>
                  </a:tcPr>
                </a:tc>
                <a:tc>
                  <a:txBody>
                    <a:bodyPr/>
                    <a:lstStyle/>
                    <a:p>
                      <a:r>
                        <a:rPr lang="el-GR" sz="1200" b="0">
                          <a:solidFill>
                            <a:srgbClr val="0070C0"/>
                          </a:solidFill>
                          <a:effectLst/>
                        </a:rPr>
                        <a:t>Και νύχια στα πόδια δεν έχουν,</a:t>
                      </a:r>
                      <a:endParaRPr lang="el-GR" sz="1200" b="0">
                        <a:solidFill>
                          <a:srgbClr val="0070C0"/>
                        </a:solidFill>
                        <a:effectLst/>
                        <a:latin typeface="Times New Roman" panose="02020603050405020304" pitchFamily="18" charset="0"/>
                        <a:ea typeface="Times New Roman" panose="02020603050405020304" pitchFamily="18" charset="0"/>
                      </a:endParaRPr>
                    </a:p>
                  </a:txBody>
                  <a:tcPr marL="31322" marR="31322" marT="0" marB="0" anchor="ctr">
                    <a:solidFill>
                      <a:schemeClr val="bg1"/>
                    </a:solidFill>
                  </a:tcPr>
                </a:tc>
                <a:extLst>
                  <a:ext uri="{0D108BD9-81ED-4DB2-BD59-A6C34878D82A}">
                    <a16:rowId xmlns:a16="http://schemas.microsoft.com/office/drawing/2014/main" val="3073371695"/>
                  </a:ext>
                </a:extLst>
              </a:tr>
              <a:tr h="197667">
                <a:tc>
                  <a:txBody>
                    <a:bodyPr/>
                    <a:lstStyle/>
                    <a:p>
                      <a:r>
                        <a:rPr lang="el-GR" sz="1200">
                          <a:solidFill>
                            <a:srgbClr val="0070C0"/>
                          </a:solidFill>
                          <a:effectLst/>
                        </a:rPr>
                        <a:t>ἀλλὰ πάντες εἰσὶν μονοδάκτυλοι.</a:t>
                      </a:r>
                      <a:endParaRPr lang="el-GR" sz="1200">
                        <a:solidFill>
                          <a:srgbClr val="0070C0"/>
                        </a:solidFill>
                        <a:effectLst/>
                        <a:latin typeface="Times New Roman" panose="02020603050405020304" pitchFamily="18" charset="0"/>
                        <a:ea typeface="Times New Roman" panose="02020603050405020304" pitchFamily="18" charset="0"/>
                      </a:endParaRPr>
                    </a:p>
                  </a:txBody>
                  <a:tcPr marL="31322" marR="31322" marT="0" marB="0" anchor="ctr">
                    <a:solidFill>
                      <a:schemeClr val="bg1"/>
                    </a:solidFill>
                  </a:tcPr>
                </a:tc>
                <a:tc>
                  <a:txBody>
                    <a:bodyPr/>
                    <a:lstStyle/>
                    <a:p>
                      <a:r>
                        <a:rPr lang="el-GR" sz="1200" b="0">
                          <a:solidFill>
                            <a:srgbClr val="0070C0"/>
                          </a:solidFill>
                          <a:effectLst/>
                        </a:rPr>
                        <a:t>αλλά όλοι είναι μονοδάκτυλοι.</a:t>
                      </a:r>
                      <a:endParaRPr lang="el-GR" sz="1200" b="0">
                        <a:solidFill>
                          <a:srgbClr val="0070C0"/>
                        </a:solidFill>
                        <a:effectLst/>
                        <a:latin typeface="Times New Roman" panose="02020603050405020304" pitchFamily="18" charset="0"/>
                        <a:ea typeface="Times New Roman" panose="02020603050405020304" pitchFamily="18" charset="0"/>
                      </a:endParaRPr>
                    </a:p>
                  </a:txBody>
                  <a:tcPr marL="31322" marR="31322" marT="0" marB="0" anchor="ctr">
                    <a:solidFill>
                      <a:schemeClr val="bg1"/>
                    </a:solidFill>
                  </a:tcPr>
                </a:tc>
                <a:extLst>
                  <a:ext uri="{0D108BD9-81ED-4DB2-BD59-A6C34878D82A}">
                    <a16:rowId xmlns:a16="http://schemas.microsoft.com/office/drawing/2014/main" val="541453838"/>
                  </a:ext>
                </a:extLst>
              </a:tr>
              <a:tr h="296500">
                <a:tc>
                  <a:txBody>
                    <a:bodyPr/>
                    <a:lstStyle/>
                    <a:p>
                      <a:r>
                        <a:rPr lang="el-GR" sz="1200">
                          <a:solidFill>
                            <a:srgbClr val="0070C0"/>
                          </a:solidFill>
                          <a:effectLst/>
                        </a:rPr>
                        <a:t>Καὶ ἐπειδὰν ἢ πονῶσιν ἢ γυμνάζωνται,</a:t>
                      </a:r>
                      <a:endParaRPr lang="el-GR" sz="1200">
                        <a:solidFill>
                          <a:srgbClr val="0070C0"/>
                        </a:solidFill>
                        <a:effectLst/>
                        <a:latin typeface="Times New Roman" panose="02020603050405020304" pitchFamily="18" charset="0"/>
                        <a:ea typeface="Times New Roman" panose="02020603050405020304" pitchFamily="18" charset="0"/>
                      </a:endParaRPr>
                    </a:p>
                  </a:txBody>
                  <a:tcPr marL="31322" marR="31322" marT="0" marB="0" anchor="ctr">
                    <a:solidFill>
                      <a:schemeClr val="bg1"/>
                    </a:solidFill>
                  </a:tcPr>
                </a:tc>
                <a:tc>
                  <a:txBody>
                    <a:bodyPr/>
                    <a:lstStyle/>
                    <a:p>
                      <a:r>
                        <a:rPr lang="el-GR" sz="1200" b="0" dirty="0">
                          <a:solidFill>
                            <a:srgbClr val="0070C0"/>
                          </a:solidFill>
                          <a:effectLst/>
                        </a:rPr>
                        <a:t>Και όταν κοπιάζουν ή γυμνάζονται,</a:t>
                      </a:r>
                      <a:endParaRPr lang="el-GR" sz="1200" b="0" dirty="0">
                        <a:solidFill>
                          <a:srgbClr val="0070C0"/>
                        </a:solidFill>
                        <a:effectLst/>
                        <a:latin typeface="Times New Roman" panose="02020603050405020304" pitchFamily="18" charset="0"/>
                        <a:ea typeface="Times New Roman" panose="02020603050405020304" pitchFamily="18" charset="0"/>
                      </a:endParaRPr>
                    </a:p>
                  </a:txBody>
                  <a:tcPr marL="31322" marR="31322" marT="0" marB="0" anchor="ctr">
                    <a:solidFill>
                      <a:schemeClr val="bg1"/>
                    </a:solidFill>
                  </a:tcPr>
                </a:tc>
                <a:extLst>
                  <a:ext uri="{0D108BD9-81ED-4DB2-BD59-A6C34878D82A}">
                    <a16:rowId xmlns:a16="http://schemas.microsoft.com/office/drawing/2014/main" val="3949362324"/>
                  </a:ext>
                </a:extLst>
              </a:tr>
              <a:tr h="296500">
                <a:tc>
                  <a:txBody>
                    <a:bodyPr/>
                    <a:lstStyle/>
                    <a:p>
                      <a:r>
                        <a:rPr lang="el-GR" sz="1200">
                          <a:solidFill>
                            <a:srgbClr val="0070C0"/>
                          </a:solidFill>
                          <a:effectLst/>
                        </a:rPr>
                        <a:t>γάλακτι πᾶν τὸ σῶμα ἱδροῦσιν,</a:t>
                      </a:r>
                      <a:endParaRPr lang="el-GR" sz="1200">
                        <a:solidFill>
                          <a:srgbClr val="0070C0"/>
                        </a:solidFill>
                        <a:effectLst/>
                        <a:latin typeface="Times New Roman" panose="02020603050405020304" pitchFamily="18" charset="0"/>
                        <a:ea typeface="Times New Roman" panose="02020603050405020304" pitchFamily="18" charset="0"/>
                      </a:endParaRPr>
                    </a:p>
                  </a:txBody>
                  <a:tcPr marL="31322" marR="31322" marT="0" marB="0" anchor="ctr">
                    <a:solidFill>
                      <a:schemeClr val="bg1"/>
                    </a:solidFill>
                  </a:tcPr>
                </a:tc>
                <a:tc>
                  <a:txBody>
                    <a:bodyPr/>
                    <a:lstStyle/>
                    <a:p>
                      <a:r>
                        <a:rPr lang="el-GR" sz="1200" b="0">
                          <a:solidFill>
                            <a:srgbClr val="0070C0"/>
                          </a:solidFill>
                          <a:effectLst/>
                        </a:rPr>
                        <a:t>ιδρώνουν παράγοντας γάλα σ’ όλο τους το σώμα,</a:t>
                      </a:r>
                      <a:endParaRPr lang="el-GR" sz="1200" b="0">
                        <a:solidFill>
                          <a:srgbClr val="0070C0"/>
                        </a:solidFill>
                        <a:effectLst/>
                        <a:latin typeface="Times New Roman" panose="02020603050405020304" pitchFamily="18" charset="0"/>
                        <a:ea typeface="Times New Roman" panose="02020603050405020304" pitchFamily="18" charset="0"/>
                      </a:endParaRPr>
                    </a:p>
                  </a:txBody>
                  <a:tcPr marL="31322" marR="31322" marT="0" marB="0" anchor="ctr">
                    <a:solidFill>
                      <a:schemeClr val="bg1"/>
                    </a:solidFill>
                  </a:tcPr>
                </a:tc>
                <a:extLst>
                  <a:ext uri="{0D108BD9-81ED-4DB2-BD59-A6C34878D82A}">
                    <a16:rowId xmlns:a16="http://schemas.microsoft.com/office/drawing/2014/main" val="2499935898"/>
                  </a:ext>
                </a:extLst>
              </a:tr>
              <a:tr h="296500">
                <a:tc>
                  <a:txBody>
                    <a:bodyPr/>
                    <a:lstStyle/>
                    <a:p>
                      <a:r>
                        <a:rPr lang="el-GR" sz="1200">
                          <a:solidFill>
                            <a:srgbClr val="0070C0"/>
                          </a:solidFill>
                          <a:effectLst/>
                        </a:rPr>
                        <a:t>ὥστε καὶ τυροὺς ἀπ’αὐτοῦ πήγνυνται.</a:t>
                      </a:r>
                      <a:endParaRPr lang="el-GR" sz="1200">
                        <a:solidFill>
                          <a:srgbClr val="0070C0"/>
                        </a:solidFill>
                        <a:effectLst/>
                        <a:latin typeface="Times New Roman" panose="02020603050405020304" pitchFamily="18" charset="0"/>
                        <a:ea typeface="Times New Roman" panose="02020603050405020304" pitchFamily="18" charset="0"/>
                      </a:endParaRPr>
                    </a:p>
                  </a:txBody>
                  <a:tcPr marL="31322" marR="31322" marT="0" marB="0" anchor="ctr">
                    <a:solidFill>
                      <a:schemeClr val="bg1"/>
                    </a:solidFill>
                  </a:tcPr>
                </a:tc>
                <a:tc>
                  <a:txBody>
                    <a:bodyPr/>
                    <a:lstStyle/>
                    <a:p>
                      <a:r>
                        <a:rPr lang="el-GR" sz="1200" b="0">
                          <a:solidFill>
                            <a:srgbClr val="0070C0"/>
                          </a:solidFill>
                          <a:effectLst/>
                        </a:rPr>
                        <a:t>ώστε απ’ αυτό παρασκευάζουν τυρί.</a:t>
                      </a:r>
                      <a:endParaRPr lang="el-GR" sz="1200" b="0">
                        <a:solidFill>
                          <a:srgbClr val="0070C0"/>
                        </a:solidFill>
                        <a:effectLst/>
                        <a:latin typeface="Times New Roman" panose="02020603050405020304" pitchFamily="18" charset="0"/>
                        <a:ea typeface="Times New Roman" panose="02020603050405020304" pitchFamily="18" charset="0"/>
                      </a:endParaRPr>
                    </a:p>
                  </a:txBody>
                  <a:tcPr marL="31322" marR="31322" marT="0" marB="0" anchor="ctr">
                    <a:solidFill>
                      <a:schemeClr val="bg1"/>
                    </a:solidFill>
                  </a:tcPr>
                </a:tc>
                <a:extLst>
                  <a:ext uri="{0D108BD9-81ED-4DB2-BD59-A6C34878D82A}">
                    <a16:rowId xmlns:a16="http://schemas.microsoft.com/office/drawing/2014/main" val="1221038250"/>
                  </a:ext>
                </a:extLst>
              </a:tr>
              <a:tr h="197667">
                <a:tc>
                  <a:txBody>
                    <a:bodyPr/>
                    <a:lstStyle/>
                    <a:p>
                      <a:r>
                        <a:rPr lang="el-GR" sz="1200">
                          <a:solidFill>
                            <a:srgbClr val="0070C0"/>
                          </a:solidFill>
                          <a:effectLst/>
                        </a:rPr>
                        <a:t>Τοὺς δὲ ὀφθαλμοὺς περιαιρετοὺς ἔχουσι</a:t>
                      </a:r>
                      <a:endParaRPr lang="el-GR" sz="1200">
                        <a:solidFill>
                          <a:srgbClr val="0070C0"/>
                        </a:solidFill>
                        <a:effectLst/>
                        <a:latin typeface="Times New Roman" panose="02020603050405020304" pitchFamily="18" charset="0"/>
                        <a:ea typeface="Times New Roman" panose="02020603050405020304" pitchFamily="18" charset="0"/>
                      </a:endParaRPr>
                    </a:p>
                  </a:txBody>
                  <a:tcPr marL="31322" marR="31322" marT="0" marB="0" anchor="ctr">
                    <a:solidFill>
                      <a:schemeClr val="bg1"/>
                    </a:solidFill>
                  </a:tcPr>
                </a:tc>
                <a:tc>
                  <a:txBody>
                    <a:bodyPr/>
                    <a:lstStyle/>
                    <a:p>
                      <a:r>
                        <a:rPr lang="el-GR" sz="1200" b="0">
                          <a:solidFill>
                            <a:srgbClr val="0070C0"/>
                          </a:solidFill>
                          <a:effectLst/>
                        </a:rPr>
                        <a:t>Και τα μάτια έχουν πρόσθετα</a:t>
                      </a:r>
                      <a:endParaRPr lang="el-GR" sz="1200" b="0">
                        <a:solidFill>
                          <a:srgbClr val="0070C0"/>
                        </a:solidFill>
                        <a:effectLst/>
                        <a:latin typeface="Times New Roman" panose="02020603050405020304" pitchFamily="18" charset="0"/>
                        <a:ea typeface="Times New Roman" panose="02020603050405020304" pitchFamily="18" charset="0"/>
                      </a:endParaRPr>
                    </a:p>
                  </a:txBody>
                  <a:tcPr marL="31322" marR="31322" marT="0" marB="0" anchor="ctr">
                    <a:solidFill>
                      <a:schemeClr val="bg1"/>
                    </a:solidFill>
                  </a:tcPr>
                </a:tc>
                <a:extLst>
                  <a:ext uri="{0D108BD9-81ED-4DB2-BD59-A6C34878D82A}">
                    <a16:rowId xmlns:a16="http://schemas.microsoft.com/office/drawing/2014/main" val="1336352676"/>
                  </a:ext>
                </a:extLst>
              </a:tr>
              <a:tr h="296500">
                <a:tc>
                  <a:txBody>
                    <a:bodyPr/>
                    <a:lstStyle/>
                    <a:p>
                      <a:r>
                        <a:rPr lang="el-GR" sz="1200">
                          <a:solidFill>
                            <a:srgbClr val="0070C0"/>
                          </a:solidFill>
                          <a:effectLst/>
                        </a:rPr>
                        <a:t>καὶ πολλοὶ τοὺς σφετέρους ἀπολέσαντες</a:t>
                      </a:r>
                      <a:endParaRPr lang="el-GR" sz="1200">
                        <a:solidFill>
                          <a:srgbClr val="0070C0"/>
                        </a:solidFill>
                        <a:effectLst/>
                        <a:latin typeface="Times New Roman" panose="02020603050405020304" pitchFamily="18" charset="0"/>
                        <a:ea typeface="Times New Roman" panose="02020603050405020304" pitchFamily="18" charset="0"/>
                      </a:endParaRPr>
                    </a:p>
                  </a:txBody>
                  <a:tcPr marL="31322" marR="31322" marT="0" marB="0" anchor="ctr">
                    <a:solidFill>
                      <a:schemeClr val="bg1"/>
                    </a:solidFill>
                  </a:tcPr>
                </a:tc>
                <a:tc>
                  <a:txBody>
                    <a:bodyPr/>
                    <a:lstStyle/>
                    <a:p>
                      <a:r>
                        <a:rPr lang="el-GR" sz="1200" b="0">
                          <a:solidFill>
                            <a:srgbClr val="0070C0"/>
                          </a:solidFill>
                          <a:effectLst/>
                        </a:rPr>
                        <a:t>και πολλοί αν χάσουν τα δικά τους</a:t>
                      </a:r>
                      <a:endParaRPr lang="el-GR" sz="1200" b="0">
                        <a:solidFill>
                          <a:srgbClr val="0070C0"/>
                        </a:solidFill>
                        <a:effectLst/>
                        <a:latin typeface="Times New Roman" panose="02020603050405020304" pitchFamily="18" charset="0"/>
                        <a:ea typeface="Times New Roman" panose="02020603050405020304" pitchFamily="18" charset="0"/>
                      </a:endParaRPr>
                    </a:p>
                  </a:txBody>
                  <a:tcPr marL="31322" marR="31322" marT="0" marB="0" anchor="ctr">
                    <a:solidFill>
                      <a:schemeClr val="bg1"/>
                    </a:solidFill>
                  </a:tcPr>
                </a:tc>
                <a:extLst>
                  <a:ext uri="{0D108BD9-81ED-4DB2-BD59-A6C34878D82A}">
                    <a16:rowId xmlns:a16="http://schemas.microsoft.com/office/drawing/2014/main" val="2609872692"/>
                  </a:ext>
                </a:extLst>
              </a:tr>
              <a:tr h="395334">
                <a:tc>
                  <a:txBody>
                    <a:bodyPr/>
                    <a:lstStyle/>
                    <a:p>
                      <a:r>
                        <a:rPr lang="el-GR" sz="1200" dirty="0">
                          <a:solidFill>
                            <a:srgbClr val="0070C0"/>
                          </a:solidFill>
                          <a:effectLst/>
                        </a:rPr>
                        <a:t>παρ’ </a:t>
                      </a:r>
                      <a:r>
                        <a:rPr lang="el-GR" sz="1200" dirty="0" err="1">
                          <a:solidFill>
                            <a:srgbClr val="0070C0"/>
                          </a:solidFill>
                          <a:effectLst/>
                        </a:rPr>
                        <a:t>ἄλλων</a:t>
                      </a:r>
                      <a:r>
                        <a:rPr lang="el-GR" sz="1200" dirty="0">
                          <a:solidFill>
                            <a:srgbClr val="0070C0"/>
                          </a:solidFill>
                          <a:effectLst/>
                        </a:rPr>
                        <a:t> </a:t>
                      </a:r>
                      <a:r>
                        <a:rPr lang="el-GR" sz="1200" dirty="0" err="1">
                          <a:solidFill>
                            <a:srgbClr val="0070C0"/>
                          </a:solidFill>
                          <a:effectLst/>
                        </a:rPr>
                        <a:t>χρησάμενοι</a:t>
                      </a:r>
                      <a:r>
                        <a:rPr lang="el-GR" sz="1200" dirty="0">
                          <a:solidFill>
                            <a:srgbClr val="0070C0"/>
                          </a:solidFill>
                          <a:effectLst/>
                        </a:rPr>
                        <a:t> </a:t>
                      </a:r>
                      <a:r>
                        <a:rPr lang="el-GR" sz="1200" dirty="0" err="1">
                          <a:solidFill>
                            <a:srgbClr val="0070C0"/>
                          </a:solidFill>
                          <a:effectLst/>
                        </a:rPr>
                        <a:t>ὁρῶσιν</a:t>
                      </a:r>
                      <a:r>
                        <a:rPr lang="el-GR" sz="1200">
                          <a:solidFill>
                            <a:srgbClr val="0070C0"/>
                          </a:solidFill>
                          <a:effectLst/>
                        </a:rPr>
                        <a:t>.</a:t>
                      </a:r>
                      <a:endParaRPr lang="el-GR" sz="1200">
                        <a:solidFill>
                          <a:srgbClr val="0070C0"/>
                        </a:solidFill>
                        <a:effectLst/>
                        <a:latin typeface="Times New Roman" panose="02020603050405020304" pitchFamily="18" charset="0"/>
                        <a:ea typeface="Times New Roman" panose="02020603050405020304" pitchFamily="18" charset="0"/>
                      </a:endParaRPr>
                    </a:p>
                  </a:txBody>
                  <a:tcPr marL="31322" marR="31322" marT="0" marB="0" anchor="ctr">
                    <a:solidFill>
                      <a:schemeClr val="bg1"/>
                    </a:solidFill>
                  </a:tcPr>
                </a:tc>
                <a:tc>
                  <a:txBody>
                    <a:bodyPr/>
                    <a:lstStyle/>
                    <a:p>
                      <a:r>
                        <a:rPr lang="el-GR" sz="1200" b="0">
                          <a:solidFill>
                            <a:srgbClr val="0070C0"/>
                          </a:solidFill>
                          <a:effectLst/>
                        </a:rPr>
                        <a:t>βλέπουν χρησιμοποιώντας αυτά που παίρνουν από τους άλλους.</a:t>
                      </a:r>
                      <a:endParaRPr lang="el-GR" sz="1200" b="0">
                        <a:solidFill>
                          <a:srgbClr val="0070C0"/>
                        </a:solidFill>
                        <a:effectLst/>
                        <a:latin typeface="Times New Roman" panose="02020603050405020304" pitchFamily="18" charset="0"/>
                        <a:ea typeface="Times New Roman" panose="02020603050405020304" pitchFamily="18" charset="0"/>
                      </a:endParaRPr>
                    </a:p>
                  </a:txBody>
                  <a:tcPr marL="31322" marR="31322" marT="0" marB="0" anchor="ctr">
                    <a:solidFill>
                      <a:schemeClr val="bg1"/>
                    </a:solidFill>
                  </a:tcPr>
                </a:tc>
                <a:extLst>
                  <a:ext uri="{0D108BD9-81ED-4DB2-BD59-A6C34878D82A}">
                    <a16:rowId xmlns:a16="http://schemas.microsoft.com/office/drawing/2014/main" val="953423354"/>
                  </a:ext>
                </a:extLst>
              </a:tr>
              <a:tr h="395334">
                <a:tc>
                  <a:txBody>
                    <a:bodyPr/>
                    <a:lstStyle/>
                    <a:p>
                      <a:r>
                        <a:rPr lang="el-GR" sz="1200" dirty="0" err="1">
                          <a:solidFill>
                            <a:srgbClr val="0070C0"/>
                          </a:solidFill>
                          <a:effectLst/>
                        </a:rPr>
                        <a:t>Τινὲς</a:t>
                      </a:r>
                      <a:r>
                        <a:rPr lang="el-GR" sz="1200" dirty="0">
                          <a:solidFill>
                            <a:srgbClr val="0070C0"/>
                          </a:solidFill>
                          <a:effectLst/>
                        </a:rPr>
                        <a:t> </a:t>
                      </a:r>
                      <a:r>
                        <a:rPr lang="el-GR" sz="1200" dirty="0" err="1">
                          <a:solidFill>
                            <a:srgbClr val="0070C0"/>
                          </a:solidFill>
                          <a:effectLst/>
                        </a:rPr>
                        <a:t>δὲ</a:t>
                      </a:r>
                      <a:r>
                        <a:rPr lang="el-GR" sz="1200" dirty="0">
                          <a:solidFill>
                            <a:srgbClr val="0070C0"/>
                          </a:solidFill>
                          <a:effectLst/>
                        </a:rPr>
                        <a:t> </a:t>
                      </a:r>
                      <a:r>
                        <a:rPr lang="el-GR" sz="1200" dirty="0" err="1">
                          <a:solidFill>
                            <a:srgbClr val="0070C0"/>
                          </a:solidFill>
                          <a:effectLst/>
                        </a:rPr>
                        <a:t>καὶ</a:t>
                      </a:r>
                      <a:r>
                        <a:rPr lang="el-GR" sz="1200" dirty="0">
                          <a:solidFill>
                            <a:srgbClr val="0070C0"/>
                          </a:solidFill>
                          <a:effectLst/>
                        </a:rPr>
                        <a:t> </a:t>
                      </a:r>
                      <a:r>
                        <a:rPr lang="el-GR" sz="1200" dirty="0" err="1">
                          <a:solidFill>
                            <a:srgbClr val="0070C0"/>
                          </a:solidFill>
                          <a:effectLst/>
                        </a:rPr>
                        <a:t>πολλοὺς</a:t>
                      </a:r>
                      <a:r>
                        <a:rPr lang="el-GR" sz="1200" dirty="0">
                          <a:solidFill>
                            <a:srgbClr val="0070C0"/>
                          </a:solidFill>
                          <a:effectLst/>
                        </a:rPr>
                        <a:t> </a:t>
                      </a:r>
                      <a:r>
                        <a:rPr lang="el-GR" sz="1200" dirty="0" err="1">
                          <a:solidFill>
                            <a:srgbClr val="0070C0"/>
                          </a:solidFill>
                          <a:effectLst/>
                        </a:rPr>
                        <a:t>ἀποθέτους</a:t>
                      </a:r>
                      <a:r>
                        <a:rPr lang="el-GR" sz="1200" dirty="0">
                          <a:solidFill>
                            <a:srgbClr val="0070C0"/>
                          </a:solidFill>
                          <a:effectLst/>
                        </a:rPr>
                        <a:t> </a:t>
                      </a:r>
                      <a:r>
                        <a:rPr lang="el-GR" sz="1200" dirty="0" err="1">
                          <a:solidFill>
                            <a:srgbClr val="0070C0"/>
                          </a:solidFill>
                          <a:effectLst/>
                        </a:rPr>
                        <a:t>ἔχουσιν</a:t>
                      </a:r>
                      <a:r>
                        <a:rPr lang="el-GR" sz="1200" dirty="0">
                          <a:solidFill>
                            <a:srgbClr val="0070C0"/>
                          </a:solidFill>
                          <a:effectLst/>
                        </a:rPr>
                        <a:t>, </a:t>
                      </a:r>
                      <a:r>
                        <a:rPr lang="el-GR" sz="1200" dirty="0" err="1">
                          <a:solidFill>
                            <a:srgbClr val="0070C0"/>
                          </a:solidFill>
                          <a:effectLst/>
                        </a:rPr>
                        <a:t>οἱ</a:t>
                      </a:r>
                      <a:r>
                        <a:rPr lang="el-GR" sz="1200" dirty="0">
                          <a:solidFill>
                            <a:srgbClr val="0070C0"/>
                          </a:solidFill>
                          <a:effectLst/>
                        </a:rPr>
                        <a:t> πλούσιοι.</a:t>
                      </a:r>
                      <a:endParaRPr lang="el-GR" sz="1200" dirty="0">
                        <a:solidFill>
                          <a:srgbClr val="0070C0"/>
                        </a:solidFill>
                        <a:effectLst/>
                        <a:latin typeface="Times New Roman" panose="02020603050405020304" pitchFamily="18" charset="0"/>
                        <a:ea typeface="Times New Roman" panose="02020603050405020304" pitchFamily="18" charset="0"/>
                      </a:endParaRPr>
                    </a:p>
                  </a:txBody>
                  <a:tcPr marL="31322" marR="31322" marT="0" marB="0" anchor="ctr">
                    <a:solidFill>
                      <a:schemeClr val="bg1"/>
                    </a:solidFill>
                  </a:tcPr>
                </a:tc>
                <a:tc>
                  <a:txBody>
                    <a:bodyPr/>
                    <a:lstStyle/>
                    <a:p>
                      <a:r>
                        <a:rPr lang="el-GR" sz="1200" b="0">
                          <a:solidFill>
                            <a:srgbClr val="0070C0"/>
                          </a:solidFill>
                          <a:effectLst/>
                        </a:rPr>
                        <a:t>Κάποιοι, οι πλούσιοι, έχουν πολλά αποθηκευμένα, για ώρα ανάγκης.</a:t>
                      </a:r>
                      <a:endParaRPr lang="el-GR" sz="1200" b="0">
                        <a:solidFill>
                          <a:srgbClr val="0070C0"/>
                        </a:solidFill>
                        <a:effectLst/>
                        <a:latin typeface="Times New Roman" panose="02020603050405020304" pitchFamily="18" charset="0"/>
                        <a:ea typeface="Times New Roman" panose="02020603050405020304" pitchFamily="18" charset="0"/>
                      </a:endParaRPr>
                    </a:p>
                  </a:txBody>
                  <a:tcPr marL="31322" marR="31322" marT="0" marB="0" anchor="ctr">
                    <a:solidFill>
                      <a:schemeClr val="bg1"/>
                    </a:solidFill>
                  </a:tcPr>
                </a:tc>
                <a:extLst>
                  <a:ext uri="{0D108BD9-81ED-4DB2-BD59-A6C34878D82A}">
                    <a16:rowId xmlns:a16="http://schemas.microsoft.com/office/drawing/2014/main" val="3108976103"/>
                  </a:ext>
                </a:extLst>
              </a:tr>
              <a:tr h="494167">
                <a:tc>
                  <a:txBody>
                    <a:bodyPr/>
                    <a:lstStyle/>
                    <a:p>
                      <a:r>
                        <a:rPr lang="el-GR" sz="1200" dirty="0" err="1">
                          <a:solidFill>
                            <a:srgbClr val="0070C0"/>
                          </a:solidFill>
                          <a:effectLst/>
                        </a:rPr>
                        <a:t>Κάτοπτρον</a:t>
                      </a:r>
                      <a:r>
                        <a:rPr lang="el-GR" sz="1200" dirty="0">
                          <a:solidFill>
                            <a:srgbClr val="0070C0"/>
                          </a:solidFill>
                          <a:effectLst/>
                        </a:rPr>
                        <a:t> </a:t>
                      </a:r>
                      <a:r>
                        <a:rPr lang="el-GR" sz="1200" dirty="0" err="1">
                          <a:solidFill>
                            <a:srgbClr val="0070C0"/>
                          </a:solidFill>
                          <a:effectLst/>
                        </a:rPr>
                        <a:t>δὲ</a:t>
                      </a:r>
                      <a:r>
                        <a:rPr lang="el-GR" sz="1200" dirty="0">
                          <a:solidFill>
                            <a:srgbClr val="0070C0"/>
                          </a:solidFill>
                          <a:effectLst/>
                        </a:rPr>
                        <a:t> μέγιστον </a:t>
                      </a:r>
                      <a:r>
                        <a:rPr lang="el-GR" sz="1200" dirty="0" err="1">
                          <a:solidFill>
                            <a:srgbClr val="0070C0"/>
                          </a:solidFill>
                          <a:effectLst/>
                        </a:rPr>
                        <a:t>κεῖται</a:t>
                      </a:r>
                      <a:r>
                        <a:rPr lang="el-GR" sz="1200" dirty="0">
                          <a:solidFill>
                            <a:srgbClr val="0070C0"/>
                          </a:solidFill>
                          <a:effectLst/>
                        </a:rPr>
                        <a:t> </a:t>
                      </a:r>
                      <a:r>
                        <a:rPr lang="el-GR" sz="1200" dirty="0" err="1">
                          <a:solidFill>
                            <a:srgbClr val="0070C0"/>
                          </a:solidFill>
                          <a:effectLst/>
                        </a:rPr>
                        <a:t>ὑπὲρ</a:t>
                      </a:r>
                      <a:r>
                        <a:rPr lang="el-GR" sz="1200" dirty="0">
                          <a:solidFill>
                            <a:srgbClr val="0070C0"/>
                          </a:solidFill>
                          <a:effectLst/>
                        </a:rPr>
                        <a:t> φρέατος </a:t>
                      </a:r>
                      <a:r>
                        <a:rPr lang="el-GR" sz="1200" dirty="0" err="1">
                          <a:solidFill>
                            <a:srgbClr val="0070C0"/>
                          </a:solidFill>
                          <a:effectLst/>
                        </a:rPr>
                        <a:t>οὐ</a:t>
                      </a:r>
                      <a:r>
                        <a:rPr lang="el-GR" sz="1200" dirty="0">
                          <a:solidFill>
                            <a:srgbClr val="0070C0"/>
                          </a:solidFill>
                          <a:effectLst/>
                        </a:rPr>
                        <a:t> πάνυ </a:t>
                      </a:r>
                      <a:r>
                        <a:rPr lang="el-GR" sz="1200" dirty="0" err="1">
                          <a:solidFill>
                            <a:srgbClr val="0070C0"/>
                          </a:solidFill>
                          <a:effectLst/>
                        </a:rPr>
                        <a:t>βαθέος</a:t>
                      </a:r>
                      <a:r>
                        <a:rPr lang="el-GR" sz="1200" dirty="0">
                          <a:solidFill>
                            <a:srgbClr val="0070C0"/>
                          </a:solidFill>
                          <a:effectLst/>
                        </a:rPr>
                        <a:t>.</a:t>
                      </a:r>
                      <a:endParaRPr lang="el-GR" sz="1200" dirty="0">
                        <a:solidFill>
                          <a:srgbClr val="0070C0"/>
                        </a:solidFill>
                        <a:effectLst/>
                        <a:latin typeface="Times New Roman" panose="02020603050405020304" pitchFamily="18" charset="0"/>
                        <a:ea typeface="Times New Roman" panose="02020603050405020304" pitchFamily="18" charset="0"/>
                      </a:endParaRPr>
                    </a:p>
                  </a:txBody>
                  <a:tcPr marL="31322" marR="31322" marT="0" marB="0" anchor="ctr">
                    <a:solidFill>
                      <a:schemeClr val="bg1"/>
                    </a:solidFill>
                  </a:tcPr>
                </a:tc>
                <a:tc>
                  <a:txBody>
                    <a:bodyPr/>
                    <a:lstStyle/>
                    <a:p>
                      <a:r>
                        <a:rPr lang="el-GR" sz="1200" b="0">
                          <a:solidFill>
                            <a:srgbClr val="0070C0"/>
                          </a:solidFill>
                          <a:effectLst/>
                        </a:rPr>
                        <a:t>Και ένας πολύ μεγάλος καθρέφτης βρίσκεται πάνω από ένα όχι πολύ βαθύ πηγάδι.</a:t>
                      </a:r>
                      <a:endParaRPr lang="el-GR" sz="1200" b="0">
                        <a:solidFill>
                          <a:srgbClr val="0070C0"/>
                        </a:solidFill>
                        <a:effectLst/>
                        <a:latin typeface="Times New Roman" panose="02020603050405020304" pitchFamily="18" charset="0"/>
                        <a:ea typeface="Times New Roman" panose="02020603050405020304" pitchFamily="18" charset="0"/>
                      </a:endParaRPr>
                    </a:p>
                  </a:txBody>
                  <a:tcPr marL="31322" marR="31322" marT="0" marB="0" anchor="ctr">
                    <a:solidFill>
                      <a:schemeClr val="bg1"/>
                    </a:solidFill>
                  </a:tcPr>
                </a:tc>
                <a:extLst>
                  <a:ext uri="{0D108BD9-81ED-4DB2-BD59-A6C34878D82A}">
                    <a16:rowId xmlns:a16="http://schemas.microsoft.com/office/drawing/2014/main" val="3522338851"/>
                  </a:ext>
                </a:extLst>
              </a:tr>
              <a:tr h="197667">
                <a:tc>
                  <a:txBody>
                    <a:bodyPr/>
                    <a:lstStyle/>
                    <a:p>
                      <a:r>
                        <a:rPr lang="el-GR" sz="1200">
                          <a:solidFill>
                            <a:srgbClr val="0070C0"/>
                          </a:solidFill>
                          <a:effectLst/>
                        </a:rPr>
                        <a:t>Ἂν μὲν οὖν εἰς τὸ φρέαρ καταβῇ τις,</a:t>
                      </a:r>
                      <a:endParaRPr lang="el-GR" sz="1200">
                        <a:solidFill>
                          <a:srgbClr val="0070C0"/>
                        </a:solidFill>
                        <a:effectLst/>
                        <a:latin typeface="Times New Roman" panose="02020603050405020304" pitchFamily="18" charset="0"/>
                        <a:ea typeface="Times New Roman" panose="02020603050405020304" pitchFamily="18" charset="0"/>
                      </a:endParaRPr>
                    </a:p>
                  </a:txBody>
                  <a:tcPr marL="31322" marR="31322" marT="0" marB="0" anchor="ctr">
                    <a:solidFill>
                      <a:schemeClr val="bg1"/>
                    </a:solidFill>
                  </a:tcPr>
                </a:tc>
                <a:tc>
                  <a:txBody>
                    <a:bodyPr/>
                    <a:lstStyle/>
                    <a:p>
                      <a:r>
                        <a:rPr lang="el-GR" sz="1200" b="0">
                          <a:solidFill>
                            <a:srgbClr val="0070C0"/>
                          </a:solidFill>
                          <a:effectLst/>
                        </a:rPr>
                        <a:t>Κι αν κάποιος κατεβεί στο πηγάδι,</a:t>
                      </a:r>
                      <a:endParaRPr lang="el-GR" sz="1200" b="0">
                        <a:solidFill>
                          <a:srgbClr val="0070C0"/>
                        </a:solidFill>
                        <a:effectLst/>
                        <a:latin typeface="Times New Roman" panose="02020603050405020304" pitchFamily="18" charset="0"/>
                        <a:ea typeface="Times New Roman" panose="02020603050405020304" pitchFamily="18" charset="0"/>
                      </a:endParaRPr>
                    </a:p>
                  </a:txBody>
                  <a:tcPr marL="31322" marR="31322" marT="0" marB="0" anchor="ctr">
                    <a:solidFill>
                      <a:schemeClr val="bg1"/>
                    </a:solidFill>
                  </a:tcPr>
                </a:tc>
                <a:extLst>
                  <a:ext uri="{0D108BD9-81ED-4DB2-BD59-A6C34878D82A}">
                    <a16:rowId xmlns:a16="http://schemas.microsoft.com/office/drawing/2014/main" val="944329572"/>
                  </a:ext>
                </a:extLst>
              </a:tr>
              <a:tr h="197667">
                <a:tc>
                  <a:txBody>
                    <a:bodyPr/>
                    <a:lstStyle/>
                    <a:p>
                      <a:r>
                        <a:rPr lang="el-GR" sz="1200">
                          <a:solidFill>
                            <a:srgbClr val="0070C0"/>
                          </a:solidFill>
                          <a:effectLst/>
                        </a:rPr>
                        <a:t>ἀκούει πάντων τῶν ἐν τῇ γῇ λεγομένων,</a:t>
                      </a:r>
                      <a:endParaRPr lang="el-GR" sz="1200">
                        <a:solidFill>
                          <a:srgbClr val="0070C0"/>
                        </a:solidFill>
                        <a:effectLst/>
                        <a:latin typeface="Times New Roman" panose="02020603050405020304" pitchFamily="18" charset="0"/>
                        <a:ea typeface="Times New Roman" panose="02020603050405020304" pitchFamily="18" charset="0"/>
                      </a:endParaRPr>
                    </a:p>
                  </a:txBody>
                  <a:tcPr marL="31322" marR="31322" marT="0" marB="0" anchor="ctr">
                    <a:solidFill>
                      <a:schemeClr val="bg1"/>
                    </a:solidFill>
                  </a:tcPr>
                </a:tc>
                <a:tc>
                  <a:txBody>
                    <a:bodyPr/>
                    <a:lstStyle/>
                    <a:p>
                      <a:r>
                        <a:rPr lang="el-GR" sz="1200" b="0">
                          <a:solidFill>
                            <a:srgbClr val="0070C0"/>
                          </a:solidFill>
                          <a:effectLst/>
                        </a:rPr>
                        <a:t>ακούει όλα όσα λέγονται στη γη,</a:t>
                      </a:r>
                      <a:endParaRPr lang="el-GR" sz="1200" b="0">
                        <a:solidFill>
                          <a:srgbClr val="0070C0"/>
                        </a:solidFill>
                        <a:effectLst/>
                        <a:latin typeface="Times New Roman" panose="02020603050405020304" pitchFamily="18" charset="0"/>
                        <a:ea typeface="Times New Roman" panose="02020603050405020304" pitchFamily="18" charset="0"/>
                      </a:endParaRPr>
                    </a:p>
                  </a:txBody>
                  <a:tcPr marL="31322" marR="31322" marT="0" marB="0" anchor="ctr">
                    <a:solidFill>
                      <a:schemeClr val="bg1"/>
                    </a:solidFill>
                  </a:tcPr>
                </a:tc>
                <a:extLst>
                  <a:ext uri="{0D108BD9-81ED-4DB2-BD59-A6C34878D82A}">
                    <a16:rowId xmlns:a16="http://schemas.microsoft.com/office/drawing/2014/main" val="2122483211"/>
                  </a:ext>
                </a:extLst>
              </a:tr>
              <a:tr h="296500">
                <a:tc>
                  <a:txBody>
                    <a:bodyPr/>
                    <a:lstStyle/>
                    <a:p>
                      <a:r>
                        <a:rPr lang="el-GR" sz="1200">
                          <a:solidFill>
                            <a:srgbClr val="0070C0"/>
                          </a:solidFill>
                          <a:effectLst/>
                        </a:rPr>
                        <a:t>ἐὰν δὲ εἰς τὸ κάτοπτρον ἀποβλέψῃ,</a:t>
                      </a:r>
                      <a:endParaRPr lang="el-GR" sz="1200">
                        <a:solidFill>
                          <a:srgbClr val="0070C0"/>
                        </a:solidFill>
                        <a:effectLst/>
                        <a:latin typeface="Times New Roman" panose="02020603050405020304" pitchFamily="18" charset="0"/>
                        <a:ea typeface="Times New Roman" panose="02020603050405020304" pitchFamily="18" charset="0"/>
                      </a:endParaRPr>
                    </a:p>
                  </a:txBody>
                  <a:tcPr marL="31322" marR="31322" marT="0" marB="0" anchor="ctr">
                    <a:solidFill>
                      <a:schemeClr val="bg1"/>
                    </a:solidFill>
                  </a:tcPr>
                </a:tc>
                <a:tc>
                  <a:txBody>
                    <a:bodyPr/>
                    <a:lstStyle/>
                    <a:p>
                      <a:r>
                        <a:rPr lang="el-GR" sz="1200" b="0">
                          <a:solidFill>
                            <a:srgbClr val="0070C0"/>
                          </a:solidFill>
                          <a:effectLst/>
                        </a:rPr>
                        <a:t>κι αν κοιτάξει προσεκτικά προς τον καθρέφτη,</a:t>
                      </a:r>
                      <a:endParaRPr lang="el-GR" sz="1200" b="0">
                        <a:solidFill>
                          <a:srgbClr val="0070C0"/>
                        </a:solidFill>
                        <a:effectLst/>
                        <a:latin typeface="Times New Roman" panose="02020603050405020304" pitchFamily="18" charset="0"/>
                        <a:ea typeface="Times New Roman" panose="02020603050405020304" pitchFamily="18" charset="0"/>
                      </a:endParaRPr>
                    </a:p>
                  </a:txBody>
                  <a:tcPr marL="31322" marR="31322" marT="0" marB="0" anchor="ctr">
                    <a:solidFill>
                      <a:schemeClr val="bg1"/>
                    </a:solidFill>
                  </a:tcPr>
                </a:tc>
                <a:extLst>
                  <a:ext uri="{0D108BD9-81ED-4DB2-BD59-A6C34878D82A}">
                    <a16:rowId xmlns:a16="http://schemas.microsoft.com/office/drawing/2014/main" val="3291875881"/>
                  </a:ext>
                </a:extLst>
              </a:tr>
              <a:tr h="296500">
                <a:tc>
                  <a:txBody>
                    <a:bodyPr/>
                    <a:lstStyle/>
                    <a:p>
                      <a:r>
                        <a:rPr lang="el-GR" sz="1200">
                          <a:solidFill>
                            <a:srgbClr val="0070C0"/>
                          </a:solidFill>
                          <a:effectLst/>
                        </a:rPr>
                        <a:t>πάσας μὲν πόλεις, πάντα δὲ ἔθνη ὁρᾷ.</a:t>
                      </a:r>
                      <a:endParaRPr lang="el-GR" sz="1200">
                        <a:solidFill>
                          <a:srgbClr val="0070C0"/>
                        </a:solidFill>
                        <a:effectLst/>
                        <a:latin typeface="Times New Roman" panose="02020603050405020304" pitchFamily="18" charset="0"/>
                        <a:ea typeface="Times New Roman" panose="02020603050405020304" pitchFamily="18" charset="0"/>
                      </a:endParaRPr>
                    </a:p>
                  </a:txBody>
                  <a:tcPr marL="31322" marR="31322" marT="0" marB="0" anchor="ctr">
                    <a:solidFill>
                      <a:schemeClr val="bg1"/>
                    </a:solidFill>
                  </a:tcPr>
                </a:tc>
                <a:tc>
                  <a:txBody>
                    <a:bodyPr/>
                    <a:lstStyle/>
                    <a:p>
                      <a:r>
                        <a:rPr lang="el-GR" sz="1200" b="0">
                          <a:solidFill>
                            <a:srgbClr val="0070C0"/>
                          </a:solidFill>
                          <a:effectLst/>
                        </a:rPr>
                        <a:t>βλέπει όλες τις πόλεις και όλα τα έθνη.</a:t>
                      </a:r>
                      <a:endParaRPr lang="el-GR" sz="1200" b="0">
                        <a:solidFill>
                          <a:srgbClr val="0070C0"/>
                        </a:solidFill>
                        <a:effectLst/>
                        <a:latin typeface="Times New Roman" panose="02020603050405020304" pitchFamily="18" charset="0"/>
                        <a:ea typeface="Times New Roman" panose="02020603050405020304" pitchFamily="18" charset="0"/>
                      </a:endParaRPr>
                    </a:p>
                  </a:txBody>
                  <a:tcPr marL="31322" marR="31322" marT="0" marB="0" anchor="ctr">
                    <a:solidFill>
                      <a:schemeClr val="bg1"/>
                    </a:solidFill>
                  </a:tcPr>
                </a:tc>
                <a:extLst>
                  <a:ext uri="{0D108BD9-81ED-4DB2-BD59-A6C34878D82A}">
                    <a16:rowId xmlns:a16="http://schemas.microsoft.com/office/drawing/2014/main" val="281919539"/>
                  </a:ext>
                </a:extLst>
              </a:tr>
              <a:tr h="296500">
                <a:tc>
                  <a:txBody>
                    <a:bodyPr/>
                    <a:lstStyle/>
                    <a:p>
                      <a:r>
                        <a:rPr lang="el-GR" sz="1200">
                          <a:solidFill>
                            <a:srgbClr val="0070C0"/>
                          </a:solidFill>
                          <a:effectLst/>
                        </a:rPr>
                        <a:t>Τότε καὶ τοὺς οἰκείους ἐγὼ ἐθεασάμην</a:t>
                      </a:r>
                      <a:endParaRPr lang="el-GR" sz="1200">
                        <a:solidFill>
                          <a:srgbClr val="0070C0"/>
                        </a:solidFill>
                        <a:effectLst/>
                        <a:latin typeface="Times New Roman" panose="02020603050405020304" pitchFamily="18" charset="0"/>
                        <a:ea typeface="Times New Roman" panose="02020603050405020304" pitchFamily="18" charset="0"/>
                      </a:endParaRPr>
                    </a:p>
                  </a:txBody>
                  <a:tcPr marL="31322" marR="31322" marT="0" marB="0" anchor="ctr">
                    <a:solidFill>
                      <a:schemeClr val="bg1"/>
                    </a:solidFill>
                  </a:tcPr>
                </a:tc>
                <a:tc>
                  <a:txBody>
                    <a:bodyPr/>
                    <a:lstStyle/>
                    <a:p>
                      <a:r>
                        <a:rPr lang="el-GR" sz="1200" b="0">
                          <a:solidFill>
                            <a:srgbClr val="0070C0"/>
                          </a:solidFill>
                          <a:effectLst/>
                        </a:rPr>
                        <a:t>Τότε είδα κι εγώ τους συγγενείς μου</a:t>
                      </a:r>
                      <a:endParaRPr lang="el-GR" sz="1200" b="0">
                        <a:solidFill>
                          <a:srgbClr val="0070C0"/>
                        </a:solidFill>
                        <a:effectLst/>
                        <a:latin typeface="Times New Roman" panose="02020603050405020304" pitchFamily="18" charset="0"/>
                        <a:ea typeface="Times New Roman" panose="02020603050405020304" pitchFamily="18" charset="0"/>
                      </a:endParaRPr>
                    </a:p>
                  </a:txBody>
                  <a:tcPr marL="31322" marR="31322" marT="0" marB="0" anchor="ctr">
                    <a:solidFill>
                      <a:schemeClr val="bg1"/>
                    </a:solidFill>
                  </a:tcPr>
                </a:tc>
                <a:extLst>
                  <a:ext uri="{0D108BD9-81ED-4DB2-BD59-A6C34878D82A}">
                    <a16:rowId xmlns:a16="http://schemas.microsoft.com/office/drawing/2014/main" val="2150008494"/>
                  </a:ext>
                </a:extLst>
              </a:tr>
              <a:tr h="197667">
                <a:tc>
                  <a:txBody>
                    <a:bodyPr/>
                    <a:lstStyle/>
                    <a:p>
                      <a:r>
                        <a:rPr lang="el-GR" sz="1200">
                          <a:solidFill>
                            <a:srgbClr val="0070C0"/>
                          </a:solidFill>
                          <a:effectLst/>
                        </a:rPr>
                        <a:t>καί πᾶσαν τὴν πατρίδα,</a:t>
                      </a:r>
                      <a:endParaRPr lang="el-GR" sz="1200">
                        <a:solidFill>
                          <a:srgbClr val="0070C0"/>
                        </a:solidFill>
                        <a:effectLst/>
                        <a:latin typeface="Times New Roman" panose="02020603050405020304" pitchFamily="18" charset="0"/>
                        <a:ea typeface="Times New Roman" panose="02020603050405020304" pitchFamily="18" charset="0"/>
                      </a:endParaRPr>
                    </a:p>
                  </a:txBody>
                  <a:tcPr marL="31322" marR="31322" marT="0" marB="0" anchor="ctr">
                    <a:solidFill>
                      <a:schemeClr val="bg1"/>
                    </a:solidFill>
                  </a:tcPr>
                </a:tc>
                <a:tc>
                  <a:txBody>
                    <a:bodyPr/>
                    <a:lstStyle/>
                    <a:p>
                      <a:r>
                        <a:rPr lang="el-GR" sz="1200" b="0">
                          <a:solidFill>
                            <a:srgbClr val="0070C0"/>
                          </a:solidFill>
                          <a:effectLst/>
                        </a:rPr>
                        <a:t>και όλη την πατρίδα,</a:t>
                      </a:r>
                      <a:endParaRPr lang="el-GR" sz="1200" b="0">
                        <a:solidFill>
                          <a:srgbClr val="0070C0"/>
                        </a:solidFill>
                        <a:effectLst/>
                        <a:latin typeface="Times New Roman" panose="02020603050405020304" pitchFamily="18" charset="0"/>
                        <a:ea typeface="Times New Roman" panose="02020603050405020304" pitchFamily="18" charset="0"/>
                      </a:endParaRPr>
                    </a:p>
                  </a:txBody>
                  <a:tcPr marL="31322" marR="31322" marT="0" marB="0" anchor="ctr">
                    <a:solidFill>
                      <a:schemeClr val="bg1"/>
                    </a:solidFill>
                  </a:tcPr>
                </a:tc>
                <a:extLst>
                  <a:ext uri="{0D108BD9-81ED-4DB2-BD59-A6C34878D82A}">
                    <a16:rowId xmlns:a16="http://schemas.microsoft.com/office/drawing/2014/main" val="691171603"/>
                  </a:ext>
                </a:extLst>
              </a:tr>
              <a:tr h="197667">
                <a:tc>
                  <a:txBody>
                    <a:bodyPr/>
                    <a:lstStyle/>
                    <a:p>
                      <a:r>
                        <a:rPr lang="el-GR" sz="1200">
                          <a:solidFill>
                            <a:srgbClr val="0070C0"/>
                          </a:solidFill>
                          <a:effectLst/>
                        </a:rPr>
                        <a:t>εἰ δὲ κἀκεῖνοι ἐμὲ ἑώρων, </a:t>
                      </a:r>
                      <a:endParaRPr lang="el-GR" sz="1200">
                        <a:solidFill>
                          <a:srgbClr val="0070C0"/>
                        </a:solidFill>
                        <a:effectLst/>
                        <a:latin typeface="Times New Roman" panose="02020603050405020304" pitchFamily="18" charset="0"/>
                        <a:ea typeface="Times New Roman" panose="02020603050405020304" pitchFamily="18" charset="0"/>
                      </a:endParaRPr>
                    </a:p>
                  </a:txBody>
                  <a:tcPr marL="31322" marR="31322" marT="0" marB="0" anchor="ctr">
                    <a:solidFill>
                      <a:schemeClr val="bg1"/>
                    </a:solidFill>
                  </a:tcPr>
                </a:tc>
                <a:tc>
                  <a:txBody>
                    <a:bodyPr/>
                    <a:lstStyle/>
                    <a:p>
                      <a:r>
                        <a:rPr lang="el-GR" sz="1200" b="0">
                          <a:solidFill>
                            <a:srgbClr val="0070C0"/>
                          </a:solidFill>
                          <a:effectLst/>
                        </a:rPr>
                        <a:t>αν όμως κι εκείνοι μ’ έβλεπαν, </a:t>
                      </a:r>
                      <a:endParaRPr lang="el-GR" sz="1200" b="0">
                        <a:solidFill>
                          <a:srgbClr val="0070C0"/>
                        </a:solidFill>
                        <a:effectLst/>
                        <a:latin typeface="Times New Roman" panose="02020603050405020304" pitchFamily="18" charset="0"/>
                        <a:ea typeface="Times New Roman" panose="02020603050405020304" pitchFamily="18" charset="0"/>
                      </a:endParaRPr>
                    </a:p>
                  </a:txBody>
                  <a:tcPr marL="31322" marR="31322" marT="0" marB="0" anchor="ctr">
                    <a:solidFill>
                      <a:schemeClr val="bg1"/>
                    </a:solidFill>
                  </a:tcPr>
                </a:tc>
                <a:extLst>
                  <a:ext uri="{0D108BD9-81ED-4DB2-BD59-A6C34878D82A}">
                    <a16:rowId xmlns:a16="http://schemas.microsoft.com/office/drawing/2014/main" val="1019430905"/>
                  </a:ext>
                </a:extLst>
              </a:tr>
              <a:tr h="197667">
                <a:tc>
                  <a:txBody>
                    <a:bodyPr/>
                    <a:lstStyle/>
                    <a:p>
                      <a:r>
                        <a:rPr lang="el-GR" sz="1200">
                          <a:solidFill>
                            <a:srgbClr val="0070C0"/>
                          </a:solidFill>
                          <a:effectLst/>
                        </a:rPr>
                        <a:t>οὐκέτι ἔχω εἰπεῖν.</a:t>
                      </a:r>
                      <a:endParaRPr lang="el-GR" sz="1200">
                        <a:solidFill>
                          <a:srgbClr val="0070C0"/>
                        </a:solidFill>
                        <a:effectLst/>
                        <a:latin typeface="Times New Roman" panose="02020603050405020304" pitchFamily="18" charset="0"/>
                        <a:ea typeface="Times New Roman" panose="02020603050405020304" pitchFamily="18" charset="0"/>
                      </a:endParaRPr>
                    </a:p>
                  </a:txBody>
                  <a:tcPr marL="31322" marR="31322" marT="0" marB="0" anchor="ctr">
                    <a:solidFill>
                      <a:schemeClr val="bg1"/>
                    </a:solidFill>
                  </a:tcPr>
                </a:tc>
                <a:tc>
                  <a:txBody>
                    <a:bodyPr/>
                    <a:lstStyle/>
                    <a:p>
                      <a:r>
                        <a:rPr lang="el-GR" sz="1200" b="0">
                          <a:solidFill>
                            <a:srgbClr val="0070C0"/>
                          </a:solidFill>
                          <a:effectLst/>
                        </a:rPr>
                        <a:t>δεν μπορώ καθόλου να το πω.</a:t>
                      </a:r>
                      <a:endParaRPr lang="el-GR" sz="1200" b="0">
                        <a:solidFill>
                          <a:srgbClr val="0070C0"/>
                        </a:solidFill>
                        <a:effectLst/>
                        <a:latin typeface="Times New Roman" panose="02020603050405020304" pitchFamily="18" charset="0"/>
                        <a:ea typeface="Times New Roman" panose="02020603050405020304" pitchFamily="18" charset="0"/>
                      </a:endParaRPr>
                    </a:p>
                  </a:txBody>
                  <a:tcPr marL="31322" marR="31322" marT="0" marB="0" anchor="ctr">
                    <a:solidFill>
                      <a:schemeClr val="bg1"/>
                    </a:solidFill>
                  </a:tcPr>
                </a:tc>
                <a:extLst>
                  <a:ext uri="{0D108BD9-81ED-4DB2-BD59-A6C34878D82A}">
                    <a16:rowId xmlns:a16="http://schemas.microsoft.com/office/drawing/2014/main" val="1383027394"/>
                  </a:ext>
                </a:extLst>
              </a:tr>
              <a:tr h="197667">
                <a:tc>
                  <a:txBody>
                    <a:bodyPr/>
                    <a:lstStyle/>
                    <a:p>
                      <a:r>
                        <a:rPr lang="el-GR" sz="1200">
                          <a:solidFill>
                            <a:srgbClr val="0070C0"/>
                          </a:solidFill>
                          <a:effectLst/>
                        </a:rPr>
                        <a:t>Ὅστις δὲ ταῦτα μὴ πιστεύει οὕτως ἔχειν,</a:t>
                      </a:r>
                      <a:endParaRPr lang="el-GR" sz="1200">
                        <a:solidFill>
                          <a:srgbClr val="0070C0"/>
                        </a:solidFill>
                        <a:effectLst/>
                        <a:latin typeface="Times New Roman" panose="02020603050405020304" pitchFamily="18" charset="0"/>
                        <a:ea typeface="Times New Roman" panose="02020603050405020304" pitchFamily="18" charset="0"/>
                      </a:endParaRPr>
                    </a:p>
                  </a:txBody>
                  <a:tcPr marL="31322" marR="31322" marT="0" marB="0" anchor="ctr">
                    <a:solidFill>
                      <a:schemeClr val="bg1"/>
                    </a:solidFill>
                  </a:tcPr>
                </a:tc>
                <a:tc>
                  <a:txBody>
                    <a:bodyPr/>
                    <a:lstStyle/>
                    <a:p>
                      <a:r>
                        <a:rPr lang="el-GR" sz="1200" b="0">
                          <a:solidFill>
                            <a:srgbClr val="0070C0"/>
                          </a:solidFill>
                          <a:effectLst/>
                        </a:rPr>
                        <a:t>Όποιος δεν πιστεύει ότι αυτά έτσι είναι</a:t>
                      </a:r>
                      <a:endParaRPr lang="el-GR" sz="1200" b="0">
                        <a:solidFill>
                          <a:srgbClr val="0070C0"/>
                        </a:solidFill>
                        <a:effectLst/>
                        <a:latin typeface="Times New Roman" panose="02020603050405020304" pitchFamily="18" charset="0"/>
                        <a:ea typeface="Times New Roman" panose="02020603050405020304" pitchFamily="18" charset="0"/>
                      </a:endParaRPr>
                    </a:p>
                  </a:txBody>
                  <a:tcPr marL="31322" marR="31322" marT="0" marB="0" anchor="ctr">
                    <a:solidFill>
                      <a:schemeClr val="bg1"/>
                    </a:solidFill>
                  </a:tcPr>
                </a:tc>
                <a:extLst>
                  <a:ext uri="{0D108BD9-81ED-4DB2-BD59-A6C34878D82A}">
                    <a16:rowId xmlns:a16="http://schemas.microsoft.com/office/drawing/2014/main" val="2569780973"/>
                  </a:ext>
                </a:extLst>
              </a:tr>
              <a:tr h="197667">
                <a:tc>
                  <a:txBody>
                    <a:bodyPr/>
                    <a:lstStyle/>
                    <a:p>
                      <a:r>
                        <a:rPr lang="el-GR" sz="1200">
                          <a:solidFill>
                            <a:srgbClr val="0070C0"/>
                          </a:solidFill>
                          <a:effectLst/>
                        </a:rPr>
                        <a:t>ἂν ποτε καὶ αὐτὸς ἐκείσε ἀφίκηται,</a:t>
                      </a:r>
                      <a:endParaRPr lang="el-GR" sz="1200">
                        <a:solidFill>
                          <a:srgbClr val="0070C0"/>
                        </a:solidFill>
                        <a:effectLst/>
                        <a:latin typeface="Times New Roman" panose="02020603050405020304" pitchFamily="18" charset="0"/>
                        <a:ea typeface="Times New Roman" panose="02020603050405020304" pitchFamily="18" charset="0"/>
                      </a:endParaRPr>
                    </a:p>
                  </a:txBody>
                  <a:tcPr marL="31322" marR="31322" marT="0" marB="0" anchor="ctr">
                    <a:solidFill>
                      <a:schemeClr val="bg1"/>
                    </a:solidFill>
                  </a:tcPr>
                </a:tc>
                <a:tc>
                  <a:txBody>
                    <a:bodyPr/>
                    <a:lstStyle/>
                    <a:p>
                      <a:r>
                        <a:rPr lang="el-GR" sz="1200" b="0">
                          <a:solidFill>
                            <a:srgbClr val="0070C0"/>
                          </a:solidFill>
                          <a:effectLst/>
                        </a:rPr>
                        <a:t>αν κάποτε κι αυτός φτάσει εκεί,</a:t>
                      </a:r>
                      <a:endParaRPr lang="el-GR" sz="1200" b="0">
                        <a:solidFill>
                          <a:srgbClr val="0070C0"/>
                        </a:solidFill>
                        <a:effectLst/>
                        <a:latin typeface="Times New Roman" panose="02020603050405020304" pitchFamily="18" charset="0"/>
                        <a:ea typeface="Times New Roman" panose="02020603050405020304" pitchFamily="18" charset="0"/>
                      </a:endParaRPr>
                    </a:p>
                  </a:txBody>
                  <a:tcPr marL="31322" marR="31322" marT="0" marB="0" anchor="ctr">
                    <a:solidFill>
                      <a:schemeClr val="bg1"/>
                    </a:solidFill>
                  </a:tcPr>
                </a:tc>
                <a:extLst>
                  <a:ext uri="{0D108BD9-81ED-4DB2-BD59-A6C34878D82A}">
                    <a16:rowId xmlns:a16="http://schemas.microsoft.com/office/drawing/2014/main" val="3294915691"/>
                  </a:ext>
                </a:extLst>
              </a:tr>
              <a:tr h="197667">
                <a:tc>
                  <a:txBody>
                    <a:bodyPr/>
                    <a:lstStyle/>
                    <a:p>
                      <a:r>
                        <a:rPr lang="el-GR" sz="1200">
                          <a:solidFill>
                            <a:srgbClr val="0070C0"/>
                          </a:solidFill>
                          <a:effectLst/>
                        </a:rPr>
                        <a:t>εἲσεται ὡς ἀληθῆ λέγω.</a:t>
                      </a:r>
                      <a:endParaRPr lang="el-GR" sz="1200">
                        <a:solidFill>
                          <a:srgbClr val="0070C0"/>
                        </a:solidFill>
                        <a:effectLst/>
                        <a:latin typeface="Times New Roman" panose="02020603050405020304" pitchFamily="18" charset="0"/>
                        <a:ea typeface="Times New Roman" panose="02020603050405020304" pitchFamily="18" charset="0"/>
                      </a:endParaRPr>
                    </a:p>
                  </a:txBody>
                  <a:tcPr marL="31322" marR="31322" marT="0" marB="0" anchor="ctr">
                    <a:solidFill>
                      <a:schemeClr val="bg1"/>
                    </a:solidFill>
                  </a:tcPr>
                </a:tc>
                <a:tc>
                  <a:txBody>
                    <a:bodyPr/>
                    <a:lstStyle/>
                    <a:p>
                      <a:r>
                        <a:rPr lang="el-GR" sz="1200" b="0" dirty="0">
                          <a:solidFill>
                            <a:srgbClr val="0070C0"/>
                          </a:solidFill>
                          <a:effectLst/>
                        </a:rPr>
                        <a:t>θα καταλάβει ότι λέω αλήθεια.</a:t>
                      </a:r>
                      <a:endParaRPr lang="el-GR" sz="1200" b="0" dirty="0">
                        <a:solidFill>
                          <a:srgbClr val="0070C0"/>
                        </a:solidFill>
                        <a:effectLst/>
                        <a:latin typeface="Times New Roman" panose="02020603050405020304" pitchFamily="18" charset="0"/>
                        <a:ea typeface="Times New Roman" panose="02020603050405020304" pitchFamily="18" charset="0"/>
                      </a:endParaRPr>
                    </a:p>
                  </a:txBody>
                  <a:tcPr marL="31322" marR="31322" marT="0" marB="0" anchor="ctr">
                    <a:solidFill>
                      <a:schemeClr val="bg1"/>
                    </a:solidFill>
                  </a:tcPr>
                </a:tc>
                <a:extLst>
                  <a:ext uri="{0D108BD9-81ED-4DB2-BD59-A6C34878D82A}">
                    <a16:rowId xmlns:a16="http://schemas.microsoft.com/office/drawing/2014/main" val="1479875497"/>
                  </a:ext>
                </a:extLst>
              </a:tr>
            </a:tbl>
          </a:graphicData>
        </a:graphic>
      </p:graphicFrame>
    </p:spTree>
    <p:extLst>
      <p:ext uri="{BB962C8B-B14F-4D97-AF65-F5344CB8AC3E}">
        <p14:creationId xmlns:p14="http://schemas.microsoft.com/office/powerpoint/2010/main" val="21486115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3F1FA2E-97AA-43CE-88CA-1012857B5808}"/>
              </a:ext>
            </a:extLst>
          </p:cNvPr>
          <p:cNvSpPr txBox="1"/>
          <p:nvPr/>
        </p:nvSpPr>
        <p:spPr>
          <a:xfrm>
            <a:off x="445363" y="479173"/>
            <a:ext cx="11301274" cy="5078313"/>
          </a:xfrm>
          <a:prstGeom prst="rect">
            <a:avLst/>
          </a:prstGeom>
          <a:noFill/>
        </p:spPr>
        <p:txBody>
          <a:bodyPr wrap="square">
            <a:spAutoFit/>
          </a:bodyPr>
          <a:lstStyle/>
          <a:p>
            <a:pPr algn="just"/>
            <a:r>
              <a:rPr lang="el-GR" sz="1800" b="0" i="0" dirty="0">
                <a:solidFill>
                  <a:srgbClr val="000000"/>
                </a:solidFill>
                <a:effectLst/>
                <a:latin typeface="Calibri" panose="020F0502020204030204" pitchFamily="34" charset="0"/>
              </a:rPr>
              <a:t> </a:t>
            </a:r>
          </a:p>
          <a:p>
            <a:pPr algn="l"/>
            <a:r>
              <a:rPr lang="el-GR" sz="1800" b="1" i="0" dirty="0">
                <a:solidFill>
                  <a:srgbClr val="FFFFFF"/>
                </a:solidFill>
                <a:effectLst/>
                <a:latin typeface="Calibri" panose="020F0502020204030204" pitchFamily="34" charset="0"/>
              </a:rPr>
              <a:t>Πρώτο παράλληλο κείμενο</a:t>
            </a:r>
            <a:endParaRPr lang="el-GR" sz="1800" b="0" i="0" dirty="0">
              <a:solidFill>
                <a:srgbClr val="000000"/>
              </a:solidFill>
              <a:effectLst/>
              <a:latin typeface="Calibri" panose="020F0502020204030204" pitchFamily="34" charset="0"/>
            </a:endParaRPr>
          </a:p>
          <a:p>
            <a:pPr algn="l"/>
            <a:r>
              <a:rPr lang="el-GR" sz="1800" b="0" i="0" dirty="0">
                <a:solidFill>
                  <a:srgbClr val="000000"/>
                </a:solidFill>
                <a:effectLst/>
                <a:latin typeface="Calibri" panose="020F0502020204030204" pitchFamily="34" charset="0"/>
              </a:rPr>
              <a:t> </a:t>
            </a:r>
          </a:p>
          <a:p>
            <a:pPr algn="just"/>
            <a:r>
              <a:rPr lang="el-GR" sz="1800" b="0" i="1" dirty="0">
                <a:solidFill>
                  <a:srgbClr val="000000"/>
                </a:solidFill>
                <a:effectLst/>
                <a:latin typeface="Calibri" panose="020F0502020204030204" pitchFamily="34" charset="0"/>
              </a:rPr>
              <a:t>Ο Φώτιος στη Βιβλιοθήκη του έχει διασώσει περιληπτικά ένα έργο του Αντωνίου Διογένη, το οποίο πραγματευόταν τις ταξιδιωτικές περιπέτειες του </a:t>
            </a:r>
            <a:r>
              <a:rPr lang="el-GR" sz="1800" b="0" i="1" dirty="0" err="1">
                <a:solidFill>
                  <a:srgbClr val="000000"/>
                </a:solidFill>
                <a:effectLst/>
                <a:latin typeface="Calibri" panose="020F0502020204030204" pitchFamily="34" charset="0"/>
              </a:rPr>
              <a:t>Δεινία</a:t>
            </a:r>
            <a:r>
              <a:rPr lang="el-GR" sz="1800" b="0" i="1" dirty="0">
                <a:solidFill>
                  <a:srgbClr val="000000"/>
                </a:solidFill>
                <a:effectLst/>
                <a:latin typeface="Calibri" panose="020F0502020204030204" pitchFamily="34" charset="0"/>
              </a:rPr>
              <a:t> και του γιου του στη Μαύρη Θάλασσα. Ο </a:t>
            </a:r>
            <a:r>
              <a:rPr lang="el-GR" sz="1800" b="0" i="1" dirty="0" err="1">
                <a:solidFill>
                  <a:srgbClr val="000000"/>
                </a:solidFill>
                <a:effectLst/>
                <a:latin typeface="Calibri" panose="020F0502020204030204" pitchFamily="34" charset="0"/>
              </a:rPr>
              <a:t>Δεινίας</a:t>
            </a:r>
            <a:r>
              <a:rPr lang="el-GR" sz="1800" b="0" i="1" dirty="0">
                <a:solidFill>
                  <a:srgbClr val="000000"/>
                </a:solidFill>
                <a:effectLst/>
                <a:latin typeface="Calibri" panose="020F0502020204030204" pitchFamily="34" charset="0"/>
              </a:rPr>
              <a:t> ταξιδεύει στις αρκτικές περιοχές, περνά τον Βορρά και φτάνει στο φεγγάρι. Ο Φώτιος όλα αυτά τα θεωρεί «</a:t>
            </a:r>
            <a:r>
              <a:rPr lang="el-GR" sz="1800" b="0" i="1" dirty="0" err="1">
                <a:solidFill>
                  <a:srgbClr val="000000"/>
                </a:solidFill>
                <a:effectLst/>
                <a:latin typeface="Calibri" panose="020F0502020204030204" pitchFamily="34" charset="0"/>
              </a:rPr>
              <a:t>ἄπιστα</a:t>
            </a:r>
            <a:r>
              <a:rPr lang="el-GR" sz="1800" b="0" i="1" dirty="0">
                <a:solidFill>
                  <a:srgbClr val="000000"/>
                </a:solidFill>
                <a:effectLst/>
                <a:latin typeface="Calibri" panose="020F0502020204030204" pitchFamily="34" charset="0"/>
              </a:rPr>
              <a:t>».</a:t>
            </a:r>
            <a:endParaRPr lang="el-GR" sz="1800" b="0" i="0" dirty="0">
              <a:solidFill>
                <a:srgbClr val="000000"/>
              </a:solidFill>
              <a:effectLst/>
              <a:latin typeface="Calibri" panose="020F0502020204030204" pitchFamily="34" charset="0"/>
            </a:endParaRPr>
          </a:p>
          <a:p>
            <a:pPr algn="just"/>
            <a:r>
              <a:rPr lang="el-GR" sz="1800" b="0" i="0" dirty="0">
                <a:solidFill>
                  <a:srgbClr val="000000"/>
                </a:solidFill>
                <a:effectLst/>
                <a:latin typeface="Calibri" panose="020F0502020204030204" pitchFamily="34" charset="0"/>
              </a:rPr>
              <a:t> </a:t>
            </a:r>
          </a:p>
          <a:p>
            <a:pPr algn="just"/>
            <a:r>
              <a:rPr lang="el-GR" sz="1800" b="0" i="0" dirty="0" err="1">
                <a:solidFill>
                  <a:srgbClr val="000000"/>
                </a:solidFill>
                <a:effectLst/>
                <a:latin typeface="Calibri" panose="020F0502020204030204" pitchFamily="34" charset="0"/>
              </a:rPr>
              <a:t>Καὶ</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ἕτερα</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δὲ</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ἀπαγγέλλει</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ἰδεῖν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ὅμοια</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καὶ</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ἀνθρώπους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δὲ</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ἰδεῖν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καὶ</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ἕτερά</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τινα</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τερατεύεται</a:t>
            </a:r>
            <a:r>
              <a:rPr lang="el-GR" sz="1800" b="0" i="0" dirty="0">
                <a:solidFill>
                  <a:srgbClr val="000000"/>
                </a:solidFill>
                <a:effectLst/>
                <a:latin typeface="Calibri" panose="020F0502020204030204" pitchFamily="34" charset="0"/>
              </a:rPr>
              <a:t>, ἃ </a:t>
            </a:r>
            <a:r>
              <a:rPr lang="el-GR" sz="1800" b="0" i="0" dirty="0" err="1">
                <a:solidFill>
                  <a:srgbClr val="000000"/>
                </a:solidFill>
                <a:effectLst/>
                <a:latin typeface="Calibri" panose="020F0502020204030204" pitchFamily="34" charset="0"/>
              </a:rPr>
              <a:t>μηδεὶς</a:t>
            </a:r>
            <a:r>
              <a:rPr lang="el-GR" sz="1800" b="0" i="0" dirty="0">
                <a:solidFill>
                  <a:srgbClr val="000000"/>
                </a:solidFill>
                <a:effectLst/>
                <a:latin typeface="Calibri" panose="020F0502020204030204" pitchFamily="34" charset="0"/>
              </a:rPr>
              <a:t> μήτε </a:t>
            </a:r>
            <a:r>
              <a:rPr lang="el-GR" sz="1800" b="0" i="0" dirty="0" err="1">
                <a:solidFill>
                  <a:srgbClr val="000000"/>
                </a:solidFill>
                <a:effectLst/>
                <a:latin typeface="Calibri" panose="020F0502020204030204" pitchFamily="34" charset="0"/>
              </a:rPr>
              <a:t>ἰδεῖν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ἔφη</a:t>
            </a:r>
            <a:r>
              <a:rPr lang="el-GR" sz="1800" b="0" i="0" dirty="0">
                <a:solidFill>
                  <a:srgbClr val="000000"/>
                </a:solidFill>
                <a:effectLst/>
                <a:latin typeface="Calibri" panose="020F0502020204030204" pitchFamily="34" charset="0"/>
              </a:rPr>
              <a:t> μήτε </a:t>
            </a:r>
            <a:r>
              <a:rPr lang="el-GR" sz="1800" b="0" i="0" dirty="0" err="1">
                <a:solidFill>
                  <a:srgbClr val="000000"/>
                </a:solidFill>
                <a:effectLst/>
                <a:latin typeface="Calibri" panose="020F0502020204030204" pitchFamily="34" charset="0"/>
              </a:rPr>
              <a:t>ἀκοῦσαι</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ἀλλὰ</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μηδὲ</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φαντασίαις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ἀνετυπώσατο</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Καὶ</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τὸ</a:t>
            </a:r>
            <a:r>
              <a:rPr lang="el-GR" sz="1800" b="0" i="0" dirty="0">
                <a:solidFill>
                  <a:srgbClr val="000000"/>
                </a:solidFill>
                <a:effectLst/>
                <a:latin typeface="Calibri" panose="020F0502020204030204" pitchFamily="34" charset="0"/>
              </a:rPr>
              <a:t> πάντων </a:t>
            </a:r>
            <a:r>
              <a:rPr lang="el-GR" sz="1800" b="0" i="0" dirty="0" err="1">
                <a:solidFill>
                  <a:srgbClr val="000000"/>
                </a:solidFill>
                <a:effectLst/>
                <a:latin typeface="Calibri" panose="020F0502020204030204" pitchFamily="34" charset="0"/>
              </a:rPr>
              <a:t>ἀπιστότατον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ὅτι</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πορευόμενοι</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πρὸς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Βορρᾶν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ἐπὶ</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σελήνην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ὡς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ἐπί</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τινα</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γῆν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καθαρωτάτην</a:t>
            </a:r>
            <a:r>
              <a:rPr lang="el-GR" sz="1800" b="0" i="0" dirty="0">
                <a:solidFill>
                  <a:srgbClr val="000000"/>
                </a:solidFill>
                <a:effectLst/>
                <a:latin typeface="Calibri" panose="020F0502020204030204" pitchFamily="34" charset="0"/>
              </a:rPr>
              <a:t>, πλησίον </a:t>
            </a:r>
            <a:r>
              <a:rPr lang="el-GR" sz="1800" b="0" i="0" dirty="0" err="1">
                <a:solidFill>
                  <a:srgbClr val="000000"/>
                </a:solidFill>
                <a:effectLst/>
                <a:latin typeface="Calibri" panose="020F0502020204030204" pitchFamily="34" charset="0"/>
              </a:rPr>
              <a:t>ἐγένοντο</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ἐκεῖ</a:t>
            </a:r>
            <a:r>
              <a:rPr lang="el-GR" sz="1800" b="0" i="0" dirty="0">
                <a:solidFill>
                  <a:srgbClr val="000000"/>
                </a:solidFill>
                <a:effectLst/>
                <a:latin typeface="Calibri" panose="020F0502020204030204" pitchFamily="34" charset="0"/>
              </a:rPr>
              <a:t> τε γενόμενοι </a:t>
            </a:r>
            <a:r>
              <a:rPr lang="el-GR" sz="1800" b="0" i="0" dirty="0" err="1">
                <a:solidFill>
                  <a:srgbClr val="000000"/>
                </a:solidFill>
                <a:effectLst/>
                <a:latin typeface="Calibri" panose="020F0502020204030204" pitchFamily="34" charset="0"/>
              </a:rPr>
              <a:t>ἴδοιεν</a:t>
            </a:r>
            <a:r>
              <a:rPr lang="el-GR" sz="1800" b="0" i="0" dirty="0">
                <a:solidFill>
                  <a:srgbClr val="000000"/>
                </a:solidFill>
                <a:effectLst/>
                <a:latin typeface="Calibri" panose="020F0502020204030204" pitchFamily="34" charset="0"/>
              </a:rPr>
              <a:t> ἃ </a:t>
            </a:r>
            <a:r>
              <a:rPr lang="el-GR" sz="1800" b="0" i="0" dirty="0" err="1">
                <a:solidFill>
                  <a:srgbClr val="000000"/>
                </a:solidFill>
                <a:effectLst/>
                <a:latin typeface="Calibri" panose="020F0502020204030204" pitchFamily="34" charset="0"/>
              </a:rPr>
              <a:t>εἰκὸς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ἦν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ἰδεῖν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τὸν</a:t>
            </a:r>
            <a:r>
              <a:rPr lang="el-GR" sz="1800" b="0" i="0" dirty="0">
                <a:solidFill>
                  <a:srgbClr val="000000"/>
                </a:solidFill>
                <a:effectLst/>
                <a:latin typeface="Calibri" panose="020F0502020204030204" pitchFamily="34" charset="0"/>
              </a:rPr>
              <a:t> τοιαύτην </a:t>
            </a:r>
            <a:r>
              <a:rPr lang="el-GR" sz="1800" b="0" i="0" dirty="0" err="1">
                <a:solidFill>
                  <a:srgbClr val="000000"/>
                </a:solidFill>
                <a:effectLst/>
                <a:latin typeface="Calibri" panose="020F0502020204030204" pitchFamily="34" charset="0"/>
              </a:rPr>
              <a:t>ὑπερβολὴν</a:t>
            </a:r>
            <a:r>
              <a:rPr lang="el-GR" sz="1800" b="0" i="0" dirty="0">
                <a:solidFill>
                  <a:srgbClr val="000000"/>
                </a:solidFill>
                <a:effectLst/>
                <a:latin typeface="Calibri" panose="020F0502020204030204" pitchFamily="34" charset="0"/>
              </a:rPr>
              <a:t> πλασμάτων </a:t>
            </a:r>
            <a:r>
              <a:rPr lang="el-GR" sz="1800" b="0" i="0" dirty="0" err="1">
                <a:solidFill>
                  <a:srgbClr val="000000"/>
                </a:solidFill>
                <a:effectLst/>
                <a:latin typeface="Calibri" panose="020F0502020204030204" pitchFamily="34" charset="0"/>
              </a:rPr>
              <a:t>προαναπλάσαντα</a:t>
            </a:r>
            <a:r>
              <a:rPr lang="el-GR" sz="1800" b="0" i="0" dirty="0">
                <a:solidFill>
                  <a:srgbClr val="000000"/>
                </a:solidFill>
                <a:effectLst/>
                <a:latin typeface="Calibri" panose="020F0502020204030204" pitchFamily="34" charset="0"/>
              </a:rPr>
              <a:t>.</a:t>
            </a:r>
          </a:p>
          <a:p>
            <a:pPr algn="just"/>
            <a:r>
              <a:rPr lang="el-GR" sz="1800" b="0" i="0" dirty="0">
                <a:solidFill>
                  <a:srgbClr val="000000"/>
                </a:solidFill>
                <a:effectLst/>
                <a:latin typeface="Calibri" panose="020F0502020204030204" pitchFamily="34" charset="0"/>
              </a:rPr>
              <a:t>Φώτιος, Βιβλιοθήκη 166.111a</a:t>
            </a:r>
          </a:p>
          <a:p>
            <a:pPr algn="just"/>
            <a:r>
              <a:rPr lang="el-GR" sz="1800" b="0" i="0" dirty="0">
                <a:solidFill>
                  <a:srgbClr val="000000"/>
                </a:solidFill>
                <a:effectLst/>
                <a:latin typeface="Calibri" panose="020F0502020204030204" pitchFamily="34" charset="0"/>
              </a:rPr>
              <a:t> </a:t>
            </a:r>
          </a:p>
          <a:p>
            <a:pPr algn="just"/>
            <a:r>
              <a:rPr lang="el-GR" sz="1800" b="1" i="0" dirty="0">
                <a:solidFill>
                  <a:srgbClr val="000000"/>
                </a:solidFill>
                <a:effectLst/>
                <a:latin typeface="Calibri" panose="020F0502020204030204" pitchFamily="34" charset="0"/>
              </a:rPr>
              <a:t>Μετάφραση</a:t>
            </a:r>
            <a:endParaRPr lang="el-GR" sz="1800" b="0" i="0" dirty="0">
              <a:solidFill>
                <a:srgbClr val="000000"/>
              </a:solidFill>
              <a:effectLst/>
              <a:latin typeface="Calibri" panose="020F0502020204030204" pitchFamily="34" charset="0"/>
            </a:endParaRPr>
          </a:p>
          <a:p>
            <a:pPr algn="just"/>
            <a:r>
              <a:rPr lang="el-GR" sz="1800" b="0" i="0" dirty="0">
                <a:solidFill>
                  <a:srgbClr val="000000"/>
                </a:solidFill>
                <a:effectLst/>
                <a:latin typeface="Calibri" panose="020F0502020204030204" pitchFamily="34" charset="0"/>
              </a:rPr>
              <a:t>Και αναφέρει ότι είδε άλλα παρόμοια και τερατολογεί ότι είδε ανθρώπους και μερικά άλλα, τα οποία κανείς δεν είπε ούτε ότι τα είδε ούτε ότι τα άκουσε, αλλά τα σχεδίασε με τη φαντασία του. Και το πιο απίστευτο απ' όλα, ότι </a:t>
            </a:r>
            <a:r>
              <a:rPr lang="el-GR" sz="1800" b="0" i="0" dirty="0" err="1">
                <a:solidFill>
                  <a:srgbClr val="000000"/>
                </a:solidFill>
                <a:effectLst/>
                <a:latin typeface="Calibri" panose="020F0502020204030204" pitchFamily="34" charset="0"/>
              </a:rPr>
              <a:t>πορευόμενοι</a:t>
            </a:r>
            <a:r>
              <a:rPr lang="el-GR" sz="1800" b="0" i="0" dirty="0">
                <a:solidFill>
                  <a:srgbClr val="000000"/>
                </a:solidFill>
                <a:effectLst/>
                <a:latin typeface="Calibri" panose="020F0502020204030204" pitchFamily="34" charset="0"/>
              </a:rPr>
              <a:t> προς βορρά προς τη σελήνη έφτασαν κοντά, σαν σε κάποια πάρα πολύ καθαρή γη· και όταν έφτασαν εκεί, είδαν όσα εύλογα ήταν να δει αυτό που δημιούργησε με τη φαντασία του εξωφρενικά πλάσματα.</a:t>
            </a:r>
          </a:p>
        </p:txBody>
      </p:sp>
    </p:spTree>
    <p:extLst>
      <p:ext uri="{BB962C8B-B14F-4D97-AF65-F5344CB8AC3E}">
        <p14:creationId xmlns:p14="http://schemas.microsoft.com/office/powerpoint/2010/main" val="2760110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F131336-EA53-4136-BFE6-4C9AB15BDFB6}"/>
              </a:ext>
            </a:extLst>
          </p:cNvPr>
          <p:cNvSpPr txBox="1"/>
          <p:nvPr/>
        </p:nvSpPr>
        <p:spPr>
          <a:xfrm>
            <a:off x="334392" y="546652"/>
            <a:ext cx="11523215" cy="5078313"/>
          </a:xfrm>
          <a:prstGeom prst="rect">
            <a:avLst/>
          </a:prstGeom>
          <a:noFill/>
        </p:spPr>
        <p:txBody>
          <a:bodyPr wrap="square">
            <a:spAutoFit/>
          </a:bodyPr>
          <a:lstStyle/>
          <a:p>
            <a:pPr algn="just"/>
            <a:r>
              <a:rPr lang="el-GR" sz="1800" b="0" i="0" dirty="0">
                <a:solidFill>
                  <a:srgbClr val="000000"/>
                </a:solidFill>
                <a:effectLst/>
                <a:latin typeface="Calibri" panose="020F0502020204030204" pitchFamily="34" charset="0"/>
              </a:rPr>
              <a:t> </a:t>
            </a:r>
          </a:p>
          <a:p>
            <a:pPr algn="l"/>
            <a:r>
              <a:rPr lang="el-GR" sz="1800" b="1" i="0" dirty="0">
                <a:solidFill>
                  <a:srgbClr val="FFFFFF"/>
                </a:solidFill>
                <a:effectLst/>
                <a:latin typeface="Calibri" panose="020F0502020204030204" pitchFamily="34" charset="0"/>
              </a:rPr>
              <a:t>Δεύτερο παράλληλο κείμενο</a:t>
            </a:r>
            <a:endParaRPr lang="el-GR" sz="1800" b="0" i="0" dirty="0">
              <a:solidFill>
                <a:srgbClr val="000000"/>
              </a:solidFill>
              <a:effectLst/>
              <a:latin typeface="Calibri" panose="020F0502020204030204" pitchFamily="34" charset="0"/>
            </a:endParaRPr>
          </a:p>
          <a:p>
            <a:pPr algn="just"/>
            <a:r>
              <a:rPr lang="el-GR" sz="1800" b="0" i="0" dirty="0">
                <a:solidFill>
                  <a:srgbClr val="000000"/>
                </a:solidFill>
                <a:effectLst/>
                <a:latin typeface="Calibri" panose="020F0502020204030204" pitchFamily="34" charset="0"/>
              </a:rPr>
              <a:t> </a:t>
            </a:r>
          </a:p>
          <a:p>
            <a:pPr algn="just"/>
            <a:r>
              <a:rPr lang="el-GR" sz="1800" b="0" i="1" dirty="0">
                <a:solidFill>
                  <a:srgbClr val="000000"/>
                </a:solidFill>
                <a:effectLst/>
                <a:latin typeface="Calibri" panose="020F0502020204030204" pitchFamily="34" charset="0"/>
              </a:rPr>
              <a:t>Ο Λουκιανός παραθέτει στο παρακάτω απόσπασμα τα συμπεράσματα στα οποία κατέληξαν ύστερα από ενδελεχή παρατήρηση οι </a:t>
            </a:r>
            <a:r>
              <a:rPr lang="el-GR" sz="1800" b="0" i="1" dirty="0" err="1">
                <a:solidFill>
                  <a:srgbClr val="000000"/>
                </a:solidFill>
                <a:effectLst/>
                <a:latin typeface="Calibri" panose="020F0502020204030204" pitchFamily="34" charset="0"/>
              </a:rPr>
              <a:t>Αιθίοπες</a:t>
            </a:r>
            <a:r>
              <a:rPr lang="el-GR" sz="1800" b="0" i="1" dirty="0">
                <a:solidFill>
                  <a:srgbClr val="000000"/>
                </a:solidFill>
                <a:effectLst/>
                <a:latin typeface="Calibri" panose="020F0502020204030204" pitchFamily="34" charset="0"/>
              </a:rPr>
              <a:t> σχετικά με την προέλευση του φωτός της Σελήνης. Έτσι, καταδεικνύεται ότι, παράλληλα με τη φανταστική εικόνα που συντηρούσαν η λογοτεχνία και ο μύθος, οι αρχαίοι Έλληνες γνώριζαν και την επιστημονική εξήγηση πολλών φυσικών φαινομένων.</a:t>
            </a:r>
            <a:endParaRPr lang="el-GR" sz="1800" b="0" i="0" dirty="0">
              <a:solidFill>
                <a:srgbClr val="000000"/>
              </a:solidFill>
              <a:effectLst/>
              <a:latin typeface="Calibri" panose="020F0502020204030204" pitchFamily="34" charset="0"/>
            </a:endParaRPr>
          </a:p>
          <a:p>
            <a:pPr algn="just"/>
            <a:r>
              <a:rPr lang="el-GR" sz="1800" b="0" i="0" dirty="0">
                <a:solidFill>
                  <a:srgbClr val="000000"/>
                </a:solidFill>
                <a:effectLst/>
                <a:latin typeface="Calibri" panose="020F0502020204030204" pitchFamily="34" charset="0"/>
              </a:rPr>
              <a:t> </a:t>
            </a:r>
          </a:p>
          <a:p>
            <a:pPr algn="just"/>
            <a:r>
              <a:rPr lang="el-GR" sz="1800" b="0" i="0" dirty="0" err="1">
                <a:solidFill>
                  <a:srgbClr val="000000"/>
                </a:solidFill>
                <a:effectLst/>
                <a:latin typeface="Calibri" panose="020F0502020204030204" pitchFamily="34" charset="0"/>
              </a:rPr>
              <a:t>Ἰδόντες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ὦν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πρῶτα</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τὴν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σεληναίην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οὐκ</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ἐς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πάμπαν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ὁμοίην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φαινομένην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ἀλλὰ</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πολυειδέα</a:t>
            </a:r>
            <a:r>
              <a:rPr lang="el-GR" sz="1800" b="0" i="0" dirty="0">
                <a:solidFill>
                  <a:srgbClr val="000000"/>
                </a:solidFill>
                <a:effectLst/>
                <a:latin typeface="Calibri" panose="020F0502020204030204" pitchFamily="34" charset="0"/>
              </a:rPr>
              <a:t> τε </a:t>
            </a:r>
            <a:r>
              <a:rPr lang="el-GR" sz="1800" b="0" i="0" dirty="0" err="1">
                <a:solidFill>
                  <a:srgbClr val="000000"/>
                </a:solidFill>
                <a:effectLst/>
                <a:latin typeface="Calibri" panose="020F0502020204030204" pitchFamily="34" charset="0"/>
              </a:rPr>
              <a:t>γιγνομένην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καὶ</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ἐν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ἄλλοτε</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ἄλλῃ</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μορφῇ</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τρεπομένην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ἐδόκεεν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αὐτέοισιν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τὸ</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χρῆμα</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θωύματος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καὶ</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ἀπορίης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ἄξιον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Ἔνθεν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δὲ</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ζητέοντες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εὗρον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τουτέων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τὴν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αἰτίην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ὅτι</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οὐκ</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ἴδιον</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τῇ</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σεληναίῃ</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τὸ</a:t>
            </a:r>
            <a:r>
              <a:rPr lang="el-GR" sz="1800" b="0" i="0" dirty="0">
                <a:solidFill>
                  <a:srgbClr val="000000"/>
                </a:solidFill>
                <a:effectLst/>
                <a:latin typeface="Calibri" panose="020F0502020204030204" pitchFamily="34" charset="0"/>
              </a:rPr>
              <a:t> φέγγος, </a:t>
            </a:r>
            <a:r>
              <a:rPr lang="el-GR" sz="1800" b="0" i="0" dirty="0" err="1">
                <a:solidFill>
                  <a:srgbClr val="000000"/>
                </a:solidFill>
                <a:effectLst/>
                <a:latin typeface="Calibri" panose="020F0502020204030204" pitchFamily="34" charset="0"/>
              </a:rPr>
              <a:t>ἀλλά</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οἱ</a:t>
            </a:r>
            <a:r>
              <a:rPr lang="el-GR" sz="1800" b="0" i="0" dirty="0">
                <a:solidFill>
                  <a:srgbClr val="000000"/>
                </a:solidFill>
                <a:effectLst/>
                <a:latin typeface="Calibri" panose="020F0502020204030204" pitchFamily="34" charset="0"/>
              </a:rPr>
              <a:t> παρ’ </a:t>
            </a:r>
            <a:r>
              <a:rPr lang="el-GR" sz="1800" b="0" i="0" dirty="0" err="1">
                <a:solidFill>
                  <a:srgbClr val="000000"/>
                </a:solidFill>
                <a:effectLst/>
                <a:latin typeface="Calibri" panose="020F0502020204030204" pitchFamily="34" charset="0"/>
              </a:rPr>
              <a:t>ἡελίου</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ἔρχεται</a:t>
            </a:r>
            <a:r>
              <a:rPr lang="el-GR" sz="1800" b="0" i="0" dirty="0">
                <a:solidFill>
                  <a:srgbClr val="000000"/>
                </a:solidFill>
                <a:effectLst/>
                <a:latin typeface="Calibri" panose="020F0502020204030204" pitchFamily="34" charset="0"/>
              </a:rPr>
              <a:t>.</a:t>
            </a:r>
          </a:p>
          <a:p>
            <a:pPr algn="just"/>
            <a:r>
              <a:rPr lang="el-GR" sz="1800" b="0" i="0" dirty="0">
                <a:solidFill>
                  <a:srgbClr val="000000"/>
                </a:solidFill>
                <a:effectLst/>
                <a:latin typeface="Calibri" panose="020F0502020204030204" pitchFamily="34" charset="0"/>
              </a:rPr>
              <a:t>Λουκιανός, </a:t>
            </a:r>
            <a:r>
              <a:rPr lang="el-GR" sz="1800" b="0" i="0" dirty="0" err="1">
                <a:solidFill>
                  <a:srgbClr val="000000"/>
                </a:solidFill>
                <a:effectLst/>
                <a:latin typeface="Calibri" panose="020F0502020204030204" pitchFamily="34" charset="0"/>
              </a:rPr>
              <a:t>Περὶ</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τῆς</a:t>
            </a:r>
            <a:r>
              <a:rPr lang="el-GR" sz="1800" b="0" i="0" dirty="0">
                <a:solidFill>
                  <a:srgbClr val="000000"/>
                </a:solidFill>
                <a:effectLst/>
                <a:latin typeface="Calibri" panose="020F0502020204030204" pitchFamily="34" charset="0"/>
              </a:rPr>
              <a:t> </a:t>
            </a:r>
            <a:r>
              <a:rPr lang="el-GR" sz="1800" b="0" i="0" dirty="0" err="1">
                <a:solidFill>
                  <a:srgbClr val="000000"/>
                </a:solidFill>
                <a:effectLst/>
                <a:latin typeface="Calibri" panose="020F0502020204030204" pitchFamily="34" charset="0"/>
              </a:rPr>
              <a:t>ἀστρολογίης</a:t>
            </a:r>
            <a:r>
              <a:rPr lang="el-GR" sz="1800" b="0" i="0" dirty="0">
                <a:solidFill>
                  <a:srgbClr val="000000"/>
                </a:solidFill>
                <a:effectLst/>
                <a:latin typeface="Calibri" panose="020F0502020204030204" pitchFamily="34" charset="0"/>
              </a:rPr>
              <a:t> 3</a:t>
            </a:r>
          </a:p>
          <a:p>
            <a:pPr algn="just"/>
            <a:r>
              <a:rPr lang="el-GR" sz="1800" b="0" i="0" dirty="0">
                <a:solidFill>
                  <a:srgbClr val="000000"/>
                </a:solidFill>
                <a:effectLst/>
                <a:latin typeface="Calibri" panose="020F0502020204030204" pitchFamily="34" charset="0"/>
              </a:rPr>
              <a:t> </a:t>
            </a:r>
          </a:p>
          <a:p>
            <a:pPr algn="just"/>
            <a:r>
              <a:rPr lang="el-GR" sz="1800" b="1" i="0" dirty="0">
                <a:solidFill>
                  <a:srgbClr val="000000"/>
                </a:solidFill>
                <a:effectLst/>
                <a:latin typeface="Calibri" panose="020F0502020204030204" pitchFamily="34" charset="0"/>
              </a:rPr>
              <a:t>Μετάφραση</a:t>
            </a:r>
            <a:endParaRPr lang="el-GR" sz="1800" b="0" i="0" dirty="0">
              <a:solidFill>
                <a:srgbClr val="000000"/>
              </a:solidFill>
              <a:effectLst/>
              <a:latin typeface="Calibri" panose="020F0502020204030204" pitchFamily="34" charset="0"/>
            </a:endParaRPr>
          </a:p>
          <a:p>
            <a:pPr algn="just"/>
            <a:r>
              <a:rPr lang="el-GR" sz="1800" b="0" i="0" dirty="0">
                <a:solidFill>
                  <a:srgbClr val="000000"/>
                </a:solidFill>
                <a:effectLst/>
                <a:latin typeface="Calibri" panose="020F0502020204030204" pitchFamily="34" charset="0"/>
              </a:rPr>
              <a:t>Όταν λοιπόν είδαν πρώτα τη σελήνη ότι δεν έχει συνέχεια την ίδια μορφή αλλά ότι γινόταν πολύμορφη και ότι έπαιρνε κάθε φορά άλλη μορφή, φαινόταν σ' αυτούς το πράγμα αξιοθαύμαστο και αξιοπερίεργο. Μετά από αυτό αναζητώντας βρήκαν την αιτία αυτών, ότι δηλαδή η λαμπρότητα δεν είναι της Σελήνης αλλά έρχεται σ' αυτή από τον ήλιο.</a:t>
            </a:r>
          </a:p>
          <a:p>
            <a:pPr algn="l"/>
            <a:r>
              <a:rPr lang="el-GR" sz="1800" b="0" i="0" dirty="0">
                <a:solidFill>
                  <a:srgbClr val="000000"/>
                </a:solidFill>
                <a:effectLst/>
                <a:latin typeface="Calibri" panose="020F0502020204030204" pitchFamily="34" charset="0"/>
              </a:rPr>
              <a:t> </a:t>
            </a:r>
          </a:p>
        </p:txBody>
      </p:sp>
      <p:sp>
        <p:nvSpPr>
          <p:cNvPr id="4" name="TextBox 3">
            <a:extLst>
              <a:ext uri="{FF2B5EF4-FFF2-40B4-BE49-F238E27FC236}">
                <a16:creationId xmlns:a16="http://schemas.microsoft.com/office/drawing/2014/main" id="{905FD196-D340-4B41-BA4B-FA8C2D3F4103}"/>
              </a:ext>
            </a:extLst>
          </p:cNvPr>
          <p:cNvSpPr txBox="1"/>
          <p:nvPr/>
        </p:nvSpPr>
        <p:spPr>
          <a:xfrm>
            <a:off x="446102" y="5926627"/>
            <a:ext cx="6094520" cy="215444"/>
          </a:xfrm>
          <a:prstGeom prst="rect">
            <a:avLst/>
          </a:prstGeom>
          <a:noFill/>
          <a:ln>
            <a:solidFill>
              <a:srgbClr val="00B0F0"/>
            </a:solidFill>
          </a:ln>
        </p:spPr>
        <p:txBody>
          <a:bodyPr wrap="square">
            <a:spAutoFit/>
          </a:bodyPr>
          <a:lstStyle/>
          <a:p>
            <a:r>
              <a:rPr lang="el-GR" sz="800" dirty="0">
                <a:hlinkClick r:id="rId2"/>
              </a:rPr>
              <a:t>http://users.sch.gr/ipap/Ellinikos%20Politismos/Yliko/Theoria%20arxaia/metafraseis%20b%20gym/b04xm.htm</a:t>
            </a:r>
            <a:endParaRPr lang="el-GR" dirty="0"/>
          </a:p>
        </p:txBody>
      </p:sp>
    </p:spTree>
    <p:extLst>
      <p:ext uri="{BB962C8B-B14F-4D97-AF65-F5344CB8AC3E}">
        <p14:creationId xmlns:p14="http://schemas.microsoft.com/office/powerpoint/2010/main" val="3895364851"/>
      </p:ext>
    </p:extLst>
  </p:cSld>
  <p:clrMapOvr>
    <a:masterClrMapping/>
  </p:clrMapOvr>
</p:sld>
</file>

<file path=ppt/theme/theme1.xml><?xml version="1.0" encoding="utf-8"?>
<a:theme xmlns:a="http://schemas.openxmlformats.org/drawingml/2006/main" name="Θρόισμα">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11</TotalTime>
  <Words>823</Words>
  <Application>Microsoft Office PowerPoint</Application>
  <PresentationFormat>Ευρεία οθόνη</PresentationFormat>
  <Paragraphs>73</Paragraphs>
  <Slides>5</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5</vt:i4>
      </vt:variant>
    </vt:vector>
  </HeadingPairs>
  <TitlesOfParts>
    <vt:vector size="11" baseType="lpstr">
      <vt:lpstr>Arial</vt:lpstr>
      <vt:lpstr>Calibri</vt:lpstr>
      <vt:lpstr>Century Gothic</vt:lpstr>
      <vt:lpstr>Times New Roman</vt:lpstr>
      <vt:lpstr>Wingdings 3</vt:lpstr>
      <vt:lpstr>Θρόισμα</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 ΤΑΣΙΟΠΟΥΛΟΥ</dc:creator>
  <cp:lastModifiedBy>User</cp:lastModifiedBy>
  <cp:revision>4</cp:revision>
  <dcterms:created xsi:type="dcterms:W3CDTF">2020-09-11T19:05:43Z</dcterms:created>
  <dcterms:modified xsi:type="dcterms:W3CDTF">2021-01-14T20:52:38Z</dcterms:modified>
</cp:coreProperties>
</file>