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3"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greek-language.gr/greekLang/ancient_greek/tools/corpora/anthology/content.html?m=1&amp;t=513"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5DA3C8-26A6-4522-8333-744A9CAFFF6F}"/>
              </a:ext>
            </a:extLst>
          </p:cNvPr>
          <p:cNvSpPr txBox="1"/>
          <p:nvPr/>
        </p:nvSpPr>
        <p:spPr>
          <a:xfrm>
            <a:off x="3048740" y="2070261"/>
            <a:ext cx="6094520" cy="1477328"/>
          </a:xfrm>
          <a:prstGeom prst="rect">
            <a:avLst/>
          </a:prstGeom>
          <a:solidFill>
            <a:schemeClr val="accent5">
              <a:lumMod val="40000"/>
              <a:lumOff val="60000"/>
            </a:schemeClr>
          </a:solidFill>
        </p:spPr>
        <p:txBody>
          <a:bodyPr wrap="square">
            <a:spAutoFit/>
          </a:bodyPr>
          <a:lstStyle/>
          <a:p>
            <a:endParaRPr lang="el-GR" b="1" i="0" dirty="0">
              <a:solidFill>
                <a:srgbClr val="F44336"/>
              </a:solidFill>
              <a:effectLst/>
              <a:latin typeface="Calibri" panose="020F0502020204030204" pitchFamily="34" charset="0"/>
            </a:endParaRPr>
          </a:p>
          <a:p>
            <a:r>
              <a:rPr lang="el-GR" b="1" i="0" dirty="0">
                <a:solidFill>
                  <a:srgbClr val="F44336"/>
                </a:solidFill>
                <a:effectLst/>
                <a:latin typeface="Calibri" panose="020F0502020204030204" pitchFamily="34" charset="0"/>
              </a:rPr>
              <a:t>6η Ενότητα, Η ευθύνη για την παιδεία των νέων,</a:t>
            </a:r>
          </a:p>
          <a:p>
            <a:endParaRPr lang="el-GR" b="1" dirty="0">
              <a:solidFill>
                <a:srgbClr val="F44336"/>
              </a:solidFill>
              <a:latin typeface="Calibri" panose="020F0502020204030204" pitchFamily="34" charset="0"/>
            </a:endParaRPr>
          </a:p>
          <a:p>
            <a:r>
              <a:rPr lang="el-GR" b="1" i="0" dirty="0">
                <a:solidFill>
                  <a:srgbClr val="F44336"/>
                </a:solidFill>
                <a:effectLst/>
                <a:latin typeface="Calibri" panose="020F0502020204030204" pitchFamily="34" charset="0"/>
              </a:rPr>
              <a:t> </a:t>
            </a:r>
            <a:r>
              <a:rPr lang="el-GR" b="1" i="0" dirty="0" err="1">
                <a:solidFill>
                  <a:srgbClr val="000000"/>
                </a:solidFill>
                <a:effectLst/>
                <a:latin typeface="Tahoma" panose="020B0604030504040204" pitchFamily="34" charset="0"/>
              </a:rPr>
              <a:t>Ξενοφῶν</a:t>
            </a:r>
            <a:r>
              <a:rPr lang="el-GR" b="1" i="0" dirty="0">
                <a:solidFill>
                  <a:srgbClr val="000000"/>
                </a:solidFill>
                <a:effectLst/>
                <a:latin typeface="Tahoma" panose="020B0604030504040204" pitchFamily="34" charset="0"/>
              </a:rPr>
              <a:t>, </a:t>
            </a:r>
            <a:r>
              <a:rPr lang="el-GR" b="1" i="1" dirty="0" err="1">
                <a:solidFill>
                  <a:srgbClr val="000000"/>
                </a:solidFill>
                <a:effectLst/>
                <a:latin typeface="Tahoma" panose="020B0604030504040204" pitchFamily="34" charset="0"/>
              </a:rPr>
              <a:t>Ἀπολογία</a:t>
            </a:r>
            <a:r>
              <a:rPr lang="el-GR" b="1" i="1" dirty="0">
                <a:solidFill>
                  <a:srgbClr val="000000"/>
                </a:solidFill>
                <a:effectLst/>
                <a:latin typeface="Tahoma" panose="020B0604030504040204" pitchFamily="34" charset="0"/>
              </a:rPr>
              <a:t> </a:t>
            </a:r>
            <a:r>
              <a:rPr lang="el-GR" b="1" i="1" dirty="0" err="1">
                <a:solidFill>
                  <a:srgbClr val="000000"/>
                </a:solidFill>
                <a:effectLst/>
                <a:latin typeface="Tahoma" panose="020B0604030504040204" pitchFamily="34" charset="0"/>
              </a:rPr>
              <a:t>Σωκράτους</a:t>
            </a:r>
            <a:r>
              <a:rPr lang="el-GR" b="1" i="1" dirty="0">
                <a:solidFill>
                  <a:srgbClr val="000000"/>
                </a:solidFill>
                <a:effectLst/>
                <a:latin typeface="Tahoma" panose="020B0604030504040204" pitchFamily="34" charset="0"/>
              </a:rPr>
              <a:t> </a:t>
            </a:r>
            <a:r>
              <a:rPr lang="el-GR" b="1" i="0" dirty="0">
                <a:solidFill>
                  <a:srgbClr val="000000"/>
                </a:solidFill>
                <a:effectLst/>
                <a:latin typeface="Tahoma" panose="020B0604030504040204" pitchFamily="34" charset="0"/>
              </a:rPr>
              <a:t>19-21 (διασκευή)</a:t>
            </a:r>
          </a:p>
          <a:p>
            <a:endParaRPr lang="el-GR" dirty="0"/>
          </a:p>
        </p:txBody>
      </p:sp>
    </p:spTree>
    <p:extLst>
      <p:ext uri="{BB962C8B-B14F-4D97-AF65-F5344CB8AC3E}">
        <p14:creationId xmlns:p14="http://schemas.microsoft.com/office/powerpoint/2010/main" val="244769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Δούρις">
            <a:extLst>
              <a:ext uri="{FF2B5EF4-FFF2-40B4-BE49-F238E27FC236}">
                <a16:creationId xmlns:a16="http://schemas.microsoft.com/office/drawing/2014/main" id="{C46ADB56-B13D-4CF0-A04D-1AA0A07496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7213" y="419424"/>
            <a:ext cx="6858000" cy="3267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D3E970-A518-4D80-B9F6-EB578F0AF9D7}"/>
              </a:ext>
            </a:extLst>
          </p:cNvPr>
          <p:cNvSpPr txBox="1"/>
          <p:nvPr/>
        </p:nvSpPr>
        <p:spPr>
          <a:xfrm>
            <a:off x="3260323" y="4651873"/>
            <a:ext cx="6974889" cy="923330"/>
          </a:xfrm>
          <a:prstGeom prst="rect">
            <a:avLst/>
          </a:prstGeom>
          <a:noFill/>
        </p:spPr>
        <p:txBody>
          <a:bodyPr wrap="square">
            <a:spAutoFit/>
          </a:bodyPr>
          <a:lstStyle/>
          <a:p>
            <a:r>
              <a:rPr lang="el-GR" b="0" i="1" dirty="0">
                <a:solidFill>
                  <a:srgbClr val="000000"/>
                </a:solidFill>
                <a:effectLst/>
                <a:latin typeface="Calibri" panose="020F0502020204030204" pitchFamily="34" charset="0"/>
              </a:rPr>
              <a:t>Στην εξωτερική όψη της κύλικας του Δούριδος (περ. 480 </a:t>
            </a:r>
            <a:r>
              <a:rPr lang="el-GR" b="0" i="1" dirty="0" err="1">
                <a:solidFill>
                  <a:srgbClr val="000000"/>
                </a:solidFill>
                <a:effectLst/>
                <a:latin typeface="Calibri" panose="020F0502020204030204" pitchFamily="34" charset="0"/>
              </a:rPr>
              <a:t>π.Χ</a:t>
            </a:r>
            <a:r>
              <a:rPr lang="el-GR" b="0" i="1" dirty="0">
                <a:solidFill>
                  <a:srgbClr val="000000"/>
                </a:solidFill>
                <a:effectLst/>
                <a:latin typeface="Calibri" panose="020F0502020204030204" pitchFamily="34" charset="0"/>
              </a:rPr>
              <a:t>)</a:t>
            </a:r>
            <a:br>
              <a:rPr lang="el-GR" i="1" dirty="0"/>
            </a:br>
            <a:r>
              <a:rPr lang="el-GR" b="0" i="1" dirty="0">
                <a:solidFill>
                  <a:srgbClr val="000000"/>
                </a:solidFill>
                <a:effectLst/>
                <a:latin typeface="Calibri" panose="020F0502020204030204" pitchFamily="34" charset="0"/>
              </a:rPr>
              <a:t>απεικονίζονται σκηνές από τη ζωή του σχολείου (Αρχαιολ. Μουσ. Βερολίνου)</a:t>
            </a:r>
            <a:endParaRPr lang="el-GR" i="1" dirty="0"/>
          </a:p>
        </p:txBody>
      </p:sp>
    </p:spTree>
    <p:extLst>
      <p:ext uri="{BB962C8B-B14F-4D97-AF65-F5344CB8AC3E}">
        <p14:creationId xmlns:p14="http://schemas.microsoft.com/office/powerpoint/2010/main" val="255588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92E1B780-B276-41A4-8856-AAF0701F0B44}"/>
              </a:ext>
            </a:extLst>
          </p:cNvPr>
          <p:cNvGraphicFramePr>
            <a:graphicFrameLocks noGrp="1"/>
          </p:cNvGraphicFramePr>
          <p:nvPr>
            <p:extLst>
              <p:ext uri="{D42A27DB-BD31-4B8C-83A1-F6EECF244321}">
                <p14:modId xmlns:p14="http://schemas.microsoft.com/office/powerpoint/2010/main" val="2907324613"/>
              </p:ext>
            </p:extLst>
          </p:nvPr>
        </p:nvGraphicFramePr>
        <p:xfrm>
          <a:off x="201228" y="133166"/>
          <a:ext cx="11789544" cy="6604979"/>
        </p:xfrm>
        <a:graphic>
          <a:graphicData uri="http://schemas.openxmlformats.org/drawingml/2006/table">
            <a:tbl>
              <a:tblPr>
                <a:tableStyleId>{5C22544A-7EE6-4342-B048-85BDC9FD1C3A}</a:tableStyleId>
              </a:tblPr>
              <a:tblGrid>
                <a:gridCol w="5968086">
                  <a:extLst>
                    <a:ext uri="{9D8B030D-6E8A-4147-A177-3AD203B41FA5}">
                      <a16:colId xmlns:a16="http://schemas.microsoft.com/office/drawing/2014/main" val="1350692162"/>
                    </a:ext>
                  </a:extLst>
                </a:gridCol>
                <a:gridCol w="5821458">
                  <a:extLst>
                    <a:ext uri="{9D8B030D-6E8A-4147-A177-3AD203B41FA5}">
                      <a16:colId xmlns:a16="http://schemas.microsoft.com/office/drawing/2014/main" val="2928860892"/>
                    </a:ext>
                  </a:extLst>
                </a:gridCol>
              </a:tblGrid>
              <a:tr h="345476">
                <a:tc>
                  <a:txBody>
                    <a:bodyPr/>
                    <a:lstStyle/>
                    <a:p>
                      <a:pPr marL="28575" marR="28575">
                        <a:spcAft>
                          <a:spcPts val="0"/>
                        </a:spcAft>
                      </a:pPr>
                      <a:r>
                        <a:rPr lang="el-GR" sz="1200" b="1">
                          <a:effectLst/>
                        </a:rPr>
                        <a:t>ΣΩ: Ἀλλ’ ὅμως σύ μὲ φῄς, ὦ Μέλητε,</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ΣΩ: Αλλά εσύ όμως ισχυρίζεσαι, ω Μέλητε,</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3930957576"/>
                  </a:ext>
                </a:extLst>
              </a:tr>
              <a:tr h="345476">
                <a:tc>
                  <a:txBody>
                    <a:bodyPr/>
                    <a:lstStyle/>
                    <a:p>
                      <a:pPr marL="28575" marR="28575">
                        <a:spcAft>
                          <a:spcPts val="0"/>
                        </a:spcAft>
                      </a:pPr>
                      <a:r>
                        <a:rPr lang="el-GR" sz="1200" b="1">
                          <a:effectLst/>
                        </a:rPr>
                        <a:t>τοιαῦτα ἐπιτηδεύοντα τοὺς νέους διαφθείρειν;</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ότι ασχολούμενος με τέτοια διαφθείρω τους νέους;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1718185303"/>
                  </a:ext>
                </a:extLst>
              </a:tr>
              <a:tr h="345476">
                <a:tc>
                  <a:txBody>
                    <a:bodyPr/>
                    <a:lstStyle/>
                    <a:p>
                      <a:pPr marL="28575" marR="28575">
                        <a:spcAft>
                          <a:spcPts val="0"/>
                        </a:spcAft>
                      </a:pPr>
                      <a:r>
                        <a:rPr lang="el-GR" sz="1200" b="1">
                          <a:effectLst/>
                        </a:rPr>
                        <a:t>Καίτοι ἐπιστάμεθα μὴν δήπου </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Ακόμη κι αν γνωρίζουμε βέβαια, </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624753569"/>
                  </a:ext>
                </a:extLst>
              </a:tr>
              <a:tr h="345476">
                <a:tc>
                  <a:txBody>
                    <a:bodyPr/>
                    <a:lstStyle/>
                    <a:p>
                      <a:pPr marL="28575" marR="28575">
                        <a:spcAft>
                          <a:spcPts val="0"/>
                        </a:spcAft>
                      </a:pPr>
                      <a:r>
                        <a:rPr lang="el-GR" sz="1200" b="1">
                          <a:effectLst/>
                        </a:rPr>
                        <a:t>τίνες εἰσὶ νέων διαφθοραί·</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ποιες είναι οι διαφθορές των νέων·</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474603140"/>
                  </a:ext>
                </a:extLst>
              </a:tr>
              <a:tr h="324375">
                <a:tc>
                  <a:txBody>
                    <a:bodyPr/>
                    <a:lstStyle/>
                    <a:p>
                      <a:pPr marL="28575" marR="28575">
                        <a:spcAft>
                          <a:spcPts val="0"/>
                        </a:spcAft>
                      </a:pPr>
                      <a:r>
                        <a:rPr lang="el-GR" sz="1200" b="1">
                          <a:effectLst/>
                        </a:rPr>
                        <a:t>σύ δὲ εἰπὲ εἴ τινα οἶσθα ὑπ’ ἐμοῦ γεγενημένον</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και συ πες αν ξέρεις ότι κάποιος έχει γίνει εξαιτίας μου</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957317711"/>
                  </a:ext>
                </a:extLst>
              </a:tr>
              <a:tr h="345476">
                <a:tc>
                  <a:txBody>
                    <a:bodyPr/>
                    <a:lstStyle/>
                    <a:p>
                      <a:pPr marL="28575" marR="28575">
                        <a:spcAft>
                          <a:spcPts val="0"/>
                        </a:spcAft>
                      </a:pPr>
                      <a:r>
                        <a:rPr lang="el-GR" sz="1200" b="1">
                          <a:effectLst/>
                        </a:rPr>
                        <a:t>ἢ ἐξ εὐσεβοῦς ἀνόσιον ἢ ἐκ σώφρονος ὑβριστήν.</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είτε από ευσεβής ανόσιος είτε από συνετός αλαζόνας.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1279924350"/>
                  </a:ext>
                </a:extLst>
              </a:tr>
              <a:tr h="345476">
                <a:tc>
                  <a:txBody>
                    <a:bodyPr/>
                    <a:lstStyle/>
                    <a:p>
                      <a:pPr marL="28575" marR="28575">
                        <a:spcAft>
                          <a:spcPts val="0"/>
                        </a:spcAft>
                      </a:pPr>
                      <a:r>
                        <a:rPr lang="el-GR" sz="1200" b="1">
                          <a:effectLst/>
                        </a:rPr>
                        <a:t>ΜΕΛ. Ἀλλὰ ναί, μὰ Δί’ ἐκείνους οἶδα</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ΜΕΛ: Και βέβαια, μα το Δία, ξέρω εκείνους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120001149"/>
                  </a:ext>
                </a:extLst>
              </a:tr>
              <a:tr h="345476">
                <a:tc>
                  <a:txBody>
                    <a:bodyPr/>
                    <a:lstStyle/>
                    <a:p>
                      <a:pPr marL="28575" marR="28575">
                        <a:spcAft>
                          <a:spcPts val="0"/>
                        </a:spcAft>
                      </a:pPr>
                      <a:r>
                        <a:rPr lang="el-GR" sz="1200" b="1">
                          <a:effectLst/>
                        </a:rPr>
                        <a:t>οὓς σὺ πέπεικας σοὶ πείθεσθαι μᾶλλον ἢ τοῖς γονεῦσι.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οι οποίοι υπακούν σε εσένα περισσότερο παρά στους γονείς τους.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3513700087"/>
                  </a:ext>
                </a:extLst>
              </a:tr>
              <a:tr h="345476">
                <a:tc>
                  <a:txBody>
                    <a:bodyPr/>
                    <a:lstStyle/>
                    <a:p>
                      <a:pPr marL="28575" marR="28575">
                        <a:spcAft>
                          <a:spcPts val="0"/>
                        </a:spcAft>
                      </a:pPr>
                      <a:r>
                        <a:rPr lang="el-GR" sz="1200" b="1">
                          <a:effectLst/>
                        </a:rPr>
                        <a:t>ΣΩ. Ὁμολογῶ, περί γε παιδείας·</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ΣΩ: Το ομολογώ, όσον αφορά τουλάχιστον την παιδεία·</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328953712"/>
                  </a:ext>
                </a:extLst>
              </a:tr>
              <a:tr h="345476">
                <a:tc>
                  <a:txBody>
                    <a:bodyPr/>
                    <a:lstStyle/>
                    <a:p>
                      <a:pPr marL="28575" marR="28575">
                        <a:spcAft>
                          <a:spcPts val="0"/>
                        </a:spcAft>
                      </a:pPr>
                      <a:r>
                        <a:rPr lang="el-GR" sz="1200" b="1">
                          <a:effectLst/>
                        </a:rPr>
                        <a:t>τοῦτο γὰρ ἴσασιν ἐμοὶ μεμεληκός.</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γιατί το γνωρίζουν ότι γι’ αυτό νοιάζομαι.</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8210746"/>
                  </a:ext>
                </a:extLst>
              </a:tr>
              <a:tr h="376494">
                <a:tc>
                  <a:txBody>
                    <a:bodyPr/>
                    <a:lstStyle/>
                    <a:p>
                      <a:pPr marL="28575" marR="28575">
                        <a:spcAft>
                          <a:spcPts val="0"/>
                        </a:spcAft>
                      </a:pPr>
                      <a:r>
                        <a:rPr lang="el-GR" sz="1200" b="1">
                          <a:effectLst/>
                        </a:rPr>
                        <a:t>Περὶ δὲ ὑγιείας τοῖς ἰατροῖς μᾶλλον οἱ ἄνθρωποι πείθονται ἢ τοῖς γονεῦσιν·</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Οι άνθρωποι για την υγεία περισσότερο τους ιατρούς υπακούν παρά τους γονείς·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1524468168"/>
                  </a:ext>
                </a:extLst>
              </a:tr>
              <a:tr h="345476">
                <a:tc>
                  <a:txBody>
                    <a:bodyPr/>
                    <a:lstStyle/>
                    <a:p>
                      <a:pPr marL="28575" marR="28575">
                        <a:spcAft>
                          <a:spcPts val="0"/>
                        </a:spcAft>
                      </a:pPr>
                      <a:r>
                        <a:rPr lang="el-GR" sz="1200" b="1">
                          <a:effectLst/>
                        </a:rPr>
                        <a:t>καὶ ἐν ταῖς ἐκκλησίαις γε πάντες δήπου οἱ Ἀθηναῖοι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και στις συνελεύσεις του λαού, βέβαια όλοι οι Αθηναίοι</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681112492"/>
                  </a:ext>
                </a:extLst>
              </a:tr>
              <a:tr h="345476">
                <a:tc>
                  <a:txBody>
                    <a:bodyPr/>
                    <a:lstStyle/>
                    <a:p>
                      <a:pPr marL="28575" marR="28575">
                        <a:spcAft>
                          <a:spcPts val="0"/>
                        </a:spcAft>
                      </a:pPr>
                      <a:r>
                        <a:rPr lang="el-GR" sz="1200" b="1">
                          <a:effectLst/>
                        </a:rPr>
                        <a:t>τοῖς φρονιμώτατα λέγουσι πείθονται μᾶλλον ἢ τοῖς προσήκουσιν.</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υπακούν σε αυτούς που λένε τα πιο συνετά παρά στους συγγενείς τους.</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4177996793"/>
                  </a:ext>
                </a:extLst>
              </a:tr>
              <a:tr h="345476">
                <a:tc>
                  <a:txBody>
                    <a:bodyPr/>
                    <a:lstStyle/>
                    <a:p>
                      <a:pPr marL="28575" marR="28575">
                        <a:spcAft>
                          <a:spcPts val="0"/>
                        </a:spcAft>
                      </a:pPr>
                      <a:r>
                        <a:rPr lang="el-GR" sz="1200" b="1">
                          <a:effectLst/>
                        </a:rPr>
                        <a:t>Οὐ γὰρ δὴ καὶ στρατηγοὺς αἱρεῖσθαι,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Και στρατηγούς δεν εκλέγετε</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752151852"/>
                  </a:ext>
                </a:extLst>
              </a:tr>
              <a:tr h="345476">
                <a:tc>
                  <a:txBody>
                    <a:bodyPr/>
                    <a:lstStyle/>
                    <a:p>
                      <a:pPr marL="28575" marR="28575">
                        <a:spcAft>
                          <a:spcPts val="0"/>
                        </a:spcAft>
                      </a:pPr>
                      <a:r>
                        <a:rPr lang="el-GR" sz="1200" b="1">
                          <a:effectLst/>
                        </a:rPr>
                        <a:t>οὕς ἂν ἡγῆσθε περὶ τῶν πολεμικῶν φρονιμωτάτους εἶναι;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όποιους ενδεχομένως θεωρείτε ότι είναι οι πιο συνετοί στα στρατιωτικά;</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957213880"/>
                  </a:ext>
                </a:extLst>
              </a:tr>
              <a:tr h="345476">
                <a:tc>
                  <a:txBody>
                    <a:bodyPr/>
                    <a:lstStyle/>
                    <a:p>
                      <a:pPr marL="28575" marR="28575">
                        <a:spcAft>
                          <a:spcPts val="0"/>
                        </a:spcAft>
                      </a:pPr>
                      <a:r>
                        <a:rPr lang="el-GR" sz="1200" b="1">
                          <a:effectLst/>
                        </a:rPr>
                        <a:t>Οὐκοῦν θαυμαστὸν καὶ τοῦτό σοι δοκεῖ εἶναι,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Λοιπόν, δε σου φαίνεται ότι είναι και τούτο περίεργο</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475045918"/>
                  </a:ext>
                </a:extLst>
              </a:tr>
              <a:tr h="376494">
                <a:tc>
                  <a:txBody>
                    <a:bodyPr/>
                    <a:lstStyle/>
                    <a:p>
                      <a:pPr marL="28575" marR="28575">
                        <a:spcAft>
                          <a:spcPts val="0"/>
                        </a:spcAft>
                      </a:pPr>
                      <a:r>
                        <a:rPr lang="el-GR" sz="1200" b="1">
                          <a:effectLst/>
                        </a:rPr>
                        <a:t>ἐμὲ τούτου ἕνεκα θανάτου ὑπό σοῦ διώκεσθαι,</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ότι εξαιτίας αυτού εκ μέρους σου να αντιμετωπίζω κατηγορία που επισύρει την ποινή του θανάτου,</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479494263"/>
                  </a:ext>
                </a:extLst>
              </a:tr>
              <a:tr h="345476">
                <a:tc>
                  <a:txBody>
                    <a:bodyPr/>
                    <a:lstStyle/>
                    <a:p>
                      <a:pPr marL="28575" marR="28575">
                        <a:spcAft>
                          <a:spcPts val="0"/>
                        </a:spcAft>
                      </a:pPr>
                      <a:r>
                        <a:rPr lang="el-GR" sz="1200" b="1">
                          <a:effectLst/>
                        </a:rPr>
                        <a:t>ὅτι περὶ τοῦ μεγίστου ἀγαθοῦ ἀνθρώποις, περὶ παιδείας, </a:t>
                      </a:r>
                      <a:endParaRPr lang="el-GR" sz="1200" b="1">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a:effectLst/>
                        </a:rPr>
                        <a:t>επειδή δηλαδή για το μεγαλύτερο αγαθό στους ανθρώπους, για την παιδεία, </a:t>
                      </a:r>
                      <a:endParaRPr lang="el-GR" sz="120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2572167996"/>
                  </a:ext>
                </a:extLst>
              </a:tr>
              <a:tr h="345476">
                <a:tc>
                  <a:txBody>
                    <a:bodyPr/>
                    <a:lstStyle/>
                    <a:p>
                      <a:pPr marL="28575" marR="28575">
                        <a:spcAft>
                          <a:spcPts val="0"/>
                        </a:spcAft>
                      </a:pPr>
                      <a:r>
                        <a:rPr lang="el-GR" sz="1200" b="1" dirty="0">
                          <a:effectLst/>
                        </a:rPr>
                        <a:t>βέλτιστος </a:t>
                      </a:r>
                      <a:r>
                        <a:rPr lang="el-GR" sz="1200" b="1" dirty="0" err="1">
                          <a:effectLst/>
                        </a:rPr>
                        <a:t>εἶναι</a:t>
                      </a:r>
                      <a:r>
                        <a:rPr lang="el-GR" sz="1200" b="1" dirty="0">
                          <a:effectLst/>
                        </a:rPr>
                        <a:t> </a:t>
                      </a:r>
                      <a:r>
                        <a:rPr lang="el-GR" sz="1200" b="1" dirty="0" err="1">
                          <a:effectLst/>
                        </a:rPr>
                        <a:t>ὑπὸ</a:t>
                      </a:r>
                      <a:r>
                        <a:rPr lang="el-GR" sz="1200" b="1" dirty="0">
                          <a:effectLst/>
                        </a:rPr>
                        <a:t> </a:t>
                      </a:r>
                      <a:r>
                        <a:rPr lang="el-GR" sz="1200" b="1" dirty="0" err="1">
                          <a:effectLst/>
                        </a:rPr>
                        <a:t>τινων</a:t>
                      </a:r>
                      <a:r>
                        <a:rPr lang="el-GR" sz="1200" b="1" dirty="0">
                          <a:effectLst/>
                        </a:rPr>
                        <a:t> προκρίνομαι;</a:t>
                      </a:r>
                      <a:endParaRPr lang="el-GR" sz="1200" b="1" dirty="0">
                        <a:effectLst/>
                        <a:latin typeface="Times New Roman" panose="02020603050405020304" pitchFamily="18" charset="0"/>
                        <a:ea typeface="Times New Roman" panose="02020603050405020304" pitchFamily="18" charset="0"/>
                      </a:endParaRPr>
                    </a:p>
                  </a:txBody>
                  <a:tcPr marL="31479" marR="31479" marT="0" marB="0" anchor="ctr"/>
                </a:tc>
                <a:tc>
                  <a:txBody>
                    <a:bodyPr/>
                    <a:lstStyle/>
                    <a:p>
                      <a:pPr marL="28575" marR="28575">
                        <a:spcAft>
                          <a:spcPts val="0"/>
                        </a:spcAft>
                      </a:pPr>
                      <a:r>
                        <a:rPr lang="el-GR" sz="1200" dirty="0">
                          <a:effectLst/>
                        </a:rPr>
                        <a:t>θεωρούμαι από μερικούς ότι είμαι ο καλύτερος;</a:t>
                      </a:r>
                      <a:endParaRPr lang="el-GR" sz="1200" dirty="0">
                        <a:effectLst/>
                        <a:latin typeface="Times New Roman" panose="02020603050405020304" pitchFamily="18" charset="0"/>
                        <a:ea typeface="Times New Roman" panose="02020603050405020304" pitchFamily="18" charset="0"/>
                      </a:endParaRPr>
                    </a:p>
                  </a:txBody>
                  <a:tcPr marL="31479" marR="31479" marT="0" marB="0" anchor="ctr"/>
                </a:tc>
                <a:extLst>
                  <a:ext uri="{0D108BD9-81ED-4DB2-BD59-A6C34878D82A}">
                    <a16:rowId xmlns:a16="http://schemas.microsoft.com/office/drawing/2014/main" val="1629765737"/>
                  </a:ext>
                </a:extLst>
              </a:tr>
            </a:tbl>
          </a:graphicData>
        </a:graphic>
      </p:graphicFrame>
    </p:spTree>
    <p:extLst>
      <p:ext uri="{BB962C8B-B14F-4D97-AF65-F5344CB8AC3E}">
        <p14:creationId xmlns:p14="http://schemas.microsoft.com/office/powerpoint/2010/main" val="28788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047DA4-A232-4FF2-83F1-B001411339EC}"/>
              </a:ext>
            </a:extLst>
          </p:cNvPr>
          <p:cNvSpPr txBox="1"/>
          <p:nvPr/>
        </p:nvSpPr>
        <p:spPr>
          <a:xfrm>
            <a:off x="204184" y="443662"/>
            <a:ext cx="11647503" cy="5632311"/>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Παράλληλο κείμενο</a:t>
            </a:r>
            <a:endParaRPr lang="el-GR" sz="1800" b="0" i="0" dirty="0">
              <a:solidFill>
                <a:srgbClr val="000000"/>
              </a:solidFill>
              <a:effectLst/>
              <a:latin typeface="Calibri" panose="020F0502020204030204" pitchFamily="34" charset="0"/>
            </a:endParaRPr>
          </a:p>
          <a:p>
            <a:pPr algn="l"/>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Στον παρακάτω διάλογο ο </a:t>
            </a:r>
            <a:r>
              <a:rPr lang="el-GR" sz="1800" b="0" i="1" dirty="0" err="1">
                <a:solidFill>
                  <a:srgbClr val="000000"/>
                </a:solidFill>
                <a:effectLst/>
                <a:latin typeface="Calibri" panose="020F0502020204030204" pitchFamily="34" charset="0"/>
              </a:rPr>
              <a:t>Λάχης</a:t>
            </a:r>
            <a:r>
              <a:rPr lang="el-GR" sz="1800" b="0" i="1" dirty="0">
                <a:solidFill>
                  <a:srgbClr val="000000"/>
                </a:solidFill>
                <a:effectLst/>
                <a:latin typeface="Calibri" panose="020F0502020204030204" pitchFamily="34" charset="0"/>
              </a:rPr>
              <a:t> και ο Νικίας εκφράζουν την πεποίθησή τους ότι ο Σωκράτης είναι ο μόνος ειδήμων στα θέματα της εκπαίδευσης των νέων.</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ΛΑ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Σοφὸς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γάρ</a:t>
            </a:r>
            <a:r>
              <a:rPr lang="el-GR" sz="1800" b="0" i="0" dirty="0">
                <a:solidFill>
                  <a:srgbClr val="000000"/>
                </a:solidFill>
                <a:effectLst/>
                <a:latin typeface="Calibri" panose="020F0502020204030204" pitchFamily="34" charset="0"/>
              </a:rPr>
              <a:t> τοι </a:t>
            </a:r>
            <a:r>
              <a:rPr lang="el-GR" sz="1800" b="0" i="0" dirty="0" err="1">
                <a:solidFill>
                  <a:srgbClr val="000000"/>
                </a:solidFill>
                <a:effectLst/>
                <a:latin typeface="Calibri" panose="020F0502020204030204" pitchFamily="34" charset="0"/>
              </a:rPr>
              <a:t>σὺ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a:t>
            </a:r>
            <a:r>
              <a:rPr lang="el-GR" sz="1800" b="0" i="0" dirty="0">
                <a:solidFill>
                  <a:srgbClr val="000000"/>
                </a:solidFill>
                <a:effectLst/>
                <a:latin typeface="Calibri" panose="020F0502020204030204" pitchFamily="34" charset="0"/>
              </a:rPr>
              <a:t>, ὦ </a:t>
            </a:r>
            <a:r>
              <a:rPr lang="el-GR" sz="1800" b="0" i="0" dirty="0" err="1">
                <a:solidFill>
                  <a:srgbClr val="000000"/>
                </a:solidFill>
                <a:effectLst/>
                <a:latin typeface="Calibri" panose="020F0502020204030204" pitchFamily="34" charset="0"/>
              </a:rPr>
              <a:t>Νικία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ὅμως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ἐγὼ</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Λυσιμάχῳ</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τῷδε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Μελησίᾳ</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συμβουλεύω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ἐμὲ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παιδείας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νεανίσκων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χαίρειν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Σωκράτη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τουτονί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ὅπερ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ἐξ</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ἀρχῆς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ἔλεγον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ἀφιέναι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ἐμοὶ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ἡλικίᾳ</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ἦσαν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παῖδες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ταὐτὰ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ἂν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ταῦτ</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ἐποίουν</a:t>
            </a:r>
            <a:r>
              <a:rPr lang="el-GR" sz="1800" b="0" i="0" dirty="0">
                <a:solidFill>
                  <a:srgbClr val="000000"/>
                </a:solidFill>
                <a:effectLst/>
                <a:latin typeface="Calibri" panose="020F0502020204030204" pitchFamily="34" charset="0"/>
              </a:rPr>
              <a:t>.</a:t>
            </a:r>
          </a:p>
          <a:p>
            <a:pPr algn="just"/>
            <a:r>
              <a:rPr lang="el-GR" sz="1800" b="1" i="0" dirty="0">
                <a:solidFill>
                  <a:srgbClr val="000000"/>
                </a:solidFill>
                <a:effectLst/>
                <a:latin typeface="Calibri" panose="020F0502020204030204" pitchFamily="34" charset="0"/>
              </a:rPr>
              <a:t>ΝΙ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Ταῦτα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κἀγὼ</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συγχωρῶ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ἐάνπερ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ἐθέλῃ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Σωκράτης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μειρακίων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ἐπιμελεῖσθαι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μηδένα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ἄλλον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ζητεῖν</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Το κείμενο </a:t>
            </a:r>
            <a:r>
              <a:rPr lang="el-GR" sz="1800" b="1" i="0" u="none" strike="noStrike" dirty="0">
                <a:solidFill>
                  <a:srgbClr val="0000FF"/>
                </a:solidFill>
                <a:effectLst/>
                <a:latin typeface="Calibri" panose="020F0502020204030204" pitchFamily="34" charset="0"/>
                <a:hlinkClick r:id="rId2"/>
              </a:rPr>
              <a:t>εδώ</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Πλάτων, </a:t>
            </a:r>
            <a:r>
              <a:rPr lang="el-GR" sz="1800" b="0" i="0" dirty="0" err="1">
                <a:solidFill>
                  <a:srgbClr val="000000"/>
                </a:solidFill>
                <a:effectLst/>
                <a:latin typeface="Calibri" panose="020F0502020204030204" pitchFamily="34" charset="0"/>
              </a:rPr>
              <a:t>Λάχης</a:t>
            </a:r>
            <a:r>
              <a:rPr lang="el-GR" sz="1800" b="0" i="0" dirty="0">
                <a:solidFill>
                  <a:srgbClr val="000000"/>
                </a:solidFill>
                <a:effectLst/>
                <a:latin typeface="Calibri" panose="020F0502020204030204" pitchFamily="34" charset="0"/>
              </a:rPr>
              <a:t> 200 e</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1" i="0" dirty="0">
                <a:solidFill>
                  <a:srgbClr val="000000"/>
                </a:solidFill>
                <a:effectLst/>
                <a:latin typeface="Calibri" panose="020F0502020204030204" pitchFamily="34" charset="0"/>
              </a:rPr>
              <a:t>Λα</a:t>
            </a:r>
            <a:r>
              <a:rPr lang="el-GR" sz="1800" b="0" i="0" dirty="0">
                <a:solidFill>
                  <a:srgbClr val="000000"/>
                </a:solidFill>
                <a:effectLst/>
                <a:latin typeface="Calibri" panose="020F0502020204030204" pitchFamily="34" charset="0"/>
              </a:rPr>
              <a:t>. Γιατί βέβαια, Νικία, είσαι σοφός. Αλλά όμως εγώ συμβουλεύω αυτόν εδώ το Λυσίμαχο και τον </a:t>
            </a:r>
            <a:r>
              <a:rPr lang="el-GR" sz="1800" b="0" i="0" dirty="0" err="1">
                <a:solidFill>
                  <a:srgbClr val="000000"/>
                </a:solidFill>
                <a:effectLst/>
                <a:latin typeface="Calibri" panose="020F0502020204030204" pitchFamily="34" charset="0"/>
              </a:rPr>
              <a:t>Μελησία</a:t>
            </a:r>
            <a:r>
              <a:rPr lang="el-GR" sz="1800" b="0" i="0" dirty="0">
                <a:solidFill>
                  <a:srgbClr val="000000"/>
                </a:solidFill>
                <a:effectLst/>
                <a:latin typeface="Calibri" panose="020F0502020204030204" pitchFamily="34" charset="0"/>
              </a:rPr>
              <a:t> ν' αφήσουν στην άκρη και σένα και μένα σχετικά με την παιδεία των νέων, αυτόν εδώ όμως, το Σωκράτη να μην αφήσουν, κάτι που έλεγα από την αρχή· κι αν ήταν τα παιδιά μου στην κατάλληλη ηλικία, τα ίδια θα έκανα.</a:t>
            </a:r>
          </a:p>
          <a:p>
            <a:pPr algn="just"/>
            <a:r>
              <a:rPr lang="el-GR" sz="1800" b="1" i="0" dirty="0">
                <a:solidFill>
                  <a:srgbClr val="000000"/>
                </a:solidFill>
                <a:effectLst/>
                <a:latin typeface="Calibri" panose="020F0502020204030204" pitchFamily="34" charset="0"/>
              </a:rPr>
              <a:t>Νι</a:t>
            </a:r>
            <a:r>
              <a:rPr lang="el-GR" sz="1800" b="0" i="0" dirty="0">
                <a:solidFill>
                  <a:srgbClr val="000000"/>
                </a:solidFill>
                <a:effectLst/>
                <a:latin typeface="Calibri" panose="020F0502020204030204" pitchFamily="34" charset="0"/>
              </a:rPr>
              <a:t>. Μ' αυτά συμφωνώ κι εγώ· αν ακριβώς θέλει ο Σωκράτης να φροντίσει για την παιδεία των νέων, κανέναν άλλο να μην αναζητήσουμε.</a:t>
            </a:r>
          </a:p>
          <a:p>
            <a:pPr algn="l"/>
            <a:r>
              <a:rPr lang="el-GR" sz="1800" b="0" i="0" dirty="0">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2054548263"/>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TotalTime>
  <Words>617</Words>
  <Application>Microsoft Office PowerPoint</Application>
  <PresentationFormat>Ευρεία οθόνη</PresentationFormat>
  <Paragraphs>57</Paragraphs>
  <Slides>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vt:i4>
      </vt:variant>
    </vt:vector>
  </HeadingPairs>
  <TitlesOfParts>
    <vt:vector size="11" baseType="lpstr">
      <vt:lpstr>Arial</vt:lpstr>
      <vt:lpstr>Calibri</vt:lpstr>
      <vt:lpstr>Century Gothic</vt:lpstr>
      <vt:lpstr>Tahoma</vt:lpstr>
      <vt:lpstr>Times New Roman</vt:lpstr>
      <vt:lpstr>Wingdings 3</vt:lpstr>
      <vt:lpstr>Θρόισμα</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cp:revision>
  <dcterms:created xsi:type="dcterms:W3CDTF">2020-09-11T19:23:14Z</dcterms:created>
  <dcterms:modified xsi:type="dcterms:W3CDTF">2021-03-19T20:10:54Z</dcterms:modified>
</cp:coreProperties>
</file>