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63" r:id="rId3"/>
    <p:sldId id="257"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3/19/2021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greek-language.gr/greekLang/ancient_greek/tools/corpora/anthology/content.html?m=1&amp;t=513"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5DA3C8-26A6-4522-8333-744A9CAFFF6F}"/>
              </a:ext>
            </a:extLst>
          </p:cNvPr>
          <p:cNvSpPr txBox="1"/>
          <p:nvPr/>
        </p:nvSpPr>
        <p:spPr>
          <a:xfrm>
            <a:off x="3048740" y="2070261"/>
            <a:ext cx="6094520" cy="1477328"/>
          </a:xfrm>
          <a:prstGeom prst="rect">
            <a:avLst/>
          </a:prstGeom>
          <a:solidFill>
            <a:schemeClr val="accent5">
              <a:lumMod val="40000"/>
              <a:lumOff val="60000"/>
            </a:schemeClr>
          </a:solidFill>
        </p:spPr>
        <p:txBody>
          <a:bodyPr wrap="square">
            <a:spAutoFit/>
          </a:bodyPr>
          <a:lstStyle/>
          <a:p>
            <a:endParaRPr lang="el-GR" b="1" i="0" dirty="0">
              <a:solidFill>
                <a:srgbClr val="F44336"/>
              </a:solidFill>
              <a:effectLst/>
              <a:latin typeface="Calibri" panose="020F0502020204030204" pitchFamily="34" charset="0"/>
            </a:endParaRPr>
          </a:p>
          <a:p>
            <a:r>
              <a:rPr lang="el-GR" b="1" i="0" dirty="0">
                <a:solidFill>
                  <a:srgbClr val="F44336"/>
                </a:solidFill>
                <a:effectLst/>
                <a:latin typeface="Calibri" panose="020F0502020204030204" pitchFamily="34" charset="0"/>
              </a:rPr>
              <a:t>6η Ενότητα, Η ευθύνη για την παιδεία των νέων,</a:t>
            </a:r>
          </a:p>
          <a:p>
            <a:endParaRPr lang="el-GR" b="1" dirty="0">
              <a:solidFill>
                <a:srgbClr val="F44336"/>
              </a:solidFill>
              <a:latin typeface="Calibri" panose="020F0502020204030204" pitchFamily="34" charset="0"/>
            </a:endParaRPr>
          </a:p>
          <a:p>
            <a:r>
              <a:rPr lang="el-GR" b="1" i="0" dirty="0">
                <a:solidFill>
                  <a:srgbClr val="F44336"/>
                </a:solidFill>
                <a:effectLst/>
                <a:latin typeface="Calibri" panose="020F0502020204030204" pitchFamily="34" charset="0"/>
              </a:rPr>
              <a:t> </a:t>
            </a:r>
            <a:r>
              <a:rPr lang="el-GR" b="1" i="0" dirty="0" err="1">
                <a:solidFill>
                  <a:srgbClr val="000000"/>
                </a:solidFill>
                <a:effectLst/>
                <a:latin typeface="Tahoma" panose="020B0604030504040204" pitchFamily="34" charset="0"/>
              </a:rPr>
              <a:t>Ξενοφῶν</a:t>
            </a:r>
            <a:r>
              <a:rPr lang="el-GR" b="1" i="0" dirty="0">
                <a:solidFill>
                  <a:srgbClr val="000000"/>
                </a:solidFill>
                <a:effectLst/>
                <a:latin typeface="Tahoma" panose="020B0604030504040204" pitchFamily="34" charset="0"/>
              </a:rPr>
              <a:t>, </a:t>
            </a:r>
            <a:r>
              <a:rPr lang="el-GR" b="1" i="1" dirty="0" err="1">
                <a:solidFill>
                  <a:srgbClr val="000000"/>
                </a:solidFill>
                <a:effectLst/>
                <a:latin typeface="Tahoma" panose="020B0604030504040204" pitchFamily="34" charset="0"/>
              </a:rPr>
              <a:t>Ἀπολογία</a:t>
            </a:r>
            <a:r>
              <a:rPr lang="el-GR" b="1" i="1" dirty="0">
                <a:solidFill>
                  <a:srgbClr val="000000"/>
                </a:solidFill>
                <a:effectLst/>
                <a:latin typeface="Tahoma" panose="020B0604030504040204" pitchFamily="34" charset="0"/>
              </a:rPr>
              <a:t> </a:t>
            </a:r>
            <a:r>
              <a:rPr lang="el-GR" b="1" i="1" dirty="0" err="1">
                <a:solidFill>
                  <a:srgbClr val="000000"/>
                </a:solidFill>
                <a:effectLst/>
                <a:latin typeface="Tahoma" panose="020B0604030504040204" pitchFamily="34" charset="0"/>
              </a:rPr>
              <a:t>Σωκράτους</a:t>
            </a:r>
            <a:r>
              <a:rPr lang="el-GR" b="1" i="1" dirty="0">
                <a:solidFill>
                  <a:srgbClr val="000000"/>
                </a:solidFill>
                <a:effectLst/>
                <a:latin typeface="Tahoma" panose="020B0604030504040204" pitchFamily="34" charset="0"/>
              </a:rPr>
              <a:t> </a:t>
            </a:r>
            <a:r>
              <a:rPr lang="el-GR" b="1" i="0" dirty="0">
                <a:solidFill>
                  <a:srgbClr val="000000"/>
                </a:solidFill>
                <a:effectLst/>
                <a:latin typeface="Tahoma" panose="020B0604030504040204" pitchFamily="34" charset="0"/>
              </a:rPr>
              <a:t>19-21 (διασκευή)</a:t>
            </a:r>
          </a:p>
          <a:p>
            <a:endParaRPr lang="el-GR" dirty="0"/>
          </a:p>
        </p:txBody>
      </p:sp>
    </p:spTree>
    <p:extLst>
      <p:ext uri="{BB962C8B-B14F-4D97-AF65-F5344CB8AC3E}">
        <p14:creationId xmlns:p14="http://schemas.microsoft.com/office/powerpoint/2010/main" val="2447693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Δούρις">
            <a:extLst>
              <a:ext uri="{FF2B5EF4-FFF2-40B4-BE49-F238E27FC236}">
                <a16:creationId xmlns:a16="http://schemas.microsoft.com/office/drawing/2014/main" id="{C46ADB56-B13D-4CF0-A04D-1AA0A07496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7213" y="419424"/>
            <a:ext cx="6858000" cy="32670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8D3E970-A518-4D80-B9F6-EB578F0AF9D7}"/>
              </a:ext>
            </a:extLst>
          </p:cNvPr>
          <p:cNvSpPr txBox="1"/>
          <p:nvPr/>
        </p:nvSpPr>
        <p:spPr>
          <a:xfrm>
            <a:off x="3260323" y="4651873"/>
            <a:ext cx="6974889" cy="923330"/>
          </a:xfrm>
          <a:prstGeom prst="rect">
            <a:avLst/>
          </a:prstGeom>
          <a:noFill/>
        </p:spPr>
        <p:txBody>
          <a:bodyPr wrap="square">
            <a:spAutoFit/>
          </a:bodyPr>
          <a:lstStyle/>
          <a:p>
            <a:r>
              <a:rPr lang="el-GR" b="0" i="1" dirty="0">
                <a:solidFill>
                  <a:srgbClr val="000000"/>
                </a:solidFill>
                <a:effectLst/>
                <a:latin typeface="Calibri" panose="020F0502020204030204" pitchFamily="34" charset="0"/>
              </a:rPr>
              <a:t>Στην εξωτερική όψη της κύλικας του Δούριδος (περ. 480 </a:t>
            </a:r>
            <a:r>
              <a:rPr lang="el-GR" b="0" i="1" dirty="0" err="1">
                <a:solidFill>
                  <a:srgbClr val="000000"/>
                </a:solidFill>
                <a:effectLst/>
                <a:latin typeface="Calibri" panose="020F0502020204030204" pitchFamily="34" charset="0"/>
              </a:rPr>
              <a:t>π.Χ</a:t>
            </a:r>
            <a:r>
              <a:rPr lang="el-GR" b="0" i="1" dirty="0">
                <a:solidFill>
                  <a:srgbClr val="000000"/>
                </a:solidFill>
                <a:effectLst/>
                <a:latin typeface="Calibri" panose="020F0502020204030204" pitchFamily="34" charset="0"/>
              </a:rPr>
              <a:t>)</a:t>
            </a:r>
            <a:br>
              <a:rPr lang="el-GR" i="1" dirty="0"/>
            </a:br>
            <a:r>
              <a:rPr lang="el-GR" b="0" i="1" dirty="0">
                <a:solidFill>
                  <a:srgbClr val="000000"/>
                </a:solidFill>
                <a:effectLst/>
                <a:latin typeface="Calibri" panose="020F0502020204030204" pitchFamily="34" charset="0"/>
              </a:rPr>
              <a:t>απεικονίζονται σκηνές από τη ζωή του σχολείου (Αρχαιολ. Μουσ. Βερολίνου)</a:t>
            </a:r>
            <a:endParaRPr lang="el-GR" i="1" dirty="0"/>
          </a:p>
        </p:txBody>
      </p:sp>
    </p:spTree>
    <p:extLst>
      <p:ext uri="{BB962C8B-B14F-4D97-AF65-F5344CB8AC3E}">
        <p14:creationId xmlns:p14="http://schemas.microsoft.com/office/powerpoint/2010/main" val="255588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Πίνακας 1">
            <a:extLst>
              <a:ext uri="{FF2B5EF4-FFF2-40B4-BE49-F238E27FC236}">
                <a16:creationId xmlns:a16="http://schemas.microsoft.com/office/drawing/2014/main" id="{92E1B780-B276-41A4-8856-AAF0701F0B44}"/>
              </a:ext>
            </a:extLst>
          </p:cNvPr>
          <p:cNvGraphicFramePr>
            <a:graphicFrameLocks noGrp="1"/>
          </p:cNvGraphicFramePr>
          <p:nvPr>
            <p:extLst>
              <p:ext uri="{D42A27DB-BD31-4B8C-83A1-F6EECF244321}">
                <p14:modId xmlns:p14="http://schemas.microsoft.com/office/powerpoint/2010/main" val="2907324613"/>
              </p:ext>
            </p:extLst>
          </p:nvPr>
        </p:nvGraphicFramePr>
        <p:xfrm>
          <a:off x="201228" y="133166"/>
          <a:ext cx="11789544" cy="6604979"/>
        </p:xfrm>
        <a:graphic>
          <a:graphicData uri="http://schemas.openxmlformats.org/drawingml/2006/table">
            <a:tbl>
              <a:tblPr>
                <a:tableStyleId>{5C22544A-7EE6-4342-B048-85BDC9FD1C3A}</a:tableStyleId>
              </a:tblPr>
              <a:tblGrid>
                <a:gridCol w="5968086">
                  <a:extLst>
                    <a:ext uri="{9D8B030D-6E8A-4147-A177-3AD203B41FA5}">
                      <a16:colId xmlns:a16="http://schemas.microsoft.com/office/drawing/2014/main" val="1350692162"/>
                    </a:ext>
                  </a:extLst>
                </a:gridCol>
                <a:gridCol w="5821458">
                  <a:extLst>
                    <a:ext uri="{9D8B030D-6E8A-4147-A177-3AD203B41FA5}">
                      <a16:colId xmlns:a16="http://schemas.microsoft.com/office/drawing/2014/main" val="2928860892"/>
                    </a:ext>
                  </a:extLst>
                </a:gridCol>
              </a:tblGrid>
              <a:tr h="345476">
                <a:tc>
                  <a:txBody>
                    <a:bodyPr/>
                    <a:lstStyle/>
                    <a:p>
                      <a:pPr marL="28575" marR="28575">
                        <a:spcAft>
                          <a:spcPts val="0"/>
                        </a:spcAft>
                      </a:pPr>
                      <a:r>
                        <a:rPr lang="el-GR" sz="1200" b="1">
                          <a:effectLst/>
                        </a:rPr>
                        <a:t>ΣΩ: Ἀλλ’ ὅμως σύ μὲ φῄς, ὦ Μέλητε,</a:t>
                      </a:r>
                      <a:endParaRPr lang="el-GR" sz="1200" b="1">
                        <a:effectLst/>
                        <a:latin typeface="Times New Roman" panose="02020603050405020304" pitchFamily="18" charset="0"/>
                        <a:ea typeface="Times New Roman" panose="02020603050405020304" pitchFamily="18" charset="0"/>
                      </a:endParaRPr>
                    </a:p>
                  </a:txBody>
                  <a:tcPr marL="31479" marR="31479" marT="0" marB="0" anchor="ctr"/>
                </a:tc>
                <a:tc>
                  <a:txBody>
                    <a:bodyPr/>
                    <a:lstStyle/>
                    <a:p>
                      <a:pPr marL="28575" marR="28575">
                        <a:spcAft>
                          <a:spcPts val="0"/>
                        </a:spcAft>
                      </a:pPr>
                      <a:r>
                        <a:rPr lang="el-GR" sz="1200">
                          <a:effectLst/>
                        </a:rPr>
                        <a:t>ΣΩ: Αλλά εσύ όμως ισχυρίζεσαι, ω Μέλητε,</a:t>
                      </a:r>
                      <a:endParaRPr lang="el-GR" sz="1200">
                        <a:effectLst/>
                        <a:latin typeface="Times New Roman" panose="02020603050405020304" pitchFamily="18" charset="0"/>
                        <a:ea typeface="Times New Roman" panose="02020603050405020304" pitchFamily="18" charset="0"/>
                      </a:endParaRPr>
                    </a:p>
                  </a:txBody>
                  <a:tcPr marL="31479" marR="31479" marT="0" marB="0" anchor="ctr"/>
                </a:tc>
                <a:extLst>
                  <a:ext uri="{0D108BD9-81ED-4DB2-BD59-A6C34878D82A}">
                    <a16:rowId xmlns:a16="http://schemas.microsoft.com/office/drawing/2014/main" val="3930957576"/>
                  </a:ext>
                </a:extLst>
              </a:tr>
              <a:tr h="345476">
                <a:tc>
                  <a:txBody>
                    <a:bodyPr/>
                    <a:lstStyle/>
                    <a:p>
                      <a:pPr marL="28575" marR="28575">
                        <a:spcAft>
                          <a:spcPts val="0"/>
                        </a:spcAft>
                      </a:pPr>
                      <a:r>
                        <a:rPr lang="el-GR" sz="1200" b="1">
                          <a:effectLst/>
                        </a:rPr>
                        <a:t>τοιαῦτα ἐπιτηδεύοντα τοὺς νέους διαφθείρειν;</a:t>
                      </a:r>
                      <a:endParaRPr lang="el-GR" sz="1200" b="1">
                        <a:effectLst/>
                        <a:latin typeface="Times New Roman" panose="02020603050405020304" pitchFamily="18" charset="0"/>
                        <a:ea typeface="Times New Roman" panose="02020603050405020304" pitchFamily="18" charset="0"/>
                      </a:endParaRPr>
                    </a:p>
                  </a:txBody>
                  <a:tcPr marL="31479" marR="31479" marT="0" marB="0" anchor="ctr"/>
                </a:tc>
                <a:tc>
                  <a:txBody>
                    <a:bodyPr/>
                    <a:lstStyle/>
                    <a:p>
                      <a:pPr marL="28575" marR="28575">
                        <a:spcAft>
                          <a:spcPts val="0"/>
                        </a:spcAft>
                      </a:pPr>
                      <a:r>
                        <a:rPr lang="el-GR" sz="1200">
                          <a:effectLst/>
                        </a:rPr>
                        <a:t>ότι ασχολούμενος με τέτοια διαφθείρω τους νέους;</a:t>
                      </a:r>
                      <a:endParaRPr lang="el-GR" sz="1200">
                        <a:effectLst/>
                        <a:latin typeface="Times New Roman" panose="02020603050405020304" pitchFamily="18" charset="0"/>
                        <a:ea typeface="Times New Roman" panose="02020603050405020304" pitchFamily="18" charset="0"/>
                      </a:endParaRPr>
                    </a:p>
                  </a:txBody>
                  <a:tcPr marL="31479" marR="31479" marT="0" marB="0" anchor="ctr"/>
                </a:tc>
                <a:extLst>
                  <a:ext uri="{0D108BD9-81ED-4DB2-BD59-A6C34878D82A}">
                    <a16:rowId xmlns:a16="http://schemas.microsoft.com/office/drawing/2014/main" val="1718185303"/>
                  </a:ext>
                </a:extLst>
              </a:tr>
              <a:tr h="345476">
                <a:tc>
                  <a:txBody>
                    <a:bodyPr/>
                    <a:lstStyle/>
                    <a:p>
                      <a:pPr marL="28575" marR="28575">
                        <a:spcAft>
                          <a:spcPts val="0"/>
                        </a:spcAft>
                      </a:pPr>
                      <a:r>
                        <a:rPr lang="el-GR" sz="1200" b="1">
                          <a:effectLst/>
                        </a:rPr>
                        <a:t>Καίτοι ἐπιστάμεθα μὴν δήπου </a:t>
                      </a:r>
                      <a:endParaRPr lang="el-GR" sz="1200" b="1">
                        <a:effectLst/>
                        <a:latin typeface="Times New Roman" panose="02020603050405020304" pitchFamily="18" charset="0"/>
                        <a:ea typeface="Times New Roman" panose="02020603050405020304" pitchFamily="18" charset="0"/>
                      </a:endParaRPr>
                    </a:p>
                  </a:txBody>
                  <a:tcPr marL="31479" marR="31479" marT="0" marB="0" anchor="ctr"/>
                </a:tc>
                <a:tc>
                  <a:txBody>
                    <a:bodyPr/>
                    <a:lstStyle/>
                    <a:p>
                      <a:pPr marL="28575" marR="28575">
                        <a:spcAft>
                          <a:spcPts val="0"/>
                        </a:spcAft>
                      </a:pPr>
                      <a:r>
                        <a:rPr lang="el-GR" sz="1200">
                          <a:effectLst/>
                        </a:rPr>
                        <a:t>Ακόμη κι αν γνωρίζουμε βέβαια, </a:t>
                      </a:r>
                      <a:endParaRPr lang="el-GR" sz="1200">
                        <a:effectLst/>
                        <a:latin typeface="Times New Roman" panose="02020603050405020304" pitchFamily="18" charset="0"/>
                        <a:ea typeface="Times New Roman" panose="02020603050405020304" pitchFamily="18" charset="0"/>
                      </a:endParaRPr>
                    </a:p>
                  </a:txBody>
                  <a:tcPr marL="31479" marR="31479" marT="0" marB="0" anchor="ctr"/>
                </a:tc>
                <a:extLst>
                  <a:ext uri="{0D108BD9-81ED-4DB2-BD59-A6C34878D82A}">
                    <a16:rowId xmlns:a16="http://schemas.microsoft.com/office/drawing/2014/main" val="624753569"/>
                  </a:ext>
                </a:extLst>
              </a:tr>
              <a:tr h="345476">
                <a:tc>
                  <a:txBody>
                    <a:bodyPr/>
                    <a:lstStyle/>
                    <a:p>
                      <a:pPr marL="28575" marR="28575">
                        <a:spcAft>
                          <a:spcPts val="0"/>
                        </a:spcAft>
                      </a:pPr>
                      <a:r>
                        <a:rPr lang="el-GR" sz="1200" b="1">
                          <a:effectLst/>
                        </a:rPr>
                        <a:t>τίνες εἰσὶ νέων διαφθοραί·</a:t>
                      </a:r>
                      <a:endParaRPr lang="el-GR" sz="1200" b="1">
                        <a:effectLst/>
                        <a:latin typeface="Times New Roman" panose="02020603050405020304" pitchFamily="18" charset="0"/>
                        <a:ea typeface="Times New Roman" panose="02020603050405020304" pitchFamily="18" charset="0"/>
                      </a:endParaRPr>
                    </a:p>
                  </a:txBody>
                  <a:tcPr marL="31479" marR="31479" marT="0" marB="0" anchor="ctr"/>
                </a:tc>
                <a:tc>
                  <a:txBody>
                    <a:bodyPr/>
                    <a:lstStyle/>
                    <a:p>
                      <a:pPr marL="28575" marR="28575">
                        <a:spcAft>
                          <a:spcPts val="0"/>
                        </a:spcAft>
                      </a:pPr>
                      <a:r>
                        <a:rPr lang="el-GR" sz="1200">
                          <a:effectLst/>
                        </a:rPr>
                        <a:t>ποιες είναι οι διαφθορές των νέων·</a:t>
                      </a:r>
                      <a:endParaRPr lang="el-GR" sz="1200">
                        <a:effectLst/>
                        <a:latin typeface="Times New Roman" panose="02020603050405020304" pitchFamily="18" charset="0"/>
                        <a:ea typeface="Times New Roman" panose="02020603050405020304" pitchFamily="18" charset="0"/>
                      </a:endParaRPr>
                    </a:p>
                  </a:txBody>
                  <a:tcPr marL="31479" marR="31479" marT="0" marB="0" anchor="ctr"/>
                </a:tc>
                <a:extLst>
                  <a:ext uri="{0D108BD9-81ED-4DB2-BD59-A6C34878D82A}">
                    <a16:rowId xmlns:a16="http://schemas.microsoft.com/office/drawing/2014/main" val="2474603140"/>
                  </a:ext>
                </a:extLst>
              </a:tr>
              <a:tr h="324375">
                <a:tc>
                  <a:txBody>
                    <a:bodyPr/>
                    <a:lstStyle/>
                    <a:p>
                      <a:pPr marL="28575" marR="28575">
                        <a:spcAft>
                          <a:spcPts val="0"/>
                        </a:spcAft>
                      </a:pPr>
                      <a:r>
                        <a:rPr lang="el-GR" sz="1200" b="1">
                          <a:effectLst/>
                        </a:rPr>
                        <a:t>σύ δὲ εἰπὲ εἴ τινα οἶσθα ὑπ’ ἐμοῦ γεγενημένον</a:t>
                      </a:r>
                      <a:endParaRPr lang="el-GR" sz="1200" b="1">
                        <a:effectLst/>
                        <a:latin typeface="Times New Roman" panose="02020603050405020304" pitchFamily="18" charset="0"/>
                        <a:ea typeface="Times New Roman" panose="02020603050405020304" pitchFamily="18" charset="0"/>
                      </a:endParaRPr>
                    </a:p>
                  </a:txBody>
                  <a:tcPr marL="31479" marR="31479" marT="0" marB="0" anchor="ctr"/>
                </a:tc>
                <a:tc>
                  <a:txBody>
                    <a:bodyPr/>
                    <a:lstStyle/>
                    <a:p>
                      <a:pPr marL="28575" marR="28575">
                        <a:spcAft>
                          <a:spcPts val="0"/>
                        </a:spcAft>
                      </a:pPr>
                      <a:r>
                        <a:rPr lang="el-GR" sz="1200">
                          <a:effectLst/>
                        </a:rPr>
                        <a:t>και συ πες αν ξέρεις ότι κάποιος έχει γίνει εξαιτίας μου</a:t>
                      </a:r>
                      <a:endParaRPr lang="el-GR" sz="1200">
                        <a:effectLst/>
                        <a:latin typeface="Times New Roman" panose="02020603050405020304" pitchFamily="18" charset="0"/>
                        <a:ea typeface="Times New Roman" panose="02020603050405020304" pitchFamily="18" charset="0"/>
                      </a:endParaRPr>
                    </a:p>
                  </a:txBody>
                  <a:tcPr marL="31479" marR="31479" marT="0" marB="0" anchor="ctr"/>
                </a:tc>
                <a:extLst>
                  <a:ext uri="{0D108BD9-81ED-4DB2-BD59-A6C34878D82A}">
                    <a16:rowId xmlns:a16="http://schemas.microsoft.com/office/drawing/2014/main" val="957317711"/>
                  </a:ext>
                </a:extLst>
              </a:tr>
              <a:tr h="345476">
                <a:tc>
                  <a:txBody>
                    <a:bodyPr/>
                    <a:lstStyle/>
                    <a:p>
                      <a:pPr marL="28575" marR="28575">
                        <a:spcAft>
                          <a:spcPts val="0"/>
                        </a:spcAft>
                      </a:pPr>
                      <a:r>
                        <a:rPr lang="el-GR" sz="1200" b="1">
                          <a:effectLst/>
                        </a:rPr>
                        <a:t>ἢ ἐξ εὐσεβοῦς ἀνόσιον ἢ ἐκ σώφρονος ὑβριστήν.</a:t>
                      </a:r>
                      <a:endParaRPr lang="el-GR" sz="1200" b="1">
                        <a:effectLst/>
                        <a:latin typeface="Times New Roman" panose="02020603050405020304" pitchFamily="18" charset="0"/>
                        <a:ea typeface="Times New Roman" panose="02020603050405020304" pitchFamily="18" charset="0"/>
                      </a:endParaRPr>
                    </a:p>
                  </a:txBody>
                  <a:tcPr marL="31479" marR="31479" marT="0" marB="0" anchor="ctr"/>
                </a:tc>
                <a:tc>
                  <a:txBody>
                    <a:bodyPr/>
                    <a:lstStyle/>
                    <a:p>
                      <a:pPr marL="28575" marR="28575">
                        <a:spcAft>
                          <a:spcPts val="0"/>
                        </a:spcAft>
                      </a:pPr>
                      <a:r>
                        <a:rPr lang="el-GR" sz="1200">
                          <a:effectLst/>
                        </a:rPr>
                        <a:t>είτε από ευσεβής ανόσιος είτε από συνετός αλαζόνας.</a:t>
                      </a:r>
                      <a:endParaRPr lang="el-GR" sz="1200">
                        <a:effectLst/>
                        <a:latin typeface="Times New Roman" panose="02020603050405020304" pitchFamily="18" charset="0"/>
                        <a:ea typeface="Times New Roman" panose="02020603050405020304" pitchFamily="18" charset="0"/>
                      </a:endParaRPr>
                    </a:p>
                  </a:txBody>
                  <a:tcPr marL="31479" marR="31479" marT="0" marB="0" anchor="ctr"/>
                </a:tc>
                <a:extLst>
                  <a:ext uri="{0D108BD9-81ED-4DB2-BD59-A6C34878D82A}">
                    <a16:rowId xmlns:a16="http://schemas.microsoft.com/office/drawing/2014/main" val="1279924350"/>
                  </a:ext>
                </a:extLst>
              </a:tr>
              <a:tr h="345476">
                <a:tc>
                  <a:txBody>
                    <a:bodyPr/>
                    <a:lstStyle/>
                    <a:p>
                      <a:pPr marL="28575" marR="28575">
                        <a:spcAft>
                          <a:spcPts val="0"/>
                        </a:spcAft>
                      </a:pPr>
                      <a:r>
                        <a:rPr lang="el-GR" sz="1200" b="1">
                          <a:effectLst/>
                        </a:rPr>
                        <a:t>ΜΕΛ. Ἀλλὰ ναί, μὰ Δί’ ἐκείνους οἶδα</a:t>
                      </a:r>
                      <a:endParaRPr lang="el-GR" sz="1200" b="1">
                        <a:effectLst/>
                        <a:latin typeface="Times New Roman" panose="02020603050405020304" pitchFamily="18" charset="0"/>
                        <a:ea typeface="Times New Roman" panose="02020603050405020304" pitchFamily="18" charset="0"/>
                      </a:endParaRPr>
                    </a:p>
                  </a:txBody>
                  <a:tcPr marL="31479" marR="31479" marT="0" marB="0" anchor="ctr"/>
                </a:tc>
                <a:tc>
                  <a:txBody>
                    <a:bodyPr/>
                    <a:lstStyle/>
                    <a:p>
                      <a:pPr marL="28575" marR="28575">
                        <a:spcAft>
                          <a:spcPts val="0"/>
                        </a:spcAft>
                      </a:pPr>
                      <a:r>
                        <a:rPr lang="el-GR" sz="1200">
                          <a:effectLst/>
                        </a:rPr>
                        <a:t>ΜΕΛ: Και βέβαια, μα το Δία, ξέρω εκείνους</a:t>
                      </a:r>
                      <a:endParaRPr lang="el-GR" sz="1200">
                        <a:effectLst/>
                        <a:latin typeface="Times New Roman" panose="02020603050405020304" pitchFamily="18" charset="0"/>
                        <a:ea typeface="Times New Roman" panose="02020603050405020304" pitchFamily="18" charset="0"/>
                      </a:endParaRPr>
                    </a:p>
                  </a:txBody>
                  <a:tcPr marL="31479" marR="31479" marT="0" marB="0" anchor="ctr"/>
                </a:tc>
                <a:extLst>
                  <a:ext uri="{0D108BD9-81ED-4DB2-BD59-A6C34878D82A}">
                    <a16:rowId xmlns:a16="http://schemas.microsoft.com/office/drawing/2014/main" val="120001149"/>
                  </a:ext>
                </a:extLst>
              </a:tr>
              <a:tr h="345476">
                <a:tc>
                  <a:txBody>
                    <a:bodyPr/>
                    <a:lstStyle/>
                    <a:p>
                      <a:pPr marL="28575" marR="28575">
                        <a:spcAft>
                          <a:spcPts val="0"/>
                        </a:spcAft>
                      </a:pPr>
                      <a:r>
                        <a:rPr lang="el-GR" sz="1200" b="1">
                          <a:effectLst/>
                        </a:rPr>
                        <a:t>οὓς σὺ πέπεικας σοὶ πείθεσθαι μᾶλλον ἢ τοῖς γονεῦσι.</a:t>
                      </a:r>
                      <a:endParaRPr lang="el-GR" sz="1200" b="1">
                        <a:effectLst/>
                        <a:latin typeface="Times New Roman" panose="02020603050405020304" pitchFamily="18" charset="0"/>
                        <a:ea typeface="Times New Roman" panose="02020603050405020304" pitchFamily="18" charset="0"/>
                      </a:endParaRPr>
                    </a:p>
                  </a:txBody>
                  <a:tcPr marL="31479" marR="31479" marT="0" marB="0" anchor="ctr"/>
                </a:tc>
                <a:tc>
                  <a:txBody>
                    <a:bodyPr/>
                    <a:lstStyle/>
                    <a:p>
                      <a:pPr marL="28575" marR="28575">
                        <a:spcAft>
                          <a:spcPts val="0"/>
                        </a:spcAft>
                      </a:pPr>
                      <a:r>
                        <a:rPr lang="el-GR" sz="1200">
                          <a:effectLst/>
                        </a:rPr>
                        <a:t>οι οποίοι υπακούν σε εσένα περισσότερο παρά στους γονείς τους.</a:t>
                      </a:r>
                      <a:endParaRPr lang="el-GR" sz="1200">
                        <a:effectLst/>
                        <a:latin typeface="Times New Roman" panose="02020603050405020304" pitchFamily="18" charset="0"/>
                        <a:ea typeface="Times New Roman" panose="02020603050405020304" pitchFamily="18" charset="0"/>
                      </a:endParaRPr>
                    </a:p>
                  </a:txBody>
                  <a:tcPr marL="31479" marR="31479" marT="0" marB="0" anchor="ctr"/>
                </a:tc>
                <a:extLst>
                  <a:ext uri="{0D108BD9-81ED-4DB2-BD59-A6C34878D82A}">
                    <a16:rowId xmlns:a16="http://schemas.microsoft.com/office/drawing/2014/main" val="3513700087"/>
                  </a:ext>
                </a:extLst>
              </a:tr>
              <a:tr h="345476">
                <a:tc>
                  <a:txBody>
                    <a:bodyPr/>
                    <a:lstStyle/>
                    <a:p>
                      <a:pPr marL="28575" marR="28575">
                        <a:spcAft>
                          <a:spcPts val="0"/>
                        </a:spcAft>
                      </a:pPr>
                      <a:r>
                        <a:rPr lang="el-GR" sz="1200" b="1">
                          <a:effectLst/>
                        </a:rPr>
                        <a:t>ΣΩ. Ὁμολογῶ, περί γε παιδείας·</a:t>
                      </a:r>
                      <a:endParaRPr lang="el-GR" sz="1200" b="1">
                        <a:effectLst/>
                        <a:latin typeface="Times New Roman" panose="02020603050405020304" pitchFamily="18" charset="0"/>
                        <a:ea typeface="Times New Roman" panose="02020603050405020304" pitchFamily="18" charset="0"/>
                      </a:endParaRPr>
                    </a:p>
                  </a:txBody>
                  <a:tcPr marL="31479" marR="31479" marT="0" marB="0" anchor="ctr"/>
                </a:tc>
                <a:tc>
                  <a:txBody>
                    <a:bodyPr/>
                    <a:lstStyle/>
                    <a:p>
                      <a:pPr marL="28575" marR="28575">
                        <a:spcAft>
                          <a:spcPts val="0"/>
                        </a:spcAft>
                      </a:pPr>
                      <a:r>
                        <a:rPr lang="el-GR" sz="1200">
                          <a:effectLst/>
                        </a:rPr>
                        <a:t>ΣΩ: Το ομολογώ, όσον αφορά τουλάχιστον την παιδεία·</a:t>
                      </a:r>
                      <a:endParaRPr lang="el-GR" sz="1200">
                        <a:effectLst/>
                        <a:latin typeface="Times New Roman" panose="02020603050405020304" pitchFamily="18" charset="0"/>
                        <a:ea typeface="Times New Roman" panose="02020603050405020304" pitchFamily="18" charset="0"/>
                      </a:endParaRPr>
                    </a:p>
                  </a:txBody>
                  <a:tcPr marL="31479" marR="31479" marT="0" marB="0" anchor="ctr"/>
                </a:tc>
                <a:extLst>
                  <a:ext uri="{0D108BD9-81ED-4DB2-BD59-A6C34878D82A}">
                    <a16:rowId xmlns:a16="http://schemas.microsoft.com/office/drawing/2014/main" val="2328953712"/>
                  </a:ext>
                </a:extLst>
              </a:tr>
              <a:tr h="345476">
                <a:tc>
                  <a:txBody>
                    <a:bodyPr/>
                    <a:lstStyle/>
                    <a:p>
                      <a:pPr marL="28575" marR="28575">
                        <a:spcAft>
                          <a:spcPts val="0"/>
                        </a:spcAft>
                      </a:pPr>
                      <a:r>
                        <a:rPr lang="el-GR" sz="1200" b="1">
                          <a:effectLst/>
                        </a:rPr>
                        <a:t>τοῦτο γὰρ ἴσασιν ἐμοὶ μεμεληκός.</a:t>
                      </a:r>
                      <a:endParaRPr lang="el-GR" sz="1200" b="1">
                        <a:effectLst/>
                        <a:latin typeface="Times New Roman" panose="02020603050405020304" pitchFamily="18" charset="0"/>
                        <a:ea typeface="Times New Roman" panose="02020603050405020304" pitchFamily="18" charset="0"/>
                      </a:endParaRPr>
                    </a:p>
                  </a:txBody>
                  <a:tcPr marL="31479" marR="31479" marT="0" marB="0" anchor="ctr"/>
                </a:tc>
                <a:tc>
                  <a:txBody>
                    <a:bodyPr/>
                    <a:lstStyle/>
                    <a:p>
                      <a:pPr marL="28575" marR="28575">
                        <a:spcAft>
                          <a:spcPts val="0"/>
                        </a:spcAft>
                      </a:pPr>
                      <a:r>
                        <a:rPr lang="el-GR" sz="1200">
                          <a:effectLst/>
                        </a:rPr>
                        <a:t>γιατί το γνωρίζουν ότι γι’ αυτό νοιάζομαι.</a:t>
                      </a:r>
                      <a:endParaRPr lang="el-GR" sz="1200">
                        <a:effectLst/>
                        <a:latin typeface="Times New Roman" panose="02020603050405020304" pitchFamily="18" charset="0"/>
                        <a:ea typeface="Times New Roman" panose="02020603050405020304" pitchFamily="18" charset="0"/>
                      </a:endParaRPr>
                    </a:p>
                  </a:txBody>
                  <a:tcPr marL="31479" marR="31479" marT="0" marB="0" anchor="ctr"/>
                </a:tc>
                <a:extLst>
                  <a:ext uri="{0D108BD9-81ED-4DB2-BD59-A6C34878D82A}">
                    <a16:rowId xmlns:a16="http://schemas.microsoft.com/office/drawing/2014/main" val="8210746"/>
                  </a:ext>
                </a:extLst>
              </a:tr>
              <a:tr h="376494">
                <a:tc>
                  <a:txBody>
                    <a:bodyPr/>
                    <a:lstStyle/>
                    <a:p>
                      <a:pPr marL="28575" marR="28575">
                        <a:spcAft>
                          <a:spcPts val="0"/>
                        </a:spcAft>
                      </a:pPr>
                      <a:r>
                        <a:rPr lang="el-GR" sz="1200" b="1">
                          <a:effectLst/>
                        </a:rPr>
                        <a:t>Περὶ δὲ ὑγιείας τοῖς ἰατροῖς μᾶλλον οἱ ἄνθρωποι πείθονται ἢ τοῖς γονεῦσιν·</a:t>
                      </a:r>
                      <a:endParaRPr lang="el-GR" sz="1200" b="1">
                        <a:effectLst/>
                        <a:latin typeface="Times New Roman" panose="02020603050405020304" pitchFamily="18" charset="0"/>
                        <a:ea typeface="Times New Roman" panose="02020603050405020304" pitchFamily="18" charset="0"/>
                      </a:endParaRPr>
                    </a:p>
                  </a:txBody>
                  <a:tcPr marL="31479" marR="31479" marT="0" marB="0" anchor="ctr"/>
                </a:tc>
                <a:tc>
                  <a:txBody>
                    <a:bodyPr/>
                    <a:lstStyle/>
                    <a:p>
                      <a:pPr marL="28575" marR="28575">
                        <a:spcAft>
                          <a:spcPts val="0"/>
                        </a:spcAft>
                      </a:pPr>
                      <a:r>
                        <a:rPr lang="el-GR" sz="1200">
                          <a:effectLst/>
                        </a:rPr>
                        <a:t>Οι άνθρωποι για την υγεία περισσότερο τους ιατρούς υπακούν παρά τους γονείς·</a:t>
                      </a:r>
                      <a:endParaRPr lang="el-GR" sz="1200">
                        <a:effectLst/>
                        <a:latin typeface="Times New Roman" panose="02020603050405020304" pitchFamily="18" charset="0"/>
                        <a:ea typeface="Times New Roman" panose="02020603050405020304" pitchFamily="18" charset="0"/>
                      </a:endParaRPr>
                    </a:p>
                  </a:txBody>
                  <a:tcPr marL="31479" marR="31479" marT="0" marB="0" anchor="ctr"/>
                </a:tc>
                <a:extLst>
                  <a:ext uri="{0D108BD9-81ED-4DB2-BD59-A6C34878D82A}">
                    <a16:rowId xmlns:a16="http://schemas.microsoft.com/office/drawing/2014/main" val="1524468168"/>
                  </a:ext>
                </a:extLst>
              </a:tr>
              <a:tr h="345476">
                <a:tc>
                  <a:txBody>
                    <a:bodyPr/>
                    <a:lstStyle/>
                    <a:p>
                      <a:pPr marL="28575" marR="28575">
                        <a:spcAft>
                          <a:spcPts val="0"/>
                        </a:spcAft>
                      </a:pPr>
                      <a:r>
                        <a:rPr lang="el-GR" sz="1200" b="1">
                          <a:effectLst/>
                        </a:rPr>
                        <a:t>καὶ ἐν ταῖς ἐκκλησίαις γε πάντες δήπου οἱ Ἀθηναῖοι</a:t>
                      </a:r>
                      <a:endParaRPr lang="el-GR" sz="1200" b="1">
                        <a:effectLst/>
                        <a:latin typeface="Times New Roman" panose="02020603050405020304" pitchFamily="18" charset="0"/>
                        <a:ea typeface="Times New Roman" panose="02020603050405020304" pitchFamily="18" charset="0"/>
                      </a:endParaRPr>
                    </a:p>
                  </a:txBody>
                  <a:tcPr marL="31479" marR="31479" marT="0" marB="0" anchor="ctr"/>
                </a:tc>
                <a:tc>
                  <a:txBody>
                    <a:bodyPr/>
                    <a:lstStyle/>
                    <a:p>
                      <a:pPr marL="28575" marR="28575">
                        <a:spcAft>
                          <a:spcPts val="0"/>
                        </a:spcAft>
                      </a:pPr>
                      <a:r>
                        <a:rPr lang="el-GR" sz="1200">
                          <a:effectLst/>
                        </a:rPr>
                        <a:t>και στις συνελεύσεις του λαού, βέβαια όλοι οι Αθηναίοι</a:t>
                      </a:r>
                      <a:endParaRPr lang="el-GR" sz="1200">
                        <a:effectLst/>
                        <a:latin typeface="Times New Roman" panose="02020603050405020304" pitchFamily="18" charset="0"/>
                        <a:ea typeface="Times New Roman" panose="02020603050405020304" pitchFamily="18" charset="0"/>
                      </a:endParaRPr>
                    </a:p>
                  </a:txBody>
                  <a:tcPr marL="31479" marR="31479" marT="0" marB="0" anchor="ctr"/>
                </a:tc>
                <a:extLst>
                  <a:ext uri="{0D108BD9-81ED-4DB2-BD59-A6C34878D82A}">
                    <a16:rowId xmlns:a16="http://schemas.microsoft.com/office/drawing/2014/main" val="681112492"/>
                  </a:ext>
                </a:extLst>
              </a:tr>
              <a:tr h="345476">
                <a:tc>
                  <a:txBody>
                    <a:bodyPr/>
                    <a:lstStyle/>
                    <a:p>
                      <a:pPr marL="28575" marR="28575">
                        <a:spcAft>
                          <a:spcPts val="0"/>
                        </a:spcAft>
                      </a:pPr>
                      <a:r>
                        <a:rPr lang="el-GR" sz="1200" b="1">
                          <a:effectLst/>
                        </a:rPr>
                        <a:t>τοῖς φρονιμώτατα λέγουσι πείθονται μᾶλλον ἢ τοῖς προσήκουσιν.</a:t>
                      </a:r>
                      <a:endParaRPr lang="el-GR" sz="1200" b="1">
                        <a:effectLst/>
                        <a:latin typeface="Times New Roman" panose="02020603050405020304" pitchFamily="18" charset="0"/>
                        <a:ea typeface="Times New Roman" panose="02020603050405020304" pitchFamily="18" charset="0"/>
                      </a:endParaRPr>
                    </a:p>
                  </a:txBody>
                  <a:tcPr marL="31479" marR="31479" marT="0" marB="0" anchor="ctr"/>
                </a:tc>
                <a:tc>
                  <a:txBody>
                    <a:bodyPr/>
                    <a:lstStyle/>
                    <a:p>
                      <a:pPr marL="28575" marR="28575">
                        <a:spcAft>
                          <a:spcPts val="0"/>
                        </a:spcAft>
                      </a:pPr>
                      <a:r>
                        <a:rPr lang="el-GR" sz="1200">
                          <a:effectLst/>
                        </a:rPr>
                        <a:t>υπακούν σε αυτούς που λένε τα πιο συνετά παρά στους συγγενείς τους.</a:t>
                      </a:r>
                      <a:endParaRPr lang="el-GR" sz="1200">
                        <a:effectLst/>
                        <a:latin typeface="Times New Roman" panose="02020603050405020304" pitchFamily="18" charset="0"/>
                        <a:ea typeface="Times New Roman" panose="02020603050405020304" pitchFamily="18" charset="0"/>
                      </a:endParaRPr>
                    </a:p>
                  </a:txBody>
                  <a:tcPr marL="31479" marR="31479" marT="0" marB="0" anchor="ctr"/>
                </a:tc>
                <a:extLst>
                  <a:ext uri="{0D108BD9-81ED-4DB2-BD59-A6C34878D82A}">
                    <a16:rowId xmlns:a16="http://schemas.microsoft.com/office/drawing/2014/main" val="4177996793"/>
                  </a:ext>
                </a:extLst>
              </a:tr>
              <a:tr h="345476">
                <a:tc>
                  <a:txBody>
                    <a:bodyPr/>
                    <a:lstStyle/>
                    <a:p>
                      <a:pPr marL="28575" marR="28575">
                        <a:spcAft>
                          <a:spcPts val="0"/>
                        </a:spcAft>
                      </a:pPr>
                      <a:r>
                        <a:rPr lang="el-GR" sz="1200" b="1">
                          <a:effectLst/>
                        </a:rPr>
                        <a:t>Οὐ γὰρ δὴ καὶ στρατηγοὺς αἱρεῖσθαι,</a:t>
                      </a:r>
                      <a:endParaRPr lang="el-GR" sz="1200" b="1">
                        <a:effectLst/>
                        <a:latin typeface="Times New Roman" panose="02020603050405020304" pitchFamily="18" charset="0"/>
                        <a:ea typeface="Times New Roman" panose="02020603050405020304" pitchFamily="18" charset="0"/>
                      </a:endParaRPr>
                    </a:p>
                  </a:txBody>
                  <a:tcPr marL="31479" marR="31479" marT="0" marB="0" anchor="ctr"/>
                </a:tc>
                <a:tc>
                  <a:txBody>
                    <a:bodyPr/>
                    <a:lstStyle/>
                    <a:p>
                      <a:pPr marL="28575" marR="28575">
                        <a:spcAft>
                          <a:spcPts val="0"/>
                        </a:spcAft>
                      </a:pPr>
                      <a:r>
                        <a:rPr lang="el-GR" sz="1200">
                          <a:effectLst/>
                        </a:rPr>
                        <a:t>Και στρατηγούς δεν εκλέγετε</a:t>
                      </a:r>
                      <a:endParaRPr lang="el-GR" sz="1200">
                        <a:effectLst/>
                        <a:latin typeface="Times New Roman" panose="02020603050405020304" pitchFamily="18" charset="0"/>
                        <a:ea typeface="Times New Roman" panose="02020603050405020304" pitchFamily="18" charset="0"/>
                      </a:endParaRPr>
                    </a:p>
                  </a:txBody>
                  <a:tcPr marL="31479" marR="31479" marT="0" marB="0" anchor="ctr"/>
                </a:tc>
                <a:extLst>
                  <a:ext uri="{0D108BD9-81ED-4DB2-BD59-A6C34878D82A}">
                    <a16:rowId xmlns:a16="http://schemas.microsoft.com/office/drawing/2014/main" val="2752151852"/>
                  </a:ext>
                </a:extLst>
              </a:tr>
              <a:tr h="345476">
                <a:tc>
                  <a:txBody>
                    <a:bodyPr/>
                    <a:lstStyle/>
                    <a:p>
                      <a:pPr marL="28575" marR="28575">
                        <a:spcAft>
                          <a:spcPts val="0"/>
                        </a:spcAft>
                      </a:pPr>
                      <a:r>
                        <a:rPr lang="el-GR" sz="1200" b="1">
                          <a:effectLst/>
                        </a:rPr>
                        <a:t>οὕς ἂν ἡγῆσθε περὶ τῶν πολεμικῶν φρονιμωτάτους εἶναι;</a:t>
                      </a:r>
                      <a:endParaRPr lang="el-GR" sz="1200" b="1">
                        <a:effectLst/>
                        <a:latin typeface="Times New Roman" panose="02020603050405020304" pitchFamily="18" charset="0"/>
                        <a:ea typeface="Times New Roman" panose="02020603050405020304" pitchFamily="18" charset="0"/>
                      </a:endParaRPr>
                    </a:p>
                  </a:txBody>
                  <a:tcPr marL="31479" marR="31479" marT="0" marB="0" anchor="ctr"/>
                </a:tc>
                <a:tc>
                  <a:txBody>
                    <a:bodyPr/>
                    <a:lstStyle/>
                    <a:p>
                      <a:pPr marL="28575" marR="28575">
                        <a:spcAft>
                          <a:spcPts val="0"/>
                        </a:spcAft>
                      </a:pPr>
                      <a:r>
                        <a:rPr lang="el-GR" sz="1200">
                          <a:effectLst/>
                        </a:rPr>
                        <a:t>όποιους ενδεχομένως θεωρείτε ότι είναι οι πιο συνετοί στα στρατιωτικά;</a:t>
                      </a:r>
                      <a:endParaRPr lang="el-GR" sz="1200">
                        <a:effectLst/>
                        <a:latin typeface="Times New Roman" panose="02020603050405020304" pitchFamily="18" charset="0"/>
                        <a:ea typeface="Times New Roman" panose="02020603050405020304" pitchFamily="18" charset="0"/>
                      </a:endParaRPr>
                    </a:p>
                  </a:txBody>
                  <a:tcPr marL="31479" marR="31479" marT="0" marB="0" anchor="ctr"/>
                </a:tc>
                <a:extLst>
                  <a:ext uri="{0D108BD9-81ED-4DB2-BD59-A6C34878D82A}">
                    <a16:rowId xmlns:a16="http://schemas.microsoft.com/office/drawing/2014/main" val="2957213880"/>
                  </a:ext>
                </a:extLst>
              </a:tr>
              <a:tr h="345476">
                <a:tc>
                  <a:txBody>
                    <a:bodyPr/>
                    <a:lstStyle/>
                    <a:p>
                      <a:pPr marL="28575" marR="28575">
                        <a:spcAft>
                          <a:spcPts val="0"/>
                        </a:spcAft>
                      </a:pPr>
                      <a:r>
                        <a:rPr lang="el-GR" sz="1200" b="1">
                          <a:effectLst/>
                        </a:rPr>
                        <a:t>Οὐκοῦν θαυμαστὸν καὶ τοῦτό σοι δοκεῖ εἶναι,</a:t>
                      </a:r>
                      <a:endParaRPr lang="el-GR" sz="1200" b="1">
                        <a:effectLst/>
                        <a:latin typeface="Times New Roman" panose="02020603050405020304" pitchFamily="18" charset="0"/>
                        <a:ea typeface="Times New Roman" panose="02020603050405020304" pitchFamily="18" charset="0"/>
                      </a:endParaRPr>
                    </a:p>
                  </a:txBody>
                  <a:tcPr marL="31479" marR="31479" marT="0" marB="0" anchor="ctr"/>
                </a:tc>
                <a:tc>
                  <a:txBody>
                    <a:bodyPr/>
                    <a:lstStyle/>
                    <a:p>
                      <a:pPr marL="28575" marR="28575">
                        <a:spcAft>
                          <a:spcPts val="0"/>
                        </a:spcAft>
                      </a:pPr>
                      <a:r>
                        <a:rPr lang="el-GR" sz="1200">
                          <a:effectLst/>
                        </a:rPr>
                        <a:t>Λοιπόν, δε σου φαίνεται ότι είναι και τούτο περίεργο</a:t>
                      </a:r>
                      <a:endParaRPr lang="el-GR" sz="1200">
                        <a:effectLst/>
                        <a:latin typeface="Times New Roman" panose="02020603050405020304" pitchFamily="18" charset="0"/>
                        <a:ea typeface="Times New Roman" panose="02020603050405020304" pitchFamily="18" charset="0"/>
                      </a:endParaRPr>
                    </a:p>
                  </a:txBody>
                  <a:tcPr marL="31479" marR="31479" marT="0" marB="0" anchor="ctr"/>
                </a:tc>
                <a:extLst>
                  <a:ext uri="{0D108BD9-81ED-4DB2-BD59-A6C34878D82A}">
                    <a16:rowId xmlns:a16="http://schemas.microsoft.com/office/drawing/2014/main" val="475045918"/>
                  </a:ext>
                </a:extLst>
              </a:tr>
              <a:tr h="376494">
                <a:tc>
                  <a:txBody>
                    <a:bodyPr/>
                    <a:lstStyle/>
                    <a:p>
                      <a:pPr marL="28575" marR="28575">
                        <a:spcAft>
                          <a:spcPts val="0"/>
                        </a:spcAft>
                      </a:pPr>
                      <a:r>
                        <a:rPr lang="el-GR" sz="1200" b="1">
                          <a:effectLst/>
                        </a:rPr>
                        <a:t>ἐμὲ τούτου ἕνεκα θανάτου ὑπό σοῦ διώκεσθαι,</a:t>
                      </a:r>
                      <a:endParaRPr lang="el-GR" sz="1200" b="1">
                        <a:effectLst/>
                        <a:latin typeface="Times New Roman" panose="02020603050405020304" pitchFamily="18" charset="0"/>
                        <a:ea typeface="Times New Roman" panose="02020603050405020304" pitchFamily="18" charset="0"/>
                      </a:endParaRPr>
                    </a:p>
                  </a:txBody>
                  <a:tcPr marL="31479" marR="31479" marT="0" marB="0" anchor="ctr"/>
                </a:tc>
                <a:tc>
                  <a:txBody>
                    <a:bodyPr/>
                    <a:lstStyle/>
                    <a:p>
                      <a:pPr marL="28575" marR="28575">
                        <a:spcAft>
                          <a:spcPts val="0"/>
                        </a:spcAft>
                      </a:pPr>
                      <a:r>
                        <a:rPr lang="el-GR" sz="1200">
                          <a:effectLst/>
                        </a:rPr>
                        <a:t>ότι εξαιτίας αυτού εκ μέρους σου να αντιμετωπίζω κατηγορία που επισύρει την ποινή του θανάτου,</a:t>
                      </a:r>
                      <a:endParaRPr lang="el-GR" sz="1200">
                        <a:effectLst/>
                        <a:latin typeface="Times New Roman" panose="02020603050405020304" pitchFamily="18" charset="0"/>
                        <a:ea typeface="Times New Roman" panose="02020603050405020304" pitchFamily="18" charset="0"/>
                      </a:endParaRPr>
                    </a:p>
                  </a:txBody>
                  <a:tcPr marL="31479" marR="31479" marT="0" marB="0" anchor="ctr"/>
                </a:tc>
                <a:extLst>
                  <a:ext uri="{0D108BD9-81ED-4DB2-BD59-A6C34878D82A}">
                    <a16:rowId xmlns:a16="http://schemas.microsoft.com/office/drawing/2014/main" val="2479494263"/>
                  </a:ext>
                </a:extLst>
              </a:tr>
              <a:tr h="345476">
                <a:tc>
                  <a:txBody>
                    <a:bodyPr/>
                    <a:lstStyle/>
                    <a:p>
                      <a:pPr marL="28575" marR="28575">
                        <a:spcAft>
                          <a:spcPts val="0"/>
                        </a:spcAft>
                      </a:pPr>
                      <a:r>
                        <a:rPr lang="el-GR" sz="1200" b="1">
                          <a:effectLst/>
                        </a:rPr>
                        <a:t>ὅτι περὶ τοῦ μεγίστου ἀγαθοῦ ἀνθρώποις, περὶ παιδείας, </a:t>
                      </a:r>
                      <a:endParaRPr lang="el-GR" sz="1200" b="1">
                        <a:effectLst/>
                        <a:latin typeface="Times New Roman" panose="02020603050405020304" pitchFamily="18" charset="0"/>
                        <a:ea typeface="Times New Roman" panose="02020603050405020304" pitchFamily="18" charset="0"/>
                      </a:endParaRPr>
                    </a:p>
                  </a:txBody>
                  <a:tcPr marL="31479" marR="31479" marT="0" marB="0" anchor="ctr"/>
                </a:tc>
                <a:tc>
                  <a:txBody>
                    <a:bodyPr/>
                    <a:lstStyle/>
                    <a:p>
                      <a:pPr marL="28575" marR="28575">
                        <a:spcAft>
                          <a:spcPts val="0"/>
                        </a:spcAft>
                      </a:pPr>
                      <a:r>
                        <a:rPr lang="el-GR" sz="1200">
                          <a:effectLst/>
                        </a:rPr>
                        <a:t>επειδή δηλαδή για το μεγαλύτερο αγαθό στους ανθρώπους, για την παιδεία, </a:t>
                      </a:r>
                      <a:endParaRPr lang="el-GR" sz="1200">
                        <a:effectLst/>
                        <a:latin typeface="Times New Roman" panose="02020603050405020304" pitchFamily="18" charset="0"/>
                        <a:ea typeface="Times New Roman" panose="02020603050405020304" pitchFamily="18" charset="0"/>
                      </a:endParaRPr>
                    </a:p>
                  </a:txBody>
                  <a:tcPr marL="31479" marR="31479" marT="0" marB="0" anchor="ctr"/>
                </a:tc>
                <a:extLst>
                  <a:ext uri="{0D108BD9-81ED-4DB2-BD59-A6C34878D82A}">
                    <a16:rowId xmlns:a16="http://schemas.microsoft.com/office/drawing/2014/main" val="2572167996"/>
                  </a:ext>
                </a:extLst>
              </a:tr>
              <a:tr h="345476">
                <a:tc>
                  <a:txBody>
                    <a:bodyPr/>
                    <a:lstStyle/>
                    <a:p>
                      <a:pPr marL="28575" marR="28575">
                        <a:spcAft>
                          <a:spcPts val="0"/>
                        </a:spcAft>
                      </a:pPr>
                      <a:r>
                        <a:rPr lang="el-GR" sz="1200" b="1" dirty="0">
                          <a:effectLst/>
                        </a:rPr>
                        <a:t>βέλτιστος </a:t>
                      </a:r>
                      <a:r>
                        <a:rPr lang="el-GR" sz="1200" b="1" dirty="0" err="1">
                          <a:effectLst/>
                        </a:rPr>
                        <a:t>εἶναι</a:t>
                      </a:r>
                      <a:r>
                        <a:rPr lang="el-GR" sz="1200" b="1" dirty="0">
                          <a:effectLst/>
                        </a:rPr>
                        <a:t> </a:t>
                      </a:r>
                      <a:r>
                        <a:rPr lang="el-GR" sz="1200" b="1" dirty="0" err="1">
                          <a:effectLst/>
                        </a:rPr>
                        <a:t>ὑπὸ</a:t>
                      </a:r>
                      <a:r>
                        <a:rPr lang="el-GR" sz="1200" b="1" dirty="0">
                          <a:effectLst/>
                        </a:rPr>
                        <a:t> </a:t>
                      </a:r>
                      <a:r>
                        <a:rPr lang="el-GR" sz="1200" b="1" dirty="0" err="1">
                          <a:effectLst/>
                        </a:rPr>
                        <a:t>τινων</a:t>
                      </a:r>
                      <a:r>
                        <a:rPr lang="el-GR" sz="1200" b="1" dirty="0">
                          <a:effectLst/>
                        </a:rPr>
                        <a:t> προκρίνομαι;</a:t>
                      </a:r>
                      <a:endParaRPr lang="el-GR" sz="1200" b="1" dirty="0">
                        <a:effectLst/>
                        <a:latin typeface="Times New Roman" panose="02020603050405020304" pitchFamily="18" charset="0"/>
                        <a:ea typeface="Times New Roman" panose="02020603050405020304" pitchFamily="18" charset="0"/>
                      </a:endParaRPr>
                    </a:p>
                  </a:txBody>
                  <a:tcPr marL="31479" marR="31479" marT="0" marB="0" anchor="ctr"/>
                </a:tc>
                <a:tc>
                  <a:txBody>
                    <a:bodyPr/>
                    <a:lstStyle/>
                    <a:p>
                      <a:pPr marL="28575" marR="28575">
                        <a:spcAft>
                          <a:spcPts val="0"/>
                        </a:spcAft>
                      </a:pPr>
                      <a:r>
                        <a:rPr lang="el-GR" sz="1200" dirty="0">
                          <a:effectLst/>
                        </a:rPr>
                        <a:t>θεωρούμαι από μερικούς ότι είμαι ο καλύτερος;</a:t>
                      </a:r>
                      <a:endParaRPr lang="el-GR" sz="1200" dirty="0">
                        <a:effectLst/>
                        <a:latin typeface="Times New Roman" panose="02020603050405020304" pitchFamily="18" charset="0"/>
                        <a:ea typeface="Times New Roman" panose="02020603050405020304" pitchFamily="18" charset="0"/>
                      </a:endParaRPr>
                    </a:p>
                  </a:txBody>
                  <a:tcPr marL="31479" marR="31479" marT="0" marB="0" anchor="ctr"/>
                </a:tc>
                <a:extLst>
                  <a:ext uri="{0D108BD9-81ED-4DB2-BD59-A6C34878D82A}">
                    <a16:rowId xmlns:a16="http://schemas.microsoft.com/office/drawing/2014/main" val="1629765737"/>
                  </a:ext>
                </a:extLst>
              </a:tr>
            </a:tbl>
          </a:graphicData>
        </a:graphic>
      </p:graphicFrame>
    </p:spTree>
    <p:extLst>
      <p:ext uri="{BB962C8B-B14F-4D97-AF65-F5344CB8AC3E}">
        <p14:creationId xmlns:p14="http://schemas.microsoft.com/office/powerpoint/2010/main" val="287888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047DA4-A232-4FF2-83F1-B001411339EC}"/>
              </a:ext>
            </a:extLst>
          </p:cNvPr>
          <p:cNvSpPr txBox="1"/>
          <p:nvPr/>
        </p:nvSpPr>
        <p:spPr>
          <a:xfrm>
            <a:off x="204184" y="443662"/>
            <a:ext cx="11647503" cy="5632311"/>
          </a:xfrm>
          <a:prstGeom prst="rect">
            <a:avLst/>
          </a:prstGeom>
          <a:noFill/>
        </p:spPr>
        <p:txBody>
          <a:bodyPr wrap="square">
            <a:spAutoFit/>
          </a:bodyPr>
          <a:lstStyle/>
          <a:p>
            <a:pPr algn="just"/>
            <a:r>
              <a:rPr lang="el-GR" sz="1800" b="0" i="0" dirty="0">
                <a:solidFill>
                  <a:srgbClr val="000000"/>
                </a:solidFill>
                <a:effectLst/>
                <a:latin typeface="Calibri" panose="020F0502020204030204" pitchFamily="34" charset="0"/>
              </a:rPr>
              <a:t> </a:t>
            </a:r>
          </a:p>
          <a:p>
            <a:pPr algn="l"/>
            <a:r>
              <a:rPr lang="el-GR" sz="1800" b="1" i="0" dirty="0">
                <a:solidFill>
                  <a:srgbClr val="FFFFFF"/>
                </a:solidFill>
                <a:effectLst/>
                <a:latin typeface="Calibri" panose="020F0502020204030204" pitchFamily="34" charset="0"/>
              </a:rPr>
              <a:t>Παράλληλο κείμενο</a:t>
            </a:r>
            <a:endParaRPr lang="el-GR" sz="1800" b="0" i="0" dirty="0">
              <a:solidFill>
                <a:srgbClr val="000000"/>
              </a:solidFill>
              <a:effectLst/>
              <a:latin typeface="Calibri" panose="020F0502020204030204" pitchFamily="34" charset="0"/>
            </a:endParaRPr>
          </a:p>
          <a:p>
            <a:pPr algn="l"/>
            <a:r>
              <a:rPr lang="el-GR" sz="1800" b="0" i="0" dirty="0">
                <a:solidFill>
                  <a:srgbClr val="000000"/>
                </a:solidFill>
                <a:effectLst/>
                <a:latin typeface="Calibri" panose="020F0502020204030204" pitchFamily="34" charset="0"/>
              </a:rPr>
              <a:t> </a:t>
            </a:r>
          </a:p>
          <a:p>
            <a:pPr algn="just"/>
            <a:r>
              <a:rPr lang="el-GR" sz="1800" b="0" i="1" dirty="0">
                <a:solidFill>
                  <a:srgbClr val="000000"/>
                </a:solidFill>
                <a:effectLst/>
                <a:latin typeface="Calibri" panose="020F0502020204030204" pitchFamily="34" charset="0"/>
              </a:rPr>
              <a:t>Στον παρακάτω διάλογο ο </a:t>
            </a:r>
            <a:r>
              <a:rPr lang="el-GR" sz="1800" b="0" i="1" dirty="0" err="1">
                <a:solidFill>
                  <a:srgbClr val="000000"/>
                </a:solidFill>
                <a:effectLst/>
                <a:latin typeface="Calibri" panose="020F0502020204030204" pitchFamily="34" charset="0"/>
              </a:rPr>
              <a:t>Λάχης</a:t>
            </a:r>
            <a:r>
              <a:rPr lang="el-GR" sz="1800" b="0" i="1" dirty="0">
                <a:solidFill>
                  <a:srgbClr val="000000"/>
                </a:solidFill>
                <a:effectLst/>
                <a:latin typeface="Calibri" panose="020F0502020204030204" pitchFamily="34" charset="0"/>
              </a:rPr>
              <a:t> και ο Νικίας εκφράζουν την πεποίθησή τους ότι ο Σωκράτης είναι ο μόνος ειδήμων στα θέματα της εκπαίδευσης των νέων.</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 </a:t>
            </a:r>
          </a:p>
          <a:p>
            <a:pPr algn="just"/>
            <a:r>
              <a:rPr lang="el-GR" sz="1800" b="1" i="0" dirty="0">
                <a:solidFill>
                  <a:srgbClr val="000000"/>
                </a:solidFill>
                <a:effectLst/>
                <a:latin typeface="Calibri" panose="020F0502020204030204" pitchFamily="34" charset="0"/>
              </a:rPr>
              <a:t>ΛΑ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Σοφὸς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γάρ</a:t>
            </a:r>
            <a:r>
              <a:rPr lang="el-GR" sz="1800" b="0" i="0" dirty="0">
                <a:solidFill>
                  <a:srgbClr val="000000"/>
                </a:solidFill>
                <a:effectLst/>
                <a:latin typeface="Calibri" panose="020F0502020204030204" pitchFamily="34" charset="0"/>
              </a:rPr>
              <a:t> τοι </a:t>
            </a:r>
            <a:r>
              <a:rPr lang="el-GR" sz="1800" b="0" i="0" dirty="0" err="1">
                <a:solidFill>
                  <a:srgbClr val="000000"/>
                </a:solidFill>
                <a:effectLst/>
                <a:latin typeface="Calibri" panose="020F0502020204030204" pitchFamily="34" charset="0"/>
              </a:rPr>
              <a:t>σὺ</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εἶ</a:t>
            </a:r>
            <a:r>
              <a:rPr lang="el-GR" sz="1800" b="0" i="0" dirty="0">
                <a:solidFill>
                  <a:srgbClr val="000000"/>
                </a:solidFill>
                <a:effectLst/>
                <a:latin typeface="Calibri" panose="020F0502020204030204" pitchFamily="34" charset="0"/>
              </a:rPr>
              <a:t>, ὦ </a:t>
            </a:r>
            <a:r>
              <a:rPr lang="el-GR" sz="1800" b="0" i="0" dirty="0" err="1">
                <a:solidFill>
                  <a:srgbClr val="000000"/>
                </a:solidFill>
                <a:effectLst/>
                <a:latin typeface="Calibri" panose="020F0502020204030204" pitchFamily="34" charset="0"/>
              </a:rPr>
              <a:t>Νικία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ἀλλ</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ὅμως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ἐγὼ</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Λυσιμάχῳ</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τῷδε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Μελησίᾳ</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συμβουλεύω</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μὲν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ἐμὲ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περὶ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τῆς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παιδείας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τῶν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νεανίσκων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χαίρειν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ἐᾶν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Σωκράτη</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τουτονί</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ὅπερ</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ἐξ</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ἀρχῆς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ἔλεγον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μὴ</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ἀφιέναι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ἐμοὶ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ἡλικίᾳ</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ἦσαν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παῖδες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ταὐτὰ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ἂν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ταῦτ</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ἐποίουν</a:t>
            </a:r>
            <a:r>
              <a:rPr lang="el-GR" sz="1800" b="0" i="0" dirty="0">
                <a:solidFill>
                  <a:srgbClr val="000000"/>
                </a:solidFill>
                <a:effectLst/>
                <a:latin typeface="Calibri" panose="020F0502020204030204" pitchFamily="34" charset="0"/>
              </a:rPr>
              <a:t>.</a:t>
            </a:r>
          </a:p>
          <a:p>
            <a:pPr algn="just"/>
            <a:r>
              <a:rPr lang="el-GR" sz="1800" b="1" i="0" dirty="0">
                <a:solidFill>
                  <a:srgbClr val="000000"/>
                </a:solidFill>
                <a:effectLst/>
                <a:latin typeface="Calibri" panose="020F0502020204030204" pitchFamily="34" charset="0"/>
              </a:rPr>
              <a:t>ΝΙ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Ταῦτα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μὲν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κἀγὼ</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συγχωρῶ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ἐάνπερ</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ἐθέλῃ</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Σωκράτης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τῶν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μειρακίων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ἐπιμελεῖσθαι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μηδένα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ἄλλον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ζητεῖν</a:t>
            </a:r>
            <a:r>
              <a:rPr lang="el-GR" sz="1800" b="0" i="0" dirty="0">
                <a:solidFill>
                  <a:srgbClr val="000000"/>
                </a:solidFill>
                <a:effectLst/>
                <a:latin typeface="Calibri" panose="020F0502020204030204" pitchFamily="34" charset="0"/>
              </a:rPr>
              <a:t>.</a:t>
            </a:r>
          </a:p>
          <a:p>
            <a:pPr algn="just"/>
            <a:r>
              <a:rPr lang="el-GR" sz="1800" b="0" i="0" dirty="0">
                <a:solidFill>
                  <a:srgbClr val="000000"/>
                </a:solidFill>
                <a:effectLst/>
                <a:latin typeface="Calibri" panose="020F0502020204030204" pitchFamily="34" charset="0"/>
              </a:rPr>
              <a:t>Το κείμενο </a:t>
            </a:r>
            <a:r>
              <a:rPr lang="el-GR" sz="1800" b="1" i="0" u="none" strike="noStrike" dirty="0">
                <a:solidFill>
                  <a:srgbClr val="0000FF"/>
                </a:solidFill>
                <a:effectLst/>
                <a:latin typeface="Calibri" panose="020F0502020204030204" pitchFamily="34" charset="0"/>
                <a:hlinkClick r:id="rId2"/>
              </a:rPr>
              <a:t>εδώ</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Πλάτων, </a:t>
            </a:r>
            <a:r>
              <a:rPr lang="el-GR" sz="1800" b="0" i="0" dirty="0" err="1">
                <a:solidFill>
                  <a:srgbClr val="000000"/>
                </a:solidFill>
                <a:effectLst/>
                <a:latin typeface="Calibri" panose="020F0502020204030204" pitchFamily="34" charset="0"/>
              </a:rPr>
              <a:t>Λάχης</a:t>
            </a:r>
            <a:r>
              <a:rPr lang="el-GR" sz="1800" b="0" i="0" dirty="0">
                <a:solidFill>
                  <a:srgbClr val="000000"/>
                </a:solidFill>
                <a:effectLst/>
                <a:latin typeface="Calibri" panose="020F0502020204030204" pitchFamily="34" charset="0"/>
              </a:rPr>
              <a:t> 200 e</a:t>
            </a:r>
          </a:p>
          <a:p>
            <a:pPr algn="just"/>
            <a:r>
              <a:rPr lang="el-GR" sz="1800" b="0" i="0" dirty="0">
                <a:solidFill>
                  <a:srgbClr val="000000"/>
                </a:solidFill>
                <a:effectLst/>
                <a:latin typeface="Calibri" panose="020F0502020204030204" pitchFamily="34" charset="0"/>
              </a:rPr>
              <a:t> </a:t>
            </a:r>
          </a:p>
          <a:p>
            <a:pPr algn="just"/>
            <a:r>
              <a:rPr lang="el-GR" sz="1800" b="1" i="0" dirty="0">
                <a:solidFill>
                  <a:srgbClr val="000000"/>
                </a:solidFill>
                <a:effectLst/>
                <a:latin typeface="Calibri" panose="020F0502020204030204" pitchFamily="34" charset="0"/>
              </a:rPr>
              <a:t>Μετάφραση</a:t>
            </a:r>
            <a:endParaRPr lang="el-GR" sz="1800" b="0" i="0" dirty="0">
              <a:solidFill>
                <a:srgbClr val="000000"/>
              </a:solidFill>
              <a:effectLst/>
              <a:latin typeface="Calibri" panose="020F0502020204030204" pitchFamily="34" charset="0"/>
            </a:endParaRPr>
          </a:p>
          <a:p>
            <a:pPr algn="just"/>
            <a:r>
              <a:rPr lang="el-GR" sz="1800" b="1" i="0" dirty="0">
                <a:solidFill>
                  <a:srgbClr val="000000"/>
                </a:solidFill>
                <a:effectLst/>
                <a:latin typeface="Calibri" panose="020F0502020204030204" pitchFamily="34" charset="0"/>
              </a:rPr>
              <a:t>Λα</a:t>
            </a:r>
            <a:r>
              <a:rPr lang="el-GR" sz="1800" b="0" i="0" dirty="0">
                <a:solidFill>
                  <a:srgbClr val="000000"/>
                </a:solidFill>
                <a:effectLst/>
                <a:latin typeface="Calibri" panose="020F0502020204030204" pitchFamily="34" charset="0"/>
              </a:rPr>
              <a:t>. Γιατί βέβαια, Νικία, είσαι σοφός. Αλλά όμως εγώ συμβουλεύω αυτόν εδώ το Λυσίμαχο και τον </a:t>
            </a:r>
            <a:r>
              <a:rPr lang="el-GR" sz="1800" b="0" i="0" dirty="0" err="1">
                <a:solidFill>
                  <a:srgbClr val="000000"/>
                </a:solidFill>
                <a:effectLst/>
                <a:latin typeface="Calibri" panose="020F0502020204030204" pitchFamily="34" charset="0"/>
              </a:rPr>
              <a:t>Μελησία</a:t>
            </a:r>
            <a:r>
              <a:rPr lang="el-GR" sz="1800" b="0" i="0" dirty="0">
                <a:solidFill>
                  <a:srgbClr val="000000"/>
                </a:solidFill>
                <a:effectLst/>
                <a:latin typeface="Calibri" panose="020F0502020204030204" pitchFamily="34" charset="0"/>
              </a:rPr>
              <a:t> ν' αφήσουν στην άκρη και σένα και μένα σχετικά με την παιδεία των νέων, αυτόν εδώ όμως, το Σωκράτη να μην αφήσουν, κάτι που έλεγα από την αρχή· κι αν ήταν τα παιδιά μου στην κατάλληλη ηλικία, τα ίδια θα έκανα.</a:t>
            </a:r>
          </a:p>
          <a:p>
            <a:pPr algn="just"/>
            <a:r>
              <a:rPr lang="el-GR" sz="1800" b="1" i="0" dirty="0">
                <a:solidFill>
                  <a:srgbClr val="000000"/>
                </a:solidFill>
                <a:effectLst/>
                <a:latin typeface="Calibri" panose="020F0502020204030204" pitchFamily="34" charset="0"/>
              </a:rPr>
              <a:t>Νι</a:t>
            </a:r>
            <a:r>
              <a:rPr lang="el-GR" sz="1800" b="0" i="0" dirty="0">
                <a:solidFill>
                  <a:srgbClr val="000000"/>
                </a:solidFill>
                <a:effectLst/>
                <a:latin typeface="Calibri" panose="020F0502020204030204" pitchFamily="34" charset="0"/>
              </a:rPr>
              <a:t>. Μ' αυτά συμφωνώ κι εγώ· αν ακριβώς θέλει ο Σωκράτης να φροντίσει για την παιδεία των νέων, κανέναν άλλο να μην αναζητήσουμε.</a:t>
            </a:r>
          </a:p>
          <a:p>
            <a:pPr algn="l"/>
            <a:r>
              <a:rPr lang="el-GR" sz="1800" b="0" i="0" dirty="0">
                <a:solidFill>
                  <a:srgbClr val="000000"/>
                </a:solidFill>
                <a:effectLst/>
                <a:latin typeface="Calibri" panose="020F0502020204030204" pitchFamily="34" charset="0"/>
              </a:rPr>
              <a:t> </a:t>
            </a:r>
          </a:p>
        </p:txBody>
      </p:sp>
    </p:spTree>
    <p:extLst>
      <p:ext uri="{BB962C8B-B14F-4D97-AF65-F5344CB8AC3E}">
        <p14:creationId xmlns:p14="http://schemas.microsoft.com/office/powerpoint/2010/main" val="2054548263"/>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TotalTime>
  <Words>617</Words>
  <Application>Microsoft Office PowerPoint</Application>
  <PresentationFormat>Ευρεία οθόνη</PresentationFormat>
  <Paragraphs>57</Paragraphs>
  <Slides>4</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4</vt:i4>
      </vt:variant>
    </vt:vector>
  </HeadingPairs>
  <TitlesOfParts>
    <vt:vector size="11" baseType="lpstr">
      <vt:lpstr>Arial</vt:lpstr>
      <vt:lpstr>Calibri</vt:lpstr>
      <vt:lpstr>Century Gothic</vt:lpstr>
      <vt:lpstr>Tahoma</vt:lpstr>
      <vt:lpstr>Times New Roman</vt:lpstr>
      <vt:lpstr>Wingdings 3</vt:lpstr>
      <vt:lpstr>Θρόισμα</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6</cp:revision>
  <dcterms:created xsi:type="dcterms:W3CDTF">2020-09-11T19:23:14Z</dcterms:created>
  <dcterms:modified xsi:type="dcterms:W3CDTF">2021-03-19T20:10:54Z</dcterms:modified>
</cp:coreProperties>
</file>