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6"/>
  </p:notesMasterIdLst>
  <p:handoutMasterIdLst>
    <p:handoutMasterId r:id="rId17"/>
  </p:handoutMasterIdLst>
  <p:sldIdLst>
    <p:sldId id="272" r:id="rId5"/>
    <p:sldId id="273" r:id="rId6"/>
    <p:sldId id="270" r:id="rId7"/>
    <p:sldId id="277" r:id="rId8"/>
    <p:sldId id="278" r:id="rId9"/>
    <p:sldId id="279" r:id="rId10"/>
    <p:sldId id="280" r:id="rId11"/>
    <p:sldId id="271" r:id="rId12"/>
    <p:sldId id="274" r:id="rId13"/>
    <p:sldId id="275" r:id="rId14"/>
    <p:sldId id="276" r:id="rId15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1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CA73E0F-E9B6-4A94-B212-04671FBC8BDE}" type="datetime1">
              <a:rPr lang="el-GR" smtClean="0"/>
              <a:t>2/12/2020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D581219-5D16-4227-B4C4-93AD478D4730}" type="datetime1">
              <a:rPr lang="el-GR" smtClean="0"/>
              <a:t>2/12/2020</a:t>
            </a:fld>
            <a:endParaRPr lang="en-US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" dirty="0"/>
              <a:t>Στυλ υποδείγματος κειμένου</a:t>
            </a:r>
          </a:p>
          <a:p>
            <a:pPr lvl="1" rtl="0"/>
            <a:r>
              <a:rPr lang="el" dirty="0"/>
              <a:t>Δεύτερου επιπέδου</a:t>
            </a:r>
          </a:p>
          <a:p>
            <a:pPr lvl="2" rtl="0"/>
            <a:r>
              <a:rPr lang="el" dirty="0"/>
              <a:t>Τρίτου επιπέδου</a:t>
            </a:r>
          </a:p>
          <a:p>
            <a:pPr lvl="3" rtl="0"/>
            <a:r>
              <a:rPr lang="el" dirty="0"/>
              <a:t>Τέταρτου επιπέδου</a:t>
            </a:r>
          </a:p>
          <a:p>
            <a:pPr lvl="4" rtl="0"/>
            <a:r>
              <a:rPr lang="el" dirty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 rtl="0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 rtl="0"/>
            <a:r>
              <a:rPr lang="el-GR"/>
              <a:t>Κάντε κλικ για να επεξεργαστείτε τον υπότιτλο του υποδείγματος</a:t>
            </a:r>
            <a:endParaRPr lang="el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F2E976-C45A-4B45-922E-F952A9E438A5}" type="datetime1">
              <a:rPr lang="el-GR" noProof="0" smtClean="0"/>
              <a:t>2/12/2020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" dirty="0"/>
              <a:t>Κάντε κλικ για να επεξεργαστείτε το 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r>
              <a:rPr lang="el" dirty="0"/>
              <a:t>Δεύτερου επιπέδου</a:t>
            </a:r>
          </a:p>
          <a:p>
            <a:pPr lvl="2" rtl="0"/>
            <a:r>
              <a:rPr lang="el" dirty="0"/>
              <a:t>Τρίτου επιπέδου</a:t>
            </a:r>
          </a:p>
          <a:p>
            <a:pPr lvl="3" rtl="0"/>
            <a:r>
              <a:rPr lang="el" dirty="0"/>
              <a:t>Τέταρτου επιπέδου</a:t>
            </a:r>
          </a:p>
          <a:p>
            <a:pPr lvl="4" rtl="0"/>
            <a:r>
              <a:rPr lang="el" dirty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D9D313-CF09-4D81-91EB-DADF059F6676}" type="datetime1">
              <a:rPr lang="el-GR" smtClean="0"/>
              <a:t>2/12/2020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r>
              <a:rPr lang="el" dirty="0"/>
              <a:t>Δεύτερου επιπέδου</a:t>
            </a:r>
          </a:p>
          <a:p>
            <a:pPr lvl="2" rtl="0"/>
            <a:r>
              <a:rPr lang="el" dirty="0"/>
              <a:t>Τρίτου επιπέδου</a:t>
            </a:r>
          </a:p>
          <a:p>
            <a:pPr lvl="3" rtl="0"/>
            <a:r>
              <a:rPr lang="el" dirty="0"/>
              <a:t>Τέταρτου επιπέδου</a:t>
            </a:r>
          </a:p>
          <a:p>
            <a:pPr lvl="4" rtl="0"/>
            <a:r>
              <a:rPr lang="el" dirty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70A923-44F9-4D91-8D19-DFB14B97F99B}" type="datetime1">
              <a:rPr lang="el-GR" smtClean="0"/>
              <a:t>2/12/2020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1"/>
          <p:cNvSpPr>
            <a:spLocks noGrp="1"/>
          </p:cNvSpPr>
          <p:nvPr>
            <p:ph type="title" hasCustomPrompt="1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l" dirty="0"/>
              <a:t>Κάντε κλικ για να επεξεργαστείτε το Στυλ κύριου τίτλου</a:t>
            </a:r>
          </a:p>
        </p:txBody>
      </p:sp>
      <p:sp>
        <p:nvSpPr>
          <p:cNvPr id="3" name="Θέση εικόνας 2" descr="Ένα κενό πλαίσιο κράτησης θέσης,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/>
              <a:t>Κάντε κλικ στο εικονίδιο για να προσθέσετε εικόνα</a:t>
            </a:r>
            <a:endParaRPr lang="el" dirty="0"/>
          </a:p>
        </p:txBody>
      </p:sp>
      <p:sp>
        <p:nvSpPr>
          <p:cNvPr id="8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endParaRPr lang="el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2D3A02-D8CC-4499-B4BE-EF05BC937816}" type="datetime1">
              <a:rPr lang="el-GR" smtClean="0"/>
              <a:t>2/12/2020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 dirty="0"/>
              <a:t>Προσθήκη υποσέλιδου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r>
              <a:rPr lang="el" dirty="0"/>
              <a:t>Δεύτερου επιπέδου</a:t>
            </a:r>
          </a:p>
          <a:p>
            <a:pPr lvl="2" rtl="0"/>
            <a:r>
              <a:rPr lang="el" dirty="0"/>
              <a:t>Τρίτου επιπέδου</a:t>
            </a:r>
          </a:p>
          <a:p>
            <a:pPr lvl="3" rtl="0"/>
            <a:r>
              <a:rPr lang="el" dirty="0"/>
              <a:t>Τέταρτου επιπέδου</a:t>
            </a:r>
          </a:p>
          <a:p>
            <a:pPr lvl="4" rtl="0"/>
            <a:r>
              <a:rPr lang="el" dirty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893994-6F7D-4890-B9AC-2FDE1F7F67C0}" type="datetime1">
              <a:rPr lang="el-GR" smtClean="0"/>
              <a:t>2/12/2020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 rtl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endParaRPr lang="el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FF9A73-599D-4277-8B7B-5D29641E2D7E}" type="datetime1">
              <a:rPr lang="el-GR" smtClean="0"/>
              <a:t>2/12/2020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 hasCustomPrompt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r>
              <a:rPr lang="el" dirty="0"/>
              <a:t>Δεύτερου επιπέδου</a:t>
            </a:r>
          </a:p>
          <a:p>
            <a:pPr lvl="2" rtl="0"/>
            <a:r>
              <a:rPr lang="el" dirty="0"/>
              <a:t>Τρίτου επιπέδου</a:t>
            </a:r>
          </a:p>
          <a:p>
            <a:pPr lvl="3" rtl="0"/>
            <a:r>
              <a:rPr lang="el" dirty="0"/>
              <a:t>Τέταρτου επιπέδου</a:t>
            </a:r>
          </a:p>
          <a:p>
            <a:pPr lvl="4" rtl="0"/>
            <a:r>
              <a:rPr lang="el" dirty="0"/>
              <a:t>Πέμπτου επιπέδου</a:t>
            </a:r>
            <a:endParaRPr lang="en-US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r>
              <a:rPr lang="el" dirty="0"/>
              <a:t>Δεύτερου επιπέδου</a:t>
            </a:r>
          </a:p>
          <a:p>
            <a:pPr lvl="2" rtl="0"/>
            <a:r>
              <a:rPr lang="el" dirty="0"/>
              <a:t>Τρίτου επιπέδου</a:t>
            </a:r>
          </a:p>
          <a:p>
            <a:pPr lvl="3" rtl="0"/>
            <a:r>
              <a:rPr lang="el" dirty="0"/>
              <a:t>Τέταρτου επιπέδου</a:t>
            </a:r>
          </a:p>
          <a:p>
            <a:pPr lvl="4" rtl="0"/>
            <a:r>
              <a:rPr lang="el" dirty="0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9553D7-7FFA-4A22-83C2-3186B61BD08A}" type="datetime1">
              <a:rPr lang="el-GR" smtClean="0"/>
              <a:t>2/12/2020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 dirty="0"/>
              <a:t>Προσθήκη υποσέλιδου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 rtl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endParaRPr lang="el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r>
              <a:rPr lang="el" dirty="0"/>
              <a:t>Δεύτερου επιπέδου</a:t>
            </a:r>
          </a:p>
          <a:p>
            <a:pPr lvl="2" rtl="0"/>
            <a:r>
              <a:rPr lang="el" dirty="0"/>
              <a:t>Τρίτου επιπέδου</a:t>
            </a:r>
          </a:p>
          <a:p>
            <a:pPr lvl="3" rtl="0"/>
            <a:r>
              <a:rPr lang="el" dirty="0"/>
              <a:t>Τέταρτου επιπέδου</a:t>
            </a:r>
          </a:p>
          <a:p>
            <a:pPr lvl="4" rtl="0"/>
            <a:r>
              <a:rPr lang="el" dirty="0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 hasCustomPrompt="1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 rtl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endParaRPr lang="el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 hasCustomPrompt="1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r>
              <a:rPr lang="el" dirty="0"/>
              <a:t>Δεύτερου επιπέδου</a:t>
            </a:r>
          </a:p>
          <a:p>
            <a:pPr lvl="2" rtl="0"/>
            <a:r>
              <a:rPr lang="el" dirty="0"/>
              <a:t>Τρίτου επιπέδου</a:t>
            </a:r>
          </a:p>
          <a:p>
            <a:pPr lvl="3" rtl="0"/>
            <a:r>
              <a:rPr lang="el" dirty="0"/>
              <a:t>Τέταρτου επιπέδου</a:t>
            </a:r>
          </a:p>
          <a:p>
            <a:pPr lvl="4" rtl="0"/>
            <a:r>
              <a:rPr lang="el" dirty="0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19B7B7-9AC2-490D-830F-1FC244D1A2CB}" type="datetime1">
              <a:rPr lang="el-GR" smtClean="0"/>
              <a:t>2/12/2020</a:t>
            </a:fld>
            <a:endParaRPr lang="en-US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/>
              <a:t>Προσθήκη υποσέλιδου</a:t>
            </a: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9E4852-5DA0-4F94-BDED-2BBD35B3B7D4}" type="datetime1">
              <a:rPr lang="el-GR" smtClean="0"/>
              <a:t>2/12/2020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/>
              <a:t>Προσθήκη υποσέλιδου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DF4912-A827-4533-A1C5-B146F9186627}" type="datetime1">
              <a:rPr lang="el-GR" smtClean="0"/>
              <a:t>2/12/2020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/>
              <a:t>Προσθήκη υποσέλιδου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 rtl="0"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r>
              <a:rPr lang="el" dirty="0"/>
              <a:t>Δεύτερου επιπέδου</a:t>
            </a:r>
          </a:p>
          <a:p>
            <a:pPr lvl="2" rtl="0"/>
            <a:r>
              <a:rPr lang="el" dirty="0"/>
              <a:t>Τρίτου επιπέδου</a:t>
            </a:r>
          </a:p>
          <a:p>
            <a:pPr lvl="3" rtl="0"/>
            <a:r>
              <a:rPr lang="el" dirty="0"/>
              <a:t>Τέταρτου επιπέδου</a:t>
            </a:r>
          </a:p>
          <a:p>
            <a:pPr lvl="4" rtl="0"/>
            <a:r>
              <a:rPr lang="el" dirty="0"/>
              <a:t>Πέμπτου επιπέδου</a:t>
            </a:r>
            <a:endParaRPr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endParaRPr lang="el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826928-69F3-4830-86E4-140AE5B35980}" type="datetime1">
              <a:rPr lang="el-GR" smtClean="0"/>
              <a:t>2/12/2020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/>
              <a:t>Προσθήκη υποσέλιδου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1"/>
          <p:cNvSpPr>
            <a:spLocks noGrp="1"/>
          </p:cNvSpPr>
          <p:nvPr>
            <p:ph type="title" hasCustomPrompt="1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l" dirty="0"/>
              <a:t>Κάντε κλικ για να επεξεργαστείτε το Στυλ κύριου τίτλου</a:t>
            </a:r>
          </a:p>
        </p:txBody>
      </p:sp>
      <p:sp>
        <p:nvSpPr>
          <p:cNvPr id="3" name="Θέση εικόνας 2" descr="Ένα κενό πλαίσιο κράτησης θέσης,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/>
              <a:t>Κάντε κλικ στο εικονίδιο για να προσθέσετε εικόνα</a:t>
            </a:r>
            <a:endParaRPr lang="el" dirty="0"/>
          </a:p>
        </p:txBody>
      </p:sp>
      <p:sp>
        <p:nvSpPr>
          <p:cNvPr id="8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endParaRPr lang="el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F5F740-8E3E-4E83-B74C-40E946350C6A}" type="datetime1">
              <a:rPr lang="el-GR" smtClean="0"/>
              <a:t>2/12/2020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"/>
              <a:t>Προσθήκη υποσέλιδου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l" dirty="0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dirty="0"/>
              <a:t>Κάντε κλικ για επεξεργασία των στυλ κειμένου του υποδείγματος</a:t>
            </a:r>
            <a:r>
              <a:rPr lang="el" dirty="0"/>
              <a:t>Δεύτερου επιπέδου</a:t>
            </a:r>
          </a:p>
          <a:p>
            <a:pPr lvl="2" rtl="0"/>
            <a:r>
              <a:rPr lang="el" dirty="0"/>
              <a:t>Τρίτου επιπέδου</a:t>
            </a:r>
          </a:p>
          <a:p>
            <a:pPr lvl="3" rtl="0"/>
            <a:r>
              <a:rPr lang="el" dirty="0"/>
              <a:t>Τέταρτου επιπέδου</a:t>
            </a:r>
          </a:p>
          <a:p>
            <a:pPr lvl="4" rtl="0"/>
            <a:r>
              <a:rPr lang="el" dirty="0"/>
              <a:t>Πέμπτου επιπέδου</a:t>
            </a:r>
            <a:endParaRPr lang="en-US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DAEF5310-084B-4F92-8B78-7BA35F2F7B6A}" type="datetime1">
              <a:rPr lang="el-GR" smtClean="0"/>
              <a:t>2/12/2020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el"/>
              <a:t>Προσθήκη υποσέλιδου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hotodentro.edu.gr/lor/r/8521/6513?locale=e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eek-language.gr/greekLang/modern_greek/tools/lexica/search.html?lq=%CF%80%CE%B1%CF%81%CE%B1%CE%BC%CF%85%CE%B8%CE%B9&amp;sin=al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harecdn.com/random-150811090108-lva1-app6891/95/-9-638.jpg?cb=1439283725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photodentro/christougenna2_pidx0051808/texts/indexd_3_papadiamantis_tis_kokkonas_to_spiti.html" TargetMode="External"/><Relationship Id="rId7" Type="http://schemas.openxmlformats.org/officeDocument/2006/relationships/hyperlink" Target="http://photodentro.edu.gr/photodentro/christougenna2_pidx0051808/texts/Indexd_3_Trivizas.html" TargetMode="External"/><Relationship Id="rId2" Type="http://schemas.openxmlformats.org/officeDocument/2006/relationships/hyperlink" Target="http://photodentro.edu.gr/photodentro/christougenna2_pidx0051808/texts/indexd_3_Grimm_takallikantzarakia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hotodentro.edu.gr/photodentro/christougenna2_pidx0051808/texts/indexd_3_Andersen.html" TargetMode="External"/><Relationship Id="rId5" Type="http://schemas.openxmlformats.org/officeDocument/2006/relationships/hyperlink" Target="http://www.papadiamantis.net/%CE%94%CE%B9%CE%B7%CE%B3%CE%AE%CE%BC%CE%B1%CF%84%CE%B1" TargetMode="External"/><Relationship Id="rId4" Type="http://schemas.openxmlformats.org/officeDocument/2006/relationships/hyperlink" Target="http://photodentro.edu.gr/photodentro/christougenna2_pidx0051808/texts/indexd_3_papadiamantis_to_xristopsomo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DB0388-FB66-4E70-834E-760362077B93}"/>
              </a:ext>
            </a:extLst>
          </p:cNvPr>
          <p:cNvSpPr txBox="1"/>
          <p:nvPr/>
        </p:nvSpPr>
        <p:spPr>
          <a:xfrm>
            <a:off x="2496844" y="2021435"/>
            <a:ext cx="6094520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400" b="1" i="1" dirty="0">
              <a:solidFill>
                <a:srgbClr val="FF0000"/>
              </a:solidFill>
              <a:effectLst/>
              <a:latin typeface="Trebuchet MS" panose="020B0603020202020204" pitchFamily="34" charset="0"/>
            </a:endParaRPr>
          </a:p>
          <a:p>
            <a:pPr algn="ctr"/>
            <a:endParaRPr lang="el-GR" sz="2400" b="1" i="1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l-GR" sz="2400" b="1" i="1" dirty="0"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ΧΡΙΣΤΟΥΓΕΝΝΑ   2020</a:t>
            </a:r>
          </a:p>
          <a:p>
            <a:pPr algn="ctr"/>
            <a:endParaRPr lang="el-GR" sz="2400" b="1" i="1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algn="ctr"/>
            <a:endParaRPr lang="el-GR" sz="2400" b="1" i="1" dirty="0">
              <a:solidFill>
                <a:srgbClr val="FF0000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1026" name="Picture 2" descr="ΧΡΙΣΤΟΥΓΕΝΝΑ ΚΑΙ ΛΟΓΟΤΕΧΝΙΑ (Μέρος Β) - Βιβλιων Οριζοντες">
            <a:extLst>
              <a:ext uri="{FF2B5EF4-FFF2-40B4-BE49-F238E27FC236}">
                <a16:creationId xmlns:a16="http://schemas.microsoft.com/office/drawing/2014/main" id="{14384593-89ED-4E39-B62F-2E028B176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405" y="355108"/>
            <a:ext cx="3018408" cy="5894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5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ΜΟΥΣΟΥΡΑΚΗ ΣΟΦΙΑ | Η αλεπού και τα αλεπουδάκια">
            <a:extLst>
              <a:ext uri="{FF2B5EF4-FFF2-40B4-BE49-F238E27FC236}">
                <a16:creationId xmlns:a16="http://schemas.microsoft.com/office/drawing/2014/main" id="{F13FBB9B-DE1F-4E8B-85AF-D31020C2A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97" y="0"/>
            <a:ext cx="1038172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0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Παλιές όμορφες κάρτες Χριστουγέννων | Παιδείας Εγκώμιον">
            <a:extLst>
              <a:ext uri="{FF2B5EF4-FFF2-40B4-BE49-F238E27FC236}">
                <a16:creationId xmlns:a16="http://schemas.microsoft.com/office/drawing/2014/main" id="{DC95604F-79DE-4393-965B-08FB35A34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72" y="0"/>
            <a:ext cx="58326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49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Στολίδια και σύμβολα των Χριστουγέννων — Will o'Wisps">
            <a:extLst>
              <a:ext uri="{FF2B5EF4-FFF2-40B4-BE49-F238E27FC236}">
                <a16:creationId xmlns:a16="http://schemas.microsoft.com/office/drawing/2014/main" id="{4C0A2AE4-814A-41F6-9EEC-2EE84102C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672" y="523783"/>
            <a:ext cx="9365942" cy="577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79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73B29F-6DEE-434F-AD44-E008F6EE89BA}"/>
              </a:ext>
            </a:extLst>
          </p:cNvPr>
          <p:cNvSpPr txBox="1"/>
          <p:nvPr/>
        </p:nvSpPr>
        <p:spPr>
          <a:xfrm>
            <a:off x="2603376" y="929481"/>
            <a:ext cx="8538100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l-GR" dirty="0">
              <a:hlinkClick r:id="rId2"/>
            </a:endParaRPr>
          </a:p>
          <a:p>
            <a:endParaRPr lang="el-GR" dirty="0">
              <a:hlinkClick r:id="rId2"/>
            </a:endParaRPr>
          </a:p>
          <a:p>
            <a:endParaRPr lang="el-GR" dirty="0">
              <a:hlinkClick r:id="rId2"/>
            </a:endParaRPr>
          </a:p>
          <a:p>
            <a:r>
              <a:rPr lang="el-GR" dirty="0">
                <a:hlinkClick r:id="rId2"/>
              </a:rPr>
              <a:t>http://photodentro.edu.gr/lor/r/8521/6513?locale=el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b="1" i="1" dirty="0">
                <a:solidFill>
                  <a:srgbClr val="666666"/>
                </a:solidFill>
                <a:effectLst/>
                <a:latin typeface="Trebuchet MS" panose="020B0603020202020204" pitchFamily="34" charset="0"/>
              </a:rPr>
              <a:t>Χριστουγεννιάτικα παραμύθια και διηγήματα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799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A733F4-78B8-4DB9-9DB4-B2C09468E5FC}"/>
              </a:ext>
            </a:extLst>
          </p:cNvPr>
          <p:cNvSpPr txBox="1"/>
          <p:nvPr/>
        </p:nvSpPr>
        <p:spPr>
          <a:xfrm>
            <a:off x="2470212" y="638271"/>
            <a:ext cx="6094520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dirty="0">
                <a:hlinkClick r:id="rId2"/>
              </a:rPr>
              <a:t>https://www.greek-language.gr/greekLang/modern_greek/tools/lexica/search.html?lq=%CF%80%CE%B1%CF%81%CE%B1%CE%BC%CF%85%CE%B8%CE%B9&amp;sin=all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644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0ED984E-5C92-4FA7-BFB1-FDA827CA9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252" y="372917"/>
            <a:ext cx="10458942" cy="623886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480" tIns="63480" rIns="126960" bIns="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600" b="0" i="0" u="none" strike="noStrike" cap="none" normalizeH="0" baseline="0" dirty="0">
              <a:ln>
                <a:noFill/>
              </a:ln>
              <a:solidFill>
                <a:srgbClr val="999999"/>
              </a:solidFill>
              <a:effectLst/>
              <a:latin typeface="Lucida Grande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1600" dirty="0">
              <a:solidFill>
                <a:srgbClr val="999999"/>
              </a:solidFill>
              <a:latin typeface="Lucida Grande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Lucida Grande"/>
              </a:rPr>
              <a:t>[Λεξικό Τριανταφυλλίδη]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παραμύθι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το [</a:t>
            </a:r>
            <a:r>
              <a:rPr kumimoji="0" lang="el-GR" altLang="el-GR" sz="1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paramíθi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] 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446688"/>
                </a:solidFill>
                <a:effectLst/>
                <a:latin typeface="Lucida Grande"/>
              </a:rPr>
              <a:t>Ο44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: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6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Lucida Grande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1.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λαϊκή (ή και έντεχνη) φανταστική διήγηση υπερφυσικών πράξεων, θαυμαστών ιστοριών, που δεν προβάλλονται ως αληθινές και που αποσκοπούν στην τέρψη των ακροατών: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1600" dirty="0">
              <a:solidFill>
                <a:srgbClr val="333333"/>
              </a:solidFill>
              <a:latin typeface="Lucida Grande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Παλιό / γνωστό / παιδικό / εικονογραφημένο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~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. </a:t>
            </a:r>
            <a:r>
              <a:rPr kumimoji="0" lang="el-GR" altLang="el-GR" sz="16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Tα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 παραμύθια της γιαγιάς / του Άντερσεν. Οι μάγισσες / οι νεράιδες / οι δράκοι του παραμυθιού. Συλλογή ελληνικών και ξένων παραμυθιών. </a:t>
            </a:r>
            <a:r>
              <a:rPr kumimoji="0" lang="el-GR" altLang="el-GR" sz="16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Tα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 παραμύθια αρχίζουν με την τυπική φράση «μια φορά κι έναν καιρό».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(έκφρ.) 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παραμύθι(α) για (μικρά) παιδιά,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διηγήσεις που δεν τις πιστεύει κανείς, που δεν ξεγελούν κανένα. 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παραμύθια της </a:t>
            </a:r>
            <a:r>
              <a:rPr kumimoji="0" lang="el-GR" altLang="el-GR" sz="16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Xαλιμάς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,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ψευτιές, </a:t>
            </a:r>
            <a:r>
              <a:rPr kumimoji="0" lang="el-GR" altLang="el-GR" sz="1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φαντασιολογίες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. 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περιμένει το βασιλόπουλο* / το πριγκιπόπουλο* του παραμυθιού.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6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Lucida Grande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2.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ψευδολογία, ψευτιά: 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Άσε τα παραμύθια. </a:t>
            </a:r>
            <a:r>
              <a:rPr kumimoji="0" lang="el-GR" altLang="el-GR" sz="16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Mας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 είπε ένα σωρό παραμύθια.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(έκφρ.) 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πουλάω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~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,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λέω ψέματα, εξαπατώ κπ. 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τρώω (το)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~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,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πιστεύω ψέματα, ξεγελιέμαι. 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σκάω σε κπ. το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~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,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ανακοινώνω, αποκαλύπτω ξαφνικά ή με τρόπο κτ. σε κπ.: 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H κόρη μας μου έσκασε το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~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ότι έμεινε μετεξεταστέα.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600" b="0" i="1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Lucida Grande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3.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(μτφ.) κατά </a:t>
            </a:r>
            <a:r>
              <a:rPr kumimoji="0" lang="el-GR" altLang="el-GR" sz="1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σταση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 ιδανική, ονειρική, εξωπραγματική: </a:t>
            </a:r>
            <a:r>
              <a:rPr kumimoji="0" lang="el-GR" altLang="el-GR" sz="16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Mου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 φαίνεται (σαν)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~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. Έζησα μερικές μέρες μέσα σε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~. 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παραμυθάκι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το YΠΟKΟΡ.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1600" dirty="0">
              <a:solidFill>
                <a:srgbClr val="333333"/>
              </a:solidFill>
              <a:latin typeface="Lucida Grande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6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Lucida Grande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[μσν. 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παραμύθι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&lt; </a:t>
            </a:r>
            <a:r>
              <a:rPr kumimoji="0" lang="el-GR" altLang="el-GR" sz="16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παρα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-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</a:t>
            </a:r>
            <a:r>
              <a:rPr kumimoji="0" lang="el-GR" altLang="el-GR" sz="1600" b="0" i="0" u="none" strike="noStrike" cap="none" normalizeH="0" baseline="3000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1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</a:t>
            </a:r>
            <a:r>
              <a:rPr kumimoji="0" lang="el-GR" altLang="el-GR" sz="16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μύθ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(</a:t>
            </a:r>
            <a:r>
              <a:rPr kumimoji="0" lang="el-GR" altLang="el-GR" sz="16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ος</a:t>
            </a:r>
            <a:r>
              <a:rPr kumimoji="0" lang="el-GR" altLang="el-GR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) -ι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(διαφ. το αρχ. </a:t>
            </a:r>
            <a:r>
              <a:rPr kumimoji="0" lang="el-GR" altLang="el-GR" sz="16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παραμύθιον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Lucida Grande"/>
              </a:rPr>
              <a:t> `παραίνεση, παρηγοριά΄)]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3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A0F4F6-7CD4-43C4-8617-5353F04BEEEB}"/>
              </a:ext>
            </a:extLst>
          </p:cNvPr>
          <p:cNvSpPr txBox="1"/>
          <p:nvPr/>
        </p:nvSpPr>
        <p:spPr>
          <a:xfrm>
            <a:off x="139083" y="120402"/>
            <a:ext cx="11913833" cy="658641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600" b="1" i="0" u="sng" dirty="0">
                <a:solidFill>
                  <a:srgbClr val="504C48"/>
                </a:solidFill>
                <a:effectLst/>
                <a:latin typeface="Helvetica Neue"/>
              </a:rPr>
              <a:t>Σύγχρονο παραμύθι</a:t>
            </a:r>
          </a:p>
          <a:p>
            <a:pPr algn="ctr"/>
            <a:endParaRPr lang="el-GR" sz="1600" b="1" i="0" u="sng" dirty="0">
              <a:solidFill>
                <a:srgbClr val="504C48"/>
              </a:solidFill>
              <a:effectLst/>
              <a:latin typeface="Helvetica Neue"/>
            </a:endParaRPr>
          </a:p>
          <a:p>
            <a:pPr algn="l"/>
            <a:r>
              <a:rPr lang="el-GR" sz="1600" b="0" i="0" u="sng" dirty="0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Έντεχνο ή μοντέρνο παραμύθι </a:t>
            </a:r>
            <a:r>
              <a:rPr lang="el-GR" sz="1600" b="0" i="0" dirty="0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   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Γράφεται από επώνυμους παραμυθάδες </a:t>
            </a: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                                                    • Αντανακλά προσωπικά βιώματα ενός συγχρόνου συγγραφέα</a:t>
            </a: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                                                    • Δεν μεταφέρει τα συλλογικά βιώματα των λαϊκών παραμυθιών</a:t>
            </a:r>
          </a:p>
          <a:p>
            <a:pPr algn="l"/>
            <a:endParaRPr lang="el-GR" sz="1600" b="0" i="0" dirty="0">
              <a:solidFill>
                <a:srgbClr val="3B3835"/>
              </a:solidFill>
              <a:effectLst/>
              <a:latin typeface="Helvetica Neue"/>
            </a:endParaRPr>
          </a:p>
          <a:p>
            <a:pPr algn="l"/>
            <a:r>
              <a:rPr lang="el-GR" sz="1600" b="0" i="0" u="sng" dirty="0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Το έντεχνο παραμύθι</a:t>
            </a:r>
            <a:r>
              <a:rPr lang="el-GR" sz="1600" b="0" i="0" dirty="0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   • 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Εμφανίζεται το 20ο αιώνα. </a:t>
            </a: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                                    • Την ίδια εποχή έχουμε ενδιαφέρον για την ψυχολογία και την παιδαγωγική.</a:t>
            </a: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                                    • Ο νέος τρόπος προσέγγισης του παιδιού δημιουργεί μια νέου τύπου λογοτεχνία.</a:t>
            </a:r>
          </a:p>
          <a:p>
            <a:pPr algn="l"/>
            <a:endParaRPr lang="el-GR" sz="1600" b="0" i="0" dirty="0">
              <a:solidFill>
                <a:srgbClr val="3B3835"/>
              </a:solidFill>
              <a:effectLst/>
              <a:latin typeface="Helvetica Neue"/>
            </a:endParaRPr>
          </a:p>
          <a:p>
            <a:pPr algn="l"/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Χαρακτηριστικό παράδειγμα του έντεχνου παραμυθιού τον 19ο αιώνα είναι η &lt;&lt;Αλίκη στη χώρα των θαυμάτων&gt;&gt; (Βρετανία, συγγραφέας: Λιούις </a:t>
            </a:r>
            <a:r>
              <a:rPr lang="el-GR" sz="1400" b="0" i="0" dirty="0" err="1">
                <a:solidFill>
                  <a:srgbClr val="3B3835"/>
                </a:solidFill>
                <a:effectLst/>
                <a:latin typeface="Helvetica Neue"/>
              </a:rPr>
              <a:t>Κάρρολ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) </a:t>
            </a:r>
          </a:p>
          <a:p>
            <a:pPr algn="l"/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• Συνδέει το λογικό με το παράλογο</a:t>
            </a:r>
          </a:p>
          <a:p>
            <a:pPr algn="l"/>
            <a:endParaRPr lang="el-GR" sz="1400" b="0" i="0" dirty="0">
              <a:solidFill>
                <a:srgbClr val="3B3835"/>
              </a:solidFill>
              <a:effectLst/>
              <a:latin typeface="Helvetica Neue"/>
            </a:endParaRPr>
          </a:p>
          <a:p>
            <a:pPr algn="l"/>
            <a:r>
              <a:rPr lang="el-GR" sz="1600" b="0" i="0" u="sng" dirty="0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Το μοντέρνο Αγγλικό παραμύθι</a:t>
            </a:r>
          </a:p>
          <a:p>
            <a:pPr algn="l"/>
            <a:endParaRPr lang="el-GR" sz="1600" b="0" i="0" u="sng" dirty="0">
              <a:solidFill>
                <a:schemeClr val="accent5">
                  <a:lumMod val="75000"/>
                </a:schemeClr>
              </a:solidFill>
              <a:effectLst/>
              <a:latin typeface="Helvetica Neue"/>
            </a:endParaRP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Η παράδοση του Αγγλικού παραμυθιού συνεχίζεται τον 20ο αιώνα. </a:t>
            </a:r>
          </a:p>
          <a:p>
            <a:pPr algn="l"/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• Α) Πίτερ Παν </a:t>
            </a:r>
          </a:p>
          <a:p>
            <a:pPr algn="l"/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• Β) </a:t>
            </a:r>
            <a:r>
              <a:rPr lang="el-GR" sz="1400" b="0" i="0" dirty="0" err="1">
                <a:solidFill>
                  <a:srgbClr val="3B3835"/>
                </a:solidFill>
                <a:effectLst/>
                <a:latin typeface="Helvetica Neue"/>
              </a:rPr>
              <a:t>Γουίνι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 ο </a:t>
            </a:r>
            <a:r>
              <a:rPr lang="el-GR" sz="1400" b="0" i="0" dirty="0" err="1">
                <a:solidFill>
                  <a:srgbClr val="3B3835"/>
                </a:solidFill>
                <a:effectLst/>
                <a:latin typeface="Helvetica Neue"/>
              </a:rPr>
              <a:t>Πούφ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 </a:t>
            </a:r>
          </a:p>
          <a:p>
            <a:pPr algn="l"/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• Γ) Ο C.S. </a:t>
            </a:r>
            <a:r>
              <a:rPr lang="el-GR" sz="1400" b="0" i="0" dirty="0" err="1">
                <a:solidFill>
                  <a:srgbClr val="3B3835"/>
                </a:solidFill>
                <a:effectLst/>
                <a:latin typeface="Helvetica Neue"/>
              </a:rPr>
              <a:t>Lewis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 </a:t>
            </a:r>
            <a:r>
              <a:rPr lang="el-GR" sz="1400" b="0" i="0" dirty="0" err="1">
                <a:solidFill>
                  <a:srgbClr val="3B3835"/>
                </a:solidFill>
                <a:effectLst/>
                <a:latin typeface="Helvetica Neue"/>
              </a:rPr>
              <a:t>ζωντανέυει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 τον κόσμο της &lt;&lt;</a:t>
            </a:r>
            <a:r>
              <a:rPr lang="el-GR" sz="1400" b="0" i="0" dirty="0" err="1">
                <a:solidFill>
                  <a:srgbClr val="3B3835"/>
                </a:solidFill>
                <a:effectLst/>
                <a:latin typeface="Helvetica Neue"/>
              </a:rPr>
              <a:t>Νάρνια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&gt;&gt;.Ο πρώτος τόμος φέρει τον τίτλο&lt;&lt;Το </a:t>
            </a:r>
            <a:r>
              <a:rPr lang="el-GR" sz="1400" b="0" i="0" dirty="0" err="1">
                <a:solidFill>
                  <a:srgbClr val="3B3835"/>
                </a:solidFill>
                <a:effectLst/>
                <a:latin typeface="Helvetica Neue"/>
              </a:rPr>
              <a:t>λιοντάρι,η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 μάγισσα και η ντουλάπα&gt;&gt; (1950).</a:t>
            </a:r>
          </a:p>
          <a:p>
            <a:pPr algn="l"/>
            <a:endParaRPr lang="el-GR" sz="1400" b="0" i="0" dirty="0">
              <a:solidFill>
                <a:srgbClr val="3B3835"/>
              </a:solidFill>
              <a:effectLst/>
              <a:latin typeface="Helvetica Neue"/>
            </a:endParaRPr>
          </a:p>
          <a:p>
            <a:pPr algn="l"/>
            <a:r>
              <a:rPr lang="el-GR" sz="1600" b="0" i="0" u="sng" dirty="0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Ιστορίες με ζώα </a:t>
            </a:r>
          </a:p>
          <a:p>
            <a:pPr algn="l"/>
            <a:endParaRPr lang="el-GR" sz="1600" b="0" i="0" u="sng" dirty="0">
              <a:solidFill>
                <a:schemeClr val="accent5">
                  <a:lumMod val="75000"/>
                </a:schemeClr>
              </a:solidFill>
              <a:effectLst/>
              <a:latin typeface="Helvetica Neue"/>
            </a:endParaRPr>
          </a:p>
          <a:p>
            <a:pPr algn="just"/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• Αποτελούν μια κυρίαρχη τάση της παιδικής λογοτεχνίας του 20ου αιώνα.</a:t>
            </a:r>
          </a:p>
          <a:p>
            <a:pPr algn="just"/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• Η έλξη που ασκούν εξηγείται από τον παιδικό θαυμασμό για τα ζώα.</a:t>
            </a:r>
          </a:p>
          <a:p>
            <a:pPr algn="just"/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• Κυριότεροι ήρωες είναι: ο «</a:t>
            </a:r>
            <a:r>
              <a:rPr lang="el-GR" sz="1400" b="0" i="0" dirty="0" err="1">
                <a:solidFill>
                  <a:srgbClr val="3B3835"/>
                </a:solidFill>
                <a:effectLst/>
                <a:latin typeface="Helvetica Neue"/>
              </a:rPr>
              <a:t>Γούινι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 ο Πουφ» και ο «Πίτερ </a:t>
            </a:r>
            <a:r>
              <a:rPr lang="el-GR" sz="1400" b="0" i="0" dirty="0" err="1">
                <a:solidFill>
                  <a:srgbClr val="3B3835"/>
                </a:solidFill>
                <a:effectLst/>
                <a:latin typeface="Helvetica Neue"/>
              </a:rPr>
              <a:t>Ράμπιτ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» στη Βρετανία.</a:t>
            </a:r>
          </a:p>
          <a:p>
            <a:pPr algn="just"/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• Στη Γαλλία κυριαρχούν: ο «</a:t>
            </a:r>
            <a:r>
              <a:rPr lang="el-GR" sz="1400" b="0" i="0" dirty="0" err="1">
                <a:solidFill>
                  <a:srgbClr val="3B3835"/>
                </a:solidFill>
                <a:effectLst/>
                <a:latin typeface="Helvetica Neue"/>
              </a:rPr>
              <a:t>Γκουπίλ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» και ο «</a:t>
            </a:r>
            <a:r>
              <a:rPr lang="el-GR" sz="1400" b="0" i="0" dirty="0" err="1">
                <a:solidFill>
                  <a:srgbClr val="3B3835"/>
                </a:solidFill>
                <a:effectLst/>
                <a:latin typeface="Helvetica Neue"/>
              </a:rPr>
              <a:t>Μπαμπάρ</a:t>
            </a:r>
            <a:r>
              <a:rPr lang="el-GR" sz="1400" b="0" i="0" dirty="0">
                <a:solidFill>
                  <a:srgbClr val="3B3835"/>
                </a:solidFill>
                <a:effectLst/>
                <a:latin typeface="Helvetica Neue"/>
              </a:rPr>
              <a:t> ο Ελέφαντας». </a:t>
            </a:r>
          </a:p>
          <a:p>
            <a:pPr algn="just"/>
            <a:endParaRPr lang="el-GR" sz="1400" b="0" i="0" dirty="0">
              <a:solidFill>
                <a:srgbClr val="3B3835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8435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44C5BF-0043-484C-86FD-63E499DCF0FC}"/>
              </a:ext>
            </a:extLst>
          </p:cNvPr>
          <p:cNvSpPr txBox="1"/>
          <p:nvPr/>
        </p:nvSpPr>
        <p:spPr>
          <a:xfrm>
            <a:off x="383219" y="181957"/>
            <a:ext cx="11425562" cy="6494085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l"/>
            <a:endParaRPr lang="el-GR" sz="1600" b="0" i="0" u="sng" dirty="0">
              <a:solidFill>
                <a:schemeClr val="accent5">
                  <a:lumMod val="75000"/>
                </a:schemeClr>
              </a:solidFill>
              <a:effectLst/>
              <a:latin typeface="Helvetica Neue"/>
            </a:endParaRPr>
          </a:p>
          <a:p>
            <a:pPr algn="l"/>
            <a:r>
              <a:rPr lang="el-GR" sz="1600" b="1" i="0" u="sng" dirty="0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Χάρι </a:t>
            </a:r>
            <a:r>
              <a:rPr lang="el-GR" sz="1600" b="1" i="0" u="sng" dirty="0" err="1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Πότερ</a:t>
            </a:r>
            <a:r>
              <a:rPr lang="el-GR" sz="1600" b="1" i="0" u="sng" dirty="0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 </a:t>
            </a:r>
          </a:p>
          <a:p>
            <a:pPr algn="l"/>
            <a:endParaRPr lang="el-GR" sz="1600" b="0" i="0" u="sng" dirty="0">
              <a:solidFill>
                <a:schemeClr val="accent5">
                  <a:lumMod val="75000"/>
                </a:schemeClr>
              </a:solidFill>
              <a:effectLst/>
              <a:latin typeface="Helvetica Neue"/>
            </a:endParaRPr>
          </a:p>
          <a:p>
            <a:pPr algn="just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Στα τέλη του 20ου αιώνα και στις αρχές του 21ου εμφανίζεται στη Βρετανία μια σειρά από εμβληματικά παραμύθια, ο «Χάρι </a:t>
            </a:r>
            <a:r>
              <a:rPr lang="el-GR" sz="1600" b="0" i="0" dirty="0" err="1">
                <a:solidFill>
                  <a:srgbClr val="3B3835"/>
                </a:solidFill>
                <a:effectLst/>
                <a:latin typeface="Helvetica Neue"/>
              </a:rPr>
              <a:t>Πότερ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». Τα βιβλία περιγράφουν έναν κόσμο μάγων με βασικό χαρακτήρα ένα νεαρό αγόρι με το όνομα Χάρι </a:t>
            </a:r>
            <a:r>
              <a:rPr lang="el-GR" sz="1600" b="0" i="0" dirty="0" err="1">
                <a:solidFill>
                  <a:srgbClr val="3B3835"/>
                </a:solidFill>
                <a:effectLst/>
                <a:latin typeface="Helvetica Neue"/>
              </a:rPr>
              <a:t>Πότερ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. </a:t>
            </a:r>
          </a:p>
          <a:p>
            <a:pPr algn="just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Η κεντρική ιστορία των βιβλίων περιγράφει τον αγώνα του Χάρι εναντίον του κακού μάγου </a:t>
            </a:r>
            <a:r>
              <a:rPr lang="el-GR" sz="1600" b="0" i="0" dirty="0" err="1">
                <a:solidFill>
                  <a:srgbClr val="3B3835"/>
                </a:solidFill>
                <a:effectLst/>
                <a:latin typeface="Helvetica Neue"/>
              </a:rPr>
              <a:t>Βόλντεμορτ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, ο οποίος θέλει να κατακτήσει τον κόσμο των μάγων.</a:t>
            </a:r>
          </a:p>
          <a:p>
            <a:pPr algn="just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Το πρώτο μυθιστόρημα, «Ο Χάρι </a:t>
            </a:r>
            <a:r>
              <a:rPr lang="el-GR" sz="1600" b="0" i="0" dirty="0" err="1">
                <a:solidFill>
                  <a:srgbClr val="3B3835"/>
                </a:solidFill>
                <a:effectLst/>
                <a:latin typeface="Helvetica Neue"/>
              </a:rPr>
              <a:t>Πότερ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 και η φιλοσοφική Λίθος» κυκλοφόρησε στα αγγλικά το 1997. </a:t>
            </a:r>
          </a:p>
          <a:p>
            <a:pPr algn="just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Το έβδομο βιβλίο κυκλοφόρησε το 2006. </a:t>
            </a:r>
          </a:p>
          <a:p>
            <a:pPr algn="just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Πρόκειται για έργα τεράστιας εισπρακτικής επιτυχίας.</a:t>
            </a:r>
          </a:p>
          <a:p>
            <a:pPr algn="just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Η ιδέα για το χαρακτήρα γεννήθηκε ενώ η συγγραφέας περίμενε ένα καθυστερημένο τρένο. </a:t>
            </a:r>
          </a:p>
          <a:p>
            <a:pPr algn="just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Εμπνευσμένη από προσωπικά βιώματα, η </a:t>
            </a:r>
            <a:r>
              <a:rPr lang="el-GR" sz="1600" b="0" i="0" dirty="0" err="1">
                <a:solidFill>
                  <a:srgbClr val="3B3835"/>
                </a:solidFill>
                <a:effectLst/>
                <a:latin typeface="Helvetica Neue"/>
              </a:rPr>
              <a:t>Τζ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. Κ. </a:t>
            </a:r>
            <a:r>
              <a:rPr lang="el-GR" sz="1600" b="0" i="0" dirty="0" err="1">
                <a:solidFill>
                  <a:srgbClr val="3B3835"/>
                </a:solidFill>
                <a:effectLst/>
                <a:latin typeface="Helvetica Neue"/>
              </a:rPr>
              <a:t>Ρόουλινγκ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 έκανε το Χάρι ένα ορφανό παιδί, που βρίσκει παρηγοριά, αγάπη και εκτίμηση σε ένα οικοτροφείο μάγων.</a:t>
            </a:r>
          </a:p>
          <a:p>
            <a:pPr algn="just"/>
            <a:endParaRPr lang="el-GR" sz="1600" b="0" i="0" dirty="0">
              <a:solidFill>
                <a:srgbClr val="3B3835"/>
              </a:solidFill>
              <a:effectLst/>
              <a:latin typeface="Helvetica Neue"/>
            </a:endParaRPr>
          </a:p>
          <a:p>
            <a:pPr algn="l"/>
            <a:r>
              <a:rPr lang="el-GR" sz="1600" b="1" i="0" u="none" strike="noStrike" dirty="0">
                <a:solidFill>
                  <a:srgbClr val="008ED2"/>
                </a:solidFill>
                <a:effectLst/>
                <a:latin typeface="Helvetica Neue"/>
                <a:hlinkClick r:id="rId2" tooltip="Ευγένιος Τριβιζάς&#10;• Η ελληνική παραγωγή σύγχρονων παραμυθιώ..."/>
              </a:rPr>
              <a:t> </a:t>
            </a:r>
            <a:r>
              <a:rPr lang="el-GR" sz="1600" b="1" i="0" u="sng" dirty="0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Ευγένιος </a:t>
            </a:r>
            <a:r>
              <a:rPr lang="el-GR" sz="1600" b="1" i="0" u="sng" dirty="0" err="1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Τριβιζάς</a:t>
            </a:r>
            <a:endParaRPr lang="el-GR" sz="1600" b="1" i="0" u="sng" dirty="0">
              <a:solidFill>
                <a:schemeClr val="accent5">
                  <a:lumMod val="75000"/>
                </a:schemeClr>
              </a:solidFill>
              <a:effectLst/>
              <a:latin typeface="Helvetica Neue"/>
            </a:endParaRPr>
          </a:p>
          <a:p>
            <a:pPr algn="l"/>
            <a:endParaRPr lang="el-GR" sz="1600" b="0" i="0" u="sng" dirty="0">
              <a:solidFill>
                <a:schemeClr val="accent5">
                  <a:lumMod val="75000"/>
                </a:schemeClr>
              </a:solidFill>
              <a:effectLst/>
              <a:latin typeface="Helvetica Neue"/>
            </a:endParaRP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Η ελληνική παραγωγή σύγχρονων παραμυθιών έχει αναδείξει έναν άξιο εκπρόσωπο, τον Ευγένιο </a:t>
            </a:r>
            <a:r>
              <a:rPr lang="el-GR" sz="1600" b="0" i="0" dirty="0" err="1">
                <a:solidFill>
                  <a:srgbClr val="3B3835"/>
                </a:solidFill>
                <a:effectLst/>
                <a:latin typeface="Helvetica Neue"/>
              </a:rPr>
              <a:t>Τριβιζά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. </a:t>
            </a: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Ο Ευγένιος γεννήθηκε στην Αθήνα. Σπούδασε νομικά και είναι καθηγητής εγκληματολογίας στην Αγγλία.</a:t>
            </a: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Όλα του τα έργα τα χαρακτηρίζει πρωτοτυπία και μεγάλη φαντασία. </a:t>
            </a: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Είναι ο συγγραφέας της «</a:t>
            </a:r>
            <a:r>
              <a:rPr lang="el-GR" sz="1600" b="0" i="0" dirty="0" err="1">
                <a:solidFill>
                  <a:srgbClr val="3B3835"/>
                </a:solidFill>
                <a:effectLst/>
                <a:latin typeface="Helvetica Neue"/>
              </a:rPr>
              <a:t>Φρουτοπίας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».</a:t>
            </a: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Το πιο γνωστό του παραμύθι είναι τα «Τρία μικρά </a:t>
            </a:r>
            <a:r>
              <a:rPr lang="el-GR" sz="1600" b="0" i="0" dirty="0" err="1">
                <a:solidFill>
                  <a:srgbClr val="3B3835"/>
                </a:solidFill>
                <a:effectLst/>
                <a:latin typeface="Helvetica Neue"/>
              </a:rPr>
              <a:t>λυκάκια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». </a:t>
            </a: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Τα τρία μικρά </a:t>
            </a:r>
            <a:r>
              <a:rPr lang="el-GR" sz="1600" b="0" i="0" dirty="0" err="1">
                <a:solidFill>
                  <a:srgbClr val="3B3835"/>
                </a:solidFill>
                <a:effectLst/>
                <a:latin typeface="Helvetica Neue"/>
              </a:rPr>
              <a:t>λυκάκια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 χτίζουν ένα σπίτι και έχουν να αντιμετωπίσουν το </a:t>
            </a:r>
            <a:r>
              <a:rPr lang="el-GR" sz="1600" b="0" i="0" dirty="0" err="1">
                <a:solidFill>
                  <a:srgbClr val="3B3835"/>
                </a:solidFill>
                <a:effectLst/>
                <a:latin typeface="Helvetica Neue"/>
              </a:rPr>
              <a:t>Ρούνι</a:t>
            </a:r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, το ύπουλο κακό γουρούνι με αναπάντεχα αποτελέσματα. </a:t>
            </a:r>
          </a:p>
          <a:p>
            <a:pPr algn="l"/>
            <a:r>
              <a:rPr lang="el-GR" sz="1600" b="0" i="0" dirty="0">
                <a:solidFill>
                  <a:srgbClr val="3B3835"/>
                </a:solidFill>
                <a:effectLst/>
                <a:latin typeface="Helvetica Neue"/>
              </a:rPr>
              <a:t>• Πρόκειται για ένα μύθο για την συμφιλίωση, την ειρήνη και την κατανόηση αλλά και για τα στερεότυπα που δημιουργεί η άκριτη γνώμη και η προκατάληψη.</a:t>
            </a:r>
          </a:p>
          <a:p>
            <a:pPr algn="l"/>
            <a:endParaRPr lang="el-GR" sz="1600" b="0" i="0" dirty="0">
              <a:solidFill>
                <a:srgbClr val="3B3835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79121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98523E-71AD-4703-A015-D83722B365DF}"/>
              </a:ext>
            </a:extLst>
          </p:cNvPr>
          <p:cNvSpPr txBox="1"/>
          <p:nvPr/>
        </p:nvSpPr>
        <p:spPr>
          <a:xfrm>
            <a:off x="2254927" y="338065"/>
            <a:ext cx="9294921" cy="61863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just"/>
            <a:endParaRPr lang="el-GR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algn="just"/>
            <a:b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endParaRPr lang="el-GR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Να συγκρίνετε τις δοξασίες για τους καλικάντζαρους των Χριστουγέννων όπως παρουσιάζονται στο παραμύθι των αδερφών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Γκριμμ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 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  <a:hlinkClick r:id="rId2" tooltip="Αδερφοί Γκριμμ, «Τα καλικαντζαράκια»"/>
              </a:rPr>
              <a:t>«Τα καλικαντζαράκια»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και στο διήγημα του Αλέξανδρου Παπαδιαμάντη, 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  <a:hlinkClick r:id="rId3" tooltip="Αλέξανδρος Παπαδιαμάντης, «Της Κοκκώνας το σπίτι»"/>
              </a:rPr>
              <a:t>«Της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hlinkClick r:id="rId3" tooltip="Αλέξανδρος Παπαδιαμάντης, «Της Κοκκώνας το σπίτι»"/>
              </a:rPr>
              <a:t>Κοκκώνας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  <a:hlinkClick r:id="rId3" tooltip="Αλέξανδρος Παπαδιαμάντης, «Της Κοκκώνας το σπίτι»"/>
              </a:rPr>
              <a:t> το σπίτι»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</a:t>
            </a: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</a:t>
            </a:r>
          </a:p>
          <a:p>
            <a:pPr algn="just"/>
            <a:endParaRPr lang="el-GR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Διαβάστε το διήγημα του Αλέξανδρου Παπαδιαμάντη, 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  <a:hlinkClick r:id="rId4" tooltip="Αλέξανδρος Παπαδιαμάντης, «Το χριστόψωμο»"/>
              </a:rPr>
              <a:t>«Το χριστόψωμο»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(1887). Στον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ιστότοπο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της Εταιρείας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Παπαδιαμαντικών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Σπουδών μπορείτε να βρείτε και να διαβάσετε και άλλα 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  <a:hlinkClick r:id="rId5" tooltip="Διηγήματα του Αλ. Παπαδιαμάντη [πηγή: Εταιρεία Παπαδιαμαντικών Σπουδών]"/>
              </a:rPr>
              <a:t>χριστουγεννιάτικα διηγήματα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του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Σκιαθίτη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συγγραφέα.</a:t>
            </a: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</a:t>
            </a:r>
          </a:p>
          <a:p>
            <a:pPr algn="just"/>
            <a:endParaRPr lang="el-GR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</a:t>
            </a: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Διαβάστε δύο μοντέρνα παραμύθια του Χανς Κρίστιαν Άντερσεν, 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  <a:hlinkClick r:id="rId6" tooltip="Χανς Κρίστιαν Άντερσον, «Το κοριτσάκι με τα σπίρτα»"/>
              </a:rPr>
              <a:t>«Το κοριτσάκι με τα σπίρτα»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και του Ευγένιου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Τριβιζά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 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  <a:hlinkClick r:id="rId7" tooltip="Ευγένιος Τριβιζάς, «Χριστουγεννιάτικη Ιστορία - Ένα δέντρο, μια φορά»"/>
              </a:rPr>
              <a:t>«Χριστουγεννιάτικη Ιστορία - Ένα δέντρο, μια φορά»</a:t>
            </a:r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 Τί διαφορετικό έχουν αυτά τα παραμύθια από τα συνηθισμένα χριστουγεννιάτικα παραμύθια που γνωρίζετε;</a:t>
            </a:r>
          </a:p>
          <a:p>
            <a:pPr algn="just"/>
            <a:endParaRPr lang="el-GR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algn="just"/>
            <a:endParaRPr lang="el-GR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1374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Χριστούγεννα: ανθολογία κειμένων από την πατερική γράμματεία,τη λογοτεχνία,τη  λαογραφία και δοκίμια για τη Γέννηση του Ιησού Χριστού – Δημόσια Κεντρική  Βιβλιοθήκη Βέροιας">
            <a:extLst>
              <a:ext uri="{FF2B5EF4-FFF2-40B4-BE49-F238E27FC236}">
                <a16:creationId xmlns:a16="http://schemas.microsoft.com/office/drawing/2014/main" id="{6FE87845-D7B5-45F3-97CC-43D7E2FAC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652" y="239697"/>
            <a:ext cx="7217546" cy="637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76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Πρότυπο σχεδίασης καπετάνιος στα σύννεφ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572_TF03460508" id="{46E6353A-13D4-4437-8537-DE9132E197EE}" vid="{0D2EE426-711F-461A-A7D8-180C3064EE9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DD01B8-816B-49B7-8C81-03AB51D87C54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Διαφάνειες με σχέδιο πλοήγησης στα σύννεφα</Template>
  <TotalTime>50</TotalTime>
  <Words>948</Words>
  <Application>Microsoft Office PowerPoint</Application>
  <PresentationFormat>Ευρεία οθόνη</PresentationFormat>
  <Paragraphs>94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</vt:lpstr>
      <vt:lpstr>Georgia</vt:lpstr>
      <vt:lpstr>Helvetica Neue</vt:lpstr>
      <vt:lpstr>Lucida Grande</vt:lpstr>
      <vt:lpstr>Trebuchet MS</vt:lpstr>
      <vt:lpstr>Πρότυπο σχεδίασης καπετάνιος στα σύννεφα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User; ΤΑΣΙΟΠΟΥΛΟΥ</dc:creator>
  <cp:lastModifiedBy>User</cp:lastModifiedBy>
  <cp:revision>4</cp:revision>
  <dcterms:created xsi:type="dcterms:W3CDTF">2020-12-02T18:38:22Z</dcterms:created>
  <dcterms:modified xsi:type="dcterms:W3CDTF">2020-12-02T19:28:28Z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