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1" r:id="rId2"/>
    <p:sldId id="256" r:id="rId3"/>
    <p:sldId id="273" r:id="rId4"/>
    <p:sldId id="266" r:id="rId5"/>
    <p:sldId id="272" r:id="rId6"/>
    <p:sldId id="270" r:id="rId7"/>
    <p:sldId id="268" r:id="rId8"/>
    <p:sldId id="269" r:id="rId9"/>
    <p:sldId id="278" r:id="rId10"/>
    <p:sldId id="276" r:id="rId11"/>
    <p:sldId id="277" r:id="rId12"/>
    <p:sldId id="257" r:id="rId13"/>
    <p:sldId id="258" r:id="rId14"/>
    <p:sldId id="275" r:id="rId15"/>
    <p:sldId id="259" r:id="rId16"/>
    <p:sldId id="260" r:id="rId17"/>
    <p:sldId id="261" r:id="rId18"/>
    <p:sldId id="262" r:id="rId19"/>
    <p:sldId id="263" r:id="rId20"/>
    <p:sldId id="264" r:id="rId21"/>
    <p:sldId id="265" r:id="rId22"/>
    <p:sldId id="274" r:id="rId23"/>
    <p:sldId id="26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2A54C80-263E-416B-A8E0-580EDEADCBDC}"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books.edu.gr/ebooks/v/html/8547/2218/Keimena-Neoellinikis-Logotechnias_G-Gymnasiou_html-empl/index07_08.html"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ebooks.edu.gr/ebooks/v/html/8547/2330/Istoria-Neoellinikis-Logotechnias_A-B-G-Gymnasiou_html-apli/index_06_01.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ebooks.edu.gr/ebooks/v/html/8547/2330/Istoria-Neoellinikis-Logotechnias_A-B-G-Gymnasiou_html-apli/index_06_01a.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ekebi.gr/magazines/flipbook/showissue.asp?file=102208&amp;code=4883"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greek-language.gr/greekLang/modern_greek/tools/lexica/triantafyllides/search.html?lq=%CF%83%CF%85%CE%BC%CE%B2%CE%BF%CE%BB%CE%B9%CF%83%CE%BC%CE%BF%CF%82&amp;dq=" TargetMode="External"/><Relationship Id="rId2" Type="http://schemas.openxmlformats.org/officeDocument/2006/relationships/hyperlink" Target="https://www.greek-language.gr/greekLang/modern_greek/tools/lexica/triantafyllides/search.html?lq=%CE%A0%CE%91%CE%A1%CE%9D%CE%91%CE%A3%CE%A3%CE%99%CE%A3%CE%9C%CE%9F%CE%A3&amp;dq="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ekebi.gr/magazines/flipbook/showissue.asp?file=56836&amp;code=4765"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ekebi.gr/magazines/flipbook/showissue.asp?file=56836&amp;code=4765"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ekebi.gr/magazines/flipbook/showissue.asp?file=56836&amp;code=4765"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ebooks.edu.gr/ebooks/v/html/8547/2218/Keimena-Neoellinikis-Logotechnias_G-Gymnasiou_html-empl/index07_08.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snhell.gr/lections/writer.asp?id=60" TargetMode="External"/><Relationship Id="rId2" Type="http://schemas.openxmlformats.org/officeDocument/2006/relationships/hyperlink" Target="http://ebooks.edu.gr/ebooks/v/html/8547/2218/Keimena-Neoellinikis-Logotechnias_G-Gymnasiou_html-empl/index07_08.html"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www.snhell.gr/lections/content.asp?id=53&amp;author_id=60&amp;page=antholog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hjutm5fSDVM" TargetMode="External"/><Relationship Id="rId2" Type="http://schemas.openxmlformats.org/officeDocument/2006/relationships/hyperlink" Target="http://www.greek-language.gr/digitalResources/literature/tools/concordance/biography.html?cnd_id=9" TargetMode="External"/><Relationship Id="rId1" Type="http://schemas.openxmlformats.org/officeDocument/2006/relationships/slideLayout" Target="../slideLayouts/slideLayout7.xml"/><Relationship Id="rId4" Type="http://schemas.openxmlformats.org/officeDocument/2006/relationships/hyperlink" Target="http://cavafis.compupress.gr/public.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29_%CE%91%CF%80%CF%81%CE%B9%CE%BB%CE%AF%CE%BF%CF%85" TargetMode="External"/><Relationship Id="rId7" Type="http://schemas.openxmlformats.org/officeDocument/2006/relationships/hyperlink" Target="https://el.wikipedia.org/wiki/%CE%88%CE%BB%CE%BB%CE%B7%CE%BD%CE%B5%CF%82" TargetMode="External"/><Relationship Id="rId2" Type="http://schemas.openxmlformats.org/officeDocument/2006/relationships/hyperlink" Target="https://el.wikipedia.org/wiki/%CE%91%CE%BB%CE%B5%CE%BE%CE%AC%CE%BD%CE%B4%CF%81%CE%B5%CE%B9%CE%B1" TargetMode="External"/><Relationship Id="rId1" Type="http://schemas.openxmlformats.org/officeDocument/2006/relationships/slideLayout" Target="../slideLayouts/slideLayout7.xml"/><Relationship Id="rId6" Type="http://schemas.openxmlformats.org/officeDocument/2006/relationships/hyperlink" Target="https://el.wikipedia.org/wiki/1933" TargetMode="External"/><Relationship Id="rId5" Type="http://schemas.openxmlformats.org/officeDocument/2006/relationships/hyperlink" Target="https://el.wikipedia.org/wiki/%CE%A0%CE%B1%CE%BB%CE%B1%CE%B9%CF%8C_%CE%B7%CE%BC%CE%B5%CF%81%CE%BF%CE%BB%CF%8C%CE%B3%CE%B9%CE%BF" TargetMode="External"/><Relationship Id="rId4" Type="http://schemas.openxmlformats.org/officeDocument/2006/relationships/hyperlink" Target="https://el.wikipedia.org/wiki/1863"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photodentro.edu.gr/lor/r/8521/4412?locale=e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engonopoulos.gr/_homeEL/"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DB56C0-8EB5-40E7-891D-EA2B7FB14372}"/>
              </a:ext>
            </a:extLst>
          </p:cNvPr>
          <p:cNvSpPr txBox="1"/>
          <p:nvPr/>
        </p:nvSpPr>
        <p:spPr>
          <a:xfrm>
            <a:off x="359544" y="743050"/>
            <a:ext cx="5286654" cy="3416320"/>
          </a:xfrm>
          <a:prstGeom prst="rect">
            <a:avLst/>
          </a:prstGeom>
          <a:solidFill>
            <a:schemeClr val="accent1">
              <a:lumMod val="20000"/>
              <a:lumOff val="80000"/>
            </a:schemeClr>
          </a:solidFill>
          <a:ln>
            <a:solidFill>
              <a:srgbClr val="FFFF00"/>
            </a:solidFill>
          </a:ln>
        </p:spPr>
        <p:txBody>
          <a:bodyPr wrap="square">
            <a:spAutoFit/>
          </a:bodyPr>
          <a:lstStyle/>
          <a:p>
            <a:pPr algn="just"/>
            <a:endParaRPr lang="el-GR" b="0" i="0" dirty="0">
              <a:solidFill>
                <a:srgbClr val="000000"/>
              </a:solidFill>
              <a:effectLst/>
              <a:latin typeface="Linux Libertine"/>
            </a:endParaRPr>
          </a:p>
          <a:p>
            <a:pPr algn="ctr"/>
            <a:r>
              <a:rPr lang="el-GR" b="1" i="0" dirty="0">
                <a:solidFill>
                  <a:srgbClr val="000000"/>
                </a:solidFill>
                <a:effectLst/>
                <a:latin typeface="Linux Libertine"/>
              </a:rPr>
              <a:t>Όσο μπορείς,  Κ. Π. ΚΑΒΑΦΗΣ  (1863-1933)</a:t>
            </a:r>
          </a:p>
          <a:p>
            <a:pPr algn="ctr"/>
            <a:endParaRPr lang="el-GR" b="1" dirty="0">
              <a:solidFill>
                <a:srgbClr val="000000"/>
              </a:solidFill>
              <a:latin typeface="Linux Libertine"/>
            </a:endParaRPr>
          </a:p>
          <a:p>
            <a:pPr algn="ctr"/>
            <a:endParaRPr lang="el-GR" b="1" i="0" dirty="0">
              <a:solidFill>
                <a:srgbClr val="000000"/>
              </a:solidFill>
              <a:effectLst/>
              <a:latin typeface="Linux Libertine"/>
            </a:endParaRPr>
          </a:p>
          <a:p>
            <a:pPr algn="just"/>
            <a:endParaRPr lang="el-GR" dirty="0">
              <a:solidFill>
                <a:srgbClr val="000000"/>
              </a:solidFill>
              <a:latin typeface="Linux Libertine"/>
            </a:endParaRPr>
          </a:p>
          <a:p>
            <a:pPr algn="just"/>
            <a:r>
              <a:rPr lang="en-US" b="0" i="0" dirty="0">
                <a:solidFill>
                  <a:srgbClr val="000000"/>
                </a:solidFill>
                <a:effectLst/>
                <a:latin typeface="Linux Libertine"/>
                <a:hlinkClick r:id="rId2"/>
              </a:rPr>
              <a:t>http://ebooks.edu.gr/ebooks/v/html/8547/2218/Keimena-Neoellinikis-Logotechnias_G-Gymnasiou_html-empl/index07_08.html</a:t>
            </a:r>
            <a:endParaRPr lang="el-GR" b="0" i="0" dirty="0">
              <a:solidFill>
                <a:srgbClr val="000000"/>
              </a:solidFill>
              <a:effectLst/>
              <a:latin typeface="Linux Libertine"/>
            </a:endParaRPr>
          </a:p>
          <a:p>
            <a:pPr algn="just"/>
            <a:endParaRPr lang="el-GR" dirty="0">
              <a:solidFill>
                <a:srgbClr val="000000"/>
              </a:solidFill>
              <a:latin typeface="Linux Libertine"/>
            </a:endParaRPr>
          </a:p>
          <a:p>
            <a:pPr algn="just"/>
            <a:endParaRPr lang="el-GR" b="0" i="0" dirty="0">
              <a:solidFill>
                <a:srgbClr val="000000"/>
              </a:solidFill>
              <a:effectLst/>
              <a:latin typeface="Linux Libertine"/>
            </a:endParaRPr>
          </a:p>
          <a:p>
            <a:pPr algn="just"/>
            <a:endParaRPr lang="el-GR" dirty="0">
              <a:solidFill>
                <a:srgbClr val="000000"/>
              </a:solidFill>
              <a:latin typeface="Linux Libertine"/>
            </a:endParaRPr>
          </a:p>
          <a:p>
            <a:pPr algn="just"/>
            <a:endParaRPr lang="el-GR" b="0" i="0" dirty="0">
              <a:solidFill>
                <a:srgbClr val="000000"/>
              </a:solidFill>
              <a:effectLst/>
              <a:latin typeface="Linux Libertine"/>
            </a:endParaRPr>
          </a:p>
        </p:txBody>
      </p:sp>
      <p:sp>
        <p:nvSpPr>
          <p:cNvPr id="5" name="TextBox 4">
            <a:extLst>
              <a:ext uri="{FF2B5EF4-FFF2-40B4-BE49-F238E27FC236}">
                <a16:creationId xmlns:a16="http://schemas.microsoft.com/office/drawing/2014/main" id="{FAA60905-5BD6-45AD-91B8-FF1C5918DB22}"/>
              </a:ext>
            </a:extLst>
          </p:cNvPr>
          <p:cNvSpPr txBox="1"/>
          <p:nvPr/>
        </p:nvSpPr>
        <p:spPr>
          <a:xfrm>
            <a:off x="7825666" y="245886"/>
            <a:ext cx="4247965" cy="6124754"/>
          </a:xfrm>
          <a:prstGeom prst="rect">
            <a:avLst/>
          </a:prstGeom>
          <a:solidFill>
            <a:schemeClr val="bg1"/>
          </a:solidFill>
          <a:ln>
            <a:solidFill>
              <a:schemeClr val="accent3">
                <a:lumMod val="20000"/>
                <a:lumOff val="80000"/>
              </a:schemeClr>
            </a:solidFill>
          </a:ln>
        </p:spPr>
        <p:txBody>
          <a:bodyPr wrap="square">
            <a:spAutoFit/>
          </a:bodyPr>
          <a:lstStyle/>
          <a:p>
            <a:endParaRPr lang="el-GR" sz="1400" b="1" i="0" dirty="0">
              <a:solidFill>
                <a:srgbClr val="000000"/>
              </a:solidFill>
              <a:effectLst/>
              <a:latin typeface="Verdana" panose="020B0604030504040204" pitchFamily="34" charset="0"/>
            </a:endParaRPr>
          </a:p>
          <a:p>
            <a:endParaRPr lang="el-GR" sz="1400" b="1" i="0" dirty="0">
              <a:solidFill>
                <a:srgbClr val="000000"/>
              </a:solidFill>
              <a:effectLst/>
              <a:latin typeface="Verdana" panose="020B0604030504040204" pitchFamily="34" charset="0"/>
            </a:endParaRPr>
          </a:p>
          <a:p>
            <a:r>
              <a:rPr lang="el-GR" sz="1400" b="1" i="0" dirty="0">
                <a:solidFill>
                  <a:srgbClr val="000000"/>
                </a:solidFill>
                <a:effectLst/>
                <a:latin typeface="Verdana" panose="020B0604030504040204" pitchFamily="34" charset="0"/>
              </a:rPr>
              <a:t>Κ.Π. ΚΑΒΑΦΗΣ, Όσο μπορείς</a:t>
            </a:r>
          </a:p>
          <a:p>
            <a:endParaRPr lang="el-GR" sz="1400" b="1" i="0" dirty="0">
              <a:solidFill>
                <a:srgbClr val="000000"/>
              </a:solidFill>
              <a:effectLst/>
              <a:latin typeface="Verdana" panose="020B0604030504040204" pitchFamily="34" charset="0"/>
            </a:endParaRPr>
          </a:p>
          <a:p>
            <a:endParaRPr lang="el-GR" sz="1400" b="1" i="0" dirty="0">
              <a:solidFill>
                <a:srgbClr val="000000"/>
              </a:solidFill>
              <a:effectLst/>
              <a:latin typeface="Verdana" panose="020B0604030504040204" pitchFamily="34" charset="0"/>
            </a:endParaRPr>
          </a:p>
          <a:p>
            <a:endParaRPr lang="el-GR" sz="1400" b="1" dirty="0">
              <a:solidFill>
                <a:srgbClr val="000000"/>
              </a:solidFill>
              <a:latin typeface="Verdana" panose="020B0604030504040204" pitchFamily="34" charset="0"/>
            </a:endParaRPr>
          </a:p>
          <a:p>
            <a:r>
              <a:rPr lang="el-GR" sz="1400" b="1" i="0" dirty="0">
                <a:solidFill>
                  <a:srgbClr val="000000"/>
                </a:solidFill>
                <a:effectLst/>
                <a:latin typeface="Verdana" panose="020B0604030504040204" pitchFamily="34" charset="0"/>
              </a:rPr>
              <a:t>Κ</a:t>
            </a:r>
            <a:r>
              <a:rPr lang="el-GR" sz="1400" b="0" i="0" dirty="0">
                <a:solidFill>
                  <a:srgbClr val="000000"/>
                </a:solidFill>
                <a:effectLst/>
                <a:latin typeface="Verdana" panose="020B0604030504040204" pitchFamily="34" charset="0"/>
              </a:rPr>
              <a:t>ι αν δεν μπορείς να κάμεις την ζωή σου όπως την θέλεις,</a:t>
            </a:r>
            <a:br>
              <a:rPr lang="el-GR" sz="1400" b="0" i="0" dirty="0">
                <a:solidFill>
                  <a:srgbClr val="000000"/>
                </a:solidFill>
                <a:effectLst/>
                <a:latin typeface="Verdana" panose="020B0604030504040204" pitchFamily="34" charset="0"/>
              </a:rPr>
            </a:br>
            <a:r>
              <a:rPr lang="el-GR" sz="1400" b="0" i="0" dirty="0">
                <a:solidFill>
                  <a:srgbClr val="000000"/>
                </a:solidFill>
                <a:effectLst/>
                <a:latin typeface="Verdana" panose="020B0604030504040204" pitchFamily="34" charset="0"/>
              </a:rPr>
              <a:t>τούτο προσπάθησε τουλάχιστον</a:t>
            </a:r>
            <a:br>
              <a:rPr lang="el-GR" sz="1400" b="0" i="0" dirty="0">
                <a:solidFill>
                  <a:srgbClr val="000000"/>
                </a:solidFill>
                <a:effectLst/>
                <a:latin typeface="Verdana" panose="020B0604030504040204" pitchFamily="34" charset="0"/>
              </a:rPr>
            </a:br>
            <a:r>
              <a:rPr lang="el-GR" sz="1400" b="0" i="0" dirty="0">
                <a:solidFill>
                  <a:srgbClr val="000000"/>
                </a:solidFill>
                <a:effectLst/>
                <a:latin typeface="Verdana" panose="020B0604030504040204" pitchFamily="34" charset="0"/>
              </a:rPr>
              <a:t>όσο μπορείς: μην την εξευτελίζεις</a:t>
            </a:r>
            <a:br>
              <a:rPr lang="el-GR" sz="1400" b="0" i="0" dirty="0">
                <a:solidFill>
                  <a:srgbClr val="000000"/>
                </a:solidFill>
                <a:effectLst/>
                <a:latin typeface="Verdana" panose="020B0604030504040204" pitchFamily="34" charset="0"/>
              </a:rPr>
            </a:br>
            <a:r>
              <a:rPr lang="el-GR" sz="1400" b="0" i="0" dirty="0">
                <a:solidFill>
                  <a:srgbClr val="000000"/>
                </a:solidFill>
                <a:effectLst/>
                <a:latin typeface="Verdana" panose="020B0604030504040204" pitchFamily="34" charset="0"/>
              </a:rPr>
              <a:t>μες στην πολλή συνάφεια του κόσμου,</a:t>
            </a:r>
            <a:br>
              <a:rPr lang="el-GR" sz="1400" b="0" i="0" dirty="0">
                <a:solidFill>
                  <a:srgbClr val="000000"/>
                </a:solidFill>
                <a:effectLst/>
                <a:latin typeface="Verdana" panose="020B0604030504040204" pitchFamily="34" charset="0"/>
              </a:rPr>
            </a:br>
            <a:r>
              <a:rPr lang="el-GR" sz="1400" b="0" i="0" dirty="0">
                <a:solidFill>
                  <a:srgbClr val="000000"/>
                </a:solidFill>
                <a:effectLst/>
                <a:latin typeface="Verdana" panose="020B0604030504040204" pitchFamily="34" charset="0"/>
              </a:rPr>
              <a:t>μες </a:t>
            </a:r>
            <a:r>
              <a:rPr lang="el-GR" sz="1400" b="0" i="0" dirty="0" err="1">
                <a:solidFill>
                  <a:srgbClr val="000000"/>
                </a:solidFill>
                <a:effectLst/>
                <a:latin typeface="Verdana" panose="020B0604030504040204" pitchFamily="34" charset="0"/>
              </a:rPr>
              <a:t>στες</a:t>
            </a:r>
            <a:r>
              <a:rPr lang="el-GR" sz="1400" b="0" i="0" dirty="0">
                <a:solidFill>
                  <a:srgbClr val="000000"/>
                </a:solidFill>
                <a:effectLst/>
                <a:latin typeface="Verdana" panose="020B0604030504040204" pitchFamily="34" charset="0"/>
              </a:rPr>
              <a:t> πολλές κινήσεις κι ομιλίες.</a:t>
            </a:r>
          </a:p>
          <a:p>
            <a:endParaRPr lang="el-GR" sz="1400" dirty="0">
              <a:solidFill>
                <a:srgbClr val="000000"/>
              </a:solidFill>
              <a:latin typeface="Verdana" panose="020B0604030504040204" pitchFamily="34" charset="0"/>
            </a:endParaRPr>
          </a:p>
          <a:p>
            <a:endParaRPr lang="el-GR" sz="1400" b="0" i="0" dirty="0">
              <a:solidFill>
                <a:srgbClr val="000000"/>
              </a:solidFill>
              <a:effectLst/>
              <a:latin typeface="Verdana" panose="020B0604030504040204" pitchFamily="34" charset="0"/>
            </a:endParaRPr>
          </a:p>
          <a:p>
            <a:endParaRPr lang="el-GR" sz="1400" b="0" i="0" dirty="0">
              <a:solidFill>
                <a:srgbClr val="000000"/>
              </a:solidFill>
              <a:effectLst/>
              <a:latin typeface="Verdana" panose="020B0604030504040204" pitchFamily="34" charset="0"/>
            </a:endParaRPr>
          </a:p>
          <a:p>
            <a:r>
              <a:rPr lang="el-GR" sz="1400" b="0" i="0" dirty="0">
                <a:solidFill>
                  <a:srgbClr val="000000"/>
                </a:solidFill>
                <a:effectLst/>
                <a:latin typeface="Verdana" panose="020B0604030504040204" pitchFamily="34" charset="0"/>
              </a:rPr>
              <a:t>Μην την εξευτελίζεις </a:t>
            </a:r>
            <a:r>
              <a:rPr lang="el-GR" sz="1400" b="0" i="0" dirty="0" err="1">
                <a:solidFill>
                  <a:srgbClr val="000000"/>
                </a:solidFill>
                <a:effectLst/>
                <a:latin typeface="Verdana" panose="020B0604030504040204" pitchFamily="34" charset="0"/>
              </a:rPr>
              <a:t>πηαίνοντάς</a:t>
            </a:r>
            <a:r>
              <a:rPr lang="el-GR" sz="1400" b="0" i="0" dirty="0">
                <a:solidFill>
                  <a:srgbClr val="000000"/>
                </a:solidFill>
                <a:effectLst/>
                <a:latin typeface="Verdana" panose="020B0604030504040204" pitchFamily="34" charset="0"/>
              </a:rPr>
              <a:t> την,</a:t>
            </a:r>
            <a:br>
              <a:rPr lang="el-GR" sz="1400" b="0" i="0" dirty="0">
                <a:solidFill>
                  <a:srgbClr val="000000"/>
                </a:solidFill>
                <a:effectLst/>
                <a:latin typeface="Verdana" panose="020B0604030504040204" pitchFamily="34" charset="0"/>
              </a:rPr>
            </a:br>
            <a:r>
              <a:rPr lang="el-GR" sz="1400" b="0" i="0" dirty="0">
                <a:solidFill>
                  <a:srgbClr val="000000"/>
                </a:solidFill>
                <a:effectLst/>
                <a:latin typeface="Verdana" panose="020B0604030504040204" pitchFamily="34" charset="0"/>
              </a:rPr>
              <a:t>γυρίζοντας συχνά κι εκθέτοντάς την</a:t>
            </a:r>
            <a:br>
              <a:rPr lang="el-GR" sz="1400" b="0" i="0" dirty="0">
                <a:solidFill>
                  <a:srgbClr val="000000"/>
                </a:solidFill>
                <a:effectLst/>
                <a:latin typeface="Verdana" panose="020B0604030504040204" pitchFamily="34" charset="0"/>
              </a:rPr>
            </a:br>
            <a:r>
              <a:rPr lang="el-GR" sz="1400" b="0" i="0" dirty="0">
                <a:solidFill>
                  <a:srgbClr val="000000"/>
                </a:solidFill>
                <a:effectLst/>
                <a:latin typeface="Verdana" panose="020B0604030504040204" pitchFamily="34" charset="0"/>
              </a:rPr>
              <a:t>στων σχέσεων και των συναναστροφών</a:t>
            </a:r>
            <a:br>
              <a:rPr lang="el-GR" sz="1400" b="0" i="0" dirty="0">
                <a:solidFill>
                  <a:srgbClr val="000000"/>
                </a:solidFill>
                <a:effectLst/>
                <a:latin typeface="Verdana" panose="020B0604030504040204" pitchFamily="34" charset="0"/>
              </a:rPr>
            </a:br>
            <a:r>
              <a:rPr lang="el-GR" sz="1400" b="0" i="0" dirty="0">
                <a:solidFill>
                  <a:srgbClr val="000000"/>
                </a:solidFill>
                <a:effectLst/>
                <a:latin typeface="Verdana" panose="020B0604030504040204" pitchFamily="34" charset="0"/>
              </a:rPr>
              <a:t>την </a:t>
            </a:r>
            <a:r>
              <a:rPr lang="el-GR" sz="1400" b="0" i="0" dirty="0" err="1">
                <a:solidFill>
                  <a:srgbClr val="000000"/>
                </a:solidFill>
                <a:effectLst/>
                <a:latin typeface="Verdana" panose="020B0604030504040204" pitchFamily="34" charset="0"/>
              </a:rPr>
              <a:t>καθημερινήν</a:t>
            </a:r>
            <a:r>
              <a:rPr lang="el-GR" sz="1400" b="0" i="0" dirty="0">
                <a:solidFill>
                  <a:srgbClr val="000000"/>
                </a:solidFill>
                <a:effectLst/>
                <a:latin typeface="Verdana" panose="020B0604030504040204" pitchFamily="34" charset="0"/>
              </a:rPr>
              <a:t> ανοησία,</a:t>
            </a:r>
            <a:br>
              <a:rPr lang="el-GR" sz="1400" b="0" i="0" dirty="0">
                <a:solidFill>
                  <a:srgbClr val="000000"/>
                </a:solidFill>
                <a:effectLst/>
                <a:latin typeface="Verdana" panose="020B0604030504040204" pitchFamily="34" charset="0"/>
              </a:rPr>
            </a:br>
            <a:r>
              <a:rPr lang="el-GR" sz="1400" b="0" i="0" dirty="0">
                <a:solidFill>
                  <a:srgbClr val="000000"/>
                </a:solidFill>
                <a:effectLst/>
                <a:latin typeface="Verdana" panose="020B0604030504040204" pitchFamily="34" charset="0"/>
              </a:rPr>
              <a:t>ως που να γίνει σα μια ξένη φορτική.</a:t>
            </a:r>
          </a:p>
          <a:p>
            <a:endParaRPr lang="el-GR" sz="1400" b="0" i="0" dirty="0">
              <a:solidFill>
                <a:srgbClr val="000000"/>
              </a:solidFill>
              <a:effectLst/>
              <a:latin typeface="Verdana" panose="020B0604030504040204" pitchFamily="34" charset="0"/>
            </a:endParaRPr>
          </a:p>
          <a:p>
            <a:endParaRPr lang="el-GR" sz="1400" dirty="0">
              <a:solidFill>
                <a:srgbClr val="000000"/>
              </a:solidFill>
              <a:latin typeface="Verdana" panose="020B0604030504040204" pitchFamily="34" charset="0"/>
            </a:endParaRPr>
          </a:p>
          <a:p>
            <a:endParaRPr lang="el-GR" sz="1400" b="0" i="0" dirty="0">
              <a:solidFill>
                <a:srgbClr val="000000"/>
              </a:solidFill>
              <a:effectLst/>
              <a:latin typeface="Verdana" panose="020B0604030504040204" pitchFamily="34" charset="0"/>
            </a:endParaRPr>
          </a:p>
          <a:p>
            <a:endParaRPr lang="el-GR" sz="1400" b="0" i="0" dirty="0">
              <a:solidFill>
                <a:srgbClr val="000000"/>
              </a:solidFill>
              <a:effectLst/>
              <a:latin typeface="Verdana" panose="020B0604030504040204" pitchFamily="34" charset="0"/>
            </a:endParaRPr>
          </a:p>
          <a:p>
            <a:endParaRPr lang="el-GR" sz="1400" b="0" i="0" dirty="0">
              <a:solidFill>
                <a:srgbClr val="000000"/>
              </a:solidFill>
              <a:effectLst/>
              <a:latin typeface="Verdana" panose="020B0604030504040204" pitchFamily="34" charset="0"/>
            </a:endParaRPr>
          </a:p>
          <a:p>
            <a:r>
              <a:rPr lang="el-GR" sz="1400" b="0" i="0" dirty="0">
                <a:solidFill>
                  <a:srgbClr val="000000"/>
                </a:solidFill>
                <a:effectLst/>
                <a:latin typeface="Verdana" panose="020B0604030504040204" pitchFamily="34" charset="0"/>
              </a:rPr>
              <a:t>Κ.Π. Καβάφης, </a:t>
            </a:r>
            <a:r>
              <a:rPr lang="el-GR" sz="1400" b="0" i="1" dirty="0">
                <a:solidFill>
                  <a:srgbClr val="000000"/>
                </a:solidFill>
                <a:effectLst/>
                <a:latin typeface="Verdana" panose="020B0604030504040204" pitchFamily="34" charset="0"/>
              </a:rPr>
              <a:t>Ποιήματα, </a:t>
            </a:r>
            <a:r>
              <a:rPr lang="el-GR" sz="1400" b="0" i="0" dirty="0">
                <a:solidFill>
                  <a:srgbClr val="000000"/>
                </a:solidFill>
                <a:effectLst/>
                <a:latin typeface="Verdana" panose="020B0604030504040204" pitchFamily="34" charset="0"/>
              </a:rPr>
              <a:t>τόμ.1, Ίκαρος</a:t>
            </a:r>
          </a:p>
          <a:p>
            <a:endParaRPr lang="el-GR" sz="1400" dirty="0">
              <a:solidFill>
                <a:srgbClr val="000000"/>
              </a:solidFill>
              <a:latin typeface="Verdana" panose="020B0604030504040204" pitchFamily="34" charset="0"/>
            </a:endParaRPr>
          </a:p>
          <a:p>
            <a:endParaRPr lang="el-GR" sz="1400"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356639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7093C0-E900-4FEC-A7FC-3D341E9E295F}"/>
              </a:ext>
            </a:extLst>
          </p:cNvPr>
          <p:cNvSpPr txBox="1"/>
          <p:nvPr/>
        </p:nvSpPr>
        <p:spPr>
          <a:xfrm>
            <a:off x="1025371" y="3218129"/>
            <a:ext cx="6098958" cy="2862322"/>
          </a:xfrm>
          <a:prstGeom prst="rect">
            <a:avLst/>
          </a:prstGeom>
          <a:solidFill>
            <a:srgbClr val="FFFF00"/>
          </a:solidFill>
        </p:spPr>
        <p:txBody>
          <a:bodyPr wrap="square">
            <a:spAutoFit/>
          </a:bodyPr>
          <a:lstStyle/>
          <a:p>
            <a:endParaRPr lang="el-GR" dirty="0">
              <a:hlinkClick r:id="rId2"/>
            </a:endParaRPr>
          </a:p>
          <a:p>
            <a:r>
              <a:rPr lang="el-GR" dirty="0">
                <a:hlinkClick r:id="rId2"/>
              </a:rPr>
              <a:t>http://ebooks.edu.gr/ebooks/v/html/8547/2330/Istoria-Neoellinikis-Logotechnias_A-B-G-Gymnasiou_html-apli/index_06_01.html</a:t>
            </a:r>
            <a:endParaRPr lang="el-GR" dirty="0"/>
          </a:p>
          <a:p>
            <a:endParaRPr lang="el-GR" dirty="0"/>
          </a:p>
          <a:p>
            <a:r>
              <a:rPr lang="el-GR" b="1" i="0" dirty="0">
                <a:solidFill>
                  <a:srgbClr val="000000"/>
                </a:solidFill>
                <a:effectLst/>
                <a:latin typeface="Times New Roman" panose="02020603050405020304" pitchFamily="18" charset="0"/>
              </a:rPr>
              <a:t>ΕΝΟΤΗΤΑ 6: Η νεότερη περίοδος της Νεοελληνικής Λογοτεχνίας (1880-1930)</a:t>
            </a:r>
          </a:p>
          <a:p>
            <a:endParaRPr lang="el-GR" b="1" dirty="0">
              <a:solidFill>
                <a:srgbClr val="000000"/>
              </a:solidFill>
              <a:latin typeface="Times New Roman" panose="02020603050405020304" pitchFamily="18" charset="0"/>
            </a:endParaRPr>
          </a:p>
          <a:p>
            <a:r>
              <a:rPr lang="el-GR" b="1" i="0" dirty="0">
                <a:solidFill>
                  <a:srgbClr val="000000"/>
                </a:solidFill>
                <a:effectLst/>
                <a:latin typeface="Times New Roman" panose="02020603050405020304" pitchFamily="18" charset="0"/>
              </a:rPr>
              <a:t>α) Η Νέα Αθηναϊκή Σχολή και η ηθογραφία (1880-1922)</a:t>
            </a:r>
          </a:p>
          <a:p>
            <a:endParaRPr lang="el-GR" dirty="0"/>
          </a:p>
        </p:txBody>
      </p:sp>
      <p:sp>
        <p:nvSpPr>
          <p:cNvPr id="5" name="TextBox 4">
            <a:extLst>
              <a:ext uri="{FF2B5EF4-FFF2-40B4-BE49-F238E27FC236}">
                <a16:creationId xmlns:a16="http://schemas.microsoft.com/office/drawing/2014/main" id="{95B66AF9-626D-48E2-8FB4-5CEB53EA2DE6}"/>
              </a:ext>
            </a:extLst>
          </p:cNvPr>
          <p:cNvSpPr txBox="1"/>
          <p:nvPr/>
        </p:nvSpPr>
        <p:spPr>
          <a:xfrm>
            <a:off x="1025371" y="0"/>
            <a:ext cx="9698854" cy="2862322"/>
          </a:xfrm>
          <a:prstGeom prst="rect">
            <a:avLst/>
          </a:prstGeom>
          <a:solidFill>
            <a:srgbClr val="FFFF00"/>
          </a:solidFill>
        </p:spPr>
        <p:txBody>
          <a:bodyPr wrap="square">
            <a:spAutoFit/>
          </a:bodyPr>
          <a:lstStyle/>
          <a:p>
            <a:pPr algn="ctr"/>
            <a:r>
              <a:rPr lang="el-GR" b="1" i="0" dirty="0">
                <a:solidFill>
                  <a:srgbClr val="000000"/>
                </a:solidFill>
                <a:effectLst/>
                <a:latin typeface="Times New Roman" panose="02020603050405020304" pitchFamily="18" charset="0"/>
              </a:rPr>
              <a:t>ENOTHTA EKTΗ</a:t>
            </a:r>
          </a:p>
          <a:p>
            <a:pPr algn="ctr"/>
            <a:r>
              <a:rPr lang="el-GR" b="1" i="0" dirty="0">
                <a:solidFill>
                  <a:srgbClr val="000000"/>
                </a:solidFill>
                <a:effectLst/>
                <a:latin typeface="Times New Roman" panose="02020603050405020304" pitchFamily="18" charset="0"/>
              </a:rPr>
              <a:t>Η ΝΕΟΤΕΡΗ ΠΕΡΙΟΔΟΣ ΤΗΣ ΝΕΟΕΛΛΗΝΙΚΗΣ ΛΟΓΟΤΕΧΝΙΑΣ (1880-1930)</a:t>
            </a:r>
          </a:p>
          <a:p>
            <a:pPr algn="ctr"/>
            <a:endParaRPr lang="el-GR" b="1" i="0" dirty="0">
              <a:solidFill>
                <a:srgbClr val="000000"/>
              </a:solidFill>
              <a:effectLst/>
              <a:latin typeface="Times New Roman" panose="02020603050405020304" pitchFamily="18" charset="0"/>
            </a:endParaRPr>
          </a:p>
          <a:p>
            <a:pPr algn="just"/>
            <a:r>
              <a:rPr lang="el-GR" b="1" i="0" dirty="0">
                <a:solidFill>
                  <a:srgbClr val="000000"/>
                </a:solidFill>
                <a:effectLst/>
                <a:latin typeface="Times New Roman" panose="02020603050405020304" pitchFamily="18" charset="0"/>
              </a:rPr>
              <a:t>Οι αλλαγές στην εθνική, πολιτική και κοινωνική ζωή της Ελλάδας επηρεάζουν την πνευματική ζωή. Η ποίηση, που τώρα πια έχει απελευθερωθεί από την καθαρεύουσα και το ρομαντισμό, επηρεάζεται από νέα λογοτεχνικά ρεύματα: τον παρνασσισμό και το συμβολισμό. Ηγέτης της Νέας Αθηναϊκής Σχολής είναι ο Κωστής Παλαμάς. Την ίδια εποχή σημαντικοί ποιητές είναι ο Κ. Π. Καβάφης, ο Άγγελος Σικελιανός, ο Κ. Βάρναλης. Οι πεζογράφοι στρέφονται από το μυθιστόρημα στο ηθογραφικό διήγημα. Η λαογραφία επηρεάζει τις θεματικές επιλογές τους και το ρεύμα του ρεαλισμού τον τρόπο γραφής.</a:t>
            </a:r>
          </a:p>
        </p:txBody>
      </p:sp>
    </p:spTree>
    <p:extLst>
      <p:ext uri="{BB962C8B-B14F-4D97-AF65-F5344CB8AC3E}">
        <p14:creationId xmlns:p14="http://schemas.microsoft.com/office/powerpoint/2010/main" val="345297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59D4CB-A42E-4EC5-93A9-6127A14332B5}"/>
              </a:ext>
            </a:extLst>
          </p:cNvPr>
          <p:cNvSpPr txBox="1"/>
          <p:nvPr/>
        </p:nvSpPr>
        <p:spPr>
          <a:xfrm>
            <a:off x="980983" y="448295"/>
            <a:ext cx="6098958" cy="1754326"/>
          </a:xfrm>
          <a:prstGeom prst="rect">
            <a:avLst/>
          </a:prstGeom>
          <a:solidFill>
            <a:srgbClr val="FFFF00"/>
          </a:solidFill>
        </p:spPr>
        <p:txBody>
          <a:bodyPr wrap="square">
            <a:spAutoFit/>
          </a:bodyPr>
          <a:lstStyle/>
          <a:p>
            <a:endParaRPr lang="el-GR" dirty="0">
              <a:hlinkClick r:id="rId2"/>
            </a:endParaRPr>
          </a:p>
          <a:p>
            <a:r>
              <a:rPr lang="el-GR" dirty="0">
                <a:hlinkClick r:id="rId2"/>
              </a:rPr>
              <a:t>http://ebooks.edu.gr/ebooks/v/html/8547/2330/Istoria-Neoellinikis-Logotechnias_A-B-G-Gymnasiou_html-apli/index_06_01a.html</a:t>
            </a:r>
            <a:endParaRPr lang="el-GR" dirty="0"/>
          </a:p>
          <a:p>
            <a:endParaRPr lang="el-GR" dirty="0"/>
          </a:p>
          <a:p>
            <a:endParaRPr lang="el-GR" dirty="0"/>
          </a:p>
        </p:txBody>
      </p:sp>
      <p:sp>
        <p:nvSpPr>
          <p:cNvPr id="5" name="TextBox 4">
            <a:extLst>
              <a:ext uri="{FF2B5EF4-FFF2-40B4-BE49-F238E27FC236}">
                <a16:creationId xmlns:a16="http://schemas.microsoft.com/office/drawing/2014/main" id="{BE25E970-C625-4A9E-A3E1-D1890195B6EB}"/>
              </a:ext>
            </a:extLst>
          </p:cNvPr>
          <p:cNvSpPr txBox="1"/>
          <p:nvPr/>
        </p:nvSpPr>
        <p:spPr>
          <a:xfrm>
            <a:off x="980983" y="2459985"/>
            <a:ext cx="6098958" cy="2308324"/>
          </a:xfrm>
          <a:prstGeom prst="rect">
            <a:avLst/>
          </a:prstGeom>
          <a:solidFill>
            <a:srgbClr val="FFFF00"/>
          </a:solidFill>
        </p:spPr>
        <p:txBody>
          <a:bodyPr wrap="square">
            <a:spAutoFit/>
          </a:bodyPr>
          <a:lstStyle/>
          <a:p>
            <a:r>
              <a:rPr lang="el-GR" b="1" i="0" dirty="0">
                <a:solidFill>
                  <a:srgbClr val="000000"/>
                </a:solidFill>
                <a:effectLst/>
                <a:latin typeface="Times New Roman" panose="02020603050405020304" pitchFamily="18" charset="0"/>
              </a:rPr>
              <a:t>ΕΝΟΤΗΤΑ 6: Η νεότερη περίοδος της Νεοελληνικής Λογοτεχνίας (1880-1930)</a:t>
            </a:r>
          </a:p>
          <a:p>
            <a:endParaRPr lang="el-GR" b="1" dirty="0">
              <a:solidFill>
                <a:srgbClr val="000000"/>
              </a:solidFill>
              <a:latin typeface="Times New Roman" panose="02020603050405020304" pitchFamily="18" charset="0"/>
            </a:endParaRPr>
          </a:p>
          <a:p>
            <a:r>
              <a:rPr lang="el-GR" b="0" i="1" dirty="0">
                <a:solidFill>
                  <a:srgbClr val="000000"/>
                </a:solidFill>
                <a:effectLst/>
                <a:latin typeface="Times New Roman" panose="02020603050405020304" pitchFamily="18" charset="0"/>
              </a:rPr>
              <a:t>Α. Η ποίηση</a:t>
            </a:r>
          </a:p>
          <a:p>
            <a:endParaRPr lang="el-GR" b="1" dirty="0">
              <a:solidFill>
                <a:srgbClr val="000000"/>
              </a:solidFill>
              <a:latin typeface="Times New Roman" panose="02020603050405020304" pitchFamily="18" charset="0"/>
            </a:endParaRPr>
          </a:p>
          <a:p>
            <a:r>
              <a:rPr lang="el-GR" b="1" i="0" dirty="0">
                <a:solidFill>
                  <a:srgbClr val="000000"/>
                </a:solidFill>
                <a:effectLst/>
                <a:latin typeface="Times New Roman" panose="02020603050405020304" pitchFamily="18" charset="0"/>
              </a:rPr>
              <a:t>Παρνασσισμός και Συμβολισμός</a:t>
            </a:r>
          </a:p>
          <a:p>
            <a:endParaRPr lang="el-GR" b="1" dirty="0">
              <a:solidFill>
                <a:srgbClr val="000000"/>
              </a:solidFill>
              <a:latin typeface="Times New Roman" panose="02020603050405020304" pitchFamily="18" charset="0"/>
            </a:endParaRPr>
          </a:p>
          <a:p>
            <a:endParaRPr lang="el-GR" dirty="0"/>
          </a:p>
        </p:txBody>
      </p:sp>
    </p:spTree>
    <p:extLst>
      <p:ext uri="{BB962C8B-B14F-4D97-AF65-F5344CB8AC3E}">
        <p14:creationId xmlns:p14="http://schemas.microsoft.com/office/powerpoint/2010/main" val="664002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83650135-EF80-40C7-B953-337CFAB5AF92}"/>
              </a:ext>
            </a:extLst>
          </p:cNvPr>
          <p:cNvSpPr/>
          <p:nvPr/>
        </p:nvSpPr>
        <p:spPr>
          <a:xfrm>
            <a:off x="411331" y="415823"/>
            <a:ext cx="6096000" cy="5858463"/>
          </a:xfrm>
          <a:prstGeom prst="rect">
            <a:avLst/>
          </a:prstGeom>
          <a:solidFill>
            <a:schemeClr val="bg1"/>
          </a:solidFill>
          <a:ln>
            <a:solidFill>
              <a:schemeClr val="accent1"/>
            </a:solidFill>
          </a:ln>
        </p:spPr>
        <p:txBody>
          <a:bodyPr>
            <a:spAutoFit/>
          </a:bodyPr>
          <a:lstStyle/>
          <a:p>
            <a:pPr algn="just">
              <a:lnSpc>
                <a:spcPct val="150000"/>
              </a:lnSpc>
            </a:pPr>
            <a:r>
              <a:rPr lang="el-GR" dirty="0"/>
              <a:t>Νέα Αθηναϊκή Σχολή (1880 -1922) </a:t>
            </a:r>
            <a:endParaRPr lang="en-US" dirty="0"/>
          </a:p>
          <a:p>
            <a:pPr algn="just">
              <a:lnSpc>
                <a:spcPct val="150000"/>
              </a:lnSpc>
            </a:pPr>
            <a:endParaRPr lang="en-US" dirty="0"/>
          </a:p>
          <a:p>
            <a:pPr algn="just">
              <a:lnSpc>
                <a:spcPct val="150000"/>
              </a:lnSpc>
            </a:pPr>
            <a:r>
              <a:rPr lang="el-GR" dirty="0"/>
              <a:t>Με τον όρο </a:t>
            </a:r>
            <a:r>
              <a:rPr lang="el-GR" b="1" u="sng" dirty="0"/>
              <a:t>Νέα Αθηναϊκή Σχολή </a:t>
            </a:r>
            <a:r>
              <a:rPr lang="el-GR" dirty="0"/>
              <a:t>αναφερόμαστε στο σύνολο των ποιητών που εμφανίστηκαν στη νεοελληνική λογοτεχνία </a:t>
            </a:r>
            <a:r>
              <a:rPr lang="el-GR" b="1" dirty="0"/>
              <a:t>μετά το 1880</a:t>
            </a:r>
            <a:r>
              <a:rPr lang="el-GR" dirty="0"/>
              <a:t>, με </a:t>
            </a:r>
            <a:r>
              <a:rPr lang="el-GR" dirty="0" err="1"/>
              <a:t>προεξάρχουσα</a:t>
            </a:r>
            <a:r>
              <a:rPr lang="el-GR" dirty="0"/>
              <a:t> μορφή τον Κωστή Παλαμά. </a:t>
            </a:r>
            <a:endParaRPr lang="en-US" dirty="0"/>
          </a:p>
          <a:p>
            <a:pPr algn="just">
              <a:lnSpc>
                <a:spcPct val="150000"/>
              </a:lnSpc>
            </a:pPr>
            <a:r>
              <a:rPr lang="el-GR" dirty="0"/>
              <a:t>Ο όρος χρησιμοποιείται σε αντιδιαστολή προς την </a:t>
            </a:r>
            <a:r>
              <a:rPr lang="el-GR" b="1" dirty="0"/>
              <a:t>Α' Αθηναϊκή Σχολή. </a:t>
            </a:r>
            <a:r>
              <a:rPr lang="el-GR" dirty="0"/>
              <a:t>Αντ' αυτού συχνά χρησιμοποιείται και ο όρος Γενιά του 1880, επειδή τα πρώτα ανανεωτικά έργα εμφανίστηκαν το 1880. </a:t>
            </a:r>
            <a:endParaRPr lang="en-US" dirty="0"/>
          </a:p>
          <a:p>
            <a:pPr algn="just">
              <a:lnSpc>
                <a:spcPct val="150000"/>
              </a:lnSpc>
            </a:pPr>
            <a:r>
              <a:rPr lang="el-GR" i="1" dirty="0"/>
              <a:t>Οι ποιητές της </a:t>
            </a:r>
            <a:r>
              <a:rPr lang="el-GR" b="1" i="1" u="sng" dirty="0"/>
              <a:t>Γενιάς του 1880 </a:t>
            </a:r>
            <a:r>
              <a:rPr lang="el-GR" i="1" dirty="0"/>
              <a:t>ήταν νέοι ποιητές που αντιδρούσαν στις υπερβολές του αθηναϊκού ρομαντισμού και ενδιαφέρονταν για την καθιέρωση της δημοτικής στον ποιητικό λόγο.</a:t>
            </a:r>
          </a:p>
        </p:txBody>
      </p:sp>
      <p:pic>
        <p:nvPicPr>
          <p:cNvPr id="3074" name="Picture 2" descr="http://www.greek-language.gr/digitalResources/cache/image/files/image/literature/concordance/kavafis/02.1903.360.jpg">
            <a:extLst>
              <a:ext uri="{FF2B5EF4-FFF2-40B4-BE49-F238E27FC236}">
                <a16:creationId xmlns:a16="http://schemas.microsoft.com/office/drawing/2014/main" id="{DEDA3D4A-A0A9-44CC-8E8F-44AF2A373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163" y="171449"/>
            <a:ext cx="4367814" cy="439102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2A394445-EE13-4FF3-9809-23263974B4AF}"/>
              </a:ext>
            </a:extLst>
          </p:cNvPr>
          <p:cNvSpPr/>
          <p:nvPr/>
        </p:nvSpPr>
        <p:spPr>
          <a:xfrm>
            <a:off x="7486649" y="5007627"/>
            <a:ext cx="4489328" cy="1477328"/>
          </a:xfrm>
          <a:prstGeom prst="rect">
            <a:avLst/>
          </a:prstGeom>
          <a:solidFill>
            <a:srgbClr val="FFFF00"/>
          </a:solidFill>
          <a:ln>
            <a:solidFill>
              <a:schemeClr val="accent1"/>
            </a:solidFill>
          </a:ln>
        </p:spPr>
        <p:txBody>
          <a:bodyPr wrap="square">
            <a:spAutoFit/>
          </a:bodyPr>
          <a:lstStyle/>
          <a:p>
            <a:pPr algn="just"/>
            <a:endParaRPr lang="el-GR" i="1" dirty="0">
              <a:latin typeface="Calibri" panose="020F0502020204030204" pitchFamily="34" charset="0"/>
            </a:endParaRPr>
          </a:p>
          <a:p>
            <a:pPr algn="just"/>
            <a:r>
              <a:rPr lang="el-GR" i="1" dirty="0">
                <a:latin typeface="Calibri" panose="020F0502020204030204" pitchFamily="34" charset="0"/>
              </a:rPr>
              <a:t>Ο Καβάφης το 1903 [α΄ δημοσίευση Νέα Εστία </a:t>
            </a:r>
            <a:r>
              <a:rPr lang="el-GR" i="1" dirty="0">
                <a:latin typeface="Calibri" panose="020F0502020204030204" pitchFamily="34" charset="0"/>
                <a:hlinkClick r:id="rId3" tooltip="Το ψηφιοποποιημένο τεύχος στο αρχείο του ΕΚΕΒΙ">
                  <a:extLst>
                    <a:ext uri="{A12FA001-AC4F-418D-AE19-62706E023703}">
                      <ahyp:hlinkClr xmlns:ahyp="http://schemas.microsoft.com/office/drawing/2018/hyperlinkcolor" val="tx"/>
                    </a:ext>
                  </a:extLst>
                </a:hlinkClick>
              </a:rPr>
              <a:t>872 (1.11.1963)</a:t>
            </a:r>
            <a:r>
              <a:rPr lang="el-GR" i="1" dirty="0">
                <a:latin typeface="Calibri" panose="020F0502020204030204" pitchFamily="34" charset="0"/>
              </a:rPr>
              <a:t>, 1414]. Λήμμα Γ49 στη Βιβλιογραφία Κ. Π. Καβάφη (1886-2000).</a:t>
            </a:r>
          </a:p>
          <a:p>
            <a:pPr algn="just"/>
            <a:endParaRPr lang="el-GR" i="1" dirty="0"/>
          </a:p>
        </p:txBody>
      </p:sp>
    </p:spTree>
    <p:extLst>
      <p:ext uri="{BB962C8B-B14F-4D97-AF65-F5344CB8AC3E}">
        <p14:creationId xmlns:p14="http://schemas.microsoft.com/office/powerpoint/2010/main" val="2734884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61C60B1-5142-4480-AA34-B633B387BB3B}"/>
              </a:ext>
            </a:extLst>
          </p:cNvPr>
          <p:cNvSpPr/>
          <p:nvPr/>
        </p:nvSpPr>
        <p:spPr>
          <a:xfrm>
            <a:off x="352334" y="272463"/>
            <a:ext cx="6096000" cy="5304465"/>
          </a:xfrm>
          <a:prstGeom prst="rect">
            <a:avLst/>
          </a:prstGeom>
          <a:solidFill>
            <a:schemeClr val="bg1"/>
          </a:solidFill>
          <a:ln>
            <a:solidFill>
              <a:schemeClr val="accent1"/>
            </a:solidFill>
          </a:ln>
        </p:spPr>
        <p:txBody>
          <a:bodyPr wrap="square">
            <a:spAutoFit/>
          </a:bodyPr>
          <a:lstStyle/>
          <a:p>
            <a:pPr algn="ctr"/>
            <a:r>
              <a:rPr lang="el-GR" b="1" i="1" dirty="0"/>
              <a:t>Χαρακτηριστικά – Εκπρόσωποι</a:t>
            </a:r>
            <a:endParaRPr lang="en-US" b="1" i="1" dirty="0"/>
          </a:p>
          <a:p>
            <a:pPr algn="just">
              <a:lnSpc>
                <a:spcPct val="150000"/>
              </a:lnSpc>
            </a:pPr>
            <a:r>
              <a:rPr lang="el-GR" i="1" dirty="0"/>
              <a:t>Οι ποιητές: </a:t>
            </a:r>
            <a:endParaRPr lang="en-US" i="1" dirty="0"/>
          </a:p>
          <a:p>
            <a:pPr algn="just">
              <a:lnSpc>
                <a:spcPct val="150000"/>
              </a:lnSpc>
            </a:pPr>
            <a:r>
              <a:rPr lang="el-GR" dirty="0"/>
              <a:t>•Καθιερώνουν τη </a:t>
            </a:r>
            <a:r>
              <a:rPr lang="el-GR" dirty="0">
                <a:solidFill>
                  <a:srgbClr val="0070C0"/>
                </a:solidFill>
              </a:rPr>
              <a:t>δημοτική γλώσσα </a:t>
            </a:r>
            <a:r>
              <a:rPr lang="el-GR" dirty="0"/>
              <a:t>στην ποίηση. •Εγκαταλείπουν τον ρητορικό στόμφο και στρέφονται σε πιο </a:t>
            </a:r>
            <a:r>
              <a:rPr lang="el-GR" dirty="0">
                <a:solidFill>
                  <a:srgbClr val="0070C0"/>
                </a:solidFill>
              </a:rPr>
              <a:t>απλά , καθημερινά θέματα</a:t>
            </a:r>
            <a:r>
              <a:rPr lang="el-GR" dirty="0"/>
              <a:t>. </a:t>
            </a:r>
            <a:endParaRPr lang="en-US" dirty="0"/>
          </a:p>
          <a:p>
            <a:pPr algn="just">
              <a:lnSpc>
                <a:spcPct val="150000"/>
              </a:lnSpc>
            </a:pPr>
            <a:r>
              <a:rPr lang="el-GR" dirty="0"/>
              <a:t>•Εκφράζουν με </a:t>
            </a:r>
            <a:r>
              <a:rPr lang="el-GR" dirty="0">
                <a:solidFill>
                  <a:srgbClr val="0070C0"/>
                </a:solidFill>
              </a:rPr>
              <a:t>θέρμη</a:t>
            </a:r>
            <a:r>
              <a:rPr lang="el-GR" dirty="0"/>
              <a:t> τα συναισθήματά τους. </a:t>
            </a:r>
            <a:endParaRPr lang="en-US" dirty="0"/>
          </a:p>
          <a:p>
            <a:pPr algn="just">
              <a:lnSpc>
                <a:spcPct val="150000"/>
              </a:lnSpc>
            </a:pPr>
            <a:r>
              <a:rPr lang="el-GR" dirty="0"/>
              <a:t>•Τα ποιήματα γράφονται σε </a:t>
            </a:r>
            <a:r>
              <a:rPr lang="el-GR" dirty="0">
                <a:solidFill>
                  <a:srgbClr val="0070C0"/>
                </a:solidFill>
              </a:rPr>
              <a:t>μικρές στροφές </a:t>
            </a:r>
            <a:r>
              <a:rPr lang="el-GR" dirty="0"/>
              <a:t>και είναι </a:t>
            </a:r>
            <a:r>
              <a:rPr lang="el-GR" dirty="0">
                <a:solidFill>
                  <a:srgbClr val="0070C0"/>
                </a:solidFill>
              </a:rPr>
              <a:t>καλά επεξεργασμένα</a:t>
            </a:r>
            <a:r>
              <a:rPr lang="el-GR" dirty="0"/>
              <a:t>. </a:t>
            </a:r>
            <a:endParaRPr lang="en-US" dirty="0"/>
          </a:p>
          <a:p>
            <a:pPr algn="just">
              <a:lnSpc>
                <a:spcPct val="150000"/>
              </a:lnSpc>
            </a:pPr>
            <a:r>
              <a:rPr lang="el-GR" dirty="0"/>
              <a:t>•Επηρεάζονται από τον </a:t>
            </a:r>
            <a:r>
              <a:rPr lang="el-GR" dirty="0">
                <a:solidFill>
                  <a:srgbClr val="0070C0"/>
                </a:solidFill>
              </a:rPr>
              <a:t>γαλλικό </a:t>
            </a:r>
            <a:r>
              <a:rPr lang="el-GR" b="1" i="1" dirty="0">
                <a:solidFill>
                  <a:srgbClr val="0070C0"/>
                </a:solidFill>
              </a:rPr>
              <a:t>παρνασσισμό</a:t>
            </a:r>
            <a:r>
              <a:rPr lang="el-GR" i="1" dirty="0"/>
              <a:t>. </a:t>
            </a:r>
            <a:endParaRPr lang="en-US" i="1" dirty="0"/>
          </a:p>
          <a:p>
            <a:pPr algn="just">
              <a:lnSpc>
                <a:spcPct val="150000"/>
              </a:lnSpc>
            </a:pPr>
            <a:r>
              <a:rPr lang="el-GR" dirty="0"/>
              <a:t>•Αντλούν θέματα από τη </a:t>
            </a:r>
            <a:r>
              <a:rPr lang="el-GR" dirty="0">
                <a:solidFill>
                  <a:srgbClr val="0070C0"/>
                </a:solidFill>
              </a:rPr>
              <a:t>Λαογραφία</a:t>
            </a:r>
            <a:r>
              <a:rPr lang="el-GR" dirty="0"/>
              <a:t>, που την περίοδο αυτή αναπτύσσεται από τον Ν. Πολίτη. </a:t>
            </a:r>
            <a:endParaRPr lang="en-US" dirty="0"/>
          </a:p>
          <a:p>
            <a:pPr algn="just">
              <a:lnSpc>
                <a:spcPct val="150000"/>
              </a:lnSpc>
            </a:pPr>
            <a:r>
              <a:rPr lang="el-GR" dirty="0"/>
              <a:t>•Στο τέλος του 19ου αι. επηρεάζονται από το κίνημα του </a:t>
            </a:r>
            <a:r>
              <a:rPr lang="el-GR" b="1" i="1" dirty="0">
                <a:solidFill>
                  <a:srgbClr val="0070C0"/>
                </a:solidFill>
              </a:rPr>
              <a:t>συμβολισμού</a:t>
            </a:r>
            <a:r>
              <a:rPr lang="el-GR" dirty="0"/>
              <a:t> (Κ.Π.</a:t>
            </a:r>
            <a:r>
              <a:rPr lang="en-US" dirty="0"/>
              <a:t> </a:t>
            </a:r>
            <a:r>
              <a:rPr lang="el-GR" dirty="0"/>
              <a:t>Καβάφης). </a:t>
            </a:r>
          </a:p>
        </p:txBody>
      </p:sp>
      <p:sp>
        <p:nvSpPr>
          <p:cNvPr id="3" name="Ορθογώνιο 2">
            <a:extLst>
              <a:ext uri="{FF2B5EF4-FFF2-40B4-BE49-F238E27FC236}">
                <a16:creationId xmlns:a16="http://schemas.microsoft.com/office/drawing/2014/main" id="{59745B7F-79C9-462A-8179-133CB643EDC8}"/>
              </a:ext>
            </a:extLst>
          </p:cNvPr>
          <p:cNvSpPr/>
          <p:nvPr/>
        </p:nvSpPr>
        <p:spPr>
          <a:xfrm>
            <a:off x="352334" y="5911397"/>
            <a:ext cx="6096000" cy="523220"/>
          </a:xfrm>
          <a:prstGeom prst="rect">
            <a:avLst/>
          </a:prstGeom>
          <a:solidFill>
            <a:schemeClr val="accent1">
              <a:lumMod val="20000"/>
              <a:lumOff val="80000"/>
            </a:schemeClr>
          </a:solidFill>
          <a:ln>
            <a:solidFill>
              <a:schemeClr val="accent1"/>
            </a:solidFill>
          </a:ln>
        </p:spPr>
        <p:txBody>
          <a:bodyPr>
            <a:spAutoFit/>
          </a:bodyPr>
          <a:lstStyle/>
          <a:p>
            <a:r>
              <a:rPr lang="el-GR" sz="1400" b="1" dirty="0"/>
              <a:t>ΠΗΓΗ: </a:t>
            </a:r>
            <a:r>
              <a:rPr lang="el-GR" sz="1400" b="1" dirty="0" err="1"/>
              <a:t>Κ.Θ.Δημαρά</a:t>
            </a:r>
            <a:r>
              <a:rPr lang="el-GR" sz="1400" b="1" dirty="0"/>
              <a:t>, Ιστορία της νεοελληνικής λογοτεχνίας, Ίκαρος, Αθήνα,1975</a:t>
            </a:r>
          </a:p>
        </p:txBody>
      </p:sp>
      <p:sp>
        <p:nvSpPr>
          <p:cNvPr id="4" name="Ορθογώνιο 3">
            <a:extLst>
              <a:ext uri="{FF2B5EF4-FFF2-40B4-BE49-F238E27FC236}">
                <a16:creationId xmlns:a16="http://schemas.microsoft.com/office/drawing/2014/main" id="{128B9564-F1F8-40B5-9C8F-DE7BBF5E9A32}"/>
              </a:ext>
            </a:extLst>
          </p:cNvPr>
          <p:cNvSpPr/>
          <p:nvPr/>
        </p:nvSpPr>
        <p:spPr>
          <a:xfrm>
            <a:off x="6838950" y="4422766"/>
            <a:ext cx="5092637" cy="2308324"/>
          </a:xfrm>
          <a:prstGeom prst="rect">
            <a:avLst/>
          </a:prstGeom>
          <a:solidFill>
            <a:srgbClr val="FFFF00"/>
          </a:solidFill>
          <a:ln>
            <a:solidFill>
              <a:schemeClr val="accent1"/>
            </a:solidFill>
          </a:ln>
        </p:spPr>
        <p:txBody>
          <a:bodyPr wrap="square">
            <a:spAutoFit/>
          </a:bodyPr>
          <a:lstStyle/>
          <a:p>
            <a:pPr algn="just"/>
            <a:r>
              <a:rPr lang="el-GR" sz="1600" b="1" i="1" dirty="0"/>
              <a:t>Γ. </a:t>
            </a:r>
            <a:r>
              <a:rPr lang="el-GR" sz="1600" b="1" i="1" dirty="0" err="1"/>
              <a:t>Ροϊλός</a:t>
            </a:r>
            <a:r>
              <a:rPr lang="el-GR" sz="1600" b="1" i="1" dirty="0"/>
              <a:t>, Οι ποιητές (π. 1919). </a:t>
            </a:r>
            <a:r>
              <a:rPr lang="el-GR" sz="1600" i="1" dirty="0"/>
              <a:t>Λάδι σε μουσαμά, 130 εκ. x 170 εκ. Φιλολογικός Σύλλογος «Παρνασσός». </a:t>
            </a:r>
          </a:p>
          <a:p>
            <a:pPr algn="just"/>
            <a:r>
              <a:rPr lang="el-GR" sz="1600" b="1" dirty="0"/>
              <a:t>Μεγάλοι ποιητές της γενιάς του 1880. </a:t>
            </a:r>
          </a:p>
          <a:p>
            <a:pPr algn="just"/>
            <a:r>
              <a:rPr lang="el-GR" sz="1600" dirty="0"/>
              <a:t>Στα δεξιά της σύνθεσης απεικονίζεται ο Α. </a:t>
            </a:r>
            <a:r>
              <a:rPr lang="el-GR" sz="1600" dirty="0" err="1"/>
              <a:t>Προβελέγγιος</a:t>
            </a:r>
            <a:r>
              <a:rPr lang="el-GR" sz="1600" dirty="0"/>
              <a:t> να διαβάζει κάποιο ποίημά του, ενώ από τα αριστερά προς τα δεξιά διακρίνονται οι Γ. </a:t>
            </a:r>
            <a:r>
              <a:rPr lang="el-GR" sz="1600" dirty="0" err="1"/>
              <a:t>Στρατήγης</a:t>
            </a:r>
            <a:r>
              <a:rPr lang="el-GR" sz="1600" dirty="0"/>
              <a:t>, Γ. Δροσίνης, I. Πολέμης, K. Παλαμάς (στο κέντρο) και Γ. </a:t>
            </a:r>
            <a:r>
              <a:rPr lang="el-GR" sz="1600" dirty="0" err="1"/>
              <a:t>Σουρής</a:t>
            </a:r>
            <a:r>
              <a:rPr lang="el-GR" sz="1600" dirty="0"/>
              <a:t>. </a:t>
            </a:r>
          </a:p>
        </p:txBody>
      </p:sp>
      <p:pic>
        <p:nvPicPr>
          <p:cNvPr id="1026" name="Picture 2" descr="ÎÏÏÎµÎ¯Î¿:Roilos-georgios-poets-parnassos-literary-club.jpg">
            <a:extLst>
              <a:ext uri="{FF2B5EF4-FFF2-40B4-BE49-F238E27FC236}">
                <a16:creationId xmlns:a16="http://schemas.microsoft.com/office/drawing/2014/main" id="{B1980558-AFE9-40BC-8F79-899AA2E94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950" y="66675"/>
            <a:ext cx="5353049" cy="421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527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320F03-8BAA-416F-9AFA-B577B0A35821}"/>
              </a:ext>
            </a:extLst>
          </p:cNvPr>
          <p:cNvSpPr txBox="1"/>
          <p:nvPr/>
        </p:nvSpPr>
        <p:spPr>
          <a:xfrm>
            <a:off x="167197" y="606303"/>
            <a:ext cx="5366551" cy="4247317"/>
          </a:xfrm>
          <a:prstGeom prst="rect">
            <a:avLst/>
          </a:prstGeom>
          <a:solidFill>
            <a:srgbClr val="FFFF00"/>
          </a:solidFill>
        </p:spPr>
        <p:txBody>
          <a:bodyPr wrap="square">
            <a:spAutoFit/>
          </a:bodyPr>
          <a:lstStyle/>
          <a:p>
            <a:endParaRPr lang="el-GR" dirty="0">
              <a:hlinkClick r:id="rId2"/>
            </a:endParaRPr>
          </a:p>
          <a:p>
            <a:endParaRPr lang="el-GR" dirty="0">
              <a:hlinkClick r:id="rId2"/>
            </a:endParaRPr>
          </a:p>
          <a:p>
            <a:r>
              <a:rPr lang="el-GR" dirty="0">
                <a:hlinkClick r:id="rId2"/>
              </a:rPr>
              <a:t>https://www.greek-language.gr/greekLang/modern_greek/tools/lexica/triantafyllides/search.html?lq=%CE%A0%CE%91%CE%A1%CE%9D%CE%91%CE%A3%CE%A3%CE%99%CE%A3%CE%9C%CE%9F%CE%A3&amp;dq=</a:t>
            </a:r>
            <a:endParaRPr lang="el-GR" dirty="0"/>
          </a:p>
          <a:p>
            <a:endParaRPr lang="el-GR" dirty="0"/>
          </a:p>
          <a:p>
            <a:endParaRPr lang="el-GR" dirty="0"/>
          </a:p>
          <a:p>
            <a:endParaRPr lang="el-GR" dirty="0"/>
          </a:p>
          <a:p>
            <a:pPr algn="ctr"/>
            <a:r>
              <a:rPr lang="el-GR" b="1" dirty="0"/>
              <a:t>Παρνασσισμός</a:t>
            </a:r>
          </a:p>
          <a:p>
            <a:pPr algn="ctr"/>
            <a:endParaRPr lang="el-GR" b="1" dirty="0"/>
          </a:p>
          <a:p>
            <a:endParaRPr lang="el-GR" dirty="0"/>
          </a:p>
          <a:p>
            <a:endParaRPr lang="el-GR" dirty="0"/>
          </a:p>
          <a:p>
            <a:endParaRPr lang="el-GR" dirty="0"/>
          </a:p>
        </p:txBody>
      </p:sp>
      <p:sp>
        <p:nvSpPr>
          <p:cNvPr id="5" name="TextBox 4">
            <a:extLst>
              <a:ext uri="{FF2B5EF4-FFF2-40B4-BE49-F238E27FC236}">
                <a16:creationId xmlns:a16="http://schemas.microsoft.com/office/drawing/2014/main" id="{77A0774E-B21B-48C2-B7AE-90A59FD8C4C1}"/>
              </a:ext>
            </a:extLst>
          </p:cNvPr>
          <p:cNvSpPr txBox="1"/>
          <p:nvPr/>
        </p:nvSpPr>
        <p:spPr>
          <a:xfrm>
            <a:off x="5925845" y="606303"/>
            <a:ext cx="6098958" cy="4247317"/>
          </a:xfrm>
          <a:prstGeom prst="rect">
            <a:avLst/>
          </a:prstGeom>
          <a:solidFill>
            <a:srgbClr val="FFFF00"/>
          </a:solidFill>
        </p:spPr>
        <p:txBody>
          <a:bodyPr wrap="square">
            <a:spAutoFit/>
          </a:bodyPr>
          <a:lstStyle/>
          <a:p>
            <a:pPr algn="just"/>
            <a:endParaRPr lang="el-GR" dirty="0">
              <a:hlinkClick r:id="rId3"/>
            </a:endParaRPr>
          </a:p>
          <a:p>
            <a:pPr algn="just"/>
            <a:endParaRPr lang="el-GR" dirty="0">
              <a:hlinkClick r:id="rId3"/>
            </a:endParaRPr>
          </a:p>
          <a:p>
            <a:pPr algn="just"/>
            <a:r>
              <a:rPr lang="el-GR" dirty="0">
                <a:hlinkClick r:id="rId3"/>
              </a:rPr>
              <a:t>https://www.greek-language.gr/greekLang/modern_greek/tools/lexica/triantafyllides/search.html?lq=%CF%83%CF%85%CE%BC%CE%B2%CE%BF%CE%BB%CE%B9%CF%83%CE%BC%CE%BF%CF%82&amp;dq=</a:t>
            </a:r>
            <a:endParaRPr lang="el-GR" dirty="0"/>
          </a:p>
          <a:p>
            <a:pPr algn="just"/>
            <a:endParaRPr lang="el-GR" dirty="0"/>
          </a:p>
          <a:p>
            <a:pPr algn="just"/>
            <a:endParaRPr lang="el-GR" dirty="0"/>
          </a:p>
          <a:p>
            <a:pPr algn="ctr"/>
            <a:endParaRPr lang="el-GR" b="1" dirty="0"/>
          </a:p>
          <a:p>
            <a:pPr algn="ctr"/>
            <a:r>
              <a:rPr lang="el-GR" b="1" dirty="0"/>
              <a:t>Συμβολισμός</a:t>
            </a:r>
          </a:p>
          <a:p>
            <a:pPr algn="ctr"/>
            <a:endParaRPr lang="el-GR" dirty="0"/>
          </a:p>
          <a:p>
            <a:pPr algn="just"/>
            <a:endParaRPr lang="el-GR" dirty="0"/>
          </a:p>
          <a:p>
            <a:pPr algn="just"/>
            <a:endParaRPr lang="el-GR" dirty="0"/>
          </a:p>
          <a:p>
            <a:pPr algn="just"/>
            <a:endParaRPr lang="el-GR" dirty="0"/>
          </a:p>
        </p:txBody>
      </p:sp>
    </p:spTree>
    <p:extLst>
      <p:ext uri="{BB962C8B-B14F-4D97-AF65-F5344CB8AC3E}">
        <p14:creationId xmlns:p14="http://schemas.microsoft.com/office/powerpoint/2010/main" val="2330962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19370547-56F5-4E19-96B7-8A4248ED4FDA}"/>
              </a:ext>
            </a:extLst>
          </p:cNvPr>
          <p:cNvSpPr/>
          <p:nvPr/>
        </p:nvSpPr>
        <p:spPr>
          <a:xfrm>
            <a:off x="342900" y="223094"/>
            <a:ext cx="6555050" cy="6186309"/>
          </a:xfrm>
          <a:prstGeom prst="rect">
            <a:avLst/>
          </a:prstGeom>
          <a:ln>
            <a:solidFill>
              <a:schemeClr val="accent1"/>
            </a:solidFill>
          </a:ln>
        </p:spPr>
        <p:txBody>
          <a:bodyPr wrap="square">
            <a:spAutoFit/>
          </a:bodyPr>
          <a:lstStyle/>
          <a:p>
            <a:pPr algn="ctr"/>
            <a:r>
              <a:rPr lang="el-GR" b="1" i="1" dirty="0"/>
              <a:t>Χαρακτηριστικά της ποιητικής τέχνης του Κ.Π. Καβάφη</a:t>
            </a:r>
            <a:endParaRPr lang="en-US" b="1" i="1" dirty="0"/>
          </a:p>
          <a:p>
            <a:pPr algn="just"/>
            <a:endParaRPr lang="en-US" dirty="0"/>
          </a:p>
          <a:p>
            <a:pPr marL="285750" indent="-285750" algn="just">
              <a:buFont typeface="Arial" panose="020B0604020202020204" pitchFamily="34" charset="0"/>
              <a:buChar char="•"/>
            </a:pPr>
            <a:r>
              <a:rPr lang="el-GR" dirty="0"/>
              <a:t> Η </a:t>
            </a:r>
            <a:r>
              <a:rPr lang="el-GR" b="1" dirty="0"/>
              <a:t>πεζολογία</a:t>
            </a:r>
            <a:r>
              <a:rPr lang="el-GR" dirty="0"/>
              <a:t> (= η τάση ορισμένων ποιητών να γράφουν χωρίς αυστηρή τήρηση μετρικών κανόνων ή ρυθμού σε λόγο που μοιάζει με πεζό), </a:t>
            </a:r>
            <a:endParaRPr lang="en-US" dirty="0"/>
          </a:p>
          <a:p>
            <a:pPr marL="285750" indent="-285750" algn="just">
              <a:buFont typeface="Arial" panose="020B0604020202020204" pitchFamily="34" charset="0"/>
              <a:buChar char="•"/>
            </a:pPr>
            <a:r>
              <a:rPr lang="el-GR" dirty="0"/>
              <a:t>Η </a:t>
            </a:r>
            <a:r>
              <a:rPr lang="el-GR" b="1" dirty="0"/>
              <a:t>παραστατικότητα</a:t>
            </a:r>
            <a:r>
              <a:rPr lang="el-GR" dirty="0"/>
              <a:t> (= χρησιμοποίηση παραστατικών εικόνων)</a:t>
            </a:r>
            <a:endParaRPr lang="en-US" dirty="0"/>
          </a:p>
          <a:p>
            <a:pPr marL="285750" indent="-285750" algn="just">
              <a:buFont typeface="Arial" panose="020B0604020202020204" pitchFamily="34" charset="0"/>
              <a:buChar char="•"/>
            </a:pPr>
            <a:r>
              <a:rPr lang="el-GR" dirty="0"/>
              <a:t>Η </a:t>
            </a:r>
            <a:r>
              <a:rPr lang="el-GR" b="1" dirty="0"/>
              <a:t>γλωσσική ευστοχία</a:t>
            </a:r>
            <a:endParaRPr lang="en-US" b="1" dirty="0"/>
          </a:p>
          <a:p>
            <a:pPr marL="285750" indent="-285750" algn="just">
              <a:buFont typeface="Arial" panose="020B0604020202020204" pitchFamily="34" charset="0"/>
              <a:buChar char="•"/>
            </a:pPr>
            <a:r>
              <a:rPr lang="el-GR" dirty="0"/>
              <a:t> Η </a:t>
            </a:r>
            <a:r>
              <a:rPr lang="el-GR" b="1" dirty="0"/>
              <a:t>λεπτή ειρωνεία </a:t>
            </a:r>
            <a:endParaRPr lang="en-US" b="1" dirty="0"/>
          </a:p>
          <a:p>
            <a:pPr marL="285750" indent="-285750" algn="just">
              <a:buFont typeface="Arial" panose="020B0604020202020204" pitchFamily="34" charset="0"/>
              <a:buChar char="•"/>
            </a:pPr>
            <a:r>
              <a:rPr lang="el-GR" dirty="0"/>
              <a:t>Η </a:t>
            </a:r>
            <a:r>
              <a:rPr lang="el-GR" b="1" dirty="0"/>
              <a:t>υποβολή</a:t>
            </a:r>
            <a:r>
              <a:rPr lang="el-GR" dirty="0"/>
              <a:t> (τεχνική με την οποία ο συγγραφέας προσπαθεί να εισαγάγει στην ατμόσφαιρα που περιγράφεται στο έργο του τον αναγνώστη και να τον επηρεάσει έτσι, ώστε να του δημιουργήσει την κατάλληλη (την περιγραφόμενη στο έργο συναισθηματική κατάσταση) </a:t>
            </a:r>
            <a:endParaRPr lang="en-US" dirty="0"/>
          </a:p>
          <a:p>
            <a:pPr marL="285750" indent="-285750" algn="just">
              <a:buFont typeface="Arial" panose="020B0604020202020204" pitchFamily="34" charset="0"/>
              <a:buChar char="•"/>
            </a:pPr>
            <a:r>
              <a:rPr lang="el-GR" dirty="0"/>
              <a:t>Η </a:t>
            </a:r>
            <a:r>
              <a:rPr lang="el-GR" b="1" dirty="0"/>
              <a:t>αίσθηση του τραγικού </a:t>
            </a:r>
            <a:endParaRPr lang="en-US" b="1" dirty="0"/>
          </a:p>
          <a:p>
            <a:pPr marL="285750" indent="-285750" algn="just">
              <a:buFont typeface="Arial" panose="020B0604020202020204" pitchFamily="34" charset="0"/>
              <a:buChar char="•"/>
            </a:pPr>
            <a:r>
              <a:rPr lang="el-GR" dirty="0"/>
              <a:t>Ο </a:t>
            </a:r>
            <a:r>
              <a:rPr lang="el-GR" b="1" dirty="0"/>
              <a:t>διδακτικός τόνος </a:t>
            </a:r>
            <a:r>
              <a:rPr lang="el-GR" dirty="0"/>
              <a:t>των φιλοσοφικών που χαρακτηρίζονται και ποιήματα βιοθεωρίας (= η φιλοσοφία, ο τρόπος με τον οποίο κάποιος αντιμετωπίζει τη ζωή) </a:t>
            </a:r>
            <a:endParaRPr lang="en-US" dirty="0"/>
          </a:p>
          <a:p>
            <a:pPr marL="285750" indent="-285750" algn="just">
              <a:buFont typeface="Arial" panose="020B0604020202020204" pitchFamily="34" charset="0"/>
              <a:buChar char="•"/>
            </a:pPr>
            <a:r>
              <a:rPr lang="el-GR" dirty="0"/>
              <a:t>Ο </a:t>
            </a:r>
            <a:r>
              <a:rPr lang="el-GR" b="1" dirty="0"/>
              <a:t>ηδονισμός</a:t>
            </a:r>
            <a:r>
              <a:rPr lang="el-GR" dirty="0"/>
              <a:t> και ο </a:t>
            </a:r>
            <a:r>
              <a:rPr lang="el-GR" b="1" dirty="0"/>
              <a:t>αισθητισμός</a:t>
            </a:r>
            <a:r>
              <a:rPr lang="el-GR" dirty="0"/>
              <a:t> των ερωτικών... (ηδονισμός = εξιδανίκευση των ερωτικών, κυρίως, απολαύσεων / αισθητισμός = η καλλιτεχνική τάση προς την ωραιοποίηση του φαντασιακού κόσμου) </a:t>
            </a:r>
          </a:p>
        </p:txBody>
      </p:sp>
      <p:pic>
        <p:nvPicPr>
          <p:cNvPr id="4098" name="Picture 2" descr="http://www.greek-language.gr/digitalResources/cache/image/files/image/literature/concordance/kavafis/03.1926.360.jpg">
            <a:extLst>
              <a:ext uri="{FF2B5EF4-FFF2-40B4-BE49-F238E27FC236}">
                <a16:creationId xmlns:a16="http://schemas.microsoft.com/office/drawing/2014/main" id="{144B93C0-CDF5-46AC-B6D4-3A2F4393F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083" y="223093"/>
            <a:ext cx="4051547" cy="492595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0B634F96-DDDA-48E7-83FE-3C888BEA552C}"/>
              </a:ext>
            </a:extLst>
          </p:cNvPr>
          <p:cNvSpPr/>
          <p:nvPr/>
        </p:nvSpPr>
        <p:spPr>
          <a:xfrm>
            <a:off x="7910004" y="5332185"/>
            <a:ext cx="4051547" cy="1077218"/>
          </a:xfrm>
          <a:prstGeom prst="rect">
            <a:avLst/>
          </a:prstGeom>
          <a:solidFill>
            <a:schemeClr val="bg1"/>
          </a:solidFill>
          <a:ln>
            <a:solidFill>
              <a:srgbClr val="FFFF00"/>
            </a:solidFill>
          </a:ln>
        </p:spPr>
        <p:txBody>
          <a:bodyPr wrap="square">
            <a:spAutoFit/>
          </a:bodyPr>
          <a:lstStyle/>
          <a:p>
            <a:pPr algn="just"/>
            <a:r>
              <a:rPr lang="el-GR" sz="1600" b="1" i="1" dirty="0">
                <a:latin typeface="Calibri" panose="020F0502020204030204" pitchFamily="34" charset="0"/>
              </a:rPr>
              <a:t>Φωτογραφία του Κ.Π. Καβάφη σε ηλικία περίπου 65 ετών, στο σαλόνι του σπιτιού του [α΄ δημοσίευση Ο Ταχυδρόμος 500 (9 </a:t>
            </a:r>
            <a:r>
              <a:rPr lang="el-GR" sz="1600" b="1" i="1" dirty="0" err="1">
                <a:latin typeface="Calibri" panose="020F0502020204030204" pitchFamily="34" charset="0"/>
              </a:rPr>
              <a:t>Νοεμβρ</a:t>
            </a:r>
            <a:r>
              <a:rPr lang="el-GR" sz="1600" b="1" i="1" dirty="0">
                <a:latin typeface="Calibri" panose="020F0502020204030204" pitchFamily="34" charset="0"/>
              </a:rPr>
              <a:t>. 1963], με έντονο ρετουσάρισμα.</a:t>
            </a:r>
            <a:endParaRPr lang="el-GR" sz="1600" b="1" i="1" dirty="0"/>
          </a:p>
        </p:txBody>
      </p:sp>
    </p:spTree>
    <p:extLst>
      <p:ext uri="{BB962C8B-B14F-4D97-AF65-F5344CB8AC3E}">
        <p14:creationId xmlns:p14="http://schemas.microsoft.com/office/powerpoint/2010/main" val="785712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4C33C8C0-D8A4-432B-9F72-F866A164B2FA}"/>
              </a:ext>
            </a:extLst>
          </p:cNvPr>
          <p:cNvSpPr/>
          <p:nvPr/>
        </p:nvSpPr>
        <p:spPr>
          <a:xfrm>
            <a:off x="363984" y="197346"/>
            <a:ext cx="6516210" cy="6463308"/>
          </a:xfrm>
          <a:prstGeom prst="rect">
            <a:avLst/>
          </a:prstGeom>
          <a:solidFill>
            <a:schemeClr val="bg1"/>
          </a:solidFill>
          <a:ln>
            <a:solidFill>
              <a:srgbClr val="FFFF00"/>
            </a:solidFill>
          </a:ln>
        </p:spPr>
        <p:txBody>
          <a:bodyPr wrap="square">
            <a:spAutoFit/>
          </a:bodyPr>
          <a:lstStyle/>
          <a:p>
            <a:pPr algn="ctr"/>
            <a:r>
              <a:rPr lang="el-GR" dirty="0"/>
              <a:t>Η </a:t>
            </a:r>
            <a:r>
              <a:rPr lang="el-GR" b="1" dirty="0">
                <a:solidFill>
                  <a:srgbClr val="0070C0"/>
                </a:solidFill>
              </a:rPr>
              <a:t>γλώσσα</a:t>
            </a:r>
            <a:r>
              <a:rPr lang="el-GR" dirty="0"/>
              <a:t> και η </a:t>
            </a:r>
            <a:r>
              <a:rPr lang="el-GR" b="1" dirty="0">
                <a:solidFill>
                  <a:srgbClr val="0070C0"/>
                </a:solidFill>
              </a:rPr>
              <a:t>στιχουργική</a:t>
            </a:r>
            <a:r>
              <a:rPr lang="el-GR" dirty="0"/>
              <a:t> μορφή </a:t>
            </a:r>
          </a:p>
          <a:p>
            <a:pPr algn="ctr"/>
            <a:r>
              <a:rPr lang="el-GR" dirty="0"/>
              <a:t>των ποιημάτων του Καβάφη </a:t>
            </a:r>
          </a:p>
          <a:p>
            <a:pPr algn="ctr"/>
            <a:r>
              <a:rPr lang="el-GR" dirty="0"/>
              <a:t>ήταν </a:t>
            </a:r>
            <a:r>
              <a:rPr lang="el-GR" b="1" dirty="0">
                <a:solidFill>
                  <a:srgbClr val="0070C0"/>
                </a:solidFill>
              </a:rPr>
              <a:t>ιδιόρρυθμες</a:t>
            </a:r>
            <a:r>
              <a:rPr lang="en-US" dirty="0">
                <a:solidFill>
                  <a:srgbClr val="0070C0"/>
                </a:solidFill>
              </a:rPr>
              <a:t> </a:t>
            </a:r>
            <a:r>
              <a:rPr lang="en-US" dirty="0">
                <a:latin typeface="Times New Roman" panose="02020603050405020304" pitchFamily="18" charset="0"/>
                <a:cs typeface="Times New Roman" panose="02020603050405020304" pitchFamily="18" charset="0"/>
              </a:rPr>
              <a:t>&amp;</a:t>
            </a:r>
            <a:r>
              <a:rPr lang="el-GR" dirty="0"/>
              <a:t> </a:t>
            </a:r>
            <a:r>
              <a:rPr lang="el-GR" b="1" dirty="0">
                <a:solidFill>
                  <a:srgbClr val="0070C0"/>
                </a:solidFill>
              </a:rPr>
              <a:t>πρωτοποριακές</a:t>
            </a:r>
            <a:r>
              <a:rPr lang="el-GR" dirty="0"/>
              <a:t> για την εποχή τους. </a:t>
            </a:r>
            <a:endParaRPr lang="en-US" dirty="0"/>
          </a:p>
          <a:p>
            <a:pPr algn="just"/>
            <a:endParaRPr lang="en-US" dirty="0"/>
          </a:p>
          <a:p>
            <a:pPr algn="just"/>
            <a:r>
              <a:rPr lang="el-GR" b="1" i="1" dirty="0"/>
              <a:t>Τα βασικά χαρακτηριστικά τους είναι: </a:t>
            </a:r>
            <a:endParaRPr lang="en-US" b="1" i="1" dirty="0"/>
          </a:p>
          <a:p>
            <a:pPr algn="just"/>
            <a:endParaRPr lang="en-US" b="1" i="1" dirty="0"/>
          </a:p>
          <a:p>
            <a:pPr algn="just"/>
            <a:r>
              <a:rPr lang="el-GR" dirty="0"/>
              <a:t>•</a:t>
            </a:r>
            <a:r>
              <a:rPr lang="el-GR" u="sng" dirty="0"/>
              <a:t>Ιδιότυπη γλώσσα</a:t>
            </a:r>
            <a:r>
              <a:rPr lang="el-GR" dirty="0"/>
              <a:t>, μείγμα καθαρεύουσας και δημοτικής, με ιδιωματικά στοιχεία της Κωνσταντινούπολης και της Αλεξάνδρειας.</a:t>
            </a:r>
            <a:endParaRPr lang="en-US" dirty="0"/>
          </a:p>
          <a:p>
            <a:pPr algn="just"/>
            <a:r>
              <a:rPr lang="el-GR" dirty="0"/>
              <a:t> •Εξαιρετικά </a:t>
            </a:r>
            <a:r>
              <a:rPr lang="el-GR" u="sng" dirty="0"/>
              <a:t>λιτός λόγος</a:t>
            </a:r>
            <a:r>
              <a:rPr lang="el-GR" dirty="0"/>
              <a:t>, με ελάχιστα επίθετα (όσα υπάρχουν έχουν πάντα ιδιαίτερη σημασία, δεν είναι ποτέ συμβατικά, κοσμητικά επίθετα)</a:t>
            </a:r>
            <a:endParaRPr lang="en-US" dirty="0"/>
          </a:p>
          <a:p>
            <a:pPr algn="just"/>
            <a:r>
              <a:rPr lang="el-GR" dirty="0"/>
              <a:t> •</a:t>
            </a:r>
            <a:r>
              <a:rPr lang="el-GR" u="sng" dirty="0"/>
              <a:t>Ουδέτερη γλώσσα, </a:t>
            </a:r>
            <a:r>
              <a:rPr lang="el-GR" dirty="0"/>
              <a:t>σχεδόν πεζολογική, μακριά από τις ποιητικές συμβάσεις της εποχής. Η γλώσσα δεν αποκαλύπτει τα συναισθήματα </a:t>
            </a:r>
            <a:endParaRPr lang="en-US" dirty="0"/>
          </a:p>
          <a:p>
            <a:pPr algn="just"/>
            <a:r>
              <a:rPr lang="el-GR" dirty="0"/>
              <a:t>•Εξαιρετικά </a:t>
            </a:r>
            <a:r>
              <a:rPr lang="el-GR" u="sng" dirty="0"/>
              <a:t>σύντομα </a:t>
            </a:r>
            <a:r>
              <a:rPr lang="el-GR" dirty="0"/>
              <a:t>ποιήματα </a:t>
            </a:r>
            <a:endParaRPr lang="en-US" dirty="0"/>
          </a:p>
          <a:p>
            <a:pPr algn="just"/>
            <a:r>
              <a:rPr lang="el-GR" dirty="0"/>
              <a:t>•</a:t>
            </a:r>
            <a:r>
              <a:rPr lang="el-GR" u="sng" dirty="0"/>
              <a:t>Ιαμβικός ρυθμός </a:t>
            </a:r>
            <a:r>
              <a:rPr lang="el-GR" dirty="0"/>
              <a:t>αλλά τόσο επεξεργασμένος που συχνά είναι δύσκολο να διακριθεί </a:t>
            </a:r>
            <a:endParaRPr lang="en-US" dirty="0"/>
          </a:p>
          <a:p>
            <a:pPr algn="just"/>
            <a:r>
              <a:rPr lang="el-GR" dirty="0"/>
              <a:t>•Σχεδόν ολοκληρωτική </a:t>
            </a:r>
            <a:r>
              <a:rPr lang="el-GR" u="sng" dirty="0"/>
              <a:t>απουσία ομοιοκαταληξίας </a:t>
            </a:r>
          </a:p>
          <a:p>
            <a:pPr algn="just"/>
            <a:r>
              <a:rPr lang="el-GR" dirty="0"/>
              <a:t>•Ιδιαίτερη σημασία στα </a:t>
            </a:r>
            <a:r>
              <a:rPr lang="el-GR" u="sng" dirty="0"/>
              <a:t>σημεία στίξης: </a:t>
            </a:r>
          </a:p>
          <a:p>
            <a:pPr algn="just"/>
            <a:r>
              <a:rPr lang="el-GR" dirty="0"/>
              <a:t>παίζουν ρόλο για το νόημα (π.χ. ειρωνεία) ή λειτουργούν ως οδηγίες απαγγελίας (π.χ. χαμήλωμα του τόνου της φωνής στις παρενθέσεις).</a:t>
            </a:r>
          </a:p>
        </p:txBody>
      </p:sp>
      <p:pic>
        <p:nvPicPr>
          <p:cNvPr id="5122" name="Picture 2" descr="http://www.greek-language.gr/digitalResources/cache/image/files/image/literature/concordance/kavafis/04.1931.360.jpg">
            <a:extLst>
              <a:ext uri="{FF2B5EF4-FFF2-40B4-BE49-F238E27FC236}">
                <a16:creationId xmlns:a16="http://schemas.microsoft.com/office/drawing/2014/main" id="{E09144B6-08C5-4D47-A92F-F4007DE75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914" y="71022"/>
            <a:ext cx="3621349" cy="5113538"/>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464745EA-0BB7-4250-8ACF-122D11C6C0F7}"/>
              </a:ext>
            </a:extLst>
          </p:cNvPr>
          <p:cNvSpPr/>
          <p:nvPr/>
        </p:nvSpPr>
        <p:spPr>
          <a:xfrm>
            <a:off x="8459865" y="5418555"/>
            <a:ext cx="3448050" cy="1384995"/>
          </a:xfrm>
          <a:prstGeom prst="rect">
            <a:avLst/>
          </a:prstGeom>
          <a:solidFill>
            <a:schemeClr val="bg1"/>
          </a:solidFill>
          <a:ln>
            <a:solidFill>
              <a:srgbClr val="FFFF00"/>
            </a:solidFill>
          </a:ln>
        </p:spPr>
        <p:txBody>
          <a:bodyPr wrap="square">
            <a:spAutoFit/>
          </a:bodyPr>
          <a:lstStyle/>
          <a:p>
            <a:pPr algn="just"/>
            <a:endParaRPr lang="el-GR" sz="1400" b="1" i="1" dirty="0">
              <a:latin typeface="Calibri" panose="020F0502020204030204" pitchFamily="34" charset="0"/>
            </a:endParaRPr>
          </a:p>
          <a:p>
            <a:pPr algn="just"/>
            <a:r>
              <a:rPr lang="el-GR" sz="1400" b="1" i="1" dirty="0">
                <a:latin typeface="Calibri" panose="020F0502020204030204" pitchFamily="34" charset="0"/>
              </a:rPr>
              <a:t>«Η μοναδική φωτογραφία του μεγάλου Αλεξανδρινού </a:t>
            </a:r>
            <a:r>
              <a:rPr lang="el-GR" sz="1400" b="1" i="1" dirty="0" err="1">
                <a:latin typeface="Calibri" panose="020F0502020204030204" pitchFamily="34" charset="0"/>
              </a:rPr>
              <a:t>ποιητού</a:t>
            </a:r>
            <a:r>
              <a:rPr lang="el-GR" sz="1400" b="1" i="1" dirty="0">
                <a:latin typeface="Calibri" panose="020F0502020204030204" pitchFamily="34" charset="0"/>
              </a:rPr>
              <a:t> Κ. Π. Καβάφη, η οποία τον παρουσιάζει όπως είναι σήμερα», Η </a:t>
            </a:r>
            <a:r>
              <a:rPr lang="el-GR" sz="1400" b="1" i="1" dirty="0" err="1">
                <a:latin typeface="Calibri" panose="020F0502020204030204" pitchFamily="34" charset="0"/>
              </a:rPr>
              <a:t>Βραδυνή</a:t>
            </a:r>
            <a:r>
              <a:rPr lang="el-GR" sz="1400" b="1" i="1" dirty="0">
                <a:latin typeface="Calibri" panose="020F0502020204030204" pitchFamily="34" charset="0"/>
              </a:rPr>
              <a:t>, 19 Ιουλ. 1931. </a:t>
            </a:r>
          </a:p>
          <a:p>
            <a:pPr algn="just"/>
            <a:endParaRPr lang="el-GR" sz="1400" b="1" i="1" dirty="0"/>
          </a:p>
        </p:txBody>
      </p:sp>
    </p:spTree>
    <p:extLst>
      <p:ext uri="{BB962C8B-B14F-4D97-AF65-F5344CB8AC3E}">
        <p14:creationId xmlns:p14="http://schemas.microsoft.com/office/powerpoint/2010/main" val="30489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F8F2BC69-2715-4F7A-8103-EEFFC61188CC}"/>
              </a:ext>
            </a:extLst>
          </p:cNvPr>
          <p:cNvSpPr/>
          <p:nvPr/>
        </p:nvSpPr>
        <p:spPr>
          <a:xfrm>
            <a:off x="775317" y="1642771"/>
            <a:ext cx="4267200" cy="4801314"/>
          </a:xfrm>
          <a:prstGeom prst="rect">
            <a:avLst/>
          </a:prstGeom>
          <a:solidFill>
            <a:schemeClr val="bg1"/>
          </a:solidFill>
          <a:ln>
            <a:solidFill>
              <a:srgbClr val="FFFF00"/>
            </a:solidFill>
          </a:ln>
        </p:spPr>
        <p:txBody>
          <a:bodyPr wrap="square">
            <a:spAutoFit/>
          </a:bodyPr>
          <a:lstStyle/>
          <a:p>
            <a:endParaRPr lang="el-GR" dirty="0"/>
          </a:p>
          <a:p>
            <a:r>
              <a:rPr lang="el-GR" b="1" dirty="0"/>
              <a:t>* </a:t>
            </a:r>
            <a:r>
              <a:rPr lang="el-GR" dirty="0"/>
              <a:t>Γράφτηκε στα 1913, όταν η Ελλάδα βρίσκεται στη δίνη των Βαλκανικών Πολέμων </a:t>
            </a:r>
            <a:endParaRPr lang="en-US" dirty="0"/>
          </a:p>
          <a:p>
            <a:endParaRPr lang="en-US" dirty="0"/>
          </a:p>
          <a:p>
            <a:r>
              <a:rPr lang="el-GR" b="1" dirty="0"/>
              <a:t>* </a:t>
            </a:r>
            <a:r>
              <a:rPr lang="el-GR" dirty="0"/>
              <a:t>Είναι διδακτικό, παραινετικό ποίημα </a:t>
            </a:r>
            <a:endParaRPr lang="en-US" dirty="0"/>
          </a:p>
          <a:p>
            <a:endParaRPr lang="en-US" dirty="0"/>
          </a:p>
          <a:p>
            <a:r>
              <a:rPr lang="el-GR" b="1" dirty="0"/>
              <a:t>* </a:t>
            </a:r>
            <a:r>
              <a:rPr lang="el-GR" dirty="0"/>
              <a:t>Ο αφηγητής απευθύνεται σε β΄ πρόσωπο </a:t>
            </a:r>
          </a:p>
          <a:p>
            <a:r>
              <a:rPr lang="el-GR" dirty="0"/>
              <a:t>υποδεικνύοντάς του μια αξιοπρεπή, ηθική στάση ζωής</a:t>
            </a:r>
            <a:endParaRPr lang="en-US" dirty="0"/>
          </a:p>
          <a:p>
            <a:endParaRPr lang="en-US" dirty="0"/>
          </a:p>
          <a:p>
            <a:r>
              <a:rPr lang="el-GR" dirty="0"/>
              <a:t> </a:t>
            </a:r>
            <a:r>
              <a:rPr lang="el-GR" b="1" dirty="0"/>
              <a:t>* </a:t>
            </a:r>
            <a:r>
              <a:rPr lang="el-GR" dirty="0"/>
              <a:t>Είναι αποτέλεσμα προσωπικής εμπειρίας</a:t>
            </a:r>
          </a:p>
          <a:p>
            <a:endParaRPr lang="el-GR" dirty="0"/>
          </a:p>
          <a:p>
            <a:endParaRPr lang="el-GR" dirty="0"/>
          </a:p>
          <a:p>
            <a:endParaRPr lang="el-GR" dirty="0"/>
          </a:p>
        </p:txBody>
      </p:sp>
      <p:sp>
        <p:nvSpPr>
          <p:cNvPr id="3" name="Ορθογώνιο 2">
            <a:extLst>
              <a:ext uri="{FF2B5EF4-FFF2-40B4-BE49-F238E27FC236}">
                <a16:creationId xmlns:a16="http://schemas.microsoft.com/office/drawing/2014/main" id="{55FBB193-3B32-4745-BF75-64DEC2192BB6}"/>
              </a:ext>
            </a:extLst>
          </p:cNvPr>
          <p:cNvSpPr/>
          <p:nvPr/>
        </p:nvSpPr>
        <p:spPr>
          <a:xfrm>
            <a:off x="775317" y="314703"/>
            <a:ext cx="4533530" cy="1169551"/>
          </a:xfrm>
          <a:prstGeom prst="rect">
            <a:avLst/>
          </a:prstGeom>
          <a:solidFill>
            <a:srgbClr val="FFFF00"/>
          </a:solidFill>
        </p:spPr>
        <p:txBody>
          <a:bodyPr wrap="square">
            <a:spAutoFit/>
          </a:bodyPr>
          <a:lstStyle/>
          <a:p>
            <a:endParaRPr lang="el-GR" dirty="0"/>
          </a:p>
          <a:p>
            <a:r>
              <a:rPr lang="el-GR" dirty="0"/>
              <a:t>Κ.Π. ΚΑΒΑΦΗΣ, Όσο μπορείς</a:t>
            </a:r>
          </a:p>
          <a:p>
            <a:endParaRPr lang="el-GR" dirty="0"/>
          </a:p>
          <a:p>
            <a:r>
              <a:rPr lang="el-GR" sz="1600" b="1" i="1" dirty="0"/>
              <a:t>ΕΠΕΞΕΡΓΑΣΙΑ στο ποίημα</a:t>
            </a:r>
            <a:endParaRPr lang="el-GR" dirty="0"/>
          </a:p>
        </p:txBody>
      </p:sp>
      <p:sp>
        <p:nvSpPr>
          <p:cNvPr id="4" name="Ορθογώνιο 3">
            <a:extLst>
              <a:ext uri="{FF2B5EF4-FFF2-40B4-BE49-F238E27FC236}">
                <a16:creationId xmlns:a16="http://schemas.microsoft.com/office/drawing/2014/main" id="{A4094B73-6655-4D1A-8609-704F3A269946}"/>
              </a:ext>
            </a:extLst>
          </p:cNvPr>
          <p:cNvSpPr/>
          <p:nvPr/>
        </p:nvSpPr>
        <p:spPr>
          <a:xfrm>
            <a:off x="5433134" y="499768"/>
            <a:ext cx="6498453" cy="5858463"/>
          </a:xfrm>
          <a:prstGeom prst="rect">
            <a:avLst/>
          </a:prstGeom>
          <a:solidFill>
            <a:schemeClr val="bg1"/>
          </a:solidFill>
          <a:ln>
            <a:solidFill>
              <a:srgbClr val="FFFF00"/>
            </a:solidFill>
          </a:ln>
        </p:spPr>
        <p:txBody>
          <a:bodyPr wrap="square">
            <a:spAutoFit/>
          </a:bodyPr>
          <a:lstStyle/>
          <a:p>
            <a:pPr marL="342900" indent="-342900">
              <a:lnSpc>
                <a:spcPct val="150000"/>
              </a:lnSpc>
              <a:buAutoNum type="arabicPeriod"/>
            </a:pPr>
            <a:endParaRPr lang="el-GR" b="1" dirty="0"/>
          </a:p>
          <a:p>
            <a:pPr marL="342900" indent="-342900">
              <a:lnSpc>
                <a:spcPct val="150000"/>
              </a:lnSpc>
              <a:buAutoNum type="arabicPeriod"/>
            </a:pPr>
            <a:endParaRPr lang="el-GR" b="1" dirty="0"/>
          </a:p>
          <a:p>
            <a:pPr marL="342900" indent="-342900">
              <a:lnSpc>
                <a:spcPct val="150000"/>
              </a:lnSpc>
              <a:buAutoNum type="arabicPeriod"/>
            </a:pPr>
            <a:r>
              <a:rPr lang="el-GR" b="1" dirty="0"/>
              <a:t>Α΄ στροφή: </a:t>
            </a:r>
          </a:p>
          <a:p>
            <a:pPr>
              <a:lnSpc>
                <a:spcPct val="150000"/>
              </a:lnSpc>
            </a:pPr>
            <a:endParaRPr lang="en-US" b="1" dirty="0"/>
          </a:p>
          <a:p>
            <a:pPr>
              <a:lnSpc>
                <a:spcPct val="150000"/>
              </a:lnSpc>
            </a:pPr>
            <a:r>
              <a:rPr lang="el-GR" dirty="0"/>
              <a:t>Συμβουλές του αφηγητή για περιφρούρηση της αξιοπρέπειας του ανθρώπου. </a:t>
            </a:r>
            <a:endParaRPr lang="en-US" dirty="0"/>
          </a:p>
          <a:p>
            <a:pPr marL="342900" indent="-342900">
              <a:lnSpc>
                <a:spcPct val="150000"/>
              </a:lnSpc>
              <a:buAutoNum type="arabicPeriod"/>
            </a:pPr>
            <a:endParaRPr lang="en-US" dirty="0"/>
          </a:p>
          <a:p>
            <a:pPr>
              <a:lnSpc>
                <a:spcPct val="150000"/>
              </a:lnSpc>
            </a:pPr>
            <a:r>
              <a:rPr lang="el-GR" b="1" dirty="0"/>
              <a:t>2. Β΄ στροφή: </a:t>
            </a:r>
          </a:p>
          <a:p>
            <a:pPr>
              <a:lnSpc>
                <a:spcPct val="150000"/>
              </a:lnSpc>
            </a:pPr>
            <a:endParaRPr lang="en-US" b="1" dirty="0"/>
          </a:p>
          <a:p>
            <a:pPr>
              <a:lnSpc>
                <a:spcPct val="150000"/>
              </a:lnSpc>
            </a:pPr>
            <a:r>
              <a:rPr lang="el-GR" dirty="0"/>
              <a:t>Τρόποι εξευτελισμού της ζωής μας και η κατάληξη του ανθρώπου.</a:t>
            </a:r>
          </a:p>
          <a:p>
            <a:pPr>
              <a:lnSpc>
                <a:spcPct val="150000"/>
              </a:lnSpc>
            </a:pPr>
            <a:endParaRPr lang="el-GR" dirty="0"/>
          </a:p>
          <a:p>
            <a:pPr>
              <a:lnSpc>
                <a:spcPct val="150000"/>
              </a:lnSpc>
            </a:pPr>
            <a:endParaRPr lang="el-GR" dirty="0"/>
          </a:p>
          <a:p>
            <a:pPr>
              <a:lnSpc>
                <a:spcPct val="150000"/>
              </a:lnSpc>
            </a:pPr>
            <a:endParaRPr lang="el-GR" dirty="0"/>
          </a:p>
        </p:txBody>
      </p:sp>
    </p:spTree>
    <p:extLst>
      <p:ext uri="{BB962C8B-B14F-4D97-AF65-F5344CB8AC3E}">
        <p14:creationId xmlns:p14="http://schemas.microsoft.com/office/powerpoint/2010/main" val="2552563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EDD59A16-EC96-4CC6-BD11-05D40CBD0773}"/>
              </a:ext>
            </a:extLst>
          </p:cNvPr>
          <p:cNvSpPr/>
          <p:nvPr/>
        </p:nvSpPr>
        <p:spPr>
          <a:xfrm>
            <a:off x="659906" y="723037"/>
            <a:ext cx="6397841" cy="5601533"/>
          </a:xfrm>
          <a:prstGeom prst="rect">
            <a:avLst/>
          </a:prstGeom>
          <a:solidFill>
            <a:schemeClr val="bg1"/>
          </a:solidFill>
          <a:ln>
            <a:solidFill>
              <a:srgbClr val="FFFF00"/>
            </a:solidFill>
          </a:ln>
        </p:spPr>
        <p:txBody>
          <a:bodyPr wrap="square">
            <a:spAutoFit/>
          </a:bodyPr>
          <a:lstStyle/>
          <a:p>
            <a:endParaRPr lang="el-GR" dirty="0"/>
          </a:p>
          <a:p>
            <a:pPr algn="ctr"/>
            <a:endParaRPr lang="el-GR" b="1" dirty="0"/>
          </a:p>
          <a:p>
            <a:pPr algn="ctr"/>
            <a:r>
              <a:rPr lang="el-GR" b="1" dirty="0"/>
              <a:t>Δομικά στοιχεία</a:t>
            </a:r>
          </a:p>
          <a:p>
            <a:pPr algn="ctr"/>
            <a:endParaRPr lang="en-US" b="1" dirty="0"/>
          </a:p>
          <a:p>
            <a:endParaRPr lang="en-US" dirty="0"/>
          </a:p>
          <a:p>
            <a:endParaRPr lang="en-US" dirty="0"/>
          </a:p>
          <a:p>
            <a:pPr marL="285750" indent="-285750">
              <a:buFont typeface="Arial" panose="020B0604020202020204" pitchFamily="34" charset="0"/>
              <a:buChar char="•"/>
            </a:pPr>
            <a:r>
              <a:rPr lang="el-GR" sz="1600" b="1" dirty="0">
                <a:solidFill>
                  <a:srgbClr val="0070C0"/>
                </a:solidFill>
              </a:rPr>
              <a:t>Οι τρεις ενεργητικές μετοχές </a:t>
            </a:r>
          </a:p>
          <a:p>
            <a:endParaRPr lang="el-GR" dirty="0"/>
          </a:p>
          <a:p>
            <a:r>
              <a:rPr lang="el-GR" dirty="0"/>
              <a:t>(«</a:t>
            </a:r>
            <a:r>
              <a:rPr lang="el-GR" dirty="0" err="1"/>
              <a:t>πηαίνοντας</a:t>
            </a:r>
            <a:r>
              <a:rPr lang="el-GR" dirty="0"/>
              <a:t>», «γυρίζοντας», «εκθέτοντας»): </a:t>
            </a:r>
            <a:endParaRPr lang="en-US" dirty="0"/>
          </a:p>
          <a:p>
            <a:endParaRPr lang="en-US" dirty="0"/>
          </a:p>
          <a:p>
            <a:pPr marL="285750" indent="-285750">
              <a:buFont typeface="Arial" panose="020B0604020202020204" pitchFamily="34" charset="0"/>
              <a:buChar char="•"/>
            </a:pPr>
            <a:endParaRPr lang="en-US" b="1" dirty="0"/>
          </a:p>
          <a:p>
            <a:r>
              <a:rPr lang="el-GR" b="1" dirty="0"/>
              <a:t>α) </a:t>
            </a:r>
            <a:r>
              <a:rPr lang="el-GR" b="1" dirty="0">
                <a:solidFill>
                  <a:srgbClr val="FFC000"/>
                </a:solidFill>
              </a:rPr>
              <a:t>Αναδεικνύουν</a:t>
            </a:r>
            <a:r>
              <a:rPr lang="el-GR" b="1" dirty="0"/>
              <a:t> </a:t>
            </a:r>
            <a:r>
              <a:rPr lang="el-GR" dirty="0"/>
              <a:t>το θέμα της προσωπικής ευθύνης του ανθρώπου στο   </a:t>
            </a:r>
            <a:r>
              <a:rPr lang="el-GR" b="1" dirty="0"/>
              <a:t>π ώ ς  </a:t>
            </a:r>
            <a:r>
              <a:rPr lang="el-GR" dirty="0"/>
              <a:t> θα πορευτεί τη ζωή του.</a:t>
            </a:r>
            <a:endParaRPr lang="en-US" dirty="0"/>
          </a:p>
          <a:p>
            <a:endParaRPr lang="en-US" dirty="0"/>
          </a:p>
          <a:p>
            <a:endParaRPr lang="en-US" dirty="0"/>
          </a:p>
          <a:p>
            <a:r>
              <a:rPr lang="el-GR" b="1" dirty="0"/>
              <a:t>β) </a:t>
            </a:r>
            <a:r>
              <a:rPr lang="el-GR" b="1" dirty="0">
                <a:solidFill>
                  <a:srgbClr val="FFC000"/>
                </a:solidFill>
              </a:rPr>
              <a:t>Υποδεικνύουν</a:t>
            </a:r>
            <a:r>
              <a:rPr lang="el-GR" dirty="0"/>
              <a:t> τον </a:t>
            </a:r>
            <a:r>
              <a:rPr lang="el-GR" b="1" dirty="0"/>
              <a:t>τ ρ ό π ο </a:t>
            </a:r>
            <a:r>
              <a:rPr lang="el-GR" dirty="0"/>
              <a:t> με τον οποίο η ζωή του καταντά «ξένη και φορτική».</a:t>
            </a:r>
          </a:p>
          <a:p>
            <a:endParaRPr lang="el-GR" dirty="0"/>
          </a:p>
          <a:p>
            <a:endParaRPr lang="el-GR" dirty="0"/>
          </a:p>
          <a:p>
            <a:endParaRPr lang="el-GR" dirty="0"/>
          </a:p>
        </p:txBody>
      </p:sp>
      <p:pic>
        <p:nvPicPr>
          <p:cNvPr id="6146" name="Picture 2" descr="http://www.greek-language.gr/digitalResources/cache/image/files/image/literature/concordance/kavafis/05.kefallinos.360.jpg">
            <a:extLst>
              <a:ext uri="{FF2B5EF4-FFF2-40B4-BE49-F238E27FC236}">
                <a16:creationId xmlns:a16="http://schemas.microsoft.com/office/drawing/2014/main" id="{D9D96186-9D36-48B6-9213-685D99C68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3093" y="133350"/>
            <a:ext cx="4022232"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D45DA424-050E-4E90-AE29-1EED2A751110}"/>
              </a:ext>
            </a:extLst>
          </p:cNvPr>
          <p:cNvSpPr/>
          <p:nvPr/>
        </p:nvSpPr>
        <p:spPr>
          <a:xfrm>
            <a:off x="8103093" y="5339655"/>
            <a:ext cx="3946217" cy="1384995"/>
          </a:xfrm>
          <a:prstGeom prst="rect">
            <a:avLst/>
          </a:prstGeom>
          <a:solidFill>
            <a:schemeClr val="bg1"/>
          </a:solidFill>
          <a:ln>
            <a:solidFill>
              <a:srgbClr val="FFFF00"/>
            </a:solidFill>
          </a:ln>
        </p:spPr>
        <p:txBody>
          <a:bodyPr wrap="square">
            <a:spAutoFit/>
          </a:bodyPr>
          <a:lstStyle/>
          <a:p>
            <a:pPr algn="just"/>
            <a:r>
              <a:rPr lang="el-GR" sz="1400" b="1" i="1" dirty="0">
                <a:latin typeface="Calibri" panose="020F0502020204030204" pitchFamily="34" charset="0"/>
              </a:rPr>
              <a:t>Χαλκογραφία του Γιάννη </a:t>
            </a:r>
            <a:r>
              <a:rPr lang="el-GR" sz="1400" b="1" i="1" dirty="0" err="1">
                <a:latin typeface="Calibri" panose="020F0502020204030204" pitchFamily="34" charset="0"/>
              </a:rPr>
              <a:t>Κεφαλληνού</a:t>
            </a:r>
            <a:r>
              <a:rPr lang="el-GR" sz="1400" b="1" i="1" dirty="0">
                <a:latin typeface="Calibri" panose="020F0502020204030204" pitchFamily="34" charset="0"/>
              </a:rPr>
              <a:t> (1921), δημοσιευμένη στο μεταθανάτιο αφιέρωμα στη Νέα Εστία </a:t>
            </a:r>
            <a:r>
              <a:rPr lang="el-GR" sz="1400" b="1" i="1" dirty="0">
                <a:latin typeface="Calibri" panose="020F0502020204030204" pitchFamily="34" charset="0"/>
                <a:hlinkClick r:id="rId3">
                  <a:extLst>
                    <a:ext uri="{A12FA001-AC4F-418D-AE19-62706E023703}">
                      <ahyp:hlinkClr xmlns:ahyp="http://schemas.microsoft.com/office/drawing/2018/hyperlinkcolor" val="tx"/>
                    </a:ext>
                  </a:extLst>
                </a:hlinkClick>
              </a:rPr>
              <a:t>158 (15 Ιουλ. 1933</a:t>
            </a:r>
            <a:r>
              <a:rPr lang="el-GR" sz="1400" b="1" i="1" dirty="0">
                <a:latin typeface="Calibri" panose="020F0502020204030204" pitchFamily="34" charset="0"/>
              </a:rPr>
              <a:t>), 738. Το πορτρέτο κοσμεί τη δίτομη έκδοση των αναγνωρισμένων ποιημάτων από τις εκδόσεις Ίκαρος, σε επιμέλεια Γ. Π. Σαββίδη.</a:t>
            </a:r>
            <a:endParaRPr lang="el-GR" sz="1400" b="1" i="1" dirty="0"/>
          </a:p>
        </p:txBody>
      </p:sp>
    </p:spTree>
    <p:extLst>
      <p:ext uri="{BB962C8B-B14F-4D97-AF65-F5344CB8AC3E}">
        <p14:creationId xmlns:p14="http://schemas.microsoft.com/office/powerpoint/2010/main" val="169545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4408DB5-A252-4F1C-955C-52AE1DA6BC80}"/>
              </a:ext>
            </a:extLst>
          </p:cNvPr>
          <p:cNvSpPr/>
          <p:nvPr/>
        </p:nvSpPr>
        <p:spPr>
          <a:xfrm>
            <a:off x="847726" y="335845"/>
            <a:ext cx="6096000" cy="6186309"/>
          </a:xfrm>
          <a:prstGeom prst="rect">
            <a:avLst/>
          </a:prstGeom>
          <a:solidFill>
            <a:schemeClr val="bg1"/>
          </a:solidFill>
          <a:ln>
            <a:solidFill>
              <a:srgbClr val="FFFF00"/>
            </a:solidFill>
          </a:ln>
        </p:spPr>
        <p:txBody>
          <a:bodyPr>
            <a:spAutoFit/>
          </a:bodyPr>
          <a:lstStyle/>
          <a:p>
            <a:r>
              <a:rPr lang="el-GR" b="1" u="sng" dirty="0">
                <a:solidFill>
                  <a:schemeClr val="accent1">
                    <a:lumMod val="75000"/>
                  </a:schemeClr>
                </a:solidFill>
              </a:rPr>
              <a:t>Συμβουλή του αφηγητή: </a:t>
            </a:r>
            <a:endParaRPr lang="en-US" b="1" u="sng" dirty="0">
              <a:solidFill>
                <a:schemeClr val="accent1">
                  <a:lumMod val="75000"/>
                </a:schemeClr>
              </a:solidFill>
            </a:endParaRPr>
          </a:p>
          <a:p>
            <a:endParaRPr lang="en-US" dirty="0"/>
          </a:p>
          <a:p>
            <a:r>
              <a:rPr lang="el-GR" dirty="0"/>
              <a:t>« Προσπάθησε να κάμεις τη ζωή σου όπως τη θέλεις», «όσο μπορείς» </a:t>
            </a:r>
            <a:endParaRPr lang="en-US" dirty="0"/>
          </a:p>
          <a:p>
            <a:endParaRPr lang="en-US" dirty="0"/>
          </a:p>
          <a:p>
            <a:r>
              <a:rPr lang="el-GR" b="1" dirty="0">
                <a:solidFill>
                  <a:schemeClr val="accent1">
                    <a:lumMod val="75000"/>
                  </a:schemeClr>
                </a:solidFill>
              </a:rPr>
              <a:t>1</a:t>
            </a:r>
            <a:r>
              <a:rPr lang="el-GR" b="1" baseline="30000" dirty="0">
                <a:solidFill>
                  <a:schemeClr val="accent1">
                    <a:lumMod val="75000"/>
                  </a:schemeClr>
                </a:solidFill>
              </a:rPr>
              <a:t>η</a:t>
            </a:r>
            <a:r>
              <a:rPr lang="el-GR" b="1" dirty="0">
                <a:solidFill>
                  <a:schemeClr val="accent1">
                    <a:lumMod val="75000"/>
                  </a:schemeClr>
                </a:solidFill>
              </a:rPr>
              <a:t>  παραίνεση: </a:t>
            </a:r>
            <a:r>
              <a:rPr lang="el-GR" dirty="0"/>
              <a:t>«μην την εξευτελίζεις» </a:t>
            </a:r>
            <a:endParaRPr lang="en-US" dirty="0"/>
          </a:p>
          <a:p>
            <a:endParaRPr lang="en-US" dirty="0"/>
          </a:p>
          <a:p>
            <a:r>
              <a:rPr lang="el-GR" dirty="0"/>
              <a:t>Τρόποι εξευτελισμού: «μες στην πολλή συνάφεια του κόσμου», «μες </a:t>
            </a:r>
            <a:r>
              <a:rPr lang="el-GR" dirty="0" err="1"/>
              <a:t>στες</a:t>
            </a:r>
            <a:r>
              <a:rPr lang="el-GR" dirty="0"/>
              <a:t> πολλές κινήσεις κι ομιλίες» </a:t>
            </a:r>
            <a:endParaRPr lang="en-US" dirty="0"/>
          </a:p>
          <a:p>
            <a:endParaRPr lang="en-US" dirty="0"/>
          </a:p>
          <a:p>
            <a:r>
              <a:rPr lang="el-GR" b="1" dirty="0">
                <a:solidFill>
                  <a:schemeClr val="accent1">
                    <a:lumMod val="75000"/>
                  </a:schemeClr>
                </a:solidFill>
              </a:rPr>
              <a:t>2</a:t>
            </a:r>
            <a:r>
              <a:rPr lang="el-GR" b="1" baseline="30000" dirty="0">
                <a:solidFill>
                  <a:schemeClr val="accent1">
                    <a:lumMod val="75000"/>
                  </a:schemeClr>
                </a:solidFill>
              </a:rPr>
              <a:t>η</a:t>
            </a:r>
            <a:r>
              <a:rPr lang="el-GR" b="1" dirty="0">
                <a:solidFill>
                  <a:schemeClr val="accent1">
                    <a:lumMod val="75000"/>
                  </a:schemeClr>
                </a:solidFill>
              </a:rPr>
              <a:t>  παραίνεση: </a:t>
            </a:r>
            <a:r>
              <a:rPr lang="el-GR" dirty="0"/>
              <a:t>«μην την εξευτελίζεις… </a:t>
            </a:r>
            <a:r>
              <a:rPr lang="el-GR" dirty="0" err="1"/>
              <a:t>πηαίνοντας</a:t>
            </a:r>
            <a:r>
              <a:rPr lang="el-GR" dirty="0"/>
              <a:t>, γυρίζοντας, εκθέτοντας» </a:t>
            </a:r>
            <a:endParaRPr lang="en-US" dirty="0"/>
          </a:p>
          <a:p>
            <a:endParaRPr lang="en-US" dirty="0"/>
          </a:p>
          <a:p>
            <a:r>
              <a:rPr lang="el-GR" b="1" u="sng" dirty="0">
                <a:solidFill>
                  <a:schemeClr val="accent6">
                    <a:lumMod val="75000"/>
                  </a:schemeClr>
                </a:solidFill>
              </a:rPr>
              <a:t>Τρόποι εξευτελισμού: </a:t>
            </a:r>
          </a:p>
          <a:p>
            <a:endParaRPr lang="el-GR" dirty="0"/>
          </a:p>
          <a:p>
            <a:r>
              <a:rPr lang="el-GR" dirty="0"/>
              <a:t>«στων σχέσεων και των συναναστροφών την καθημερινή ανοησία» </a:t>
            </a:r>
            <a:endParaRPr lang="en-US" dirty="0"/>
          </a:p>
          <a:p>
            <a:endParaRPr lang="en-US" dirty="0"/>
          </a:p>
          <a:p>
            <a:r>
              <a:rPr lang="el-GR" b="1" u="sng" dirty="0">
                <a:solidFill>
                  <a:schemeClr val="accent6">
                    <a:lumMod val="75000"/>
                  </a:schemeClr>
                </a:solidFill>
              </a:rPr>
              <a:t>Κατάληξη: </a:t>
            </a:r>
          </a:p>
          <a:p>
            <a:endParaRPr lang="el-GR" b="1" u="sng" dirty="0">
              <a:solidFill>
                <a:schemeClr val="accent6">
                  <a:lumMod val="75000"/>
                </a:schemeClr>
              </a:solidFill>
            </a:endParaRPr>
          </a:p>
          <a:p>
            <a:r>
              <a:rPr lang="el-GR" dirty="0"/>
              <a:t>Η ζωή θα γίνει «μια ξένη φορτική»</a:t>
            </a:r>
          </a:p>
          <a:p>
            <a:endParaRPr lang="el-GR" dirty="0"/>
          </a:p>
        </p:txBody>
      </p:sp>
      <p:pic>
        <p:nvPicPr>
          <p:cNvPr id="7170" name="Picture 2" descr="http://www.greek-language.gr/digitalResources/cache/image/files/image/literature/concordance/kavafis/06.maleas.360.jpg">
            <a:extLst>
              <a:ext uri="{FF2B5EF4-FFF2-40B4-BE49-F238E27FC236}">
                <a16:creationId xmlns:a16="http://schemas.microsoft.com/office/drawing/2014/main" id="{8CA937F5-A904-4136-9719-0835FAE81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275" y="104774"/>
            <a:ext cx="3810000" cy="473392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DB513761-02F0-48BC-A948-30AC46E512FD}"/>
              </a:ext>
            </a:extLst>
          </p:cNvPr>
          <p:cNvSpPr/>
          <p:nvPr/>
        </p:nvSpPr>
        <p:spPr>
          <a:xfrm>
            <a:off x="8296275" y="5075134"/>
            <a:ext cx="3732968" cy="1384995"/>
          </a:xfrm>
          <a:prstGeom prst="rect">
            <a:avLst/>
          </a:prstGeom>
          <a:solidFill>
            <a:schemeClr val="bg1"/>
          </a:solidFill>
          <a:ln>
            <a:solidFill>
              <a:srgbClr val="FFFF00"/>
            </a:solidFill>
          </a:ln>
        </p:spPr>
        <p:txBody>
          <a:bodyPr wrap="square">
            <a:spAutoFit/>
          </a:bodyPr>
          <a:lstStyle/>
          <a:p>
            <a:pPr algn="just"/>
            <a:endParaRPr lang="el-GR" sz="1400" b="1" i="1" dirty="0">
              <a:latin typeface="Calibri" panose="020F0502020204030204" pitchFamily="34" charset="0"/>
            </a:endParaRPr>
          </a:p>
          <a:p>
            <a:pPr algn="just"/>
            <a:r>
              <a:rPr lang="el-GR" sz="1400" b="1" i="1" dirty="0">
                <a:latin typeface="Calibri" panose="020F0502020204030204" pitchFamily="34" charset="0"/>
              </a:rPr>
              <a:t>Σκίτσο του Κωνσταντίνου Μαλέα με ιδιόχειρη αφιέρωση (1923), Νέα Τέχνη 1/7-10 (</a:t>
            </a:r>
            <a:r>
              <a:rPr lang="el-GR" sz="1400" b="1" i="1" dirty="0" err="1">
                <a:latin typeface="Calibri" panose="020F0502020204030204" pitchFamily="34" charset="0"/>
              </a:rPr>
              <a:t>Ιούλ</a:t>
            </a:r>
            <a:r>
              <a:rPr lang="el-GR" sz="1400" b="1" i="1" dirty="0">
                <a:latin typeface="Calibri" panose="020F0502020204030204" pitchFamily="34" charset="0"/>
              </a:rPr>
              <a:t>.-Οκτ. 1924), 38. Αναδημοσίευση στη Νέα Εστία </a:t>
            </a:r>
            <a:r>
              <a:rPr lang="el-GR" sz="1400" b="1" i="1" dirty="0">
                <a:latin typeface="Calibri" panose="020F0502020204030204" pitchFamily="34" charset="0"/>
                <a:hlinkClick r:id="rId3">
                  <a:extLst>
                    <a:ext uri="{A12FA001-AC4F-418D-AE19-62706E023703}">
                      <ahyp:hlinkClr xmlns:ahyp="http://schemas.microsoft.com/office/drawing/2018/hyperlinkcolor" val="tx"/>
                    </a:ext>
                  </a:extLst>
                </a:hlinkClick>
              </a:rPr>
              <a:t>158 (15 Ιουλ. 1933</a:t>
            </a:r>
            <a:r>
              <a:rPr lang="el-GR" sz="1400" b="1" i="1" dirty="0">
                <a:latin typeface="Calibri" panose="020F0502020204030204" pitchFamily="34" charset="0"/>
              </a:rPr>
              <a:t>), 748.</a:t>
            </a:r>
          </a:p>
          <a:p>
            <a:pPr algn="just"/>
            <a:endParaRPr lang="el-GR" sz="1400" b="1" i="1" dirty="0"/>
          </a:p>
        </p:txBody>
      </p:sp>
    </p:spTree>
    <p:extLst>
      <p:ext uri="{BB962C8B-B14F-4D97-AF65-F5344CB8AC3E}">
        <p14:creationId xmlns:p14="http://schemas.microsoft.com/office/powerpoint/2010/main" val="400880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reek-language.gr/digitalResources/cache/image/files/image/literature/concordance/kavafis/01.g55.360.jpg">
            <a:extLst>
              <a:ext uri="{FF2B5EF4-FFF2-40B4-BE49-F238E27FC236}">
                <a16:creationId xmlns:a16="http://schemas.microsoft.com/office/drawing/2014/main" id="{731A62F8-7B47-4515-963A-5983F4EDF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922" y="160045"/>
            <a:ext cx="5584055" cy="6604739"/>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7961FB54-96BF-4456-A62A-3D1957B6A429}"/>
              </a:ext>
            </a:extLst>
          </p:cNvPr>
          <p:cNvSpPr/>
          <p:nvPr/>
        </p:nvSpPr>
        <p:spPr>
          <a:xfrm>
            <a:off x="153140" y="6118453"/>
            <a:ext cx="6096000" cy="646331"/>
          </a:xfrm>
          <a:prstGeom prst="rect">
            <a:avLst/>
          </a:prstGeom>
          <a:solidFill>
            <a:schemeClr val="accent1">
              <a:lumMod val="40000"/>
              <a:lumOff val="60000"/>
            </a:schemeClr>
          </a:solidFill>
        </p:spPr>
        <p:txBody>
          <a:bodyPr>
            <a:spAutoFit/>
          </a:bodyPr>
          <a:lstStyle/>
          <a:p>
            <a:r>
              <a:rPr lang="el-GR" i="1" dirty="0">
                <a:solidFill>
                  <a:srgbClr val="666666"/>
                </a:solidFill>
                <a:latin typeface="Calibri" panose="020F0502020204030204" pitchFamily="34" charset="0"/>
              </a:rPr>
              <a:t>Φωτογραφία του Καβάφη, στο φωτογραφείο </a:t>
            </a:r>
            <a:r>
              <a:rPr lang="el-GR" i="1" dirty="0" err="1">
                <a:solidFill>
                  <a:srgbClr val="666666"/>
                </a:solidFill>
                <a:latin typeface="Calibri" panose="020F0502020204030204" pitchFamily="34" charset="0"/>
              </a:rPr>
              <a:t>Fettel</a:t>
            </a:r>
            <a:r>
              <a:rPr lang="el-GR" i="1" dirty="0">
                <a:solidFill>
                  <a:srgbClr val="666666"/>
                </a:solidFill>
                <a:latin typeface="Calibri" panose="020F0502020204030204" pitchFamily="34" charset="0"/>
              </a:rPr>
              <a:t> &amp; </a:t>
            </a:r>
            <a:r>
              <a:rPr lang="el-GR" i="1" dirty="0" err="1">
                <a:solidFill>
                  <a:srgbClr val="666666"/>
                </a:solidFill>
                <a:latin typeface="Calibri" panose="020F0502020204030204" pitchFamily="34" charset="0"/>
              </a:rPr>
              <a:t>Bernard</a:t>
            </a:r>
            <a:r>
              <a:rPr lang="el-GR" i="1" dirty="0">
                <a:solidFill>
                  <a:srgbClr val="666666"/>
                </a:solidFill>
                <a:latin typeface="Calibri" panose="020F0502020204030204" pitchFamily="34" charset="0"/>
              </a:rPr>
              <a:t>, πιθανότατα γύρω στα 1896 </a:t>
            </a:r>
            <a:endParaRPr lang="el-GR" i="1" dirty="0"/>
          </a:p>
        </p:txBody>
      </p:sp>
    </p:spTree>
    <p:extLst>
      <p:ext uri="{BB962C8B-B14F-4D97-AF65-F5344CB8AC3E}">
        <p14:creationId xmlns:p14="http://schemas.microsoft.com/office/powerpoint/2010/main" val="1411061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048D6823-CBEF-4E54-99FE-09C341C762E9}"/>
              </a:ext>
            </a:extLst>
          </p:cNvPr>
          <p:cNvSpPr/>
          <p:nvPr/>
        </p:nvSpPr>
        <p:spPr>
          <a:xfrm>
            <a:off x="633273" y="545445"/>
            <a:ext cx="5740893" cy="6186309"/>
          </a:xfrm>
          <a:prstGeom prst="rect">
            <a:avLst/>
          </a:prstGeom>
          <a:solidFill>
            <a:schemeClr val="bg1"/>
          </a:solidFill>
          <a:ln>
            <a:solidFill>
              <a:srgbClr val="FFFF00"/>
            </a:solidFill>
          </a:ln>
        </p:spPr>
        <p:txBody>
          <a:bodyPr wrap="square">
            <a:spAutoFit/>
          </a:bodyPr>
          <a:lstStyle/>
          <a:p>
            <a:pPr algn="ctr"/>
            <a:r>
              <a:rPr lang="el-GR" b="1" dirty="0"/>
              <a:t>Οπτική του αφηγητή </a:t>
            </a:r>
            <a:endParaRPr lang="en-US" b="1" dirty="0"/>
          </a:p>
          <a:p>
            <a:pPr algn="just"/>
            <a:endParaRPr lang="en-US" dirty="0"/>
          </a:p>
          <a:p>
            <a:pPr marL="342900" indent="-342900" algn="just">
              <a:buAutoNum type="arabicPeriod"/>
            </a:pPr>
            <a:r>
              <a:rPr lang="el-GR" b="1" i="1" dirty="0"/>
              <a:t>Κώδικας συμπεριφοράς στην ατομική και</a:t>
            </a:r>
            <a:endParaRPr lang="en-US" b="1" i="1" dirty="0"/>
          </a:p>
          <a:p>
            <a:pPr algn="just"/>
            <a:r>
              <a:rPr lang="el-GR" b="1" i="1" dirty="0"/>
              <a:t>κοινωνική ζωή: </a:t>
            </a:r>
            <a:endParaRPr lang="en-US" b="1" i="1" dirty="0"/>
          </a:p>
          <a:p>
            <a:pPr algn="just"/>
            <a:endParaRPr lang="en-US" dirty="0"/>
          </a:p>
          <a:p>
            <a:pPr algn="just"/>
            <a:r>
              <a:rPr lang="el-GR" dirty="0"/>
              <a:t>Διασφάλιση της προσωπικής ελευθερίας/προάσπιση της αξιοπρέπειας </a:t>
            </a:r>
            <a:endParaRPr lang="en-US" dirty="0"/>
          </a:p>
          <a:p>
            <a:pPr algn="just"/>
            <a:r>
              <a:rPr lang="el-GR" dirty="0"/>
              <a:t>«όσο μπορείς»/ αποφυγή εκδηλώσεων εντυπωσιασμού. </a:t>
            </a:r>
            <a:endParaRPr lang="en-US" dirty="0"/>
          </a:p>
          <a:p>
            <a:pPr algn="just"/>
            <a:endParaRPr lang="en-US" dirty="0"/>
          </a:p>
          <a:p>
            <a:pPr algn="just"/>
            <a:r>
              <a:rPr lang="el-GR" dirty="0"/>
              <a:t>2. </a:t>
            </a:r>
            <a:r>
              <a:rPr lang="el-GR" b="1" i="1" dirty="0"/>
              <a:t>Πράξεις που εξευτελίζουν τη ζωή μας:</a:t>
            </a:r>
            <a:endParaRPr lang="en-US" b="1" i="1" dirty="0"/>
          </a:p>
          <a:p>
            <a:pPr algn="just"/>
            <a:endParaRPr lang="en-US" dirty="0"/>
          </a:p>
          <a:p>
            <a:pPr algn="just"/>
            <a:r>
              <a:rPr lang="el-GR" dirty="0"/>
              <a:t> συμβατικές κοινωνικές σχέσεις και ανούσιες συναναστροφές/υποταγή στον συρμό/ έκθεση της προσωπικής ζωής. </a:t>
            </a:r>
            <a:endParaRPr lang="en-US" dirty="0"/>
          </a:p>
          <a:p>
            <a:pPr algn="just"/>
            <a:endParaRPr lang="en-US" dirty="0"/>
          </a:p>
          <a:p>
            <a:pPr algn="just"/>
            <a:r>
              <a:rPr lang="el-GR" dirty="0"/>
              <a:t>3</a:t>
            </a:r>
            <a:r>
              <a:rPr lang="el-GR" b="1" dirty="0"/>
              <a:t>. </a:t>
            </a:r>
            <a:r>
              <a:rPr lang="el-GR" b="1" i="1" dirty="0"/>
              <a:t>Τι εννοεί λέγοντας «ξένη και φορτική ζωή»:</a:t>
            </a:r>
            <a:endParaRPr lang="en-US" b="1" i="1" dirty="0"/>
          </a:p>
          <a:p>
            <a:pPr algn="just"/>
            <a:endParaRPr lang="en-US" dirty="0"/>
          </a:p>
          <a:p>
            <a:pPr algn="just"/>
            <a:r>
              <a:rPr lang="el-GR" dirty="0"/>
              <a:t> αλλοτριωμένη/ ετερόφωτη/ ανιαρή/επιφανειακή ζωή απομακρυσμένη από την πνευματική αναζήτηση και την ψυχική ευφορία/ζωή που «αγωνίζεται» για το «</a:t>
            </a:r>
            <a:r>
              <a:rPr lang="el-GR" dirty="0" err="1"/>
              <a:t>φαίνεσθαι</a:t>
            </a:r>
            <a:r>
              <a:rPr lang="el-GR" dirty="0"/>
              <a:t>» και όχι για το «είναι».</a:t>
            </a:r>
          </a:p>
        </p:txBody>
      </p:sp>
      <p:pic>
        <p:nvPicPr>
          <p:cNvPr id="8194" name="Picture 2" descr="http://www.greek-language.gr/digitalResources/cache/image/files/image/literature/concordance/kavafis/07.1932.360.jpg">
            <a:extLst>
              <a:ext uri="{FF2B5EF4-FFF2-40B4-BE49-F238E27FC236}">
                <a16:creationId xmlns:a16="http://schemas.microsoft.com/office/drawing/2014/main" id="{0A869171-F971-4E0B-B399-3BCDD20DA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75" y="97654"/>
            <a:ext cx="3699028" cy="413699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912F038F-3C29-44AD-8E19-8CCF6BE62AC2}"/>
              </a:ext>
            </a:extLst>
          </p:cNvPr>
          <p:cNvSpPr/>
          <p:nvPr/>
        </p:nvSpPr>
        <p:spPr>
          <a:xfrm>
            <a:off x="8220722" y="4402260"/>
            <a:ext cx="3812681" cy="2246769"/>
          </a:xfrm>
          <a:prstGeom prst="rect">
            <a:avLst/>
          </a:prstGeom>
          <a:solidFill>
            <a:schemeClr val="bg1"/>
          </a:solidFill>
          <a:ln>
            <a:solidFill>
              <a:srgbClr val="FFFF00"/>
            </a:solidFill>
          </a:ln>
        </p:spPr>
        <p:txBody>
          <a:bodyPr wrap="square">
            <a:spAutoFit/>
          </a:bodyPr>
          <a:lstStyle/>
          <a:p>
            <a:pPr algn="just"/>
            <a:r>
              <a:rPr lang="el-GR" sz="1400" b="1" i="1" dirty="0">
                <a:latin typeface="Calibri" panose="020F0502020204030204" pitchFamily="34" charset="0"/>
              </a:rPr>
              <a:t>Φωτογραφία (κατά πρόσωπο χωρίς γυαλιά), του Κυριάκου Ι. Παγώνη στο εργαστήριο του γλύπτη </a:t>
            </a:r>
            <a:r>
              <a:rPr lang="el-GR" sz="1400" b="1" i="1" dirty="0" err="1">
                <a:latin typeface="Calibri" panose="020F0502020204030204" pitchFamily="34" charset="0"/>
              </a:rPr>
              <a:t>Μιχ</a:t>
            </a:r>
            <a:r>
              <a:rPr lang="el-GR" sz="1400" b="1" i="1" dirty="0">
                <a:latin typeface="Calibri" panose="020F0502020204030204" pitchFamily="34" charset="0"/>
              </a:rPr>
              <a:t>. </a:t>
            </a:r>
            <a:r>
              <a:rPr lang="el-GR" sz="1400" b="1" i="1" dirty="0" err="1">
                <a:latin typeface="Calibri" panose="020F0502020204030204" pitchFamily="34" charset="0"/>
              </a:rPr>
              <a:t>Τόμπρου</a:t>
            </a:r>
            <a:r>
              <a:rPr lang="el-GR" sz="1400" b="1" i="1" dirty="0">
                <a:latin typeface="Calibri" panose="020F0502020204030204" pitchFamily="34" charset="0"/>
              </a:rPr>
              <a:t> στην Αθήνα, 1932 [α΄ δημοσίευση Αγγλοελληνική Επιθεώρηση 3/2 (</a:t>
            </a:r>
            <a:r>
              <a:rPr lang="el-GR" sz="1400" b="1" i="1" dirty="0" err="1">
                <a:latin typeface="Calibri" panose="020F0502020204030204" pitchFamily="34" charset="0"/>
              </a:rPr>
              <a:t>Ιούν</a:t>
            </a:r>
            <a:r>
              <a:rPr lang="el-GR" sz="1400" b="1" i="1" dirty="0">
                <a:latin typeface="Calibri" panose="020F0502020204030204" pitchFamily="34" charset="0"/>
              </a:rPr>
              <a:t>. 1947), 39]. Λήμμα Γ45 στη Βιβλιογραφία Κ. Π. Καβάφη (1886-2000). Ευγενική παραχώρηση του Ιδρύματος Ωνάση από το Αρχείο Καβάφη. Το περιεχόμενο αποτελεί ιδιοκτησία του Ιδρύματος Ωνάση και προστατεύεται από το νόμο.</a:t>
            </a:r>
            <a:endParaRPr lang="el-GR" sz="1400" b="1" i="1" dirty="0"/>
          </a:p>
        </p:txBody>
      </p:sp>
    </p:spTree>
    <p:extLst>
      <p:ext uri="{BB962C8B-B14F-4D97-AF65-F5344CB8AC3E}">
        <p14:creationId xmlns:p14="http://schemas.microsoft.com/office/powerpoint/2010/main" val="4056219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BB83F2F0-9819-4FAB-90A8-1904540A606B}"/>
              </a:ext>
            </a:extLst>
          </p:cNvPr>
          <p:cNvSpPr/>
          <p:nvPr/>
        </p:nvSpPr>
        <p:spPr>
          <a:xfrm>
            <a:off x="437964" y="197346"/>
            <a:ext cx="7187953" cy="6463308"/>
          </a:xfrm>
          <a:prstGeom prst="rect">
            <a:avLst/>
          </a:prstGeom>
          <a:solidFill>
            <a:schemeClr val="bg1"/>
          </a:solidFill>
          <a:ln>
            <a:solidFill>
              <a:srgbClr val="FFFF00"/>
            </a:solidFill>
          </a:ln>
        </p:spPr>
        <p:txBody>
          <a:bodyPr wrap="square">
            <a:spAutoFit/>
          </a:bodyPr>
          <a:lstStyle/>
          <a:p>
            <a:r>
              <a:rPr lang="el-GR" b="1" u="sng" dirty="0"/>
              <a:t>Γλώσσα</a:t>
            </a:r>
            <a:endParaRPr lang="en-US" b="1" u="sng" dirty="0"/>
          </a:p>
          <a:p>
            <a:r>
              <a:rPr lang="el-GR" dirty="0"/>
              <a:t>Δημοτική με εκφραστική δύναμη και με τύπους από το γλωσσικό περιβάλλον της Αλεξάνδρειας. </a:t>
            </a:r>
            <a:endParaRPr lang="en-US" dirty="0"/>
          </a:p>
          <a:p>
            <a:endParaRPr lang="en-US" dirty="0"/>
          </a:p>
          <a:p>
            <a:r>
              <a:rPr lang="el-GR" b="1" u="sng" dirty="0"/>
              <a:t>Ύφος</a:t>
            </a:r>
            <a:endParaRPr lang="en-US" b="1" u="sng" dirty="0"/>
          </a:p>
          <a:p>
            <a:r>
              <a:rPr lang="el-GR" dirty="0"/>
              <a:t> Πεζολογικό, άμεσο και λιτό με στοιχεία καθημερινής ομιλίας. </a:t>
            </a:r>
            <a:endParaRPr lang="en-US" dirty="0"/>
          </a:p>
          <a:p>
            <a:endParaRPr lang="en-US" dirty="0"/>
          </a:p>
          <a:p>
            <a:r>
              <a:rPr lang="el-GR" b="1" u="sng" dirty="0"/>
              <a:t>Τόνος</a:t>
            </a:r>
            <a:r>
              <a:rPr lang="el-GR" u="sng" dirty="0"/>
              <a:t> </a:t>
            </a:r>
            <a:endParaRPr lang="en-US" u="sng" dirty="0"/>
          </a:p>
          <a:p>
            <a:r>
              <a:rPr lang="el-GR" dirty="0"/>
              <a:t>Διδακτικός με διάθεση έμμεσης εξομολόγησης και χωρίς λυρικά στοιχεία. </a:t>
            </a:r>
            <a:endParaRPr lang="en-US" dirty="0"/>
          </a:p>
          <a:p>
            <a:endParaRPr lang="en-US" dirty="0"/>
          </a:p>
          <a:p>
            <a:r>
              <a:rPr lang="el-GR" b="1" u="sng" dirty="0"/>
              <a:t>Σχήματα λόγου </a:t>
            </a:r>
            <a:endParaRPr lang="en-US" b="1" u="sng" dirty="0"/>
          </a:p>
          <a:p>
            <a:r>
              <a:rPr lang="el-GR" dirty="0">
                <a:solidFill>
                  <a:schemeClr val="accent6">
                    <a:lumMod val="75000"/>
                  </a:schemeClr>
                </a:solidFill>
              </a:rPr>
              <a:t>Προσωποποίηση</a:t>
            </a:r>
            <a:r>
              <a:rPr lang="el-GR" dirty="0"/>
              <a:t> της ζωής του ανθρώπου («μην την εξευτελίζεις… εκθέτοντάς την»/</a:t>
            </a:r>
            <a:endParaRPr lang="en-US" dirty="0"/>
          </a:p>
          <a:p>
            <a:r>
              <a:rPr lang="el-GR" dirty="0">
                <a:solidFill>
                  <a:schemeClr val="accent1">
                    <a:lumMod val="75000"/>
                  </a:schemeClr>
                </a:solidFill>
              </a:rPr>
              <a:t>Παρομοίωση</a:t>
            </a:r>
            <a:r>
              <a:rPr lang="el-GR" dirty="0"/>
              <a:t> («σαν μια ξένη φορτική»/</a:t>
            </a:r>
            <a:endParaRPr lang="en-US" dirty="0"/>
          </a:p>
          <a:p>
            <a:r>
              <a:rPr lang="el-GR" dirty="0">
                <a:solidFill>
                  <a:srgbClr val="00B0F0"/>
                </a:solidFill>
              </a:rPr>
              <a:t>Παρονομασία</a:t>
            </a:r>
            <a:r>
              <a:rPr lang="el-GR" dirty="0"/>
              <a:t> («στην πολλή… </a:t>
            </a:r>
            <a:r>
              <a:rPr lang="el-GR" dirty="0" err="1"/>
              <a:t>στες</a:t>
            </a:r>
            <a:r>
              <a:rPr lang="el-GR" dirty="0"/>
              <a:t> πολλές»/</a:t>
            </a:r>
            <a:endParaRPr lang="en-US" dirty="0"/>
          </a:p>
          <a:p>
            <a:r>
              <a:rPr lang="el-GR" dirty="0">
                <a:solidFill>
                  <a:srgbClr val="92D050"/>
                </a:solidFill>
              </a:rPr>
              <a:t>Προσδιοριστικά επίθετα </a:t>
            </a:r>
            <a:r>
              <a:rPr lang="el-GR" dirty="0"/>
              <a:t>(«πολλή», «</a:t>
            </a:r>
            <a:r>
              <a:rPr lang="el-GR" dirty="0" err="1"/>
              <a:t>καθημερινήν</a:t>
            </a:r>
            <a:r>
              <a:rPr lang="el-GR" dirty="0"/>
              <a:t>». «ξένη φορτική». </a:t>
            </a:r>
            <a:endParaRPr lang="en-US" dirty="0"/>
          </a:p>
          <a:p>
            <a:endParaRPr lang="en-US" dirty="0"/>
          </a:p>
          <a:p>
            <a:r>
              <a:rPr lang="el-GR" b="1" u="sng" dirty="0"/>
              <a:t>Μετρική</a:t>
            </a:r>
            <a:endParaRPr lang="en-US" b="1" u="sng" dirty="0"/>
          </a:p>
          <a:p>
            <a:r>
              <a:rPr lang="el-GR" dirty="0"/>
              <a:t>Δύο </a:t>
            </a:r>
            <a:r>
              <a:rPr lang="el-GR" dirty="0" err="1"/>
              <a:t>ισόστιχες</a:t>
            </a:r>
            <a:r>
              <a:rPr lang="el-GR" dirty="0"/>
              <a:t> στροφές από πέντε ιαμβικούς ανισοσύλλαβους στίχους η καθεμιά/ </a:t>
            </a:r>
            <a:endParaRPr lang="en-US" dirty="0"/>
          </a:p>
          <a:p>
            <a:r>
              <a:rPr lang="el-GR" dirty="0"/>
              <a:t>Συνιζήσεις («κι ομιλίες, ανοησία)/</a:t>
            </a:r>
            <a:endParaRPr lang="en-US" dirty="0"/>
          </a:p>
          <a:p>
            <a:r>
              <a:rPr lang="el-GR" dirty="0"/>
              <a:t>διασκελισμοί (</a:t>
            </a:r>
            <a:r>
              <a:rPr lang="el-GR" dirty="0" err="1"/>
              <a:t>στ</a:t>
            </a:r>
            <a:r>
              <a:rPr lang="el-GR" dirty="0"/>
              <a:t>. 2-3, 3-4,7-8,8-9).</a:t>
            </a:r>
          </a:p>
        </p:txBody>
      </p:sp>
      <p:pic>
        <p:nvPicPr>
          <p:cNvPr id="9218" name="Picture 2" descr="http://www.greek-language.gr/digitalResources/cache/image/files/image/literature/concordance/kavafis/08.kalmouhos1933.360.jpg">
            <a:extLst>
              <a:ext uri="{FF2B5EF4-FFF2-40B4-BE49-F238E27FC236}">
                <a16:creationId xmlns:a16="http://schemas.microsoft.com/office/drawing/2014/main" id="{ADF6988E-AAE0-41C0-B2AF-ED8B3BE8B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350" y="123824"/>
            <a:ext cx="3562350" cy="5362458"/>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C4414BD0-E016-4DBF-8D71-E3A1A8FB370F}"/>
              </a:ext>
            </a:extLst>
          </p:cNvPr>
          <p:cNvSpPr/>
          <p:nvPr/>
        </p:nvSpPr>
        <p:spPr>
          <a:xfrm>
            <a:off x="8579898" y="5771073"/>
            <a:ext cx="3497802" cy="954107"/>
          </a:xfrm>
          <a:prstGeom prst="rect">
            <a:avLst/>
          </a:prstGeom>
          <a:solidFill>
            <a:schemeClr val="bg1"/>
          </a:solidFill>
          <a:ln>
            <a:solidFill>
              <a:schemeClr val="accent1">
                <a:lumMod val="75000"/>
              </a:schemeClr>
            </a:solidFill>
          </a:ln>
        </p:spPr>
        <p:txBody>
          <a:bodyPr wrap="square">
            <a:spAutoFit/>
          </a:bodyPr>
          <a:lstStyle/>
          <a:p>
            <a:r>
              <a:rPr lang="el-GR" sz="1400" b="1" i="1" dirty="0">
                <a:latin typeface="Calibri" panose="020F0502020204030204" pitchFamily="34" charset="0"/>
              </a:rPr>
              <a:t>Σχέδιο του Τάκη </a:t>
            </a:r>
            <a:r>
              <a:rPr lang="el-GR" sz="1400" b="1" i="1" dirty="0" err="1">
                <a:latin typeface="Calibri" panose="020F0502020204030204" pitchFamily="34" charset="0"/>
              </a:rPr>
              <a:t>Καλμούχου</a:t>
            </a:r>
            <a:r>
              <a:rPr lang="el-GR" sz="1400" b="1" i="1" dirty="0">
                <a:latin typeface="Calibri" panose="020F0502020204030204" pitchFamily="34" charset="0"/>
              </a:rPr>
              <a:t> (1927). Αναδημοσίευση στη Νέα Εστία </a:t>
            </a:r>
            <a:r>
              <a:rPr lang="el-GR" sz="1400" b="1" i="1" dirty="0">
                <a:latin typeface="Calibri" panose="020F0502020204030204" pitchFamily="34" charset="0"/>
                <a:hlinkClick r:id="rId3" tooltip="ΑΡΧΕΙΟ ΕΚΕΒΙ">
                  <a:extLst>
                    <a:ext uri="{A12FA001-AC4F-418D-AE19-62706E023703}">
                      <ahyp:hlinkClr xmlns:ahyp="http://schemas.microsoft.com/office/drawing/2018/hyperlinkcolor" val="tx"/>
                    </a:ext>
                  </a:extLst>
                </a:hlinkClick>
              </a:rPr>
              <a:t>158 (15 Ιουλ. 1933</a:t>
            </a:r>
            <a:r>
              <a:rPr lang="el-GR" sz="1400" b="1" i="1" dirty="0">
                <a:latin typeface="Calibri" panose="020F0502020204030204" pitchFamily="34" charset="0"/>
              </a:rPr>
              <a:t>), 745. Λήμμα Γ72 στη Βιβλιογραφία Κ. Π. Καβάφη (1886-2000).</a:t>
            </a:r>
            <a:endParaRPr lang="el-GR" sz="1400" b="1" i="1" dirty="0"/>
          </a:p>
        </p:txBody>
      </p:sp>
    </p:spTree>
    <p:extLst>
      <p:ext uri="{BB962C8B-B14F-4D97-AF65-F5344CB8AC3E}">
        <p14:creationId xmlns:p14="http://schemas.microsoft.com/office/powerpoint/2010/main" val="4210758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06AA79-4B50-4459-ABFE-8F3CE1493007}"/>
              </a:ext>
            </a:extLst>
          </p:cNvPr>
          <p:cNvSpPr txBox="1"/>
          <p:nvPr/>
        </p:nvSpPr>
        <p:spPr>
          <a:xfrm>
            <a:off x="443143" y="489734"/>
            <a:ext cx="11305713" cy="5878532"/>
          </a:xfrm>
          <a:prstGeom prst="rect">
            <a:avLst/>
          </a:prstGeom>
          <a:solidFill>
            <a:schemeClr val="accent4">
              <a:lumMod val="20000"/>
              <a:lumOff val="80000"/>
            </a:schemeClr>
          </a:solidFill>
        </p:spPr>
        <p:txBody>
          <a:bodyPr wrap="square">
            <a:spAutoFit/>
          </a:bodyPr>
          <a:lstStyle/>
          <a:p>
            <a:pPr algn="ctr"/>
            <a:endParaRPr lang="el-GR" b="1" dirty="0"/>
          </a:p>
          <a:p>
            <a:pPr algn="ctr"/>
            <a:r>
              <a:rPr lang="el-GR" b="1" dirty="0"/>
              <a:t>ΠΑΡΑΛΛΗΛΑ ΠΟΙΗΜΑΤΑ</a:t>
            </a:r>
          </a:p>
          <a:p>
            <a:endParaRPr lang="el-GR" b="1" i="0" dirty="0">
              <a:solidFill>
                <a:srgbClr val="000000"/>
              </a:solidFill>
              <a:effectLst/>
              <a:latin typeface="Arial" panose="020B0604020202020204" pitchFamily="34" charset="0"/>
            </a:endParaRPr>
          </a:p>
          <a:p>
            <a:r>
              <a:rPr lang="el-GR" b="1" i="0" dirty="0">
                <a:solidFill>
                  <a:srgbClr val="000000"/>
                </a:solidFill>
                <a:effectLst/>
                <a:latin typeface="Arial" panose="020B0604020202020204" pitchFamily="34" charset="0"/>
              </a:rPr>
              <a:t>Οδυσσέα Ελύτη, «Το παράπονο»</a:t>
            </a:r>
          </a:p>
          <a:p>
            <a:endParaRPr lang="el-GR" dirty="0"/>
          </a:p>
          <a:p>
            <a:r>
              <a:rPr lang="el-GR" dirty="0">
                <a:hlinkClick r:id="rId2"/>
              </a:rPr>
              <a:t>http://ebooks.edu.gr/ebooks/v/html/8547/2218/Keimena-Neoellinikis-Logotechnias_G-Gymnasiou_html-empl/index07_08.html</a:t>
            </a:r>
            <a:endParaRPr lang="el-GR" dirty="0"/>
          </a:p>
          <a:p>
            <a:endParaRPr lang="el-GR" dirty="0"/>
          </a:p>
          <a:p>
            <a:r>
              <a:rPr lang="el-GR" b="1" i="0" dirty="0">
                <a:solidFill>
                  <a:srgbClr val="000000"/>
                </a:solidFill>
                <a:effectLst/>
                <a:latin typeface="Arial" panose="020B0604020202020204" pitchFamily="34" charset="0"/>
              </a:rPr>
              <a:t>Γιώργου Σεφέρη, «Άρνηση»</a:t>
            </a:r>
          </a:p>
          <a:p>
            <a:r>
              <a:rPr lang="en-US" dirty="0">
                <a:hlinkClick r:id="rId2"/>
              </a:rPr>
              <a:t>http://ebooks.edu.gr/ebooks/v/html/8547/2218/Keimena-Neoellinikis-Logotechnias_G-Gymnasiou_html-empl/index07_08.html</a:t>
            </a:r>
            <a:endParaRPr lang="el-GR" dirty="0"/>
          </a:p>
          <a:p>
            <a:endParaRPr lang="el-GR" dirty="0"/>
          </a:p>
          <a:p>
            <a:r>
              <a:rPr lang="el-GR" b="1" i="0" dirty="0">
                <a:solidFill>
                  <a:srgbClr val="000000"/>
                </a:solidFill>
                <a:effectLst/>
                <a:latin typeface="Arial" panose="020B0604020202020204" pitchFamily="34" charset="0"/>
              </a:rPr>
              <a:t>Κ.Γ. Καρυωτάκη, «Ανδρείκελα»</a:t>
            </a:r>
          </a:p>
          <a:p>
            <a:r>
              <a:rPr lang="en-US" i="0" dirty="0">
                <a:solidFill>
                  <a:srgbClr val="000000"/>
                </a:solidFill>
                <a:effectLst/>
                <a:latin typeface="Arial" panose="020B0604020202020204" pitchFamily="34" charset="0"/>
                <a:hlinkClick r:id="rId2"/>
              </a:rPr>
              <a:t>http://ebooks.edu.gr/ebooks/v/html/8547/2218/Keimena-Neoellinikis-Logotechnias_G-Gymnasiou_html-empl/index07_08.html</a:t>
            </a:r>
            <a:endParaRPr lang="el-GR" dirty="0">
              <a:solidFill>
                <a:srgbClr val="000000"/>
              </a:solidFill>
              <a:latin typeface="Arial" panose="020B0604020202020204" pitchFamily="34" charset="0"/>
            </a:endParaRPr>
          </a:p>
          <a:p>
            <a:br>
              <a:rPr lang="el-GR" dirty="0"/>
            </a:br>
            <a:r>
              <a:rPr lang="el-GR" sz="1600" b="1" i="0" dirty="0" err="1">
                <a:solidFill>
                  <a:srgbClr val="000000"/>
                </a:solidFill>
                <a:effectLst/>
                <a:latin typeface="HelveticaNeue-Light"/>
              </a:rPr>
              <a:t>Οδ</a:t>
            </a:r>
            <a:r>
              <a:rPr lang="el-GR" sz="1600" b="1" i="0" dirty="0">
                <a:solidFill>
                  <a:srgbClr val="000000"/>
                </a:solidFill>
                <a:effectLst/>
                <a:latin typeface="HelveticaNeue-Light"/>
              </a:rPr>
              <a:t>. Ελύτης, [Στα χτήματα βαδίσαμε όλη μέρα…] [Κείμενα Νεοελληνικής Λογοτεχνίας Β΄ Λυκείου]</a:t>
            </a:r>
            <a:endParaRPr lang="el-GR" sz="1600" b="1" dirty="0"/>
          </a:p>
          <a:p>
            <a:endParaRPr lang="el-GR" dirty="0"/>
          </a:p>
          <a:p>
            <a:r>
              <a:rPr lang="en-US" dirty="0">
                <a:hlinkClick r:id="rId2"/>
              </a:rPr>
              <a:t>http://ebooks.edu.gr/ebooks/v/html/8547/2218/Keimena-Neoellinikis-Logotechnias_G-Gymnasiou_html-empl/index07_08.html</a:t>
            </a:r>
            <a:endParaRPr lang="el-GR" dirty="0"/>
          </a:p>
          <a:p>
            <a:endParaRPr lang="el-GR" dirty="0"/>
          </a:p>
        </p:txBody>
      </p:sp>
    </p:spTree>
    <p:extLst>
      <p:ext uri="{BB962C8B-B14F-4D97-AF65-F5344CB8AC3E}">
        <p14:creationId xmlns:p14="http://schemas.microsoft.com/office/powerpoint/2010/main" val="1420148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E20561AD-31FD-44E7-AA96-11F71640385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54" name="Picture 6">
            <a:extLst>
              <a:ext uri="{FF2B5EF4-FFF2-40B4-BE49-F238E27FC236}">
                <a16:creationId xmlns:a16="http://schemas.microsoft.com/office/drawing/2014/main" id="{50001B1E-91C9-48E9-8DE6-D767D7555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668" y="145603"/>
            <a:ext cx="4793942" cy="65667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A40036-500A-4DD8-9981-162ACFAC8FEF}"/>
              </a:ext>
            </a:extLst>
          </p:cNvPr>
          <p:cNvSpPr txBox="1"/>
          <p:nvPr/>
        </p:nvSpPr>
        <p:spPr>
          <a:xfrm>
            <a:off x="674704" y="5590259"/>
            <a:ext cx="6098958" cy="923330"/>
          </a:xfrm>
          <a:prstGeom prst="rect">
            <a:avLst/>
          </a:prstGeom>
          <a:solidFill>
            <a:schemeClr val="accent1">
              <a:lumMod val="40000"/>
              <a:lumOff val="60000"/>
            </a:schemeClr>
          </a:solidFill>
        </p:spPr>
        <p:txBody>
          <a:bodyPr wrap="square">
            <a:spAutoFit/>
          </a:bodyPr>
          <a:lstStyle/>
          <a:p>
            <a:endParaRPr lang="el-GR" b="0" i="0" dirty="0">
              <a:solidFill>
                <a:srgbClr val="666666"/>
              </a:solidFill>
              <a:effectLst/>
              <a:latin typeface="Calibri" panose="020F0502020204030204" pitchFamily="34" charset="0"/>
            </a:endParaRPr>
          </a:p>
          <a:p>
            <a:r>
              <a:rPr lang="el-GR" b="0" i="0" dirty="0">
                <a:solidFill>
                  <a:srgbClr val="666666"/>
                </a:solidFill>
                <a:effectLst/>
                <a:latin typeface="Calibri" panose="020F0502020204030204" pitchFamily="34" charset="0"/>
              </a:rPr>
              <a:t>Λεπτομέρεια από σκίτσο με πενάκι του </a:t>
            </a:r>
            <a:r>
              <a:rPr lang="el-GR" b="0" i="0" dirty="0" err="1">
                <a:solidFill>
                  <a:srgbClr val="666666"/>
                </a:solidFill>
                <a:effectLst/>
                <a:latin typeface="Calibri" panose="020F0502020204030204" pitchFamily="34" charset="0"/>
              </a:rPr>
              <a:t>David</a:t>
            </a:r>
            <a:r>
              <a:rPr lang="el-GR" b="0" i="0" dirty="0">
                <a:solidFill>
                  <a:srgbClr val="666666"/>
                </a:solidFill>
                <a:effectLst/>
                <a:latin typeface="Calibri" panose="020F0502020204030204" pitchFamily="34" charset="0"/>
              </a:rPr>
              <a:t> </a:t>
            </a:r>
            <a:r>
              <a:rPr lang="el-GR" b="0" i="0" dirty="0" err="1">
                <a:solidFill>
                  <a:srgbClr val="666666"/>
                </a:solidFill>
                <a:effectLst/>
                <a:latin typeface="Calibri" panose="020F0502020204030204" pitchFamily="34" charset="0"/>
              </a:rPr>
              <a:t>Hockney</a:t>
            </a:r>
            <a:r>
              <a:rPr lang="el-GR" b="0" i="0" dirty="0">
                <a:solidFill>
                  <a:srgbClr val="666666"/>
                </a:solidFill>
                <a:effectLst/>
                <a:latin typeface="Calibri" panose="020F0502020204030204" pitchFamily="34" charset="0"/>
              </a:rPr>
              <a:t>.</a:t>
            </a:r>
          </a:p>
          <a:p>
            <a:endParaRPr lang="el-GR" dirty="0"/>
          </a:p>
        </p:txBody>
      </p:sp>
    </p:spTree>
    <p:extLst>
      <p:ext uri="{BB962C8B-B14F-4D97-AF65-F5344CB8AC3E}">
        <p14:creationId xmlns:p14="http://schemas.microsoft.com/office/powerpoint/2010/main" val="55403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3DB886-C43E-4817-9CF7-C991B1EF8453}"/>
              </a:ext>
            </a:extLst>
          </p:cNvPr>
          <p:cNvSpPr txBox="1"/>
          <p:nvPr/>
        </p:nvSpPr>
        <p:spPr>
          <a:xfrm>
            <a:off x="306279" y="237023"/>
            <a:ext cx="6098958" cy="5693866"/>
          </a:xfrm>
          <a:prstGeom prst="rect">
            <a:avLst/>
          </a:prstGeom>
          <a:solidFill>
            <a:schemeClr val="accent1">
              <a:lumMod val="20000"/>
              <a:lumOff val="80000"/>
            </a:schemeClr>
          </a:solidFill>
          <a:ln>
            <a:solidFill>
              <a:srgbClr val="FFFF00"/>
            </a:solidFill>
          </a:ln>
        </p:spPr>
        <p:txBody>
          <a:bodyPr wrap="square">
            <a:spAutoFit/>
          </a:bodyPr>
          <a:lstStyle/>
          <a:p>
            <a:pPr algn="just"/>
            <a:endParaRPr lang="el-GR" b="0" i="0" dirty="0">
              <a:solidFill>
                <a:srgbClr val="000000"/>
              </a:solidFill>
              <a:effectLst/>
              <a:latin typeface="Linux Libertine"/>
            </a:endParaRPr>
          </a:p>
          <a:p>
            <a:pPr algn="ctr"/>
            <a:r>
              <a:rPr lang="el-GR" sz="1400" b="1" i="0" dirty="0">
                <a:solidFill>
                  <a:srgbClr val="000000"/>
                </a:solidFill>
                <a:effectLst/>
                <a:latin typeface="Linux Libertine"/>
              </a:rPr>
              <a:t>Όσο μπορείς,  Κ. Π. ΚΑΒΑΦΗΣ  (1863-1933)</a:t>
            </a:r>
          </a:p>
          <a:p>
            <a:pPr algn="just"/>
            <a:endParaRPr lang="el-GR" sz="1400" dirty="0">
              <a:solidFill>
                <a:srgbClr val="000000"/>
              </a:solidFill>
              <a:latin typeface="Linux Libertine"/>
            </a:endParaRPr>
          </a:p>
          <a:p>
            <a:pPr algn="just"/>
            <a:r>
              <a:rPr lang="en-US" sz="1400" b="0" i="0" dirty="0">
                <a:solidFill>
                  <a:srgbClr val="000000"/>
                </a:solidFill>
                <a:effectLst/>
                <a:latin typeface="Linux Libertine"/>
                <a:hlinkClick r:id="rId2"/>
              </a:rPr>
              <a:t>http://ebooks.edu.gr/ebooks/v/html/8547/2218/Keimena-Neoellinikis-Logotechnias_G-Gymnasiou_html-empl/index07_08.html</a:t>
            </a:r>
            <a:endParaRPr lang="el-GR" sz="1400" b="0" i="0" dirty="0">
              <a:solidFill>
                <a:srgbClr val="000000"/>
              </a:solidFill>
              <a:effectLst/>
              <a:latin typeface="Linux Libertine"/>
            </a:endParaRPr>
          </a:p>
          <a:p>
            <a:pPr algn="just"/>
            <a:endParaRPr lang="el-GR" b="0" i="0" dirty="0">
              <a:solidFill>
                <a:srgbClr val="000000"/>
              </a:solidFill>
              <a:effectLst/>
              <a:latin typeface="Linux Libertine"/>
            </a:endParaRPr>
          </a:p>
          <a:p>
            <a:pPr algn="ctr"/>
            <a:r>
              <a:rPr lang="el-GR" sz="2400" b="1" dirty="0">
                <a:solidFill>
                  <a:srgbClr val="00B050"/>
                </a:solidFill>
                <a:latin typeface="Linux Libertine"/>
              </a:rPr>
              <a:t>ΨΗΦΙΑΚΕΣ ΠΗΓΕΣ</a:t>
            </a:r>
          </a:p>
          <a:p>
            <a:pPr algn="just"/>
            <a:endParaRPr lang="el-GR" dirty="0">
              <a:solidFill>
                <a:srgbClr val="000000"/>
              </a:solidFill>
              <a:latin typeface="Linux Libertine"/>
            </a:endParaRPr>
          </a:p>
          <a:p>
            <a:pPr algn="just"/>
            <a:r>
              <a:rPr lang="en-US" sz="2000" b="1" i="0" dirty="0">
                <a:solidFill>
                  <a:srgbClr val="00B050"/>
                </a:solidFill>
                <a:effectLst/>
                <a:latin typeface="Linux Libertine"/>
                <a:hlinkClick r:id="rId2">
                  <a:extLst>
                    <a:ext uri="{A12FA001-AC4F-418D-AE19-62706E023703}">
                      <ahyp:hlinkClr xmlns:ahyp="http://schemas.microsoft.com/office/drawing/2018/hyperlinkcolor" val="tx"/>
                    </a:ext>
                  </a:extLst>
                </a:hlinkClick>
              </a:rPr>
              <a:t>1.</a:t>
            </a:r>
          </a:p>
          <a:p>
            <a:pPr algn="just"/>
            <a:endParaRPr lang="en-US" dirty="0">
              <a:solidFill>
                <a:srgbClr val="EF5285"/>
              </a:solidFill>
              <a:latin typeface="Linux Libertine"/>
              <a:hlinkClick r:id="rId2">
                <a:extLst>
                  <a:ext uri="{A12FA001-AC4F-418D-AE19-62706E023703}">
                    <ahyp:hlinkClr xmlns:ahyp="http://schemas.microsoft.com/office/drawing/2018/hyperlinkcolor" val="tx"/>
                  </a:ext>
                </a:extLst>
              </a:hlinkClick>
            </a:endParaRPr>
          </a:p>
          <a:p>
            <a:pPr algn="just"/>
            <a:r>
              <a:rPr lang="en-US" b="0" i="0" dirty="0">
                <a:solidFill>
                  <a:srgbClr val="EF5285"/>
                </a:solidFill>
                <a:effectLst/>
                <a:latin typeface="Linux Libertine"/>
                <a:hlinkClick r:id="rId2">
                  <a:extLst>
                    <a:ext uri="{A12FA001-AC4F-418D-AE19-62706E023703}">
                      <ahyp:hlinkClr xmlns:ahyp="http://schemas.microsoft.com/office/drawing/2018/hyperlinkcolor" val="tx"/>
                    </a:ext>
                  </a:extLst>
                </a:hlinkClick>
              </a:rPr>
              <a:t>http://ebooks.edu.gr/ebooks/v/html/8547/2218/Keimena-Neoellinikis-Logotechnias_G-Gymnasiou_html-empl/index07_08.html</a:t>
            </a:r>
            <a:endParaRPr lang="el-GR" b="0" i="0" dirty="0">
              <a:solidFill>
                <a:srgbClr val="000000"/>
              </a:solidFill>
              <a:effectLst/>
              <a:latin typeface="Linux Libertine"/>
            </a:endParaRPr>
          </a:p>
          <a:p>
            <a:pPr algn="just"/>
            <a:br>
              <a:rPr lang="el-GR" dirty="0"/>
            </a:br>
            <a:r>
              <a:rPr lang="el-GR" sz="1200" b="0" i="1" dirty="0">
                <a:solidFill>
                  <a:srgbClr val="000000"/>
                </a:solidFill>
                <a:effectLst/>
                <a:latin typeface="HelveticaNeue-Light"/>
              </a:rPr>
              <a:t>Εκπομπές που αγάπησα. Κωνσταντίνος Καβάφης (βίντεο) </a:t>
            </a:r>
            <a:r>
              <a:rPr lang="el-GR" sz="1200" b="1" i="1" dirty="0">
                <a:solidFill>
                  <a:srgbClr val="000000"/>
                </a:solidFill>
                <a:effectLst/>
                <a:latin typeface="HelveticaNeue-Light"/>
              </a:rPr>
              <a:t>[πηγή: Ψηφιακό Αρχείο της ΕΡΤ]</a:t>
            </a:r>
            <a:endParaRPr lang="el-GR" sz="1200" b="1" i="1" dirty="0">
              <a:solidFill>
                <a:srgbClr val="000000"/>
              </a:solidFill>
              <a:latin typeface="Linux Libertine"/>
            </a:endParaRPr>
          </a:p>
          <a:p>
            <a:pPr algn="just"/>
            <a:r>
              <a:rPr lang="el-GR" sz="1200" b="0" i="1" dirty="0">
                <a:solidFill>
                  <a:srgbClr val="222222"/>
                </a:solidFill>
                <a:effectLst/>
                <a:latin typeface="Verdana" panose="020B0604030504040204" pitchFamily="34" charset="0"/>
              </a:rPr>
              <a:t>Σειρά εκπομπών στην οποία ο δημοσιογράφος </a:t>
            </a:r>
            <a:r>
              <a:rPr lang="el-GR" sz="1200" b="1" i="1" dirty="0">
                <a:solidFill>
                  <a:srgbClr val="222222"/>
                </a:solidFill>
                <a:effectLst/>
                <a:latin typeface="Verdana" panose="020B0604030504040204" pitchFamily="34" charset="0"/>
              </a:rPr>
              <a:t>ΦΡΕΝΤΥ ΓΕΡΜΑΝΟΣ</a:t>
            </a:r>
            <a:r>
              <a:rPr lang="el-GR" sz="1200" b="0" i="1" dirty="0">
                <a:solidFill>
                  <a:srgbClr val="222222"/>
                </a:solidFill>
                <a:effectLst/>
                <a:latin typeface="Verdana" panose="020B0604030504040204" pitchFamily="34" charset="0"/>
              </a:rPr>
              <a:t>, συμπληρώνοντας πορεία 25 χρόνων στην ελληνική τηλεόραση, παρουσιάζει μια ανθολογία από τις παλαιότερες εκπομπές του. Το συγκεκριμένο επεισόδιο της σειράς είναι αφιερωμένο στον ΚΩΝΣΤΑΝΤΙΝΟ ΚΑΒΑΦΗ, μέσα από τη μαρτυρία της τελευταίας ανιψιάς του ποιητή ΧΑΡΙΚΛΕΙΑΣ ΚΑΒΑΦΗ.</a:t>
            </a:r>
            <a:endParaRPr lang="el-GR" sz="1200" b="0" i="1" dirty="0">
              <a:solidFill>
                <a:srgbClr val="000000"/>
              </a:solidFill>
              <a:effectLst/>
              <a:latin typeface="Linux Libertine"/>
            </a:endParaRPr>
          </a:p>
          <a:p>
            <a:pPr algn="just"/>
            <a:endParaRPr lang="el-GR" dirty="0">
              <a:solidFill>
                <a:srgbClr val="000000"/>
              </a:solidFill>
              <a:latin typeface="Linux Libertine"/>
            </a:endParaRPr>
          </a:p>
          <a:p>
            <a:pPr algn="just"/>
            <a:endParaRPr lang="el-GR" b="0" i="0" dirty="0">
              <a:solidFill>
                <a:srgbClr val="000000"/>
              </a:solidFill>
              <a:effectLst/>
              <a:latin typeface="Linux Libertine"/>
            </a:endParaRPr>
          </a:p>
        </p:txBody>
      </p:sp>
      <p:sp>
        <p:nvSpPr>
          <p:cNvPr id="3" name="Ορθογώνιο 2">
            <a:extLst>
              <a:ext uri="{FF2B5EF4-FFF2-40B4-BE49-F238E27FC236}">
                <a16:creationId xmlns:a16="http://schemas.microsoft.com/office/drawing/2014/main" id="{63725DBB-CF67-40E1-B62F-26E2B3F1929D}"/>
              </a:ext>
            </a:extLst>
          </p:cNvPr>
          <p:cNvSpPr/>
          <p:nvPr/>
        </p:nvSpPr>
        <p:spPr>
          <a:xfrm>
            <a:off x="6954174" y="237023"/>
            <a:ext cx="4931547" cy="5693866"/>
          </a:xfrm>
          <a:prstGeom prst="rect">
            <a:avLst/>
          </a:prstGeom>
          <a:solidFill>
            <a:schemeClr val="accent1">
              <a:lumMod val="20000"/>
              <a:lumOff val="80000"/>
            </a:schemeClr>
          </a:solidFill>
          <a:ln>
            <a:solidFill>
              <a:srgbClr val="FFFF00"/>
            </a:solidFill>
          </a:ln>
        </p:spPr>
        <p:txBody>
          <a:bodyPr wrap="square">
            <a:spAutoFit/>
          </a:bodyPr>
          <a:lstStyle/>
          <a:p>
            <a:r>
              <a:rPr lang="en-US" sz="2000" b="1" dirty="0">
                <a:solidFill>
                  <a:srgbClr val="00B050"/>
                </a:solidFill>
                <a:hlinkClick r:id="rId3">
                  <a:extLst>
                    <a:ext uri="{A12FA001-AC4F-418D-AE19-62706E023703}">
                      <ahyp:hlinkClr xmlns:ahyp="http://schemas.microsoft.com/office/drawing/2018/hyperlinkcolor" val="tx"/>
                    </a:ext>
                  </a:extLst>
                </a:hlinkClick>
              </a:rPr>
              <a:t>2.</a:t>
            </a:r>
            <a:endParaRPr lang="en-US" dirty="0">
              <a:solidFill>
                <a:srgbClr val="EF5285"/>
              </a:solidFill>
              <a:hlinkClick r:id="rId3">
                <a:extLst>
                  <a:ext uri="{A12FA001-AC4F-418D-AE19-62706E023703}">
                    <ahyp:hlinkClr xmlns:ahyp="http://schemas.microsoft.com/office/drawing/2018/hyperlinkcolor" val="tx"/>
                  </a:ext>
                </a:extLst>
              </a:hlinkClick>
            </a:endParaRPr>
          </a:p>
          <a:p>
            <a:r>
              <a:rPr lang="el-GR" dirty="0">
                <a:solidFill>
                  <a:srgbClr val="EF5285"/>
                </a:solidFill>
                <a:hlinkClick r:id="rId3">
                  <a:extLst>
                    <a:ext uri="{A12FA001-AC4F-418D-AE19-62706E023703}">
                      <ahyp:hlinkClr xmlns:ahyp="http://schemas.microsoft.com/office/drawing/2018/hyperlinkcolor" val="tx"/>
                    </a:ext>
                  </a:extLst>
                </a:hlinkClick>
              </a:rPr>
              <a:t>http://www.snhell.gr/lections/writer.asp?id=60</a:t>
            </a:r>
            <a:endParaRPr lang="el-GR" dirty="0"/>
          </a:p>
          <a:p>
            <a:endParaRPr lang="el-GR" dirty="0"/>
          </a:p>
          <a:p>
            <a:pPr marL="285750" indent="-285750">
              <a:buFont typeface="Wingdings" panose="05000000000000000000" pitchFamily="2" charset="2"/>
              <a:buChar char="q"/>
            </a:pPr>
            <a:r>
              <a:rPr lang="el-GR" dirty="0"/>
              <a:t>Διαθέσιμες αναγνώσεις *</a:t>
            </a:r>
          </a:p>
          <a:p>
            <a:r>
              <a:rPr lang="en-US" dirty="0">
                <a:hlinkClick r:id="rId4"/>
              </a:rPr>
              <a:t>http://www.snhell.gr/lections/content.asp?id=53&amp;author_id=60&amp;page=anthology</a:t>
            </a:r>
            <a:endParaRPr lang="el-GR" dirty="0"/>
          </a:p>
          <a:p>
            <a:pPr marL="285750" indent="-285750">
              <a:buFont typeface="Wingdings" panose="05000000000000000000" pitchFamily="2" charset="2"/>
              <a:buChar char="q"/>
            </a:pPr>
            <a:endParaRPr lang="el-GR" dirty="0"/>
          </a:p>
          <a:p>
            <a:r>
              <a:rPr lang="el-GR" b="1" i="0" dirty="0">
                <a:solidFill>
                  <a:srgbClr val="444940"/>
                </a:solidFill>
                <a:effectLst/>
                <a:latin typeface="Verdana" panose="020B0604030504040204" pitchFamily="34" charset="0"/>
              </a:rPr>
              <a:t>διαβάζει: Σαββίδης Γ. Π., </a:t>
            </a:r>
            <a:r>
              <a:rPr lang="el-GR" b="1" i="1" dirty="0">
                <a:solidFill>
                  <a:srgbClr val="444940"/>
                </a:solidFill>
                <a:effectLst/>
                <a:latin typeface="Verdana" panose="020B0604030504040204" pitchFamily="34" charset="0"/>
              </a:rPr>
              <a:t>K.Π. </a:t>
            </a:r>
            <a:r>
              <a:rPr lang="el-GR" b="1" i="1" dirty="0" err="1">
                <a:solidFill>
                  <a:srgbClr val="444940"/>
                </a:solidFill>
                <a:effectLst/>
                <a:latin typeface="Verdana" panose="020B0604030504040204" pitchFamily="34" charset="0"/>
              </a:rPr>
              <a:t>Kαβάφη</a:t>
            </a:r>
            <a:r>
              <a:rPr lang="el-GR" b="1" i="1" dirty="0">
                <a:solidFill>
                  <a:srgbClr val="444940"/>
                </a:solidFill>
                <a:effectLst/>
                <a:latin typeface="Verdana" panose="020B0604030504040204" pitchFamily="34" charset="0"/>
              </a:rPr>
              <a:t>, Ποιήματα, I, (1896-1918)</a:t>
            </a:r>
            <a:r>
              <a:rPr lang="el-GR" b="1" i="0" dirty="0">
                <a:solidFill>
                  <a:srgbClr val="444940"/>
                </a:solidFill>
                <a:effectLst/>
                <a:latin typeface="Verdana" panose="020B0604030504040204" pitchFamily="34" charset="0"/>
              </a:rPr>
              <a:t>, Διόνυσος</a:t>
            </a:r>
          </a:p>
          <a:p>
            <a:endParaRPr lang="el-GR" b="1" dirty="0">
              <a:solidFill>
                <a:srgbClr val="444940"/>
              </a:solidFill>
              <a:latin typeface="Verdana" panose="020B0604030504040204" pitchFamily="34" charset="0"/>
            </a:endParaRPr>
          </a:p>
          <a:p>
            <a:r>
              <a:rPr lang="en-US" sz="2000" b="1" dirty="0">
                <a:solidFill>
                  <a:srgbClr val="00B050"/>
                </a:solidFill>
                <a:hlinkClick r:id="rId2">
                  <a:extLst>
                    <a:ext uri="{A12FA001-AC4F-418D-AE19-62706E023703}">
                      <ahyp:hlinkClr xmlns:ahyp="http://schemas.microsoft.com/office/drawing/2018/hyperlinkcolor" val="tx"/>
                    </a:ext>
                  </a:extLst>
                </a:hlinkClick>
              </a:rPr>
              <a:t>3.</a:t>
            </a:r>
            <a:endParaRPr lang="en-US" b="1" dirty="0">
              <a:solidFill>
                <a:srgbClr val="EF5285"/>
              </a:solidFill>
              <a:hlinkClick r:id="rId2">
                <a:extLst>
                  <a:ext uri="{A12FA001-AC4F-418D-AE19-62706E023703}">
                    <ahyp:hlinkClr xmlns:ahyp="http://schemas.microsoft.com/office/drawing/2018/hyperlinkcolor" val="tx"/>
                  </a:ext>
                </a:extLst>
              </a:hlinkClick>
            </a:endParaRPr>
          </a:p>
          <a:p>
            <a:r>
              <a:rPr lang="en-US" dirty="0">
                <a:solidFill>
                  <a:srgbClr val="EF5285"/>
                </a:solidFill>
                <a:hlinkClick r:id="rId2">
                  <a:extLst>
                    <a:ext uri="{A12FA001-AC4F-418D-AE19-62706E023703}">
                      <ahyp:hlinkClr xmlns:ahyp="http://schemas.microsoft.com/office/drawing/2018/hyperlinkcolor" val="tx"/>
                    </a:ext>
                  </a:extLst>
                </a:hlinkClick>
              </a:rPr>
              <a:t>http://ebooks.edu.gr/ebooks/v/html/8547/2218/Keimena-Neoellinikis-Logotechnias_G-Gymnasiou_html-empl/index07_08.html</a:t>
            </a:r>
            <a:endParaRPr lang="el-GR" dirty="0"/>
          </a:p>
          <a:p>
            <a:r>
              <a:rPr lang="el-GR" b="1" dirty="0">
                <a:solidFill>
                  <a:srgbClr val="444940"/>
                </a:solidFill>
                <a:latin typeface="Verdana" panose="020B0604030504040204" pitchFamily="34" charset="0"/>
              </a:rPr>
              <a:t>ΒΙΟΓΡΑΦΙΚΟ ΣΗΜΕΙΩΜΑ</a:t>
            </a:r>
          </a:p>
          <a:p>
            <a:endParaRPr lang="el-GR" dirty="0"/>
          </a:p>
          <a:p>
            <a:pPr marL="285750" indent="-285750">
              <a:buFont typeface="Wingdings" panose="05000000000000000000" pitchFamily="2" charset="2"/>
              <a:buChar char="q"/>
            </a:pPr>
            <a:endParaRPr lang="el-GR" dirty="0"/>
          </a:p>
          <a:p>
            <a:endParaRPr lang="el-GR" dirty="0"/>
          </a:p>
        </p:txBody>
      </p:sp>
      <p:pic>
        <p:nvPicPr>
          <p:cNvPr id="4" name="Picture 2">
            <a:extLst>
              <a:ext uri="{FF2B5EF4-FFF2-40B4-BE49-F238E27FC236}">
                <a16:creationId xmlns:a16="http://schemas.microsoft.com/office/drawing/2014/main" id="{AC0E7C8B-3D72-4B65-A3E8-E7B4368FC1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174" y="5930889"/>
            <a:ext cx="4931547" cy="716219"/>
          </a:xfrm>
          <a:prstGeom prst="rect">
            <a:avLst/>
          </a:prstGeom>
          <a:solidFill>
            <a:schemeClr val="accent1">
              <a:lumMod val="20000"/>
              <a:lumOff val="80000"/>
            </a:schemeClr>
          </a:solidFill>
          <a:ln>
            <a:solidFill>
              <a:srgbClr val="FFFF00"/>
            </a:solidFill>
          </a:ln>
        </p:spPr>
      </p:pic>
    </p:spTree>
    <p:extLst>
      <p:ext uri="{BB962C8B-B14F-4D97-AF65-F5344CB8AC3E}">
        <p14:creationId xmlns:p14="http://schemas.microsoft.com/office/powerpoint/2010/main" val="1647474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B2473EC-A2D6-40CF-8408-199356B0AAE3}"/>
              </a:ext>
            </a:extLst>
          </p:cNvPr>
          <p:cNvSpPr/>
          <p:nvPr/>
        </p:nvSpPr>
        <p:spPr>
          <a:xfrm>
            <a:off x="6418364" y="92356"/>
            <a:ext cx="5699236" cy="3139321"/>
          </a:xfrm>
          <a:prstGeom prst="rect">
            <a:avLst/>
          </a:prstGeom>
          <a:solidFill>
            <a:schemeClr val="accent1">
              <a:lumMod val="20000"/>
              <a:lumOff val="80000"/>
            </a:schemeClr>
          </a:solidFill>
          <a:ln>
            <a:solidFill>
              <a:srgbClr val="FFFF00"/>
            </a:solidFill>
          </a:ln>
        </p:spPr>
        <p:txBody>
          <a:bodyPr wrap="square">
            <a:spAutoFit/>
          </a:bodyPr>
          <a:lstStyle/>
          <a:p>
            <a:r>
              <a:rPr lang="en-US" sz="2000" b="1" dirty="0">
                <a:solidFill>
                  <a:srgbClr val="00B050"/>
                </a:solidFill>
                <a:hlinkClick r:id="rId2">
                  <a:extLst>
                    <a:ext uri="{A12FA001-AC4F-418D-AE19-62706E023703}">
                      <ahyp:hlinkClr xmlns:ahyp="http://schemas.microsoft.com/office/drawing/2018/hyperlinkcolor" val="tx"/>
                    </a:ext>
                  </a:extLst>
                </a:hlinkClick>
              </a:rPr>
              <a:t>4.</a:t>
            </a:r>
          </a:p>
          <a:p>
            <a:pPr marL="285750" indent="-285750">
              <a:buFont typeface="Wingdings" panose="05000000000000000000" pitchFamily="2" charset="2"/>
              <a:buChar char="q"/>
            </a:pPr>
            <a:endParaRPr lang="el-GR" dirty="0">
              <a:solidFill>
                <a:srgbClr val="EF5285"/>
              </a:solidFill>
              <a:hlinkClick r:id="rId2">
                <a:extLst>
                  <a:ext uri="{A12FA001-AC4F-418D-AE19-62706E023703}">
                    <ahyp:hlinkClr xmlns:ahyp="http://schemas.microsoft.com/office/drawing/2018/hyperlinkcolor" val="tx"/>
                  </a:ext>
                </a:extLst>
              </a:hlinkClick>
            </a:endParaRPr>
          </a:p>
          <a:p>
            <a:pPr marL="285750" indent="-285750">
              <a:buFont typeface="Wingdings" panose="05000000000000000000" pitchFamily="2" charset="2"/>
              <a:buChar char="q"/>
            </a:pPr>
            <a:r>
              <a:rPr lang="el-GR" dirty="0">
                <a:solidFill>
                  <a:srgbClr val="EF5285"/>
                </a:solidFill>
                <a:hlinkClick r:id="rId2">
                  <a:extLst>
                    <a:ext uri="{A12FA001-AC4F-418D-AE19-62706E023703}">
                      <ahyp:hlinkClr xmlns:ahyp="http://schemas.microsoft.com/office/drawing/2018/hyperlinkcolor" val="tx"/>
                    </a:ext>
                  </a:extLst>
                </a:hlinkClick>
              </a:rPr>
              <a:t>http://www.greek-language.gr/digitalResources/literature/tools/concordance/biography.html?cnd_id=9</a:t>
            </a:r>
            <a:endParaRPr lang="el-GR" dirty="0"/>
          </a:p>
          <a:p>
            <a:pPr marL="285750" indent="-285750">
              <a:buFont typeface="Wingdings" panose="05000000000000000000" pitchFamily="2" charset="2"/>
              <a:buChar char="q"/>
            </a:pPr>
            <a:endParaRPr lang="el-GR" dirty="0"/>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rgbClr val="333333"/>
                </a:solidFill>
                <a:effectLst/>
                <a:latin typeface="Ubuntu Condensed"/>
              </a:rPr>
              <a:t>Κωνσταντίνος Καβάφης</a:t>
            </a:r>
            <a:r>
              <a:rPr kumimoji="0" lang="el-GR" altLang="el-GR" sz="1400" b="1" i="0" u="none" strike="noStrike" cap="none" normalizeH="0" baseline="0" dirty="0">
                <a:ln>
                  <a:noFill/>
                </a:ln>
                <a:solidFill>
                  <a:srgbClr val="333333"/>
                </a:solidFill>
                <a:effectLst/>
                <a:latin typeface="Ubuntu Condensed"/>
              </a:rPr>
              <a:t> </a:t>
            </a:r>
            <a:r>
              <a:rPr kumimoji="0" lang="el-GR" altLang="el-GR" sz="1400" b="1" i="0" u="none" strike="noStrike" cap="none" normalizeH="0" baseline="0" dirty="0">
                <a:ln>
                  <a:noFill/>
                </a:ln>
                <a:solidFill>
                  <a:srgbClr val="999999"/>
                </a:solidFill>
                <a:effectLst/>
                <a:latin typeface="Ubuntu Condensed"/>
              </a:rPr>
              <a:t>(1863-1933)</a:t>
            </a:r>
            <a:endParaRPr kumimoji="0" lang="el-GR" altLang="el-GR" sz="1400" b="1" i="0" u="none" strike="noStrike" cap="none" normalizeH="0" baseline="0" dirty="0">
              <a:ln>
                <a:noFill/>
              </a:ln>
              <a:solidFill>
                <a:srgbClr val="333333"/>
              </a:solidFill>
              <a:effectLst/>
              <a:latin typeface="Ubuntu Condense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(Ατελών ποιημάτων)</a:t>
            </a:r>
            <a:br>
              <a:rPr kumimoji="0" lang="el-GR" altLang="el-GR" sz="1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el-GR" altLang="el-GR" sz="14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Ρενάτα</a:t>
            </a:r>
            <a:r>
              <a:rPr kumimoji="0" lang="el-GR" altLang="el-GR" sz="1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l-GR" altLang="el-GR" sz="14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Λαβανίνι</a:t>
            </a:r>
            <a:r>
              <a:rPr kumimoji="0" lang="el-GR" altLang="el-GR" sz="1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l-GR" altLang="el-GR" sz="14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Εκδ</a:t>
            </a:r>
            <a:r>
              <a:rPr kumimoji="0" lang="el-GR" altLang="el-GR" sz="1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Ίκαρος</a:t>
            </a:r>
            <a:br>
              <a:rPr kumimoji="0" lang="el-GR" altLang="el-GR" sz="1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el-GR" altLang="el-GR" sz="14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Αρχείο Καβάφη (Ίδρυμα Ωνάση)</a:t>
            </a:r>
          </a:p>
          <a:p>
            <a:pPr marL="0" marR="0" lvl="0" indent="0" algn="l" defTabSz="914400" rtl="0" eaLnBrk="0" fontAlgn="base" latinLnBrk="0" hangingPunct="0">
              <a:lnSpc>
                <a:spcPct val="100000"/>
              </a:lnSpc>
              <a:spcBef>
                <a:spcPct val="0"/>
              </a:spcBef>
              <a:spcAft>
                <a:spcPct val="0"/>
              </a:spcAft>
              <a:buClrTx/>
              <a:buSzTx/>
              <a:buFontTx/>
              <a:buNone/>
              <a:tabLst/>
            </a:pPr>
            <a:endParaRPr lang="el-GR" sz="1400" dirty="0"/>
          </a:p>
          <a:p>
            <a:endParaRPr lang="el-GR" dirty="0"/>
          </a:p>
        </p:txBody>
      </p:sp>
      <p:sp>
        <p:nvSpPr>
          <p:cNvPr id="3" name="Ορθογώνιο 2">
            <a:extLst>
              <a:ext uri="{FF2B5EF4-FFF2-40B4-BE49-F238E27FC236}">
                <a16:creationId xmlns:a16="http://schemas.microsoft.com/office/drawing/2014/main" id="{FA0E33F0-C08A-45E8-9C83-91512E56F382}"/>
              </a:ext>
            </a:extLst>
          </p:cNvPr>
          <p:cNvSpPr/>
          <p:nvPr/>
        </p:nvSpPr>
        <p:spPr>
          <a:xfrm>
            <a:off x="6410973" y="3287770"/>
            <a:ext cx="5706627" cy="2339102"/>
          </a:xfrm>
          <a:prstGeom prst="rect">
            <a:avLst/>
          </a:prstGeom>
          <a:solidFill>
            <a:schemeClr val="accent1">
              <a:lumMod val="20000"/>
              <a:lumOff val="80000"/>
            </a:schemeClr>
          </a:solidFill>
          <a:ln>
            <a:solidFill>
              <a:srgbClr val="FFFF00"/>
            </a:solidFill>
          </a:ln>
        </p:spPr>
        <p:txBody>
          <a:bodyPr wrap="none">
            <a:spAutoFit/>
          </a:bodyPr>
          <a:lstStyle/>
          <a:p>
            <a:r>
              <a:rPr lang="en-US" sz="2000" b="1" dirty="0">
                <a:solidFill>
                  <a:srgbClr val="00B050"/>
                </a:solidFill>
                <a:hlinkClick r:id="rId3">
                  <a:extLst>
                    <a:ext uri="{A12FA001-AC4F-418D-AE19-62706E023703}">
                      <ahyp:hlinkClr xmlns:ahyp="http://schemas.microsoft.com/office/drawing/2018/hyperlinkcolor" val="tx"/>
                    </a:ext>
                  </a:extLst>
                </a:hlinkClick>
              </a:rPr>
              <a:t>5.</a:t>
            </a:r>
          </a:p>
          <a:p>
            <a:endParaRPr lang="el-GR" dirty="0">
              <a:solidFill>
                <a:srgbClr val="EF5285"/>
              </a:solidFill>
              <a:hlinkClick r:id="rId3">
                <a:extLst>
                  <a:ext uri="{A12FA001-AC4F-418D-AE19-62706E023703}">
                    <ahyp:hlinkClr xmlns:ahyp="http://schemas.microsoft.com/office/drawing/2018/hyperlinkcolor" val="tx"/>
                  </a:ext>
                </a:extLst>
              </a:hlinkClick>
            </a:endParaRPr>
          </a:p>
          <a:p>
            <a:pPr marL="285750" indent="-285750">
              <a:buFont typeface="Wingdings" panose="05000000000000000000" pitchFamily="2" charset="2"/>
              <a:buChar char="q"/>
            </a:pPr>
            <a:r>
              <a:rPr lang="el-GR" dirty="0">
                <a:solidFill>
                  <a:srgbClr val="EF5285"/>
                </a:solidFill>
                <a:hlinkClick r:id="rId3">
                  <a:extLst>
                    <a:ext uri="{A12FA001-AC4F-418D-AE19-62706E023703}">
                      <ahyp:hlinkClr xmlns:ahyp="http://schemas.microsoft.com/office/drawing/2018/hyperlinkcolor" val="tx"/>
                    </a:ext>
                  </a:extLst>
                </a:hlinkClick>
              </a:rPr>
              <a:t>https://www.youtube.com/watch?v=hjutm5fSDVM</a:t>
            </a:r>
            <a:endParaRPr lang="el-GR" dirty="0"/>
          </a:p>
          <a:p>
            <a:pPr marL="285750" indent="-285750">
              <a:buFont typeface="Wingdings" panose="05000000000000000000" pitchFamily="2" charset="2"/>
              <a:buChar char="q"/>
            </a:pPr>
            <a:endParaRPr lang="el-GR" dirty="0"/>
          </a:p>
          <a:p>
            <a:r>
              <a:rPr lang="el-GR" dirty="0">
                <a:latin typeface="Roboto"/>
              </a:rPr>
              <a:t>Κ.Π Καβάφης - Όσο μπορείς </a:t>
            </a:r>
            <a:endParaRPr lang="en-US" dirty="0">
              <a:latin typeface="Roboto"/>
            </a:endParaRPr>
          </a:p>
          <a:p>
            <a:r>
              <a:rPr lang="el-GR" dirty="0">
                <a:latin typeface="Roboto"/>
              </a:rPr>
              <a:t>(απαγγελία: Στέφανος Στρατηγός)</a:t>
            </a:r>
            <a:endParaRPr lang="en-US" dirty="0">
              <a:latin typeface="Roboto"/>
            </a:endParaRPr>
          </a:p>
          <a:p>
            <a:pPr marL="285750" indent="-285750">
              <a:buFont typeface="Wingdings" panose="05000000000000000000" pitchFamily="2" charset="2"/>
              <a:buChar char="q"/>
            </a:pPr>
            <a:endParaRPr lang="el-GR" dirty="0"/>
          </a:p>
          <a:p>
            <a:endParaRPr lang="el-GR" dirty="0"/>
          </a:p>
        </p:txBody>
      </p:sp>
      <p:sp>
        <p:nvSpPr>
          <p:cNvPr id="6" name="Ορθογώνιο 5">
            <a:extLst>
              <a:ext uri="{FF2B5EF4-FFF2-40B4-BE49-F238E27FC236}">
                <a16:creationId xmlns:a16="http://schemas.microsoft.com/office/drawing/2014/main" id="{5670A769-88EA-4BA1-AE21-9F32A4C3650E}"/>
              </a:ext>
            </a:extLst>
          </p:cNvPr>
          <p:cNvSpPr/>
          <p:nvPr/>
        </p:nvSpPr>
        <p:spPr>
          <a:xfrm>
            <a:off x="766437" y="3406286"/>
            <a:ext cx="4895827" cy="2339102"/>
          </a:xfrm>
          <a:prstGeom prst="rect">
            <a:avLst/>
          </a:prstGeom>
          <a:solidFill>
            <a:schemeClr val="accent1">
              <a:lumMod val="20000"/>
              <a:lumOff val="80000"/>
            </a:schemeClr>
          </a:solidFill>
          <a:ln>
            <a:solidFill>
              <a:srgbClr val="FFFF00"/>
            </a:solidFill>
          </a:ln>
        </p:spPr>
        <p:txBody>
          <a:bodyPr wrap="none">
            <a:spAutoFit/>
          </a:bodyPr>
          <a:lstStyle/>
          <a:p>
            <a:pPr marL="285750" indent="-285750">
              <a:buFont typeface="Wingdings" panose="05000000000000000000" pitchFamily="2" charset="2"/>
              <a:buChar char="q"/>
            </a:pPr>
            <a:endParaRPr lang="el-GR" dirty="0">
              <a:solidFill>
                <a:srgbClr val="EF5285"/>
              </a:solidFill>
              <a:hlinkClick r:id="rId4">
                <a:extLst>
                  <a:ext uri="{A12FA001-AC4F-418D-AE19-62706E023703}">
                    <ahyp:hlinkClr xmlns:ahyp="http://schemas.microsoft.com/office/drawing/2018/hyperlinkcolor" val="tx"/>
                  </a:ext>
                </a:extLst>
              </a:hlinkClick>
            </a:endParaRPr>
          </a:p>
          <a:p>
            <a:r>
              <a:rPr lang="en-US" sz="2000" dirty="0">
                <a:solidFill>
                  <a:srgbClr val="00B050"/>
                </a:solidFill>
                <a:hlinkClick r:id="rId4">
                  <a:extLst>
                    <a:ext uri="{A12FA001-AC4F-418D-AE19-62706E023703}">
                      <ahyp:hlinkClr xmlns:ahyp="http://schemas.microsoft.com/office/drawing/2018/hyperlinkcolor" val="tx"/>
                    </a:ext>
                  </a:extLst>
                </a:hlinkClick>
              </a:rPr>
              <a:t>6.</a:t>
            </a:r>
            <a:endParaRPr lang="el-GR" sz="2000" dirty="0">
              <a:solidFill>
                <a:srgbClr val="00B050"/>
              </a:solidFill>
              <a:hlinkClick r:id="rId4">
                <a:extLst>
                  <a:ext uri="{A12FA001-AC4F-418D-AE19-62706E023703}">
                    <ahyp:hlinkClr xmlns:ahyp="http://schemas.microsoft.com/office/drawing/2018/hyperlinkcolor" val="tx"/>
                  </a:ext>
                </a:extLst>
              </a:hlinkClick>
            </a:endParaRPr>
          </a:p>
          <a:p>
            <a:pPr marL="285750" indent="-285750">
              <a:buFont typeface="Wingdings" panose="05000000000000000000" pitchFamily="2" charset="2"/>
              <a:buChar char="q"/>
            </a:pPr>
            <a:endParaRPr lang="el-GR" dirty="0">
              <a:solidFill>
                <a:srgbClr val="EF5285"/>
              </a:solidFill>
              <a:hlinkClick r:id="rId4">
                <a:extLst>
                  <a:ext uri="{A12FA001-AC4F-418D-AE19-62706E023703}">
                    <ahyp:hlinkClr xmlns:ahyp="http://schemas.microsoft.com/office/drawing/2018/hyperlinkcolor" val="tx"/>
                  </a:ext>
                </a:extLst>
              </a:hlinkClick>
            </a:endParaRPr>
          </a:p>
          <a:p>
            <a:pPr marL="285750" indent="-285750">
              <a:buFont typeface="Wingdings" panose="05000000000000000000" pitchFamily="2" charset="2"/>
              <a:buChar char="q"/>
            </a:pPr>
            <a:r>
              <a:rPr lang="el-GR" dirty="0">
                <a:solidFill>
                  <a:srgbClr val="EF5285"/>
                </a:solidFill>
                <a:hlinkClick r:id="rId4">
                  <a:extLst>
                    <a:ext uri="{A12FA001-AC4F-418D-AE19-62706E023703}">
                      <ahyp:hlinkClr xmlns:ahyp="http://schemas.microsoft.com/office/drawing/2018/hyperlinkcolor" val="tx"/>
                    </a:ext>
                  </a:extLst>
                </a:hlinkClick>
              </a:rPr>
              <a:t>http://cavafis.compupress.gr/public.htm</a:t>
            </a:r>
            <a:endParaRPr lang="el-GR" dirty="0"/>
          </a:p>
          <a:p>
            <a:pPr marL="285750" indent="-285750">
              <a:buFont typeface="Wingdings" panose="05000000000000000000" pitchFamily="2" charset="2"/>
              <a:buChar char="q"/>
            </a:pPr>
            <a:endParaRPr lang="el-GR" dirty="0"/>
          </a:p>
          <a:p>
            <a:r>
              <a:rPr lang="el-GR" b="1" i="0" dirty="0">
                <a:solidFill>
                  <a:srgbClr val="FF0000"/>
                </a:solidFill>
                <a:effectLst/>
                <a:latin typeface="Times New Roman" panose="02020603050405020304" pitchFamily="18" charset="0"/>
              </a:rPr>
              <a:t>Κ.Π. Καβάφης - Βιβλιογραφία και Δισκογραφία</a:t>
            </a:r>
          </a:p>
          <a:p>
            <a:endParaRPr lang="el-GR" b="1" i="0" dirty="0">
              <a:solidFill>
                <a:srgbClr val="FF0000"/>
              </a:solidFill>
              <a:effectLst/>
              <a:latin typeface="Times New Roman" panose="02020603050405020304" pitchFamily="18" charset="0"/>
            </a:endParaRPr>
          </a:p>
          <a:p>
            <a:endParaRPr lang="el-GR" dirty="0"/>
          </a:p>
        </p:txBody>
      </p:sp>
    </p:spTree>
    <p:extLst>
      <p:ext uri="{BB962C8B-B14F-4D97-AF65-F5344CB8AC3E}">
        <p14:creationId xmlns:p14="http://schemas.microsoft.com/office/powerpoint/2010/main" val="302005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a:extLst>
              <a:ext uri="{FF2B5EF4-FFF2-40B4-BE49-F238E27FC236}">
                <a16:creationId xmlns:a16="http://schemas.microsoft.com/office/drawing/2014/main" id="{556072EB-C87F-431E-BC9E-58B55D755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458" y="190962"/>
            <a:ext cx="6800295" cy="56150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FFB848-E0E7-41B2-ACC6-139341E18E7F}"/>
              </a:ext>
            </a:extLst>
          </p:cNvPr>
          <p:cNvSpPr txBox="1"/>
          <p:nvPr/>
        </p:nvSpPr>
        <p:spPr>
          <a:xfrm>
            <a:off x="5264459" y="5934670"/>
            <a:ext cx="6800294" cy="738664"/>
          </a:xfrm>
          <a:prstGeom prst="rect">
            <a:avLst/>
          </a:prstGeom>
          <a:solidFill>
            <a:srgbClr val="FFFF00"/>
          </a:solidFill>
        </p:spPr>
        <p:txBody>
          <a:bodyPr wrap="square">
            <a:spAutoFit/>
          </a:bodyPr>
          <a:lstStyle/>
          <a:p>
            <a:endParaRPr lang="el-GR" sz="1400" b="1" i="1" dirty="0">
              <a:solidFill>
                <a:srgbClr val="000000"/>
              </a:solidFill>
              <a:effectLst/>
              <a:latin typeface="Verdana" panose="020B0604030504040204" pitchFamily="34" charset="0"/>
            </a:endParaRPr>
          </a:p>
          <a:p>
            <a:r>
              <a:rPr lang="el-GR" sz="1400" b="1" i="1" dirty="0">
                <a:solidFill>
                  <a:srgbClr val="000000"/>
                </a:solidFill>
                <a:effectLst/>
                <a:latin typeface="Verdana" panose="020B0604030504040204" pitchFamily="34" charset="0"/>
              </a:rPr>
              <a:t>Η Αλεξάνδρεια στις αρχές του αιώνα (Αρχείο Ε.Λ.Ι.Α.)</a:t>
            </a:r>
          </a:p>
          <a:p>
            <a:endParaRPr lang="el-GR" sz="1400" b="1" i="1" dirty="0"/>
          </a:p>
        </p:txBody>
      </p:sp>
    </p:spTree>
    <p:extLst>
      <p:ext uri="{BB962C8B-B14F-4D97-AF65-F5344CB8AC3E}">
        <p14:creationId xmlns:p14="http://schemas.microsoft.com/office/powerpoint/2010/main" val="2856343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EB1D99-09B1-4DD4-8B48-E1BA7F630DB7}"/>
              </a:ext>
            </a:extLst>
          </p:cNvPr>
          <p:cNvSpPr txBox="1"/>
          <p:nvPr/>
        </p:nvSpPr>
        <p:spPr>
          <a:xfrm>
            <a:off x="1185169" y="648901"/>
            <a:ext cx="6098958" cy="4247317"/>
          </a:xfrm>
          <a:prstGeom prst="rect">
            <a:avLst/>
          </a:prstGeom>
          <a:solidFill>
            <a:schemeClr val="accent1">
              <a:lumMod val="20000"/>
              <a:lumOff val="80000"/>
            </a:schemeClr>
          </a:solidFill>
          <a:ln>
            <a:solidFill>
              <a:schemeClr val="accent1"/>
            </a:solidFill>
          </a:ln>
        </p:spPr>
        <p:txBody>
          <a:bodyPr wrap="square">
            <a:spAutoFit/>
          </a:bodyPr>
          <a:lstStyle/>
          <a:p>
            <a:endParaRPr lang="el-GR" b="0" i="0" dirty="0">
              <a:solidFill>
                <a:srgbClr val="202122"/>
              </a:solidFill>
              <a:effectLst/>
              <a:latin typeface="Arial" panose="020B0604020202020204" pitchFamily="34" charset="0"/>
            </a:endParaRPr>
          </a:p>
          <a:p>
            <a:endParaRPr lang="el-GR" dirty="0">
              <a:solidFill>
                <a:srgbClr val="202122"/>
              </a:solidFill>
              <a:latin typeface="Arial" panose="020B0604020202020204" pitchFamily="34" charset="0"/>
            </a:endParaRPr>
          </a:p>
          <a:p>
            <a:r>
              <a:rPr lang="el-GR" b="0" i="0" dirty="0">
                <a:solidFill>
                  <a:srgbClr val="202122"/>
                </a:solidFill>
                <a:effectLst/>
                <a:latin typeface="Arial" panose="020B0604020202020204" pitchFamily="34" charset="0"/>
              </a:rPr>
              <a:t>Ο </a:t>
            </a:r>
            <a:r>
              <a:rPr lang="el-GR" b="1" i="0" dirty="0">
                <a:solidFill>
                  <a:srgbClr val="202122"/>
                </a:solidFill>
                <a:effectLst/>
                <a:latin typeface="Arial" panose="020B0604020202020204" pitchFamily="34" charset="0"/>
              </a:rPr>
              <a:t>Κωνσταντίνος Καβάφης</a:t>
            </a:r>
            <a:r>
              <a:rPr lang="el-GR" b="0" i="0" dirty="0">
                <a:solidFill>
                  <a:srgbClr val="202122"/>
                </a:solidFill>
                <a:effectLst/>
                <a:latin typeface="Arial" panose="020B0604020202020204" pitchFamily="34" charset="0"/>
              </a:rPr>
              <a:t> </a:t>
            </a:r>
          </a:p>
          <a:p>
            <a:endParaRPr lang="el-GR" b="0" i="0" dirty="0">
              <a:solidFill>
                <a:srgbClr val="202122"/>
              </a:solidFill>
              <a:effectLst/>
              <a:latin typeface="Arial" panose="020B0604020202020204" pitchFamily="34" charset="0"/>
            </a:endParaRPr>
          </a:p>
          <a:p>
            <a:r>
              <a:rPr lang="el-GR" b="0" i="0" dirty="0">
                <a:solidFill>
                  <a:srgbClr val="202122"/>
                </a:solidFill>
                <a:effectLst/>
                <a:latin typeface="Arial" panose="020B0604020202020204" pitchFamily="34" charset="0"/>
              </a:rPr>
              <a:t>(</a:t>
            </a:r>
            <a:r>
              <a:rPr lang="el-GR" b="0" i="0" u="none" strike="noStrike" dirty="0">
                <a:solidFill>
                  <a:srgbClr val="0B0080"/>
                </a:solidFill>
                <a:effectLst/>
                <a:latin typeface="Arial" panose="020B0604020202020204" pitchFamily="34" charset="0"/>
                <a:hlinkClick r:id="rId2" tooltip="Αλεξάνδρεια"/>
              </a:rPr>
              <a:t>Αλεξάνδρεια</a:t>
            </a:r>
            <a:r>
              <a:rPr lang="el-GR" b="0" i="0" dirty="0">
                <a:solidFill>
                  <a:srgbClr val="202122"/>
                </a:solidFill>
                <a:effectLst/>
                <a:latin typeface="Arial" panose="020B0604020202020204" pitchFamily="34" charset="0"/>
              </a:rPr>
              <a:t>, </a:t>
            </a:r>
            <a:r>
              <a:rPr lang="el-GR" b="0" i="0" u="none" strike="noStrike" dirty="0">
                <a:solidFill>
                  <a:srgbClr val="0B0080"/>
                </a:solidFill>
                <a:effectLst/>
                <a:latin typeface="Arial" panose="020B0604020202020204" pitchFamily="34" charset="0"/>
                <a:hlinkClick r:id="rId3" tooltip="29 Απριλίου"/>
              </a:rPr>
              <a:t>29 Απριλίου</a:t>
            </a:r>
            <a:r>
              <a:rPr lang="el-GR" b="0" i="0" dirty="0">
                <a:solidFill>
                  <a:srgbClr val="202122"/>
                </a:solidFill>
                <a:effectLst/>
                <a:latin typeface="Arial" panose="020B0604020202020204" pitchFamily="34" charset="0"/>
              </a:rPr>
              <a:t> </a:t>
            </a:r>
            <a:r>
              <a:rPr lang="el-GR" b="0" i="0" u="none" strike="noStrike" dirty="0">
                <a:solidFill>
                  <a:srgbClr val="0B0080"/>
                </a:solidFill>
                <a:effectLst/>
                <a:latin typeface="Arial" panose="020B0604020202020204" pitchFamily="34" charset="0"/>
                <a:hlinkClick r:id="rId4" tooltip="1863"/>
              </a:rPr>
              <a:t>1863</a:t>
            </a:r>
            <a:r>
              <a:rPr lang="el-GR" b="0" i="0" dirty="0">
                <a:solidFill>
                  <a:srgbClr val="202122"/>
                </a:solidFill>
                <a:effectLst/>
                <a:latin typeface="Arial" panose="020B0604020202020204" pitchFamily="34" charset="0"/>
              </a:rPr>
              <a:t> (</a:t>
            </a:r>
            <a:r>
              <a:rPr lang="el-GR" b="0" i="0" u="none" strike="noStrike" dirty="0" err="1">
                <a:solidFill>
                  <a:srgbClr val="0B0080"/>
                </a:solidFill>
                <a:effectLst/>
                <a:latin typeface="Arial" panose="020B0604020202020204" pitchFamily="34" charset="0"/>
                <a:hlinkClick r:id="rId5" tooltip="Παλαιό ημερολόγιο"/>
              </a:rPr>
              <a:t>π.ημ</a:t>
            </a:r>
            <a:r>
              <a:rPr lang="el-GR" b="0" i="0" u="none" strike="noStrike" dirty="0">
                <a:solidFill>
                  <a:srgbClr val="0B0080"/>
                </a:solidFill>
                <a:effectLst/>
                <a:latin typeface="Arial" panose="020B0604020202020204" pitchFamily="34" charset="0"/>
                <a:hlinkClick r:id="rId5" tooltip="Παλαιό ημερολόγιο"/>
              </a:rPr>
              <a:t>.</a:t>
            </a:r>
            <a:r>
              <a:rPr lang="el-GR" b="0" i="0" dirty="0">
                <a:solidFill>
                  <a:srgbClr val="202122"/>
                </a:solidFill>
                <a:effectLst/>
                <a:latin typeface="Arial" panose="020B0604020202020204" pitchFamily="34" charset="0"/>
              </a:rPr>
              <a:t>) / </a:t>
            </a:r>
          </a:p>
          <a:p>
            <a:endParaRPr lang="el-GR" u="none" strike="noStrike" dirty="0">
              <a:solidFill>
                <a:srgbClr val="202122"/>
              </a:solidFill>
              <a:latin typeface="Arial" panose="020B0604020202020204" pitchFamily="34" charset="0"/>
              <a:hlinkClick r:id="rId3" tooltip="29 Απριλίου"/>
            </a:endParaRPr>
          </a:p>
          <a:p>
            <a:r>
              <a:rPr lang="el-GR" b="0" i="0" u="none" strike="noStrike" dirty="0">
                <a:solidFill>
                  <a:srgbClr val="0B0080"/>
                </a:solidFill>
                <a:effectLst/>
                <a:latin typeface="Arial" panose="020B0604020202020204" pitchFamily="34" charset="0"/>
                <a:hlinkClick r:id="rId3" tooltip="29 Απριλίου"/>
              </a:rPr>
              <a:t>29 Απριλίου</a:t>
            </a:r>
            <a:r>
              <a:rPr lang="el-GR" b="0" i="0" dirty="0">
                <a:solidFill>
                  <a:srgbClr val="202122"/>
                </a:solidFill>
                <a:effectLst/>
                <a:latin typeface="Arial" panose="020B0604020202020204" pitchFamily="34" charset="0"/>
              </a:rPr>
              <a:t> </a:t>
            </a:r>
            <a:r>
              <a:rPr lang="el-GR" b="0" i="0" u="none" strike="noStrike" dirty="0">
                <a:solidFill>
                  <a:srgbClr val="0B0080"/>
                </a:solidFill>
                <a:effectLst/>
                <a:latin typeface="Arial" panose="020B0604020202020204" pitchFamily="34" charset="0"/>
                <a:hlinkClick r:id="rId4" tooltip="1863"/>
              </a:rPr>
              <a:t>1863</a:t>
            </a:r>
            <a:r>
              <a:rPr lang="el-GR" b="0" i="0" dirty="0">
                <a:solidFill>
                  <a:srgbClr val="202122"/>
                </a:solidFill>
                <a:effectLst/>
                <a:latin typeface="Arial" panose="020B0604020202020204" pitchFamily="34" charset="0"/>
              </a:rPr>
              <a:t> </a:t>
            </a:r>
            <a:r>
              <a:rPr lang="el-GR" b="0" i="0" u="none" strike="noStrike" dirty="0">
                <a:solidFill>
                  <a:srgbClr val="0B0080"/>
                </a:solidFill>
                <a:effectLst/>
                <a:latin typeface="Arial" panose="020B0604020202020204" pitchFamily="34" charset="0"/>
                <a:hlinkClick r:id="rId2" tooltip="Αλεξάνδρεια"/>
              </a:rPr>
              <a:t>Αλεξάνδρεια</a:t>
            </a:r>
            <a:r>
              <a:rPr lang="el-GR" b="0" i="0" dirty="0">
                <a:solidFill>
                  <a:srgbClr val="202122"/>
                </a:solidFill>
                <a:effectLst/>
                <a:latin typeface="Arial" panose="020B0604020202020204" pitchFamily="34" charset="0"/>
              </a:rPr>
              <a:t>, </a:t>
            </a:r>
            <a:r>
              <a:rPr lang="el-GR" b="0" i="0" u="none" strike="noStrike" dirty="0">
                <a:solidFill>
                  <a:srgbClr val="0B0080"/>
                </a:solidFill>
                <a:effectLst/>
                <a:latin typeface="Arial" panose="020B0604020202020204" pitchFamily="34" charset="0"/>
                <a:hlinkClick r:id="rId3" tooltip="29 Απριλίου"/>
              </a:rPr>
              <a:t>29 Απριλίου</a:t>
            </a:r>
            <a:r>
              <a:rPr lang="el-GR" b="0" i="0" dirty="0">
                <a:solidFill>
                  <a:srgbClr val="202122"/>
                </a:solidFill>
                <a:effectLst/>
                <a:latin typeface="Arial" panose="020B0604020202020204" pitchFamily="34" charset="0"/>
              </a:rPr>
              <a:t> </a:t>
            </a:r>
            <a:r>
              <a:rPr lang="el-GR" b="0" i="0" u="none" strike="noStrike" dirty="0">
                <a:solidFill>
                  <a:srgbClr val="0B0080"/>
                </a:solidFill>
                <a:effectLst/>
                <a:latin typeface="Arial" panose="020B0604020202020204" pitchFamily="34" charset="0"/>
                <a:hlinkClick r:id="rId6" tooltip="1933"/>
              </a:rPr>
              <a:t>1933</a:t>
            </a:r>
            <a:r>
              <a:rPr lang="el-GR" b="0" i="0" dirty="0">
                <a:solidFill>
                  <a:srgbClr val="202122"/>
                </a:solidFill>
                <a:effectLst/>
                <a:latin typeface="Arial" panose="020B0604020202020204" pitchFamily="34" charset="0"/>
              </a:rPr>
              <a:t>)</a:t>
            </a:r>
          </a:p>
          <a:p>
            <a:endParaRPr lang="el-GR" dirty="0">
              <a:solidFill>
                <a:srgbClr val="202122"/>
              </a:solidFill>
              <a:latin typeface="Arial" panose="020B0604020202020204" pitchFamily="34" charset="0"/>
            </a:endParaRPr>
          </a:p>
          <a:p>
            <a:r>
              <a:rPr lang="el-GR" b="0" i="0" dirty="0">
                <a:solidFill>
                  <a:srgbClr val="202122"/>
                </a:solidFill>
                <a:effectLst/>
                <a:latin typeface="Arial" panose="020B0604020202020204" pitchFamily="34" charset="0"/>
              </a:rPr>
              <a:t> ήταν </a:t>
            </a:r>
            <a:r>
              <a:rPr lang="el-GR" b="0" i="0" u="none" strike="noStrike" dirty="0">
                <a:solidFill>
                  <a:srgbClr val="0B0080"/>
                </a:solidFill>
                <a:effectLst/>
                <a:latin typeface="Arial" panose="020B0604020202020204" pitchFamily="34" charset="0"/>
                <a:hlinkClick r:id="rId7" tooltip="Έλληνες"/>
              </a:rPr>
              <a:t>Έλληνας</a:t>
            </a:r>
            <a:r>
              <a:rPr lang="el-GR" b="0" i="0" dirty="0">
                <a:solidFill>
                  <a:srgbClr val="202122"/>
                </a:solidFill>
                <a:effectLst/>
                <a:latin typeface="Arial" panose="020B0604020202020204" pitchFamily="34" charset="0"/>
              </a:rPr>
              <a:t> ποιητής ο οποίος θεωρείται ως ένας από τους σημαντικότερους ποιητές της σύγχρονης εποχής.</a:t>
            </a:r>
          </a:p>
          <a:p>
            <a:endParaRPr lang="el-GR" dirty="0">
              <a:solidFill>
                <a:srgbClr val="202122"/>
              </a:solidFill>
              <a:latin typeface="Arial" panose="020B0604020202020204" pitchFamily="34" charset="0"/>
            </a:endParaRPr>
          </a:p>
          <a:p>
            <a:r>
              <a:rPr lang="el-GR" b="0" i="0" dirty="0">
                <a:solidFill>
                  <a:srgbClr val="202122"/>
                </a:solidFill>
                <a:effectLst/>
                <a:latin typeface="Arial" panose="020B0604020202020204" pitchFamily="34" charset="0"/>
              </a:rPr>
              <a:t>Γεννήθηκε και έζησε στην </a:t>
            </a:r>
            <a:r>
              <a:rPr lang="el-GR" b="0" i="0" u="none" strike="noStrike" dirty="0">
                <a:solidFill>
                  <a:srgbClr val="0B0080"/>
                </a:solidFill>
                <a:effectLst/>
                <a:latin typeface="Arial" panose="020B0604020202020204" pitchFamily="34" charset="0"/>
                <a:hlinkClick r:id="rId2" tooltip="Αλεξάνδρεια"/>
              </a:rPr>
              <a:t>Αλεξάνδρεια</a:t>
            </a:r>
            <a:r>
              <a:rPr lang="el-GR" b="0" i="0" dirty="0">
                <a:solidFill>
                  <a:srgbClr val="202122"/>
                </a:solidFill>
                <a:effectLst/>
                <a:latin typeface="Arial" panose="020B0604020202020204" pitchFamily="34" charset="0"/>
              </a:rPr>
              <a:t>, γι' αυτό και αναφέρεται συχνά ως «</a:t>
            </a:r>
            <a:r>
              <a:rPr lang="el-GR" b="0" i="1" dirty="0">
                <a:solidFill>
                  <a:srgbClr val="202122"/>
                </a:solidFill>
                <a:effectLst/>
                <a:latin typeface="Arial" panose="020B0604020202020204" pitchFamily="34" charset="0"/>
              </a:rPr>
              <a:t>ο Αλεξανδρινός</a:t>
            </a:r>
            <a:r>
              <a:rPr lang="el-GR" b="0" i="0" dirty="0">
                <a:solidFill>
                  <a:srgbClr val="202122"/>
                </a:solidFill>
                <a:effectLst/>
                <a:latin typeface="Arial" panose="020B0604020202020204" pitchFamily="34" charset="0"/>
              </a:rPr>
              <a:t>».</a:t>
            </a:r>
          </a:p>
          <a:p>
            <a:endParaRPr lang="el-GR" dirty="0">
              <a:solidFill>
                <a:srgbClr val="202122"/>
              </a:solidFill>
              <a:latin typeface="Arial" panose="020B0604020202020204" pitchFamily="34" charset="0"/>
            </a:endParaRPr>
          </a:p>
          <a:p>
            <a:endParaRPr lang="el-GR" dirty="0"/>
          </a:p>
        </p:txBody>
      </p:sp>
    </p:spTree>
    <p:extLst>
      <p:ext uri="{BB962C8B-B14F-4D97-AF65-F5344CB8AC3E}">
        <p14:creationId xmlns:p14="http://schemas.microsoft.com/office/powerpoint/2010/main" val="120165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7A1BED-A9EA-4A30-92CD-8EEC3E8DCDA6}"/>
              </a:ext>
            </a:extLst>
          </p:cNvPr>
          <p:cNvSpPr txBox="1"/>
          <p:nvPr/>
        </p:nvSpPr>
        <p:spPr>
          <a:xfrm>
            <a:off x="395057" y="372995"/>
            <a:ext cx="6098958" cy="6412461"/>
          </a:xfrm>
          <a:prstGeom prst="rect">
            <a:avLst/>
          </a:prstGeom>
          <a:solidFill>
            <a:schemeClr val="accent1">
              <a:lumMod val="20000"/>
              <a:lumOff val="80000"/>
            </a:schemeClr>
          </a:solidFill>
        </p:spPr>
        <p:txBody>
          <a:bodyPr wrap="square">
            <a:spAutoFit/>
          </a:bodyPr>
          <a:lstStyle/>
          <a:p>
            <a:pPr algn="ctr"/>
            <a:r>
              <a:rPr lang="el-GR" dirty="0">
                <a:solidFill>
                  <a:srgbClr val="00B050"/>
                </a:solidFill>
                <a:hlinkClick r:id="rId2">
                  <a:extLst>
                    <a:ext uri="{A12FA001-AC4F-418D-AE19-62706E023703}">
                      <ahyp:hlinkClr xmlns:ahyp="http://schemas.microsoft.com/office/drawing/2018/hyperlinkcolor" val="tx"/>
                    </a:ext>
                  </a:extLst>
                </a:hlinkClick>
              </a:rPr>
              <a:t>ΨΗΦΙΑΚΕΣ ΠΗΓΕΣ (συνέχεια)</a:t>
            </a:r>
          </a:p>
          <a:p>
            <a:r>
              <a:rPr lang="el-GR" sz="2000" b="1" dirty="0">
                <a:solidFill>
                  <a:srgbClr val="00B050"/>
                </a:solidFill>
                <a:hlinkClick r:id="rId2">
                  <a:extLst>
                    <a:ext uri="{A12FA001-AC4F-418D-AE19-62706E023703}">
                      <ahyp:hlinkClr xmlns:ahyp="http://schemas.microsoft.com/office/drawing/2018/hyperlinkcolor" val="tx"/>
                    </a:ext>
                  </a:extLst>
                </a:hlinkClick>
              </a:rPr>
              <a:t>7.</a:t>
            </a:r>
          </a:p>
          <a:p>
            <a:r>
              <a:rPr lang="el-GR" dirty="0">
                <a:solidFill>
                  <a:srgbClr val="EF5285"/>
                </a:solidFill>
                <a:hlinkClick r:id="rId2">
                  <a:extLst>
                    <a:ext uri="{A12FA001-AC4F-418D-AE19-62706E023703}">
                      <ahyp:hlinkClr xmlns:ahyp="http://schemas.microsoft.com/office/drawing/2018/hyperlinkcolor" val="tx"/>
                    </a:ext>
                  </a:extLst>
                </a:hlinkClick>
              </a:rPr>
              <a:t>http://photodentro.edu.gr/lor/r/8521/4412?locale=el</a:t>
            </a:r>
            <a:endParaRPr lang="el-GR" dirty="0"/>
          </a:p>
          <a:p>
            <a:endParaRPr lang="el-GR" dirty="0"/>
          </a:p>
          <a:p>
            <a:r>
              <a:rPr lang="el-GR" b="1" i="0" dirty="0">
                <a:solidFill>
                  <a:srgbClr val="2B3E42"/>
                </a:solidFill>
                <a:effectLst/>
                <a:latin typeface="Myriad"/>
              </a:rPr>
              <a:t>Κ.Π. ΚΑΒΑΦΗΣ. ΕΝΑΣ ΠΑΓΚΟΣΜΙΟΣ ΠΟΙΗΤΗΣ</a:t>
            </a:r>
          </a:p>
          <a:p>
            <a:pPr algn="just">
              <a:lnSpc>
                <a:spcPct val="150000"/>
              </a:lnSpc>
            </a:pPr>
            <a:endParaRPr lang="el-GR" b="0" i="1" dirty="0">
              <a:solidFill>
                <a:srgbClr val="2B3E42"/>
              </a:solidFill>
              <a:effectLst/>
              <a:latin typeface="Myriad"/>
            </a:endParaRPr>
          </a:p>
          <a:p>
            <a:pPr algn="just">
              <a:lnSpc>
                <a:spcPct val="150000"/>
              </a:lnSpc>
            </a:pPr>
            <a:r>
              <a:rPr lang="el-GR" b="0" i="1" dirty="0">
                <a:solidFill>
                  <a:srgbClr val="000000"/>
                </a:solidFill>
                <a:effectLst/>
                <a:latin typeface="Trebuchet MS" panose="020B0603020202020204" pitchFamily="34" charset="0"/>
              </a:rPr>
              <a:t>Ιστοσελίδα με θέμα τον Κ.Π. Καβάφη και την παγκόσμια απήχηση του έργου του. </a:t>
            </a:r>
          </a:p>
          <a:p>
            <a:pPr algn="just">
              <a:lnSpc>
                <a:spcPct val="150000"/>
              </a:lnSpc>
            </a:pPr>
            <a:r>
              <a:rPr lang="el-GR" b="0" i="1" dirty="0">
                <a:solidFill>
                  <a:srgbClr val="000000"/>
                </a:solidFill>
                <a:effectLst/>
                <a:latin typeface="Trebuchet MS" panose="020B0603020202020204" pitchFamily="34" charset="0"/>
              </a:rPr>
              <a:t>Μέσα από προτεινόμενες δραστηριότητες ο μαθητής μπορεί να αναζητήσει τις μεταφραστικές τύχες του καβαφικού έργου, αλλά και να προσεγγίσει τον τρόπο με τον οποίο ξένοι καλλιτέχνες από τον χώρο της λογοτεχνίας και των εικαστικών τεχνών επιχειρούν να συνομιλήσουν με το έργο του Αλεξανδρινού ποιητή.</a:t>
            </a:r>
          </a:p>
          <a:p>
            <a:pPr algn="just">
              <a:lnSpc>
                <a:spcPct val="150000"/>
              </a:lnSpc>
            </a:pPr>
            <a:endParaRPr lang="el-GR" b="0" i="1" dirty="0">
              <a:solidFill>
                <a:srgbClr val="000000"/>
              </a:solidFill>
              <a:effectLst/>
              <a:latin typeface="Trebuchet MS" panose="020B0603020202020204" pitchFamily="34" charset="0"/>
            </a:endParaRPr>
          </a:p>
          <a:p>
            <a:pPr algn="just">
              <a:lnSpc>
                <a:spcPct val="150000"/>
              </a:lnSpc>
            </a:pPr>
            <a:r>
              <a:rPr lang="en-US" i="1" dirty="0">
                <a:hlinkClick r:id="rId2"/>
              </a:rPr>
              <a:t>http://photodentro.edu.gr/lor/r/8521/4412?locale=el</a:t>
            </a:r>
            <a:endParaRPr lang="el-GR" i="1" dirty="0">
              <a:solidFill>
                <a:srgbClr val="000000"/>
              </a:solidFill>
              <a:latin typeface="Trebuchet MS" panose="020B0603020202020204" pitchFamily="34" charset="0"/>
            </a:endParaRPr>
          </a:p>
          <a:p>
            <a:pPr algn="just">
              <a:lnSpc>
                <a:spcPct val="150000"/>
              </a:lnSpc>
            </a:pPr>
            <a:r>
              <a:rPr lang="el-GR" b="1" i="0" dirty="0">
                <a:solidFill>
                  <a:srgbClr val="666666"/>
                </a:solidFill>
                <a:effectLst/>
                <a:latin typeface="Trebuchet MS" panose="020B0603020202020204" pitchFamily="34" charset="0"/>
              </a:rPr>
              <a:t>Κ.Π. Καβάφης. Ένας παγκόσμιος ποιητής</a:t>
            </a:r>
            <a:endParaRPr lang="el-GR" i="1" dirty="0"/>
          </a:p>
        </p:txBody>
      </p:sp>
      <p:sp>
        <p:nvSpPr>
          <p:cNvPr id="5" name="TextBox 4">
            <a:extLst>
              <a:ext uri="{FF2B5EF4-FFF2-40B4-BE49-F238E27FC236}">
                <a16:creationId xmlns:a16="http://schemas.microsoft.com/office/drawing/2014/main" id="{45B60F79-42A0-444E-BD76-C5B0F2974027}"/>
              </a:ext>
            </a:extLst>
          </p:cNvPr>
          <p:cNvSpPr txBox="1"/>
          <p:nvPr/>
        </p:nvSpPr>
        <p:spPr>
          <a:xfrm>
            <a:off x="6778099" y="601007"/>
            <a:ext cx="5320684" cy="6048772"/>
          </a:xfrm>
          <a:prstGeom prst="rect">
            <a:avLst/>
          </a:prstGeom>
          <a:solidFill>
            <a:schemeClr val="accent1">
              <a:lumMod val="20000"/>
              <a:lumOff val="80000"/>
            </a:schemeClr>
          </a:solidFill>
          <a:ln>
            <a:solidFill>
              <a:srgbClr val="FFFF00"/>
            </a:solidFill>
          </a:ln>
        </p:spPr>
        <p:txBody>
          <a:bodyPr wrap="square">
            <a:spAutoFit/>
          </a:bodyPr>
          <a:lstStyle/>
          <a:p>
            <a:pPr algn="just">
              <a:lnSpc>
                <a:spcPct val="150000"/>
              </a:lnSpc>
            </a:pPr>
            <a:r>
              <a:rPr lang="el-GR" sz="2000" b="1" u="sng" dirty="0">
                <a:solidFill>
                  <a:srgbClr val="00B050"/>
                </a:solidFill>
                <a:effectLst/>
                <a:latin typeface="Verdana" panose="020B0604030504040204" pitchFamily="34" charset="0"/>
              </a:rPr>
              <a:t>8.</a:t>
            </a:r>
          </a:p>
          <a:p>
            <a:pPr algn="just">
              <a:lnSpc>
                <a:spcPct val="150000"/>
              </a:lnSpc>
            </a:pPr>
            <a:endParaRPr lang="el-GR" sz="1600" i="1" dirty="0">
              <a:solidFill>
                <a:srgbClr val="222222"/>
              </a:solidFill>
              <a:latin typeface="Verdana" panose="020B0604030504040204" pitchFamily="34" charset="0"/>
            </a:endParaRPr>
          </a:p>
          <a:p>
            <a:pPr algn="just">
              <a:lnSpc>
                <a:spcPct val="150000"/>
              </a:lnSpc>
            </a:pPr>
            <a:r>
              <a:rPr lang="el-GR" sz="1600" b="0" i="1" dirty="0">
                <a:solidFill>
                  <a:srgbClr val="222222"/>
                </a:solidFill>
                <a:effectLst/>
                <a:latin typeface="Verdana" panose="020B0604030504040204" pitchFamily="34" charset="0"/>
              </a:rPr>
              <a:t>*</a:t>
            </a:r>
          </a:p>
          <a:p>
            <a:pPr algn="just">
              <a:lnSpc>
                <a:spcPct val="150000"/>
              </a:lnSpc>
            </a:pPr>
            <a:r>
              <a:rPr lang="el-GR" sz="1600" b="0" i="1" dirty="0">
                <a:solidFill>
                  <a:srgbClr val="222222"/>
                </a:solidFill>
                <a:effectLst/>
                <a:latin typeface="Verdana" panose="020B0604030504040204" pitchFamily="34" charset="0"/>
              </a:rPr>
              <a:t>Σειρά </a:t>
            </a:r>
            <a:r>
              <a:rPr lang="el-GR" sz="1600" b="1" i="1" dirty="0">
                <a:solidFill>
                  <a:srgbClr val="92D050"/>
                </a:solidFill>
                <a:effectLst/>
                <a:latin typeface="Verdana" panose="020B0604030504040204" pitchFamily="34" charset="0"/>
              </a:rPr>
              <a:t>ντοκιμαντέρ</a:t>
            </a:r>
            <a:r>
              <a:rPr lang="el-GR" sz="1600" b="0" i="1" dirty="0">
                <a:solidFill>
                  <a:srgbClr val="222222"/>
                </a:solidFill>
                <a:effectLst/>
                <a:latin typeface="Verdana" panose="020B0604030504040204" pitchFamily="34" charset="0"/>
              </a:rPr>
              <a:t> του </a:t>
            </a:r>
            <a:r>
              <a:rPr lang="el-GR" sz="1600" b="1" i="1" dirty="0">
                <a:solidFill>
                  <a:srgbClr val="222222"/>
                </a:solidFill>
                <a:effectLst/>
                <a:latin typeface="Verdana" panose="020B0604030504040204" pitchFamily="34" charset="0"/>
              </a:rPr>
              <a:t>ΤΑΣΟΥ ΨΑΡΡΑ </a:t>
            </a:r>
            <a:r>
              <a:rPr lang="el-GR" sz="1600" b="0" i="1" dirty="0">
                <a:solidFill>
                  <a:srgbClr val="222222"/>
                </a:solidFill>
                <a:effectLst/>
                <a:latin typeface="Verdana" panose="020B0604030504040204" pitchFamily="34" charset="0"/>
              </a:rPr>
              <a:t>με θέμα τη ζωή και το έργο σημαντικών Ελλήνων λογοτεχνών και την προσφορά τους στην πνευματική ζωή του τόπου. </a:t>
            </a:r>
          </a:p>
          <a:p>
            <a:pPr algn="just">
              <a:lnSpc>
                <a:spcPct val="150000"/>
              </a:lnSpc>
            </a:pPr>
            <a:endParaRPr lang="el-GR" sz="1600" i="1" dirty="0">
              <a:solidFill>
                <a:srgbClr val="222222"/>
              </a:solidFill>
              <a:latin typeface="Verdana" panose="020B0604030504040204" pitchFamily="34" charset="0"/>
            </a:endParaRPr>
          </a:p>
          <a:p>
            <a:pPr algn="just">
              <a:lnSpc>
                <a:spcPct val="150000"/>
              </a:lnSpc>
            </a:pPr>
            <a:r>
              <a:rPr lang="el-GR" sz="1600" b="0" i="1" dirty="0">
                <a:solidFill>
                  <a:srgbClr val="222222"/>
                </a:solidFill>
                <a:effectLst/>
                <a:latin typeface="Verdana" panose="020B0604030504040204" pitchFamily="34" charset="0"/>
              </a:rPr>
              <a:t>Η εκπομπή αναφέρεται στον ποιητή ΚΩΝΣΤΑΝΤΙΝΟ ΚΑΒΑΦΗ και στην πρόσληψη του έργου του στον διεθνή χώρο.</a:t>
            </a:r>
          </a:p>
          <a:p>
            <a:pPr algn="just">
              <a:lnSpc>
                <a:spcPct val="150000"/>
              </a:lnSpc>
            </a:pPr>
            <a:endParaRPr lang="el-GR" sz="1600" i="1" dirty="0">
              <a:solidFill>
                <a:srgbClr val="222222"/>
              </a:solidFill>
              <a:latin typeface="Verdana" panose="020B0604030504040204" pitchFamily="34" charset="0"/>
            </a:endParaRPr>
          </a:p>
          <a:p>
            <a:pPr algn="just">
              <a:lnSpc>
                <a:spcPct val="150000"/>
              </a:lnSpc>
            </a:pPr>
            <a:r>
              <a:rPr lang="en-US" sz="1600" i="1" dirty="0">
                <a:hlinkClick r:id="rId2"/>
              </a:rPr>
              <a:t>http://photodentro.edu.gr/lor/r/8521/4412?locale=el</a:t>
            </a:r>
            <a:endParaRPr lang="el-GR" sz="1600" i="1" dirty="0"/>
          </a:p>
          <a:p>
            <a:pPr algn="just">
              <a:lnSpc>
                <a:spcPct val="150000"/>
              </a:lnSpc>
            </a:pPr>
            <a:endParaRPr lang="el-GR" sz="1600" i="1" dirty="0">
              <a:solidFill>
                <a:srgbClr val="222222"/>
              </a:solidFill>
              <a:latin typeface="Verdana" panose="020B0604030504040204" pitchFamily="34" charset="0"/>
            </a:endParaRPr>
          </a:p>
          <a:p>
            <a:pPr algn="just">
              <a:lnSpc>
                <a:spcPct val="150000"/>
              </a:lnSpc>
            </a:pPr>
            <a:endParaRPr lang="el-GR" sz="1600" i="1" dirty="0">
              <a:solidFill>
                <a:srgbClr val="222222"/>
              </a:solidFill>
              <a:latin typeface="Verdana" panose="020B0604030504040204" pitchFamily="34" charset="0"/>
            </a:endParaRPr>
          </a:p>
          <a:p>
            <a:pPr algn="just">
              <a:lnSpc>
                <a:spcPct val="150000"/>
              </a:lnSpc>
            </a:pPr>
            <a:endParaRPr lang="el-GR" sz="1600" i="1" dirty="0"/>
          </a:p>
        </p:txBody>
      </p:sp>
    </p:spTree>
    <p:extLst>
      <p:ext uri="{BB962C8B-B14F-4D97-AF65-F5344CB8AC3E}">
        <p14:creationId xmlns:p14="http://schemas.microsoft.com/office/powerpoint/2010/main" val="77414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672744A7-594C-4EED-88BD-C2B3246F5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157" y="268365"/>
            <a:ext cx="4891595" cy="62567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D3765B-D90A-4C94-9993-2EDDB778DAC5}"/>
              </a:ext>
            </a:extLst>
          </p:cNvPr>
          <p:cNvSpPr txBox="1"/>
          <p:nvPr/>
        </p:nvSpPr>
        <p:spPr>
          <a:xfrm>
            <a:off x="998739" y="5324758"/>
            <a:ext cx="6098958" cy="1200329"/>
          </a:xfrm>
          <a:prstGeom prst="rect">
            <a:avLst/>
          </a:prstGeom>
          <a:solidFill>
            <a:schemeClr val="accent1">
              <a:lumMod val="20000"/>
              <a:lumOff val="80000"/>
            </a:schemeClr>
          </a:solidFill>
        </p:spPr>
        <p:txBody>
          <a:bodyPr wrap="square">
            <a:spAutoFit/>
          </a:bodyPr>
          <a:lstStyle/>
          <a:p>
            <a:endParaRPr lang="el-GR" b="0" i="0" dirty="0">
              <a:solidFill>
                <a:srgbClr val="666666"/>
              </a:solidFill>
              <a:effectLst/>
              <a:latin typeface="Calibri" panose="020F0502020204030204" pitchFamily="34" charset="0"/>
            </a:endParaRPr>
          </a:p>
          <a:p>
            <a:r>
              <a:rPr lang="el-GR" b="0" i="0" dirty="0">
                <a:solidFill>
                  <a:srgbClr val="666666"/>
                </a:solidFill>
                <a:effectLst/>
                <a:latin typeface="Calibri" panose="020F0502020204030204" pitchFamily="34" charset="0"/>
              </a:rPr>
              <a:t>Λεπτομέρεια από το πορτρέτο του Κ. Π. Καβάφη από τον </a:t>
            </a:r>
            <a:r>
              <a:rPr lang="el-GR" b="0" i="0" u="none" strike="noStrike" dirty="0">
                <a:solidFill>
                  <a:srgbClr val="0088CC"/>
                </a:solidFill>
                <a:effectLst/>
                <a:latin typeface="Calibri" panose="020F0502020204030204" pitchFamily="34" charset="0"/>
                <a:hlinkClick r:id="rId3" tooltip="Επίσημος δικτυακός τόπος"/>
              </a:rPr>
              <a:t>Νίκο Εγγονόπουλο</a:t>
            </a:r>
            <a:r>
              <a:rPr lang="el-GR" b="0" i="0" dirty="0">
                <a:solidFill>
                  <a:srgbClr val="666666"/>
                </a:solidFill>
                <a:effectLst/>
                <a:latin typeface="Calibri" panose="020F0502020204030204" pitchFamily="34" charset="0"/>
              </a:rPr>
              <a:t> (1948) (ιδιωτική συλλογή) .</a:t>
            </a:r>
          </a:p>
          <a:p>
            <a:endParaRPr lang="el-GR" dirty="0"/>
          </a:p>
        </p:txBody>
      </p:sp>
    </p:spTree>
    <p:extLst>
      <p:ext uri="{BB962C8B-B14F-4D97-AF65-F5344CB8AC3E}">
        <p14:creationId xmlns:p14="http://schemas.microsoft.com/office/powerpoint/2010/main" val="140702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Εικόνα">
            <a:extLst>
              <a:ext uri="{FF2B5EF4-FFF2-40B4-BE49-F238E27FC236}">
                <a16:creationId xmlns:a16="http://schemas.microsoft.com/office/drawing/2014/main" id="{7EBCB5FE-5145-474E-AD18-D0B485186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485" y="0"/>
            <a:ext cx="63436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740610"/>
      </p:ext>
    </p:extLst>
  </p:cSld>
  <p:clrMapOvr>
    <a:masterClrMapping/>
  </p:clrMapOvr>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298</TotalTime>
  <Words>2560</Words>
  <Application>Microsoft Office PowerPoint</Application>
  <PresentationFormat>Ευρεία οθόνη</PresentationFormat>
  <Paragraphs>297</Paragraphs>
  <Slides>23</Slides>
  <Notes>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23</vt:i4>
      </vt:variant>
    </vt:vector>
  </HeadingPairs>
  <TitlesOfParts>
    <vt:vector size="36" baseType="lpstr">
      <vt:lpstr>Arial</vt:lpstr>
      <vt:lpstr>Calibri</vt:lpstr>
      <vt:lpstr>HelveticaNeue-Light</vt:lpstr>
      <vt:lpstr>Linux Libertine</vt:lpstr>
      <vt:lpstr>Myriad</vt:lpstr>
      <vt:lpstr>Roboto</vt:lpstr>
      <vt:lpstr>Times New Roman</vt:lpstr>
      <vt:lpstr>Trebuchet MS</vt:lpstr>
      <vt:lpstr>Ubuntu Condensed</vt:lpstr>
      <vt:lpstr>Verdana</vt:lpstr>
      <vt:lpstr>Wingdings</vt:lpstr>
      <vt:lpstr>Wingdings 3</vt:lpstr>
      <vt:lpstr>Όψη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User;ΤΑΣΙΟΠΟΥΛΟΥ</dc:creator>
  <cp:lastModifiedBy>User</cp:lastModifiedBy>
  <cp:revision>26</cp:revision>
  <dcterms:created xsi:type="dcterms:W3CDTF">2019-03-07T19:35:15Z</dcterms:created>
  <dcterms:modified xsi:type="dcterms:W3CDTF">2021-01-14T17:02:54Z</dcterms:modified>
</cp:coreProperties>
</file>