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79" r:id="rId3"/>
    <p:sldId id="262" r:id="rId4"/>
    <p:sldId id="280" r:id="rId5"/>
    <p:sldId id="257" r:id="rId6"/>
    <p:sldId id="258" r:id="rId7"/>
    <p:sldId id="259" r:id="rId8"/>
    <p:sldId id="263" r:id="rId9"/>
    <p:sldId id="264" r:id="rId10"/>
    <p:sldId id="260" r:id="rId11"/>
    <p:sldId id="265" r:id="rId12"/>
    <p:sldId id="266" r:id="rId13"/>
    <p:sldId id="270" r:id="rId14"/>
    <p:sldId id="271" r:id="rId15"/>
    <p:sldId id="272" r:id="rId16"/>
    <p:sldId id="273" r:id="rId17"/>
    <p:sldId id="274" r:id="rId18"/>
    <p:sldId id="275" r:id="rId19"/>
    <p:sldId id="276" r:id="rId20"/>
    <p:sldId id="277" r:id="rId21"/>
    <p:sldId id="278" r:id="rId22"/>
    <p:sldId id="267" r:id="rId23"/>
    <p:sldId id="26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sansimera.gr/almanac/2611" TargetMode="External"/><Relationship Id="rId2" Type="http://schemas.openxmlformats.org/officeDocument/2006/relationships/hyperlink" Target="https://www.sansimera.gr/biographies/670" TargetMode="External"/><Relationship Id="rId1" Type="http://schemas.openxmlformats.org/officeDocument/2006/relationships/slideLayout" Target="../slideLayouts/slideLayout7.xml"/><Relationship Id="rId5" Type="http://schemas.openxmlformats.org/officeDocument/2006/relationships/hyperlink" Target="https://www.sansimera.gr/biographies/1252" TargetMode="External"/><Relationship Id="rId4" Type="http://schemas.openxmlformats.org/officeDocument/2006/relationships/hyperlink" Target="https://www.sansimera.gr/almanac/110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sansimera.gr/almanac/2610"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sansimera.gr/biographies/349" TargetMode="Externa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ebooks.edu.gr/ebooks/v/html/8547/2218/Keimena-Neoellinikis-Logotechnias_G-Gymnasiou_html/index08_07.html"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ebooks.edu.gr/ebooks/v/html/8547/2218/Keimena-Neoellinikis-Logotechnias_G-Gymnasiou_html/index08_07.html"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ebooks.edu.gr/ebooks/v/html/8547/2218/Keimena-Neoellinikis-Logotechnias_G-Gymnasiou_html/index07_11.html" TargetMode="External"/><Relationship Id="rId2" Type="http://schemas.openxmlformats.org/officeDocument/2006/relationships/hyperlink" Target="http://ebooks.edu.gr/ebooks/v/html/8547/2218/Keimena-Neoellinikis-Logotechnias_G-Gymnasiou_html/index08_07.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video.link/w/iazSb" TargetMode="External"/><Relationship Id="rId2" Type="http://schemas.openxmlformats.org/officeDocument/2006/relationships/hyperlink" Target="https://www.youtube.com/watch?v=P6lVOWu8jNw"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kazantzaki.gr/gr/life-and-work" TargetMode="External"/><Relationship Id="rId2" Type="http://schemas.openxmlformats.org/officeDocument/2006/relationships/hyperlink" Target="http://ebooks.edu.gr/ebooks/v/html/8547/2218/Keimena-Neoellinikis-Logotechnias_G-Gymnasiou_html/index08_07.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sansimera.gr/biographies/179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ansimera.gr/biographies/2499" TargetMode="External"/><Relationship Id="rId2" Type="http://schemas.openxmlformats.org/officeDocument/2006/relationships/hyperlink" Target="https://www.sansimera.gr/almanac/1802"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ansimera.gr/biographies/1252"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sansimera.gr/biographies/1282" TargetMode="External"/><Relationship Id="rId2" Type="http://schemas.openxmlformats.org/officeDocument/2006/relationships/hyperlink" Target="https://www.sansimera.gr/biographies/939" TargetMode="External"/><Relationship Id="rId1" Type="http://schemas.openxmlformats.org/officeDocument/2006/relationships/slideLayout" Target="../slideLayouts/slideLayout7.xml"/><Relationship Id="rId4" Type="http://schemas.openxmlformats.org/officeDocument/2006/relationships/hyperlink" Target="https://www.sansimera.gr/almanac/1101"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sansimera.gr/articles/165"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C6B5AD-CEEA-4C1E-8849-01F373D2524D}"/>
              </a:ext>
            </a:extLst>
          </p:cNvPr>
          <p:cNvSpPr>
            <a:spLocks noGrp="1"/>
          </p:cNvSpPr>
          <p:nvPr>
            <p:ph type="title"/>
          </p:nvPr>
        </p:nvSpPr>
        <p:spPr>
          <a:xfrm>
            <a:off x="2370982" y="2452909"/>
            <a:ext cx="8911687" cy="1280890"/>
          </a:xfrm>
          <a:solidFill>
            <a:schemeClr val="bg1"/>
          </a:solidFill>
        </p:spPr>
        <p:txBody>
          <a:bodyPr>
            <a:normAutofit/>
          </a:bodyPr>
          <a:lstStyle/>
          <a:p>
            <a:br>
              <a:rPr lang="el-GR" sz="1600" b="1" i="0" dirty="0">
                <a:solidFill>
                  <a:srgbClr val="000000"/>
                </a:solidFill>
                <a:effectLst/>
                <a:latin typeface="Verdana" panose="020B0604030504040204" pitchFamily="34" charset="0"/>
              </a:rPr>
            </a:br>
            <a:r>
              <a:rPr lang="el-GR" sz="1600" b="1" i="0" dirty="0">
                <a:solidFill>
                  <a:srgbClr val="000000"/>
                </a:solidFill>
                <a:effectLst/>
                <a:latin typeface="Verdana" panose="020B0604030504040204" pitchFamily="34" charset="0"/>
              </a:rPr>
              <a:t>&lt;&lt;Βίος και Πολιτεία του Αλέξη Ζορμπά&gt;&gt;</a:t>
            </a:r>
            <a:r>
              <a:rPr lang="el-GR" sz="1800" b="1" i="0" dirty="0">
                <a:solidFill>
                  <a:srgbClr val="000000"/>
                </a:solidFill>
                <a:effectLst/>
                <a:latin typeface="Verdana" panose="020B0604030504040204" pitchFamily="34" charset="0"/>
              </a:rPr>
              <a:t>, </a:t>
            </a:r>
            <a:r>
              <a:rPr lang="el-GR" sz="1800" b="1" i="0" dirty="0">
                <a:solidFill>
                  <a:schemeClr val="tx1"/>
                </a:solidFill>
                <a:effectLst/>
                <a:latin typeface="fira sans"/>
              </a:rPr>
              <a:t>ΝΙΚΟΣ ΚΑΖΑΝΤΖΑΚΗΣ</a:t>
            </a:r>
            <a:r>
              <a:rPr lang="el-GR" sz="1800" b="1" i="0" dirty="0">
                <a:solidFill>
                  <a:srgbClr val="5E6A74"/>
                </a:solidFill>
                <a:effectLst/>
                <a:latin typeface="fira sans"/>
              </a:rPr>
              <a:t> </a:t>
            </a:r>
            <a:r>
              <a:rPr lang="el-GR" sz="1800" b="1" i="0" dirty="0">
                <a:solidFill>
                  <a:schemeClr val="tx1"/>
                </a:solidFill>
                <a:effectLst/>
                <a:latin typeface="fira sans"/>
              </a:rPr>
              <a:t>(1883 – 1957)</a:t>
            </a:r>
            <a:endParaRPr lang="el-GR" sz="1800" b="1" dirty="0">
              <a:solidFill>
                <a:schemeClr val="tx1"/>
              </a:solidFill>
            </a:endParaRPr>
          </a:p>
        </p:txBody>
      </p:sp>
    </p:spTree>
    <p:extLst>
      <p:ext uri="{BB962C8B-B14F-4D97-AF65-F5344CB8AC3E}">
        <p14:creationId xmlns:p14="http://schemas.microsoft.com/office/powerpoint/2010/main" val="1074830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840E3A-4E5B-4311-8E33-EBBE28552666}"/>
              </a:ext>
            </a:extLst>
          </p:cNvPr>
          <p:cNvSpPr txBox="1"/>
          <p:nvPr/>
        </p:nvSpPr>
        <p:spPr>
          <a:xfrm>
            <a:off x="286305" y="56138"/>
            <a:ext cx="6094520" cy="6801862"/>
          </a:xfrm>
          <a:prstGeom prst="rect">
            <a:avLst/>
          </a:prstGeom>
          <a:solidFill>
            <a:schemeClr val="bg1"/>
          </a:solidFill>
        </p:spPr>
        <p:txBody>
          <a:bodyPr wrap="square">
            <a:spAutoFit/>
          </a:bodyPr>
          <a:lstStyle/>
          <a:p>
            <a:r>
              <a:rPr lang="el-GR" b="1" dirty="0">
                <a:solidFill>
                  <a:srgbClr val="080808"/>
                </a:solidFill>
                <a:latin typeface="fira sans"/>
              </a:rPr>
              <a:t>Τα χρόνια της Ωριμότητας</a:t>
            </a:r>
          </a:p>
          <a:p>
            <a:pPr algn="ctr"/>
            <a:endParaRPr lang="el-GR" b="1" dirty="0">
              <a:solidFill>
                <a:srgbClr val="080808"/>
              </a:solidFill>
              <a:latin typeface="fira sans"/>
            </a:endParaRPr>
          </a:p>
          <a:p>
            <a:pPr algn="just"/>
            <a:r>
              <a:rPr lang="el-GR" sz="1600" b="0" i="0" dirty="0">
                <a:solidFill>
                  <a:srgbClr val="080808"/>
                </a:solidFill>
                <a:effectLst/>
                <a:latin typeface="fira sans"/>
              </a:rPr>
              <a:t>Κατά την περίοδο της κατοχής, ο Καζαντζάκης παρέμεινε στην Αίγινα και συνεργάστηκε με τον Ιωάννη Κακριδή για τη μετάφραση της ομηρικής «</a:t>
            </a:r>
            <a:r>
              <a:rPr lang="el-GR" sz="1600" b="0" i="0" dirty="0" err="1">
                <a:solidFill>
                  <a:srgbClr val="080808"/>
                </a:solidFill>
                <a:effectLst/>
                <a:latin typeface="fira sans"/>
              </a:rPr>
              <a:t>Ιλιάδας</a:t>
            </a:r>
            <a:r>
              <a:rPr lang="el-GR" sz="1600" b="0" i="0" dirty="0">
                <a:solidFill>
                  <a:srgbClr val="080808"/>
                </a:solidFill>
                <a:effectLst/>
                <a:latin typeface="fira sans"/>
              </a:rPr>
              <a:t>». Μετά την αποχώρηση των Γερμανών, δραστηριοποιήθηκε έντονα στην ελληνική πολιτική ζωή. Διετέλεσε πρόεδρος της Σοσιαλιστικής Εργατικής Κίνησης, ενώ ανέλαβε υπουργός άνευ χαρτοφυλακίου στην κυβέρνησης του </a:t>
            </a:r>
            <a:r>
              <a:rPr lang="el-GR" sz="1600" b="0" i="0" u="none" strike="noStrike" dirty="0">
                <a:solidFill>
                  <a:srgbClr val="000000"/>
                </a:solidFill>
                <a:effectLst/>
                <a:latin typeface="fira sans"/>
                <a:hlinkClick r:id="rId2"/>
              </a:rPr>
              <a:t>Σοφούλη</a:t>
            </a:r>
            <a:r>
              <a:rPr lang="el-GR" sz="1600" b="0" i="0" dirty="0">
                <a:solidFill>
                  <a:srgbClr val="080808"/>
                </a:solidFill>
                <a:effectLst/>
                <a:latin typeface="fira sans"/>
              </a:rPr>
              <a:t>, από τις </a:t>
            </a:r>
            <a:r>
              <a:rPr lang="el-GR" sz="1600" b="0" i="0" u="none" strike="noStrike" dirty="0">
                <a:solidFill>
                  <a:srgbClr val="000000"/>
                </a:solidFill>
                <a:effectLst/>
                <a:latin typeface="fira sans"/>
                <a:hlinkClick r:id="rId3"/>
              </a:rPr>
              <a:t>26 Νοεμβρίου</a:t>
            </a:r>
            <a:r>
              <a:rPr lang="el-GR" sz="1600" b="0" i="0" dirty="0">
                <a:solidFill>
                  <a:srgbClr val="080808"/>
                </a:solidFill>
                <a:effectLst/>
                <a:latin typeface="fira sans"/>
              </a:rPr>
              <a:t> του 1945 έως τις </a:t>
            </a:r>
            <a:r>
              <a:rPr lang="el-GR" sz="1600" b="0" i="0" u="none" strike="noStrike" dirty="0">
                <a:solidFill>
                  <a:srgbClr val="000000"/>
                </a:solidFill>
                <a:effectLst/>
                <a:latin typeface="fira sans"/>
                <a:hlinkClick r:id="rId4"/>
              </a:rPr>
              <a:t>11 Ιανουαρίου</a:t>
            </a:r>
            <a:r>
              <a:rPr lang="el-GR" sz="1600" b="0" i="0" dirty="0">
                <a:solidFill>
                  <a:srgbClr val="080808"/>
                </a:solidFill>
                <a:effectLst/>
                <a:latin typeface="fira sans"/>
              </a:rPr>
              <a:t> του 1946. Το Νοέμβριο του 1945 παντρεύεται την πιστή του σύντροφο Ελένη Σαμίου.</a:t>
            </a:r>
          </a:p>
          <a:p>
            <a:pPr algn="just"/>
            <a:r>
              <a:rPr lang="el-GR" sz="1600" b="0" i="0" dirty="0">
                <a:solidFill>
                  <a:srgbClr val="080808"/>
                </a:solidFill>
                <a:effectLst/>
                <a:latin typeface="fira sans"/>
              </a:rPr>
              <a:t>Το 1946, η Εταιρία Ελλήνων Λογοτεχνών πρότεινε τον </a:t>
            </a:r>
            <a:r>
              <a:rPr lang="el-GR" sz="1600" b="0" i="0" dirty="0" err="1">
                <a:solidFill>
                  <a:srgbClr val="080808"/>
                </a:solidFill>
                <a:effectLst/>
                <a:latin typeface="fira sans"/>
              </a:rPr>
              <a:t>Kαζαντζάκη</a:t>
            </a:r>
            <a:r>
              <a:rPr lang="el-GR" sz="1600" b="0" i="0" dirty="0">
                <a:solidFill>
                  <a:srgbClr val="080808"/>
                </a:solidFill>
                <a:effectLst/>
                <a:latin typeface="fira sans"/>
              </a:rPr>
              <a:t> μαζί με τον </a:t>
            </a:r>
            <a:r>
              <a:rPr lang="el-GR" sz="1600" b="0" i="0" u="none" strike="noStrike" dirty="0">
                <a:solidFill>
                  <a:srgbClr val="000000"/>
                </a:solidFill>
                <a:effectLst/>
                <a:latin typeface="fira sans"/>
                <a:hlinkClick r:id="rId5"/>
              </a:rPr>
              <a:t>Σικελιανό</a:t>
            </a:r>
            <a:r>
              <a:rPr lang="el-GR" sz="1600" b="0" i="0" dirty="0">
                <a:solidFill>
                  <a:srgbClr val="080808"/>
                </a:solidFill>
                <a:effectLst/>
                <a:latin typeface="fira sans"/>
              </a:rPr>
              <a:t> για το Βραβείο </a:t>
            </a:r>
            <a:r>
              <a:rPr lang="el-GR" sz="1600" b="0" i="0" dirty="0" err="1">
                <a:solidFill>
                  <a:srgbClr val="080808"/>
                </a:solidFill>
                <a:effectLst/>
                <a:latin typeface="fira sans"/>
              </a:rPr>
              <a:t>Nόμπελ</a:t>
            </a:r>
            <a:r>
              <a:rPr lang="el-GR" sz="1600" b="0" i="0" dirty="0">
                <a:solidFill>
                  <a:srgbClr val="080808"/>
                </a:solidFill>
                <a:effectLst/>
                <a:latin typeface="fira sans"/>
              </a:rPr>
              <a:t>. Η υποψηφιότητά του, όμως, </a:t>
            </a:r>
            <a:r>
              <a:rPr lang="el-GR" sz="1600" b="0" i="0" dirty="0" err="1">
                <a:solidFill>
                  <a:srgbClr val="080808"/>
                </a:solidFill>
                <a:effectLst/>
                <a:latin typeface="fira sans"/>
              </a:rPr>
              <a:t>πολεμήθηκε</a:t>
            </a:r>
            <a:r>
              <a:rPr lang="el-GR" sz="1600" b="0" i="0" dirty="0">
                <a:solidFill>
                  <a:srgbClr val="080808"/>
                </a:solidFill>
                <a:effectLst/>
                <a:latin typeface="fira sans"/>
              </a:rPr>
              <a:t> από συντηρητικούς και αντιδραστικούς πολιτικούς και καλλιτεχνικούς κύκλους. Τον επόμενο χρόνο διορίστηκε στην UNESCO, αναλαμβάνοντας ως αποστολή την προώθηση μεταφράσεων κλασικών λογοτεχνικών έργων, με απώτερο στόχο τη γεφύρωση των διαφορετικών πολιτισμών. Παραιτήθηκε, τελικά, το 1948, προκειμένου να αφοσιωθεί στο λογοτεχνικό του έργο. Για το σκοπό αυτό εγκαταστάθηκε στην Αντίμπ, όπου τα επόμενα χρόνια ακολούθησε μία ιδιαίτερα παραγωγική περίοδος, κατά την οποία δημιούργησε τις μεγάλες μυθιστορηματικές του συνθέσεις.</a:t>
            </a:r>
          </a:p>
          <a:p>
            <a:pPr algn="just"/>
            <a:r>
              <a:rPr lang="el-GR" sz="1600" b="0" i="0" dirty="0">
                <a:solidFill>
                  <a:srgbClr val="080808"/>
                </a:solidFill>
                <a:effectLst/>
                <a:latin typeface="fira sans"/>
              </a:rPr>
              <a:t>Το 1952 προσβλήθηκε από μία μόλυνση στο μάτι, γεγονός που τον υποχρέωσε να νοσηλευτεί αρχικά στην Ολλανδία και αργότερα στο Παρίσι, ωστόσο τελικά έχασε την όρασή του από το δεξί μάτι. Ενώ ο Καζαντζάκης είχε επιστρέψει στην Αντίμπ, στην Ελλάδα η Ορθόδοξη Εκκλησία επιχειρούσε τη δίωξή του.</a:t>
            </a:r>
          </a:p>
        </p:txBody>
      </p:sp>
      <p:sp>
        <p:nvSpPr>
          <p:cNvPr id="5" name="TextBox 4">
            <a:extLst>
              <a:ext uri="{FF2B5EF4-FFF2-40B4-BE49-F238E27FC236}">
                <a16:creationId xmlns:a16="http://schemas.microsoft.com/office/drawing/2014/main" id="{819402DC-879A-4F57-B779-9AD4D2ECC45F}"/>
              </a:ext>
            </a:extLst>
          </p:cNvPr>
          <p:cNvSpPr txBox="1"/>
          <p:nvPr/>
        </p:nvSpPr>
        <p:spPr>
          <a:xfrm>
            <a:off x="6442969" y="232390"/>
            <a:ext cx="5400582" cy="5509200"/>
          </a:xfrm>
          <a:prstGeom prst="rect">
            <a:avLst/>
          </a:prstGeom>
          <a:solidFill>
            <a:schemeClr val="bg1"/>
          </a:solidFill>
        </p:spPr>
        <p:txBody>
          <a:bodyPr wrap="square">
            <a:spAutoFit/>
          </a:bodyPr>
          <a:lstStyle/>
          <a:p>
            <a:pPr algn="just"/>
            <a:r>
              <a:rPr lang="el-GR" sz="1600" b="0" i="0" dirty="0">
                <a:solidFill>
                  <a:srgbClr val="080808"/>
                </a:solidFill>
                <a:effectLst/>
                <a:latin typeface="fira sans"/>
              </a:rPr>
              <a:t>Κατηγορήθηκε ως ιερόσυλος, με βάση αποσπάσματα του «</a:t>
            </a:r>
            <a:r>
              <a:rPr lang="el-GR" sz="1600" b="0" i="0" dirty="0" err="1">
                <a:solidFill>
                  <a:srgbClr val="080808"/>
                </a:solidFill>
                <a:effectLst/>
                <a:latin typeface="fira sans"/>
              </a:rPr>
              <a:t>Kαπετάν</a:t>
            </a:r>
            <a:r>
              <a:rPr lang="el-GR" sz="1600" b="0" i="0" dirty="0">
                <a:solidFill>
                  <a:srgbClr val="080808"/>
                </a:solidFill>
                <a:effectLst/>
                <a:latin typeface="fira sans"/>
              </a:rPr>
              <a:t> </a:t>
            </a:r>
            <a:r>
              <a:rPr lang="el-GR" sz="1600" b="0" i="0" dirty="0" err="1">
                <a:solidFill>
                  <a:srgbClr val="080808"/>
                </a:solidFill>
                <a:effectLst/>
                <a:latin typeface="fira sans"/>
              </a:rPr>
              <a:t>Mιχάλη</a:t>
            </a:r>
            <a:r>
              <a:rPr lang="el-GR" sz="1600" b="0" i="0" dirty="0">
                <a:solidFill>
                  <a:srgbClr val="080808"/>
                </a:solidFill>
                <a:effectLst/>
                <a:latin typeface="fira sans"/>
              </a:rPr>
              <a:t>» (αυτοβιογραφικό μυθιστόρημα για το Ηράκλειο της παιδικής του ηλικίας) και του «Τελευταίου Πειρασμού» (μυθιστόρημα με πρωταγωνιστή τον Χριστό, που παλεύει μεταξύ της θείας και ανθρώπινης Φύσης του), που δεν είχε ακόμη κυκλοφορήσει στην Ελλάδα.</a:t>
            </a:r>
          </a:p>
          <a:p>
            <a:pPr algn="just"/>
            <a:r>
              <a:rPr lang="el-GR" sz="1600" b="0" i="0" dirty="0">
                <a:solidFill>
                  <a:srgbClr val="080808"/>
                </a:solidFill>
                <a:effectLst/>
                <a:latin typeface="fira sans"/>
              </a:rPr>
              <a:t>Ο ίδιος ο Καζαντζάκης, απαντώντας στις απειλές της Εκκλησίας για τον αφορισμό του, έγραψε σε επιστολή του: «Μου δώσατε μια κατάρα, Άγιοι Πατέρες, σας δίνω κι εγώ μια ευχή: σας εύχομαι να 'ναι η συνείδησή σας τόσο καθαρή, όσο είναι η δική μου και να '</a:t>
            </a:r>
            <a:r>
              <a:rPr lang="el-GR" sz="1600" b="0" i="0" dirty="0" err="1">
                <a:solidFill>
                  <a:srgbClr val="080808"/>
                </a:solidFill>
                <a:effectLst/>
                <a:latin typeface="fira sans"/>
              </a:rPr>
              <a:t>στε</a:t>
            </a:r>
            <a:r>
              <a:rPr lang="el-GR" sz="1600" b="0" i="0" dirty="0">
                <a:solidFill>
                  <a:srgbClr val="080808"/>
                </a:solidFill>
                <a:effectLst/>
                <a:latin typeface="fira sans"/>
              </a:rPr>
              <a:t> τόσο ηθικοί και θρήσκοι όσο είμαι εγώ». Τελικά, η Εκκλησία της Ελλάδος δεν τόλμησε να προχωρήσει στον αφορισμό του Νίκου Καζαντζάκη, καθώς ήταν αντίθετος σε κάτι τέτοιο ο Οικουμενικός Πατριάρχης </a:t>
            </a:r>
            <a:r>
              <a:rPr lang="el-GR" sz="1600" b="0" i="0" dirty="0" err="1">
                <a:solidFill>
                  <a:srgbClr val="080808"/>
                </a:solidFill>
                <a:effectLst/>
                <a:latin typeface="fira sans"/>
              </a:rPr>
              <a:t>Αθηναγόρας</a:t>
            </a:r>
            <a:r>
              <a:rPr lang="el-GR" sz="1600" b="0" i="0" dirty="0">
                <a:solidFill>
                  <a:srgbClr val="080808"/>
                </a:solidFill>
                <a:effectLst/>
                <a:latin typeface="fira sans"/>
              </a:rPr>
              <a:t>.</a:t>
            </a:r>
          </a:p>
          <a:p>
            <a:pPr algn="just"/>
            <a:r>
              <a:rPr lang="el-GR" sz="1600" b="0" i="0" dirty="0">
                <a:solidFill>
                  <a:srgbClr val="080808"/>
                </a:solidFill>
                <a:effectLst/>
                <a:latin typeface="fira sans"/>
              </a:rPr>
              <a:t>Ο «Τελευταίος Πειρασμός» συμπεριλήφθηκε στον Κατάλογο των Απαγορευμένων Βιβλίων της Ρωμαιοκαθολικής Εκκλησίας, το </a:t>
            </a:r>
            <a:r>
              <a:rPr lang="el-GR" sz="1600" b="0" i="0" dirty="0" err="1">
                <a:solidFill>
                  <a:srgbClr val="080808"/>
                </a:solidFill>
                <a:effectLst/>
                <a:latin typeface="fira sans"/>
              </a:rPr>
              <a:t>καταργηθέν</a:t>
            </a:r>
            <a:r>
              <a:rPr lang="el-GR" sz="1600" b="0" i="0" dirty="0">
                <a:solidFill>
                  <a:srgbClr val="080808"/>
                </a:solidFill>
                <a:effectLst/>
                <a:latin typeface="fira sans"/>
              </a:rPr>
              <a:t> πλέον </a:t>
            </a:r>
            <a:r>
              <a:rPr lang="el-GR" sz="1600" b="0" i="0" dirty="0" err="1">
                <a:solidFill>
                  <a:srgbClr val="080808"/>
                </a:solidFill>
                <a:effectLst/>
                <a:latin typeface="fira sans"/>
              </a:rPr>
              <a:t>Index</a:t>
            </a:r>
            <a:r>
              <a:rPr lang="el-GR" sz="1600" b="0" i="0" dirty="0">
                <a:solidFill>
                  <a:srgbClr val="080808"/>
                </a:solidFill>
                <a:effectLst/>
                <a:latin typeface="fira sans"/>
              </a:rPr>
              <a:t> </a:t>
            </a:r>
            <a:r>
              <a:rPr lang="el-GR" sz="1600" b="0" i="0" dirty="0" err="1">
                <a:solidFill>
                  <a:srgbClr val="080808"/>
                </a:solidFill>
                <a:effectLst/>
                <a:latin typeface="fira sans"/>
              </a:rPr>
              <a:t>Librorum</a:t>
            </a:r>
            <a:r>
              <a:rPr lang="el-GR" sz="1600" b="0" i="0" dirty="0">
                <a:solidFill>
                  <a:srgbClr val="080808"/>
                </a:solidFill>
                <a:effectLst/>
                <a:latin typeface="fira sans"/>
              </a:rPr>
              <a:t> </a:t>
            </a:r>
            <a:r>
              <a:rPr lang="el-GR" sz="1600" b="0" i="0" dirty="0" err="1">
                <a:solidFill>
                  <a:srgbClr val="080808"/>
                </a:solidFill>
                <a:effectLst/>
                <a:latin typeface="fira sans"/>
              </a:rPr>
              <a:t>Prohibitorum</a:t>
            </a:r>
            <a:r>
              <a:rPr lang="el-GR" sz="1600" b="0" i="0" dirty="0">
                <a:solidFill>
                  <a:srgbClr val="080808"/>
                </a:solidFill>
                <a:effectLst/>
                <a:latin typeface="fira sans"/>
              </a:rPr>
              <a:t>. Ο Καζαντζάκης απέστειλε τότε τηλεγράφημα στην Επιτροπή του </a:t>
            </a:r>
            <a:r>
              <a:rPr lang="el-GR" sz="1600" b="0" i="0" dirty="0" err="1">
                <a:solidFill>
                  <a:srgbClr val="080808"/>
                </a:solidFill>
                <a:effectLst/>
                <a:latin typeface="fira sans"/>
              </a:rPr>
              <a:t>Index</a:t>
            </a:r>
            <a:r>
              <a:rPr lang="el-GR" sz="1600" b="0" i="0" dirty="0">
                <a:solidFill>
                  <a:srgbClr val="080808"/>
                </a:solidFill>
                <a:effectLst/>
                <a:latin typeface="fira sans"/>
              </a:rPr>
              <a:t>, με τη φράση του χριστιανού </a:t>
            </a:r>
            <a:r>
              <a:rPr lang="el-GR" sz="1600" b="0" i="0" dirty="0" err="1">
                <a:solidFill>
                  <a:srgbClr val="080808"/>
                </a:solidFill>
                <a:effectLst/>
                <a:latin typeface="fira sans"/>
              </a:rPr>
              <a:t>απολογητού</a:t>
            </a:r>
            <a:r>
              <a:rPr lang="el-GR" sz="1600" b="0" i="0" dirty="0">
                <a:solidFill>
                  <a:srgbClr val="080808"/>
                </a:solidFill>
                <a:effectLst/>
                <a:latin typeface="fira sans"/>
              </a:rPr>
              <a:t> Τερτυλλιανού «Ad </a:t>
            </a:r>
            <a:r>
              <a:rPr lang="el-GR" sz="1600" b="0" i="0" dirty="0" err="1">
                <a:solidFill>
                  <a:srgbClr val="080808"/>
                </a:solidFill>
                <a:effectLst/>
                <a:latin typeface="fira sans"/>
              </a:rPr>
              <a:t>tuum</a:t>
            </a:r>
            <a:r>
              <a:rPr lang="el-GR" sz="1600" b="0" i="0" dirty="0">
                <a:solidFill>
                  <a:srgbClr val="080808"/>
                </a:solidFill>
                <a:effectLst/>
                <a:latin typeface="fira sans"/>
              </a:rPr>
              <a:t>, </a:t>
            </a:r>
            <a:r>
              <a:rPr lang="el-GR" sz="1600" b="0" i="0" dirty="0" err="1">
                <a:solidFill>
                  <a:srgbClr val="080808"/>
                </a:solidFill>
                <a:effectLst/>
                <a:latin typeface="fira sans"/>
              </a:rPr>
              <a:t>Domine</a:t>
            </a:r>
            <a:r>
              <a:rPr lang="el-GR" sz="1600" b="0" i="0" dirty="0">
                <a:solidFill>
                  <a:srgbClr val="080808"/>
                </a:solidFill>
                <a:effectLst/>
                <a:latin typeface="fira sans"/>
              </a:rPr>
              <a:t>, </a:t>
            </a:r>
            <a:r>
              <a:rPr lang="el-GR" sz="1600" b="0" i="0" dirty="0" err="1">
                <a:solidFill>
                  <a:srgbClr val="080808"/>
                </a:solidFill>
                <a:effectLst/>
                <a:latin typeface="fira sans"/>
              </a:rPr>
              <a:t>tribunal</a:t>
            </a:r>
            <a:r>
              <a:rPr lang="el-GR" sz="1600" b="0" i="0" dirty="0">
                <a:solidFill>
                  <a:srgbClr val="080808"/>
                </a:solidFill>
                <a:effectLst/>
                <a:latin typeface="fira sans"/>
              </a:rPr>
              <a:t> </a:t>
            </a:r>
            <a:r>
              <a:rPr lang="el-GR" sz="1600" b="0" i="0" dirty="0" err="1">
                <a:solidFill>
                  <a:srgbClr val="080808"/>
                </a:solidFill>
                <a:effectLst/>
                <a:latin typeface="fira sans"/>
              </a:rPr>
              <a:t>apello</a:t>
            </a:r>
            <a:r>
              <a:rPr lang="el-GR" sz="1600" b="0" i="0" dirty="0">
                <a:solidFill>
                  <a:srgbClr val="080808"/>
                </a:solidFill>
                <a:effectLst/>
                <a:latin typeface="fira sans"/>
              </a:rPr>
              <a:t>», δηλαδή «στο Δικαστήριό σου, Κύριε, κάνω έφεση».</a:t>
            </a:r>
          </a:p>
        </p:txBody>
      </p:sp>
    </p:spTree>
    <p:extLst>
      <p:ext uri="{BB962C8B-B14F-4D97-AF65-F5344CB8AC3E}">
        <p14:creationId xmlns:p14="http://schemas.microsoft.com/office/powerpoint/2010/main" val="101103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C1728E-673C-40E9-B2D9-6DB7E66061A8}"/>
              </a:ext>
            </a:extLst>
          </p:cNvPr>
          <p:cNvSpPr txBox="1"/>
          <p:nvPr/>
        </p:nvSpPr>
        <p:spPr>
          <a:xfrm>
            <a:off x="259672" y="153203"/>
            <a:ext cx="6094520" cy="4770537"/>
          </a:xfrm>
          <a:prstGeom prst="rect">
            <a:avLst/>
          </a:prstGeom>
          <a:solidFill>
            <a:schemeClr val="bg1"/>
          </a:solidFill>
        </p:spPr>
        <p:txBody>
          <a:bodyPr wrap="square">
            <a:spAutoFit/>
          </a:bodyPr>
          <a:lstStyle/>
          <a:p>
            <a:pPr algn="just"/>
            <a:r>
              <a:rPr lang="el-GR" sz="1600" b="0" i="0" dirty="0">
                <a:solidFill>
                  <a:srgbClr val="080808"/>
                </a:solidFill>
                <a:effectLst/>
                <a:latin typeface="fira sans"/>
              </a:rPr>
              <a:t>Στις αρχές του 1954 δημοσιεύτηκε στη Γαλλία το μυθιστόρημά του «Βίος και πολιτεία του Αλέξη Ζορμπά», που ανακηρύχθηκε το καλύτερο ξένο βιβλίο εκείνης της χρονιάς. Το 1955 ανέλαβε μαζί με τον Κακριδή την έκδοση της μετάφρασης της </a:t>
            </a:r>
            <a:r>
              <a:rPr lang="el-GR" sz="1600" b="0" i="0" dirty="0" err="1">
                <a:solidFill>
                  <a:srgbClr val="080808"/>
                </a:solidFill>
                <a:effectLst/>
                <a:latin typeface="fira sans"/>
              </a:rPr>
              <a:t>Ιλιάδας</a:t>
            </a:r>
            <a:r>
              <a:rPr lang="el-GR" sz="1600" b="0" i="0" dirty="0">
                <a:solidFill>
                  <a:srgbClr val="080808"/>
                </a:solidFill>
                <a:effectLst/>
                <a:latin typeface="fira sans"/>
              </a:rPr>
              <a:t>, με προσωπικά τους έξοδα, ενώ την ίδια χρονιά κυκλοφόρησε τελικά στην Ελλάδα ο «Τελευταίος Πειρασμός». Τη χρονιά αυτή αρχίζει να γράφει στο </a:t>
            </a:r>
            <a:r>
              <a:rPr lang="el-GR" sz="1600" b="0" i="0" dirty="0" err="1">
                <a:solidFill>
                  <a:srgbClr val="080808"/>
                </a:solidFill>
                <a:effectLst/>
                <a:latin typeface="fira sans"/>
              </a:rPr>
              <a:t>Λουγκάνο</a:t>
            </a:r>
            <a:r>
              <a:rPr lang="el-GR" sz="1600" b="0" i="0" dirty="0">
                <a:solidFill>
                  <a:srgbClr val="080808"/>
                </a:solidFill>
                <a:effectLst/>
                <a:latin typeface="fira sans"/>
              </a:rPr>
              <a:t> της Ελβετίας το έργο του «Αναφορά στον Γκρέκο», την πνευματική του αυτοβιογραφία.</a:t>
            </a:r>
          </a:p>
          <a:p>
            <a:pPr algn="just"/>
            <a:r>
              <a:rPr lang="el-GR" sz="1600" b="0" i="0" dirty="0">
                <a:solidFill>
                  <a:srgbClr val="080808"/>
                </a:solidFill>
                <a:effectLst/>
                <a:latin typeface="fira sans"/>
              </a:rPr>
              <a:t>Έπειτα από ένα δεύτερο ταξίδι στην Κίνα, προσκεκλημένος της κινεζικής κυβέρνησης, επέστρεψε με κλονισμένη την υγεία του και νοσηλεύτηκε στην Κοπεγχάγη και το Φράιμπουργκ. Πέθανε στις </a:t>
            </a:r>
            <a:r>
              <a:rPr lang="el-GR" sz="1600" b="0" i="0" u="none" strike="noStrike" dirty="0">
                <a:solidFill>
                  <a:srgbClr val="000000"/>
                </a:solidFill>
                <a:effectLst/>
                <a:latin typeface="fira sans"/>
                <a:hlinkClick r:id="rId2"/>
              </a:rPr>
              <a:t>26 Οκτωβρίου</a:t>
            </a:r>
            <a:r>
              <a:rPr lang="el-GR" sz="1600" b="0" i="0" dirty="0">
                <a:solidFill>
                  <a:srgbClr val="080808"/>
                </a:solidFill>
                <a:effectLst/>
                <a:latin typeface="fira sans"/>
              </a:rPr>
              <a:t> του 1957, σε ηλικία 74 ετών. Η σορός του μεταφέρθηκε στην Αθήνα, αλλά η Εκκλησία της Ελλάδας αρνήθηκε να την εκθέσει σε προσκύνημα. Η σορός του μεταφέρθηκε και εκτέθηκε στον μητροπολιτικό ναό του Ηρακλείου, χωρίς εκκλησιαστική τελετή. Οι συμπατριώτες του τον τίμησαν ιδιαιτέρως και τον έθαψαν σ' ένα προμαχώνα των βενετσιάνικων τειχών του Ηρακλείου. Στον τάφο του, χαράχθηκε η επιγραφή: «Δεν ελπίζω τίποτα. Δεν φοβούμαι τίποτα. Είμαι ελεύθερος».</a:t>
            </a:r>
          </a:p>
        </p:txBody>
      </p:sp>
      <p:pic>
        <p:nvPicPr>
          <p:cNvPr id="5" name="Εικόνα 4">
            <a:extLst>
              <a:ext uri="{FF2B5EF4-FFF2-40B4-BE49-F238E27FC236}">
                <a16:creationId xmlns:a16="http://schemas.microsoft.com/office/drawing/2014/main" id="{7646F633-4990-41A4-A3D1-66BAB4B541DC}"/>
              </a:ext>
            </a:extLst>
          </p:cNvPr>
          <p:cNvPicPr>
            <a:picLocks noChangeAspect="1"/>
          </p:cNvPicPr>
          <p:nvPr/>
        </p:nvPicPr>
        <p:blipFill>
          <a:blip r:embed="rId3"/>
          <a:stretch>
            <a:fillRect/>
          </a:stretch>
        </p:blipFill>
        <p:spPr>
          <a:xfrm>
            <a:off x="7466120" y="79899"/>
            <a:ext cx="4536490" cy="6267635"/>
          </a:xfrm>
          <a:prstGeom prst="rect">
            <a:avLst/>
          </a:prstGeom>
        </p:spPr>
      </p:pic>
    </p:spTree>
    <p:extLst>
      <p:ext uri="{BB962C8B-B14F-4D97-AF65-F5344CB8AC3E}">
        <p14:creationId xmlns:p14="http://schemas.microsoft.com/office/powerpoint/2010/main" val="1603886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B6CE9CB3-938C-4C72-9BA5-7BF00DB39B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825" y="58846"/>
            <a:ext cx="5575175" cy="3903944"/>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F904215-3D66-4EE5-872F-982D05D30D1A}"/>
              </a:ext>
            </a:extLst>
          </p:cNvPr>
          <p:cNvSpPr txBox="1"/>
          <p:nvPr/>
        </p:nvSpPr>
        <p:spPr>
          <a:xfrm>
            <a:off x="5823751" y="117693"/>
            <a:ext cx="3362417" cy="6740307"/>
          </a:xfrm>
          <a:prstGeom prst="rect">
            <a:avLst/>
          </a:prstGeom>
          <a:solidFill>
            <a:schemeClr val="bg1"/>
          </a:solidFill>
        </p:spPr>
        <p:txBody>
          <a:bodyPr wrap="square">
            <a:spAutoFit/>
          </a:bodyPr>
          <a:lstStyle/>
          <a:p>
            <a:pPr algn="ctr"/>
            <a:r>
              <a:rPr lang="el-GR" sz="1600" b="1" i="0" dirty="0">
                <a:solidFill>
                  <a:srgbClr val="FF0000"/>
                </a:solidFill>
                <a:effectLst/>
                <a:latin typeface="fira sans condensed"/>
              </a:rPr>
              <a:t>ΒΑΣΙΚΗ ΕΡΓΟΓΡΑΦΙΑ</a:t>
            </a:r>
          </a:p>
          <a:p>
            <a:pPr algn="just"/>
            <a:endParaRPr lang="el-GR" sz="1600" b="1" dirty="0">
              <a:solidFill>
                <a:srgbClr val="080808"/>
              </a:solidFill>
              <a:latin typeface="fira sans condensed"/>
            </a:endParaRPr>
          </a:p>
          <a:p>
            <a:pPr algn="just"/>
            <a:r>
              <a:rPr lang="el-GR" sz="1600" b="1" i="0" dirty="0">
                <a:solidFill>
                  <a:srgbClr val="080808"/>
                </a:solidFill>
                <a:effectLst/>
                <a:latin typeface="fira sans condensed"/>
              </a:rPr>
              <a:t>Μυθιστορήματα</a:t>
            </a:r>
          </a:p>
          <a:p>
            <a:pPr algn="just">
              <a:buFont typeface="Arial" panose="020B0604020202020204" pitchFamily="34" charset="0"/>
              <a:buChar char="•"/>
            </a:pPr>
            <a:r>
              <a:rPr lang="el-GR" sz="1600" b="0" i="0" dirty="0">
                <a:solidFill>
                  <a:srgbClr val="080808"/>
                </a:solidFill>
                <a:effectLst/>
                <a:latin typeface="fira sans"/>
              </a:rPr>
              <a:t>Βίος και Πολιτεία του Αλέξη Ζορμπά (1946)</a:t>
            </a:r>
          </a:p>
          <a:p>
            <a:pPr algn="just">
              <a:buFont typeface="Arial" panose="020B0604020202020204" pitchFamily="34" charset="0"/>
              <a:buChar char="•"/>
            </a:pPr>
            <a:r>
              <a:rPr lang="el-GR" sz="1600" b="0" i="0" dirty="0">
                <a:solidFill>
                  <a:srgbClr val="080808"/>
                </a:solidFill>
                <a:effectLst/>
                <a:latin typeface="fira sans"/>
              </a:rPr>
              <a:t>Ο Καπετάν Μιχάλης (1953)</a:t>
            </a:r>
          </a:p>
          <a:p>
            <a:pPr algn="just">
              <a:buFont typeface="Arial" panose="020B0604020202020204" pitchFamily="34" charset="0"/>
              <a:buChar char="•"/>
            </a:pPr>
            <a:r>
              <a:rPr lang="el-GR" sz="1600" b="0" i="0" dirty="0">
                <a:solidFill>
                  <a:srgbClr val="080808"/>
                </a:solidFill>
                <a:effectLst/>
                <a:latin typeface="fira sans"/>
              </a:rPr>
              <a:t>Ο Χριστός </a:t>
            </a:r>
            <a:r>
              <a:rPr lang="el-GR" sz="1600" b="0" i="0" dirty="0" err="1">
                <a:solidFill>
                  <a:srgbClr val="080808"/>
                </a:solidFill>
                <a:effectLst/>
                <a:latin typeface="fira sans"/>
              </a:rPr>
              <a:t>Ξανασταυρώνεται</a:t>
            </a:r>
            <a:r>
              <a:rPr lang="el-GR" sz="1600" b="0" i="0" dirty="0">
                <a:solidFill>
                  <a:srgbClr val="080808"/>
                </a:solidFill>
                <a:effectLst/>
                <a:latin typeface="fira sans"/>
              </a:rPr>
              <a:t> (1954)</a:t>
            </a:r>
          </a:p>
          <a:p>
            <a:pPr algn="just">
              <a:buFont typeface="Arial" panose="020B0604020202020204" pitchFamily="34" charset="0"/>
              <a:buChar char="•"/>
            </a:pPr>
            <a:r>
              <a:rPr lang="el-GR" sz="1600" b="0" i="0" dirty="0">
                <a:solidFill>
                  <a:srgbClr val="080808"/>
                </a:solidFill>
                <a:effectLst/>
                <a:latin typeface="fira sans"/>
              </a:rPr>
              <a:t>Ο Τελευταίος Πειρασμός (1955)</a:t>
            </a:r>
          </a:p>
          <a:p>
            <a:pPr algn="just">
              <a:buFont typeface="Arial" panose="020B0604020202020204" pitchFamily="34" charset="0"/>
              <a:buChar char="•"/>
            </a:pPr>
            <a:r>
              <a:rPr lang="el-GR" sz="1600" b="0" i="0" dirty="0">
                <a:solidFill>
                  <a:srgbClr val="080808"/>
                </a:solidFill>
                <a:effectLst/>
                <a:latin typeface="fira sans"/>
              </a:rPr>
              <a:t>Ο φτωχούλης του Θεού (1956)</a:t>
            </a:r>
          </a:p>
          <a:p>
            <a:pPr algn="just">
              <a:buFont typeface="Arial" panose="020B0604020202020204" pitchFamily="34" charset="0"/>
              <a:buChar char="•"/>
            </a:pPr>
            <a:r>
              <a:rPr lang="el-GR" sz="1600" b="0" i="0" dirty="0" err="1">
                <a:solidFill>
                  <a:srgbClr val="080808"/>
                </a:solidFill>
                <a:effectLst/>
                <a:latin typeface="fira sans"/>
              </a:rPr>
              <a:t>Τόντα</a:t>
            </a:r>
            <a:r>
              <a:rPr lang="el-GR" sz="1600" b="0" i="0" dirty="0">
                <a:solidFill>
                  <a:srgbClr val="080808"/>
                </a:solidFill>
                <a:effectLst/>
                <a:latin typeface="fira sans"/>
              </a:rPr>
              <a:t> Ράμπα (1956)</a:t>
            </a:r>
          </a:p>
          <a:p>
            <a:pPr algn="just">
              <a:buFont typeface="Arial" panose="020B0604020202020204" pitchFamily="34" charset="0"/>
              <a:buChar char="•"/>
            </a:pPr>
            <a:r>
              <a:rPr lang="el-GR" sz="1600" b="0" i="0" dirty="0">
                <a:solidFill>
                  <a:srgbClr val="080808"/>
                </a:solidFill>
                <a:effectLst/>
                <a:latin typeface="fira sans"/>
              </a:rPr>
              <a:t>Ο Βραχόκηπος (1960)</a:t>
            </a:r>
          </a:p>
          <a:p>
            <a:pPr algn="just">
              <a:buFont typeface="Arial" panose="020B0604020202020204" pitchFamily="34" charset="0"/>
              <a:buChar char="•"/>
            </a:pPr>
            <a:r>
              <a:rPr lang="el-GR" sz="1600" b="0" i="0" dirty="0">
                <a:solidFill>
                  <a:srgbClr val="080808"/>
                </a:solidFill>
                <a:effectLst/>
                <a:latin typeface="fira sans"/>
              </a:rPr>
              <a:t>Αναφορά στον Γκρέκο (1961)</a:t>
            </a:r>
          </a:p>
          <a:p>
            <a:pPr algn="just">
              <a:buFont typeface="Arial" panose="020B0604020202020204" pitchFamily="34" charset="0"/>
              <a:buChar char="•"/>
            </a:pPr>
            <a:r>
              <a:rPr lang="el-GR" sz="1600" b="0" i="0" dirty="0">
                <a:solidFill>
                  <a:srgbClr val="080808"/>
                </a:solidFill>
                <a:effectLst/>
                <a:latin typeface="fira sans"/>
              </a:rPr>
              <a:t>Οι </a:t>
            </a:r>
            <a:r>
              <a:rPr lang="el-GR" sz="1600" b="0" i="0" dirty="0" err="1">
                <a:solidFill>
                  <a:srgbClr val="080808"/>
                </a:solidFill>
                <a:effectLst/>
                <a:latin typeface="fira sans"/>
              </a:rPr>
              <a:t>αδερφοφάδες</a:t>
            </a:r>
            <a:r>
              <a:rPr lang="el-GR" sz="1600" b="0" i="0" dirty="0">
                <a:solidFill>
                  <a:srgbClr val="080808"/>
                </a:solidFill>
                <a:effectLst/>
                <a:latin typeface="fira sans"/>
              </a:rPr>
              <a:t> (1963)</a:t>
            </a:r>
          </a:p>
          <a:p>
            <a:pPr algn="just">
              <a:buFont typeface="Arial" panose="020B0604020202020204" pitchFamily="34" charset="0"/>
              <a:buChar char="•"/>
            </a:pPr>
            <a:endParaRPr lang="el-GR" sz="1600" b="0" i="0" dirty="0">
              <a:solidFill>
                <a:srgbClr val="080808"/>
              </a:solidFill>
              <a:effectLst/>
              <a:latin typeface="fira sans"/>
            </a:endParaRPr>
          </a:p>
          <a:p>
            <a:pPr algn="just"/>
            <a:r>
              <a:rPr lang="el-GR" sz="1600" b="1" i="0" dirty="0">
                <a:solidFill>
                  <a:srgbClr val="080808"/>
                </a:solidFill>
                <a:effectLst/>
                <a:latin typeface="fira sans condensed"/>
              </a:rPr>
              <a:t>Θεατρικά</a:t>
            </a:r>
          </a:p>
          <a:p>
            <a:pPr algn="just">
              <a:buFont typeface="Arial" panose="020B0604020202020204" pitchFamily="34" charset="0"/>
              <a:buChar char="•"/>
            </a:pPr>
            <a:r>
              <a:rPr lang="el-GR" sz="1600" b="0" i="0" dirty="0">
                <a:solidFill>
                  <a:srgbClr val="080808"/>
                </a:solidFill>
                <a:effectLst/>
                <a:latin typeface="fira sans"/>
              </a:rPr>
              <a:t>Προμηθέας</a:t>
            </a:r>
          </a:p>
          <a:p>
            <a:pPr algn="just">
              <a:buFont typeface="Arial" panose="020B0604020202020204" pitchFamily="34" charset="0"/>
              <a:buChar char="•"/>
            </a:pPr>
            <a:r>
              <a:rPr lang="el-GR" sz="1600" b="0" i="0" dirty="0">
                <a:solidFill>
                  <a:srgbClr val="080808"/>
                </a:solidFill>
                <a:effectLst/>
                <a:latin typeface="fira sans"/>
              </a:rPr>
              <a:t>Κούρος</a:t>
            </a:r>
          </a:p>
          <a:p>
            <a:pPr algn="just">
              <a:buFont typeface="Arial" panose="020B0604020202020204" pitchFamily="34" charset="0"/>
              <a:buChar char="•"/>
            </a:pPr>
            <a:r>
              <a:rPr lang="el-GR" sz="1600" b="0" i="0" dirty="0">
                <a:solidFill>
                  <a:srgbClr val="080808"/>
                </a:solidFill>
                <a:effectLst/>
                <a:latin typeface="fira sans"/>
              </a:rPr>
              <a:t>Οδυσσέας</a:t>
            </a:r>
          </a:p>
          <a:p>
            <a:pPr algn="just">
              <a:buFont typeface="Arial" panose="020B0604020202020204" pitchFamily="34" charset="0"/>
              <a:buChar char="•"/>
            </a:pPr>
            <a:r>
              <a:rPr lang="el-GR" sz="1600" b="0" i="0" dirty="0">
                <a:solidFill>
                  <a:srgbClr val="080808"/>
                </a:solidFill>
                <a:effectLst/>
                <a:latin typeface="fira sans"/>
              </a:rPr>
              <a:t>Μέλισσα</a:t>
            </a:r>
          </a:p>
          <a:p>
            <a:pPr algn="just">
              <a:buFont typeface="Arial" panose="020B0604020202020204" pitchFamily="34" charset="0"/>
              <a:buChar char="•"/>
            </a:pPr>
            <a:r>
              <a:rPr lang="el-GR" sz="1600" b="0" i="0" dirty="0">
                <a:solidFill>
                  <a:srgbClr val="080808"/>
                </a:solidFill>
                <a:effectLst/>
                <a:latin typeface="fira sans"/>
              </a:rPr>
              <a:t>Χριστός</a:t>
            </a:r>
          </a:p>
          <a:p>
            <a:pPr algn="just">
              <a:buFont typeface="Arial" panose="020B0604020202020204" pitchFamily="34" charset="0"/>
              <a:buChar char="•"/>
            </a:pPr>
            <a:r>
              <a:rPr lang="el-GR" sz="1600" b="0" i="0" dirty="0">
                <a:solidFill>
                  <a:srgbClr val="080808"/>
                </a:solidFill>
                <a:effectLst/>
                <a:latin typeface="fira sans"/>
              </a:rPr>
              <a:t>Ιουλιανός ο Παραβάτης</a:t>
            </a:r>
          </a:p>
          <a:p>
            <a:pPr algn="just">
              <a:buFont typeface="Arial" panose="020B0604020202020204" pitchFamily="34" charset="0"/>
              <a:buChar char="•"/>
            </a:pPr>
            <a:r>
              <a:rPr lang="el-GR" sz="1600" b="0" i="0" dirty="0">
                <a:solidFill>
                  <a:srgbClr val="080808"/>
                </a:solidFill>
                <a:effectLst/>
                <a:latin typeface="fira sans"/>
              </a:rPr>
              <a:t>Νικηφόρος Φωκάς</a:t>
            </a:r>
          </a:p>
          <a:p>
            <a:pPr algn="just">
              <a:buFont typeface="Arial" panose="020B0604020202020204" pitchFamily="34" charset="0"/>
              <a:buChar char="•"/>
            </a:pPr>
            <a:r>
              <a:rPr lang="el-GR" sz="1600" b="0" i="0" dirty="0">
                <a:solidFill>
                  <a:srgbClr val="080808"/>
                </a:solidFill>
                <a:effectLst/>
                <a:latin typeface="fira sans"/>
              </a:rPr>
              <a:t>Κωνσταντίνος ο Παλαιολόγος</a:t>
            </a:r>
          </a:p>
          <a:p>
            <a:pPr algn="just">
              <a:buFont typeface="Arial" panose="020B0604020202020204" pitchFamily="34" charset="0"/>
              <a:buChar char="•"/>
            </a:pPr>
            <a:r>
              <a:rPr lang="el-GR" sz="1600" b="0" i="0" dirty="0">
                <a:solidFill>
                  <a:srgbClr val="080808"/>
                </a:solidFill>
                <a:effectLst/>
                <a:latin typeface="fira sans"/>
              </a:rPr>
              <a:t>Καποδίστριας</a:t>
            </a:r>
          </a:p>
          <a:p>
            <a:pPr algn="just">
              <a:buFont typeface="Arial" panose="020B0604020202020204" pitchFamily="34" charset="0"/>
              <a:buChar char="•"/>
            </a:pPr>
            <a:r>
              <a:rPr lang="el-GR" sz="1600" b="0" i="0" dirty="0">
                <a:solidFill>
                  <a:srgbClr val="080808"/>
                </a:solidFill>
                <a:effectLst/>
                <a:latin typeface="fira sans"/>
              </a:rPr>
              <a:t>Χριστόφορος Κολόμβος</a:t>
            </a:r>
          </a:p>
          <a:p>
            <a:pPr algn="just">
              <a:buFont typeface="Arial" panose="020B0604020202020204" pitchFamily="34" charset="0"/>
              <a:buChar char="•"/>
            </a:pPr>
            <a:r>
              <a:rPr lang="el-GR" sz="1600" b="0" i="0" dirty="0">
                <a:solidFill>
                  <a:srgbClr val="080808"/>
                </a:solidFill>
                <a:effectLst/>
                <a:latin typeface="fira sans"/>
              </a:rPr>
              <a:t>Σόδομα και </a:t>
            </a:r>
            <a:r>
              <a:rPr lang="el-GR" sz="1600" b="0" i="0" dirty="0" err="1">
                <a:solidFill>
                  <a:srgbClr val="080808"/>
                </a:solidFill>
                <a:effectLst/>
                <a:latin typeface="fira sans"/>
              </a:rPr>
              <a:t>Γόμορα</a:t>
            </a:r>
            <a:endParaRPr lang="el-GR" sz="1600" b="0" i="0" dirty="0">
              <a:solidFill>
                <a:srgbClr val="080808"/>
              </a:solidFill>
              <a:effectLst/>
              <a:latin typeface="fira sans"/>
            </a:endParaRPr>
          </a:p>
          <a:p>
            <a:pPr algn="just">
              <a:buFont typeface="Arial" panose="020B0604020202020204" pitchFamily="34" charset="0"/>
              <a:buChar char="•"/>
            </a:pPr>
            <a:r>
              <a:rPr lang="el-GR" sz="1600" b="0" i="0" dirty="0">
                <a:solidFill>
                  <a:srgbClr val="080808"/>
                </a:solidFill>
                <a:effectLst/>
                <a:latin typeface="fira sans"/>
              </a:rPr>
              <a:t>Βούδας</a:t>
            </a:r>
          </a:p>
        </p:txBody>
      </p:sp>
      <p:sp>
        <p:nvSpPr>
          <p:cNvPr id="6" name="TextBox 5">
            <a:extLst>
              <a:ext uri="{FF2B5EF4-FFF2-40B4-BE49-F238E27FC236}">
                <a16:creationId xmlns:a16="http://schemas.microsoft.com/office/drawing/2014/main" id="{6DC46FEB-0ED0-4149-99F8-1A06B13F9EC5}"/>
              </a:ext>
            </a:extLst>
          </p:cNvPr>
          <p:cNvSpPr txBox="1"/>
          <p:nvPr/>
        </p:nvSpPr>
        <p:spPr>
          <a:xfrm>
            <a:off x="9258727" y="627031"/>
            <a:ext cx="2793448" cy="4278094"/>
          </a:xfrm>
          <a:prstGeom prst="rect">
            <a:avLst/>
          </a:prstGeom>
          <a:solidFill>
            <a:schemeClr val="bg1"/>
          </a:solidFill>
        </p:spPr>
        <p:txBody>
          <a:bodyPr wrap="square">
            <a:spAutoFit/>
          </a:bodyPr>
          <a:lstStyle/>
          <a:p>
            <a:pPr algn="just"/>
            <a:r>
              <a:rPr lang="el-GR" sz="1600" b="1" i="0" dirty="0">
                <a:solidFill>
                  <a:srgbClr val="080808"/>
                </a:solidFill>
                <a:effectLst/>
                <a:latin typeface="fira sans condensed"/>
              </a:rPr>
              <a:t>Μεταφράσεις</a:t>
            </a:r>
          </a:p>
          <a:p>
            <a:pPr algn="just">
              <a:buFont typeface="Arial" panose="020B0604020202020204" pitchFamily="34" charset="0"/>
              <a:buChar char="•"/>
            </a:pPr>
            <a:r>
              <a:rPr lang="el-GR" sz="1600" b="0" i="0" dirty="0" err="1">
                <a:solidFill>
                  <a:srgbClr val="080808"/>
                </a:solidFill>
                <a:effectLst/>
                <a:latin typeface="fira sans"/>
              </a:rPr>
              <a:t>Ιλιάδα</a:t>
            </a:r>
            <a:endParaRPr lang="el-GR" sz="1600" b="0" i="0" dirty="0">
              <a:solidFill>
                <a:srgbClr val="080808"/>
              </a:solidFill>
              <a:effectLst/>
              <a:latin typeface="fira sans"/>
            </a:endParaRPr>
          </a:p>
          <a:p>
            <a:pPr algn="just">
              <a:buFont typeface="Arial" panose="020B0604020202020204" pitchFamily="34" charset="0"/>
              <a:buChar char="•"/>
            </a:pPr>
            <a:r>
              <a:rPr lang="el-GR" sz="1600" b="0" i="0" dirty="0">
                <a:solidFill>
                  <a:srgbClr val="080808"/>
                </a:solidFill>
                <a:effectLst/>
                <a:latin typeface="fira sans"/>
              </a:rPr>
              <a:t>Οδύσσεια</a:t>
            </a:r>
          </a:p>
          <a:p>
            <a:pPr algn="just">
              <a:buFont typeface="Arial" panose="020B0604020202020204" pitchFamily="34" charset="0"/>
              <a:buChar char="•"/>
            </a:pPr>
            <a:r>
              <a:rPr lang="el-GR" sz="1600" b="0" i="0" dirty="0">
                <a:solidFill>
                  <a:srgbClr val="080808"/>
                </a:solidFill>
                <a:effectLst/>
                <a:latin typeface="fira sans"/>
              </a:rPr>
              <a:t>Θεία Κωμωδία του </a:t>
            </a:r>
            <a:r>
              <a:rPr lang="el-GR" sz="1600" b="0" i="0" dirty="0" err="1">
                <a:solidFill>
                  <a:srgbClr val="080808"/>
                </a:solidFill>
                <a:effectLst/>
                <a:latin typeface="fira sans"/>
              </a:rPr>
              <a:t>Δάντη</a:t>
            </a:r>
            <a:endParaRPr lang="el-GR" sz="1600" b="0" i="0" dirty="0">
              <a:solidFill>
                <a:srgbClr val="080808"/>
              </a:solidFill>
              <a:effectLst/>
              <a:latin typeface="fira sans"/>
            </a:endParaRPr>
          </a:p>
          <a:p>
            <a:pPr algn="just">
              <a:buFont typeface="Arial" panose="020B0604020202020204" pitchFamily="34" charset="0"/>
              <a:buChar char="•"/>
            </a:pPr>
            <a:r>
              <a:rPr lang="el-GR" sz="1600" b="0" i="0" dirty="0" err="1">
                <a:solidFill>
                  <a:srgbClr val="080808"/>
                </a:solidFill>
                <a:effectLst/>
                <a:latin typeface="fira sans"/>
              </a:rPr>
              <a:t>Φάουστ</a:t>
            </a:r>
            <a:r>
              <a:rPr lang="el-GR" sz="1600" b="0" i="0" dirty="0">
                <a:solidFill>
                  <a:srgbClr val="080808"/>
                </a:solidFill>
                <a:effectLst/>
                <a:latin typeface="fira sans"/>
              </a:rPr>
              <a:t> του </a:t>
            </a:r>
            <a:r>
              <a:rPr lang="el-GR" sz="1600" b="0" i="0" dirty="0" err="1">
                <a:solidFill>
                  <a:srgbClr val="080808"/>
                </a:solidFill>
                <a:effectLst/>
                <a:latin typeface="fira sans"/>
              </a:rPr>
              <a:t>Γκαίτε</a:t>
            </a:r>
            <a:endParaRPr lang="el-GR" sz="1600" b="0" i="0" dirty="0">
              <a:solidFill>
                <a:srgbClr val="080808"/>
              </a:solidFill>
              <a:effectLst/>
              <a:latin typeface="fira sans"/>
            </a:endParaRPr>
          </a:p>
          <a:p>
            <a:pPr algn="just"/>
            <a:endParaRPr lang="el-GR" sz="1600" b="0" i="0" dirty="0">
              <a:solidFill>
                <a:srgbClr val="080808"/>
              </a:solidFill>
              <a:effectLst/>
              <a:latin typeface="fira sans"/>
            </a:endParaRPr>
          </a:p>
          <a:p>
            <a:pPr algn="just"/>
            <a:r>
              <a:rPr lang="el-GR" sz="1600" b="1" i="0" dirty="0">
                <a:solidFill>
                  <a:srgbClr val="080808"/>
                </a:solidFill>
                <a:effectLst/>
                <a:latin typeface="fira sans condensed"/>
              </a:rPr>
              <a:t>Ταξιδιωτικά</a:t>
            </a:r>
          </a:p>
          <a:p>
            <a:pPr algn="just">
              <a:buFont typeface="Arial" panose="020B0604020202020204" pitchFamily="34" charset="0"/>
              <a:buChar char="•"/>
            </a:pPr>
            <a:r>
              <a:rPr lang="el-GR" sz="1600" b="0" i="0" dirty="0">
                <a:solidFill>
                  <a:srgbClr val="080808"/>
                </a:solidFill>
                <a:effectLst/>
                <a:latin typeface="fira sans"/>
              </a:rPr>
              <a:t>Ταξιδεύοντας (1927)</a:t>
            </a:r>
          </a:p>
          <a:p>
            <a:pPr algn="just">
              <a:buFont typeface="Arial" panose="020B0604020202020204" pitchFamily="34" charset="0"/>
              <a:buChar char="•"/>
            </a:pPr>
            <a:r>
              <a:rPr lang="el-GR" sz="1600" b="0" i="0" dirty="0">
                <a:solidFill>
                  <a:srgbClr val="080808"/>
                </a:solidFill>
                <a:effectLst/>
                <a:latin typeface="fira sans"/>
              </a:rPr>
              <a:t>Τι είδα στη </a:t>
            </a:r>
            <a:r>
              <a:rPr lang="el-GR" sz="1600" b="0" i="0" dirty="0" err="1">
                <a:solidFill>
                  <a:srgbClr val="080808"/>
                </a:solidFill>
                <a:effectLst/>
                <a:latin typeface="fira sans"/>
              </a:rPr>
              <a:t>Ρουσία</a:t>
            </a:r>
            <a:r>
              <a:rPr lang="el-GR" sz="1600" b="0" i="0" dirty="0">
                <a:solidFill>
                  <a:srgbClr val="080808"/>
                </a:solidFill>
                <a:effectLst/>
                <a:latin typeface="fira sans"/>
              </a:rPr>
              <a:t> (1928)</a:t>
            </a:r>
          </a:p>
          <a:p>
            <a:pPr algn="just">
              <a:buFont typeface="Arial" panose="020B0604020202020204" pitchFamily="34" charset="0"/>
              <a:buChar char="•"/>
            </a:pPr>
            <a:r>
              <a:rPr lang="el-GR" sz="1600" b="0" i="0" dirty="0">
                <a:solidFill>
                  <a:srgbClr val="080808"/>
                </a:solidFill>
                <a:effectLst/>
                <a:latin typeface="fira sans"/>
              </a:rPr>
              <a:t>Ισπανία (1937)</a:t>
            </a:r>
          </a:p>
          <a:p>
            <a:pPr algn="just">
              <a:buFont typeface="Arial" panose="020B0604020202020204" pitchFamily="34" charset="0"/>
              <a:buChar char="•"/>
            </a:pPr>
            <a:r>
              <a:rPr lang="el-GR" sz="1600" b="0" i="0" dirty="0">
                <a:solidFill>
                  <a:srgbClr val="080808"/>
                </a:solidFill>
                <a:effectLst/>
                <a:latin typeface="fira sans"/>
              </a:rPr>
              <a:t>Ιαπωνία - Κίνα (1938)</a:t>
            </a:r>
          </a:p>
          <a:p>
            <a:pPr algn="just">
              <a:buFont typeface="Arial" panose="020B0604020202020204" pitchFamily="34" charset="0"/>
              <a:buChar char="•"/>
            </a:pPr>
            <a:r>
              <a:rPr lang="el-GR" sz="1600" b="0" i="0" dirty="0">
                <a:solidFill>
                  <a:srgbClr val="080808"/>
                </a:solidFill>
                <a:effectLst/>
                <a:latin typeface="fira sans"/>
              </a:rPr>
              <a:t>Αγγλία (1941)</a:t>
            </a:r>
          </a:p>
          <a:p>
            <a:pPr algn="just"/>
            <a:endParaRPr lang="el-GR" sz="1600" b="0" i="0" dirty="0">
              <a:solidFill>
                <a:srgbClr val="080808"/>
              </a:solidFill>
              <a:effectLst/>
              <a:latin typeface="fira sans"/>
            </a:endParaRPr>
          </a:p>
          <a:p>
            <a:pPr algn="just"/>
            <a:r>
              <a:rPr lang="el-GR" sz="1600" b="1" i="0" dirty="0">
                <a:solidFill>
                  <a:srgbClr val="080808"/>
                </a:solidFill>
                <a:effectLst/>
                <a:latin typeface="fira sans condensed"/>
              </a:rPr>
              <a:t>Ποιήματα</a:t>
            </a:r>
          </a:p>
          <a:p>
            <a:pPr algn="just">
              <a:buFont typeface="Arial" panose="020B0604020202020204" pitchFamily="34" charset="0"/>
              <a:buChar char="•"/>
            </a:pPr>
            <a:r>
              <a:rPr lang="el-GR" sz="1600" b="0" i="0" dirty="0">
                <a:solidFill>
                  <a:srgbClr val="080808"/>
                </a:solidFill>
                <a:effectLst/>
                <a:latin typeface="fira sans"/>
              </a:rPr>
              <a:t>Οδύσσεια (1938)</a:t>
            </a:r>
          </a:p>
          <a:p>
            <a:pPr algn="just">
              <a:buFont typeface="Arial" panose="020B0604020202020204" pitchFamily="34" charset="0"/>
              <a:buChar char="•"/>
            </a:pPr>
            <a:r>
              <a:rPr lang="el-GR" sz="1600" b="0" i="0" dirty="0">
                <a:solidFill>
                  <a:srgbClr val="080808"/>
                </a:solidFill>
                <a:effectLst/>
                <a:latin typeface="fira sans"/>
              </a:rPr>
              <a:t>Τερτσίνες (1960)</a:t>
            </a:r>
          </a:p>
          <a:p>
            <a:pPr algn="just">
              <a:buFont typeface="Arial" panose="020B0604020202020204" pitchFamily="34" charset="0"/>
              <a:buChar char="•"/>
            </a:pPr>
            <a:endParaRPr lang="el-GR" sz="1600" b="0" i="0" dirty="0">
              <a:solidFill>
                <a:srgbClr val="080808"/>
              </a:solidFill>
              <a:effectLst/>
              <a:latin typeface="fira sans"/>
            </a:endParaRPr>
          </a:p>
        </p:txBody>
      </p:sp>
      <p:sp>
        <p:nvSpPr>
          <p:cNvPr id="8" name="TextBox 7">
            <a:extLst>
              <a:ext uri="{FF2B5EF4-FFF2-40B4-BE49-F238E27FC236}">
                <a16:creationId xmlns:a16="http://schemas.microsoft.com/office/drawing/2014/main" id="{D96871F9-7321-4433-B3D0-6D0DA5EBA5BD}"/>
              </a:ext>
            </a:extLst>
          </p:cNvPr>
          <p:cNvSpPr txBox="1"/>
          <p:nvPr/>
        </p:nvSpPr>
        <p:spPr>
          <a:xfrm>
            <a:off x="221205" y="3962790"/>
            <a:ext cx="4871619" cy="2800767"/>
          </a:xfrm>
          <a:prstGeom prst="rect">
            <a:avLst/>
          </a:prstGeom>
          <a:solidFill>
            <a:schemeClr val="bg1"/>
          </a:solidFill>
        </p:spPr>
        <p:txBody>
          <a:bodyPr wrap="square">
            <a:spAutoFit/>
          </a:bodyPr>
          <a:lstStyle/>
          <a:p>
            <a:pPr algn="just"/>
            <a:endParaRPr lang="el-GR" sz="1600" b="1" i="0" dirty="0">
              <a:solidFill>
                <a:srgbClr val="080808"/>
              </a:solidFill>
              <a:effectLst/>
              <a:latin typeface="fira sans condensed"/>
            </a:endParaRPr>
          </a:p>
          <a:p>
            <a:pPr algn="just"/>
            <a:r>
              <a:rPr lang="el-GR" sz="1600" b="1" i="0" dirty="0" err="1">
                <a:solidFill>
                  <a:srgbClr val="080808"/>
                </a:solidFill>
                <a:effectLst/>
                <a:latin typeface="fira sans condensed"/>
              </a:rPr>
              <a:t>Φιλμογραφία</a:t>
            </a:r>
            <a:endParaRPr lang="el-GR" sz="1600" b="1" i="0" dirty="0">
              <a:solidFill>
                <a:srgbClr val="080808"/>
              </a:solidFill>
              <a:effectLst/>
              <a:latin typeface="fira sans condensed"/>
            </a:endParaRPr>
          </a:p>
          <a:p>
            <a:pPr algn="just">
              <a:buFont typeface="Arial" panose="020B0604020202020204" pitchFamily="34" charset="0"/>
              <a:buChar char="•"/>
            </a:pPr>
            <a:r>
              <a:rPr lang="el-GR" sz="1600" b="0" i="0" dirty="0">
                <a:solidFill>
                  <a:srgbClr val="080808"/>
                </a:solidFill>
                <a:effectLst/>
                <a:latin typeface="fira sans"/>
              </a:rPr>
              <a:t>«Εκείνος που έπρεπε να πεθάνει» (1956), ταινία του </a:t>
            </a:r>
            <a:r>
              <a:rPr lang="el-GR" sz="1600" b="0" i="0" u="none" strike="noStrike" dirty="0">
                <a:solidFill>
                  <a:srgbClr val="000000"/>
                </a:solidFill>
                <a:effectLst/>
                <a:latin typeface="fira sans"/>
                <a:hlinkClick r:id="rId3"/>
              </a:rPr>
              <a:t>Ζιλ Ντασέν</a:t>
            </a:r>
            <a:r>
              <a:rPr lang="el-GR" sz="1600" b="0" i="0" dirty="0">
                <a:solidFill>
                  <a:srgbClr val="080808"/>
                </a:solidFill>
                <a:effectLst/>
                <a:latin typeface="fira sans"/>
              </a:rPr>
              <a:t>, βασισμένη στο μυθιστόρημα </a:t>
            </a:r>
            <a:r>
              <a:rPr lang="el-GR" sz="1600" b="0" i="1" dirty="0">
                <a:solidFill>
                  <a:srgbClr val="080808"/>
                </a:solidFill>
                <a:effectLst/>
                <a:latin typeface="fira sans"/>
              </a:rPr>
              <a:t>Ο Χριστός </a:t>
            </a:r>
            <a:r>
              <a:rPr lang="el-GR" sz="1600" b="0" i="1" dirty="0" err="1">
                <a:solidFill>
                  <a:srgbClr val="080808"/>
                </a:solidFill>
                <a:effectLst/>
                <a:latin typeface="fira sans"/>
              </a:rPr>
              <a:t>ξανασταυρώνεται</a:t>
            </a:r>
            <a:r>
              <a:rPr lang="el-GR" sz="1600" b="0" i="0" dirty="0">
                <a:solidFill>
                  <a:srgbClr val="080808"/>
                </a:solidFill>
                <a:effectLst/>
                <a:latin typeface="fira sans"/>
              </a:rPr>
              <a:t>.</a:t>
            </a:r>
          </a:p>
          <a:p>
            <a:pPr algn="just">
              <a:buFont typeface="Arial" panose="020B0604020202020204" pitchFamily="34" charset="0"/>
              <a:buChar char="•"/>
            </a:pPr>
            <a:r>
              <a:rPr lang="el-GR" sz="1600" b="0" i="0" dirty="0">
                <a:solidFill>
                  <a:srgbClr val="080808"/>
                </a:solidFill>
                <a:effectLst/>
                <a:latin typeface="fira sans"/>
              </a:rPr>
              <a:t>«Αλέξης Ζορμπάς» (1964), σε σκηνοθεσία Μιχάλη Γεωργιάδη.</a:t>
            </a:r>
          </a:p>
          <a:p>
            <a:pPr algn="just">
              <a:buFont typeface="Arial" panose="020B0604020202020204" pitchFamily="34" charset="0"/>
              <a:buChar char="•"/>
            </a:pPr>
            <a:r>
              <a:rPr lang="el-GR" sz="1600" b="0" i="0" dirty="0">
                <a:solidFill>
                  <a:srgbClr val="080808"/>
                </a:solidFill>
                <a:effectLst/>
                <a:latin typeface="fira sans"/>
              </a:rPr>
              <a:t>«Ο τελευταίος πειρασμός» (1988), σε σκηνοθεσία Μάρτιν </a:t>
            </a:r>
            <a:r>
              <a:rPr lang="el-GR" sz="1600" b="0" i="0" dirty="0" err="1">
                <a:solidFill>
                  <a:srgbClr val="080808"/>
                </a:solidFill>
                <a:effectLst/>
                <a:latin typeface="fira sans"/>
              </a:rPr>
              <a:t>Σκορσέζε</a:t>
            </a:r>
            <a:r>
              <a:rPr lang="el-GR" sz="1600" b="0" i="0" dirty="0">
                <a:solidFill>
                  <a:srgbClr val="080808"/>
                </a:solidFill>
                <a:effectLst/>
                <a:latin typeface="fira sans"/>
              </a:rPr>
              <a:t>.</a:t>
            </a:r>
          </a:p>
          <a:p>
            <a:pPr algn="just">
              <a:buFont typeface="Arial" panose="020B0604020202020204" pitchFamily="34" charset="0"/>
              <a:buChar char="•"/>
            </a:pPr>
            <a:r>
              <a:rPr lang="el-GR" sz="1600" b="0" i="0" dirty="0">
                <a:solidFill>
                  <a:srgbClr val="080808"/>
                </a:solidFill>
                <a:effectLst/>
                <a:latin typeface="fira sans"/>
              </a:rPr>
              <a:t>«Ο Χριστός </a:t>
            </a:r>
            <a:r>
              <a:rPr lang="el-GR" sz="1600" b="0" i="0" dirty="0" err="1">
                <a:solidFill>
                  <a:srgbClr val="080808"/>
                </a:solidFill>
                <a:effectLst/>
                <a:latin typeface="fira sans"/>
              </a:rPr>
              <a:t>Ξανασταυρώνεται</a:t>
            </a:r>
            <a:r>
              <a:rPr lang="el-GR" sz="1600" b="0" i="0" dirty="0">
                <a:solidFill>
                  <a:srgbClr val="080808"/>
                </a:solidFill>
                <a:effectLst/>
                <a:latin typeface="fira sans"/>
              </a:rPr>
              <a:t>» (1975), τηλεοπτική παραγωγή της ΕΡΤ σε σκηνοθεσία Βασίλη Γεωργιάδη.</a:t>
            </a:r>
          </a:p>
        </p:txBody>
      </p:sp>
    </p:spTree>
    <p:extLst>
      <p:ext uri="{BB962C8B-B14F-4D97-AF65-F5344CB8AC3E}">
        <p14:creationId xmlns:p14="http://schemas.microsoft.com/office/powerpoint/2010/main" val="2764398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C6C916-D65E-4A7F-B941-645B46B8356E}"/>
              </a:ext>
            </a:extLst>
          </p:cNvPr>
          <p:cNvSpPr txBox="1"/>
          <p:nvPr/>
        </p:nvSpPr>
        <p:spPr>
          <a:xfrm>
            <a:off x="233408" y="310058"/>
            <a:ext cx="11547629" cy="6072175"/>
          </a:xfrm>
          <a:prstGeom prst="rect">
            <a:avLst/>
          </a:prstGeom>
          <a:solidFill>
            <a:schemeClr val="bg1"/>
          </a:solidFill>
        </p:spPr>
        <p:txBody>
          <a:bodyPr wrap="square">
            <a:spAutoFit/>
          </a:bodyPr>
          <a:lstStyle/>
          <a:p>
            <a:pPr algn="ctr">
              <a:lnSpc>
                <a:spcPct val="150000"/>
              </a:lnSpc>
              <a:spcAft>
                <a:spcPts val="800"/>
              </a:spcAft>
            </a:pPr>
            <a:r>
              <a:rPr lang="el-GR" sz="14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ΒΙΟΓΡΑΦΙΚΟ ΣΗΜΕΙΩΜΑ Νίκου Καζαντζάκη (1883-1957)</a:t>
            </a: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Γεννήθηκε στο </a:t>
            </a:r>
            <a:r>
              <a:rPr lang="el-GR" sz="1400"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Ηράκλειο</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της Κρήτης και σπούδασε Νομικά στην Αθήνα και στο Παρίσι, αλλά γρήγορα αφοσιώθηκε στη φιλοσοφία και στη λογοτεχνία. </a:t>
            </a:r>
          </a:p>
          <a:p>
            <a:pPr indent="457200"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Πνεύμα εξαιρετικά ανήσυχο, με μεγάλη αφομοιωτική και δημιουργική ικανότητα και άνθρωπος με σπάνια εργατικότητα, ταξίδεψε παντού, έμαθε πολλές ξένες γλώσσες και άφησε </a:t>
            </a:r>
            <a:r>
              <a:rPr lang="el-GR" sz="14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σημαντικό έργο</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που απλώνεται σε ποικίλους τομείς. Στην επιστημονική μελέτη ανήκει η εργασία του για το Νίτσε. </a:t>
            </a:r>
          </a:p>
          <a:p>
            <a:pPr indent="457200"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Στη </a:t>
            </a:r>
            <a:r>
              <a:rPr lang="el-GR" sz="14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φιλοσοφία</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η Ασκητική (</a:t>
            </a:r>
            <a:r>
              <a:rPr lang="el-GR" sz="14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Salvatores</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Dei</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1927), κείμενο που εκφράζει τη μεταφυσική πίστη του συγγραφέα. Στην ποίηση ανήκει η Οδύσσεια (1938), το κατεξοχήν έργο του Καζαντζάκη, οι Τερτσίνες και το ποιητικό του θέατρο με τις τραγωδίες Πρωτομάστορας, Μέλισσα, Ιουλιανός, Προμηθέας κ.ά. Από όλα σχεδόν τα ταξίδια του μας έδωσε ταξιδιωτικές εντυπώσεις: Κίνα, Ιαπωνία, Ρωσία, Αγγλία, Ισπανία κ.ά. </a:t>
            </a:r>
          </a:p>
          <a:p>
            <a:pPr indent="457200"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Μετά το Β’ παγκόσμιο πόλεμο ασχολήθηκε με το </a:t>
            </a:r>
            <a:r>
              <a:rPr lang="el-GR" sz="14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μυθιστόρημα: </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Αλέξης Ζορμπάς (1946), Ο Χριστός </a:t>
            </a:r>
            <a:r>
              <a:rPr lang="el-GR" sz="14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ξανασταυρώνεται</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(1948), Καπετάν Μιχάλης (1950), Ο τελευταίος πειρασμός (1950-51), Ο φτωχούλης του Θεού (1952-53), </a:t>
            </a:r>
            <a:r>
              <a:rPr lang="el-GR" sz="14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Αδερφοφάδες</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(1954). Ένα είδος μυθιστορηματικής αυτοβιογραφίας με πολλά ποιητικά στοιχεία αποτελεί η Αναφορά στον Γκρέκο (1961). </a:t>
            </a:r>
          </a:p>
          <a:p>
            <a:pPr indent="457200"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Με τα μυθιστορήματά του έγινε ευρύτερα γνωστός στο ελληνικό και το παγκόσμιο κοινό. Τέλος, έχει μεταφράσει Όμηρο, </a:t>
            </a:r>
            <a:r>
              <a:rPr lang="el-GR" sz="14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Δάντη</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Γκαίτε</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κ.ά. Το έργο του Καζαντζάκη, που διακρίνεται κυρίως για τη μεταφυσική ανησυχία και αναζήτηση, γνώρισε μεγάλη διάδοση.</a:t>
            </a: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323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95DDF4-AF02-4E5E-8D57-965FA90A45C5}"/>
              </a:ext>
            </a:extLst>
          </p:cNvPr>
          <p:cNvSpPr txBox="1"/>
          <p:nvPr/>
        </p:nvSpPr>
        <p:spPr>
          <a:xfrm>
            <a:off x="233039" y="699535"/>
            <a:ext cx="3575482" cy="4444743"/>
          </a:xfrm>
          <a:prstGeom prst="rect">
            <a:avLst/>
          </a:prstGeom>
          <a:solidFill>
            <a:schemeClr val="bg1"/>
          </a:solidFill>
        </p:spPr>
        <p:txBody>
          <a:bodyPr wrap="square">
            <a:spAutoFit/>
          </a:bodyPr>
          <a:lstStyle/>
          <a:p>
            <a:pPr algn="ctr">
              <a:lnSpc>
                <a:spcPct val="150000"/>
              </a:lnSpc>
            </a:pPr>
            <a:endParaRPr lang="el-GR"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ctr">
              <a:lnSpc>
                <a:spcPct val="150000"/>
              </a:lnSpc>
            </a:pPr>
            <a:r>
              <a:rPr lang="el-GR"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Θ</a:t>
            </a:r>
            <a:r>
              <a:rPr lang="el-GR"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ΕΜΑ</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pPr>
            <a:endParaRPr lang="el-GR" sz="1400" dirty="0">
              <a:solidFill>
                <a:srgbClr val="333333"/>
              </a:solidFill>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pPr>
            <a:endPar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γνωριμία του αφηγητή με τον Αλέξη  Ζορμπά , </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εντύπωση που του έκανε ο χαρακτήρας του και </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ανάδειξη της</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συναισθηματικής  σχέσης</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του  Ζορμπά με το σαντούρι του</a:t>
            </a:r>
          </a:p>
          <a:p>
            <a:pPr algn="just">
              <a:lnSpc>
                <a:spcPct val="150000"/>
              </a:lnSpc>
            </a:pPr>
            <a:b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b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994E40C-57F1-440A-A40C-7EA15BAF7FB9}"/>
              </a:ext>
            </a:extLst>
          </p:cNvPr>
          <p:cNvSpPr txBox="1"/>
          <p:nvPr/>
        </p:nvSpPr>
        <p:spPr>
          <a:xfrm>
            <a:off x="5262238" y="382012"/>
            <a:ext cx="6696723" cy="6093976"/>
          </a:xfrm>
          <a:prstGeom prst="rect">
            <a:avLst/>
          </a:prstGeom>
          <a:solidFill>
            <a:schemeClr val="bg1"/>
          </a:solidFill>
        </p:spPr>
        <p:txBody>
          <a:bodyPr wrap="square">
            <a:spAutoFit/>
          </a:bodyPr>
          <a:lstStyle/>
          <a:p>
            <a:pPr algn="ctr">
              <a:lnSpc>
                <a:spcPct val="150000"/>
              </a:lnSpc>
              <a:spcAft>
                <a:spcPts val="800"/>
              </a:spcAft>
            </a:pPr>
            <a:r>
              <a:rPr lang="el-GR" sz="16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ΔΟΜΗ ΤΟΥ ΚΕΙΜΕΝΟΥ</a:t>
            </a:r>
            <a:endPar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b="1"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1η ενότητα</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600"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Τον πρωτογνώρισα …Ξημέρωνε.</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endPar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συνάντηση στο καφενείο του λιμανιού.</a:t>
            </a:r>
          </a:p>
          <a:p>
            <a:pPr algn="just">
              <a:lnSpc>
                <a:spcPct val="150000"/>
              </a:lnSpc>
              <a:spcAft>
                <a:spcPts val="800"/>
              </a:spcAft>
            </a:pP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b="1"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2η ενότητα</a:t>
            </a:r>
            <a:r>
              <a:rPr lang="el-GR" sz="16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(Ό,τι απ` όλα… του </a:t>
            </a:r>
            <a:r>
              <a:rPr lang="el-GR" sz="1600" b="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Παναΐτ</a:t>
            </a:r>
            <a:r>
              <a:rPr lang="el-GR" sz="16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600" b="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Ιστράτη</a:t>
            </a:r>
            <a:r>
              <a:rPr lang="el-GR" sz="16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p>
          <a:p>
            <a:pPr algn="just">
              <a:lnSpc>
                <a:spcPct val="150000"/>
              </a:lnSpc>
              <a:spcAft>
                <a:spcPts val="800"/>
              </a:spcAft>
            </a:pPr>
            <a:endPar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γνωριμία του αφηγητή με το Ζορμπά.</a:t>
            </a:r>
          </a:p>
          <a:p>
            <a:pPr algn="just">
              <a:lnSpc>
                <a:spcPct val="150000"/>
              </a:lnSpc>
              <a:spcAft>
                <a:spcPts val="800"/>
              </a:spcAft>
            </a:pP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b="1"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3η ενότητα</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6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-Και τι έχεις στον μπόγο;… μη μας κρυώσει)</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p>
          <a:p>
            <a:pPr algn="just">
              <a:lnSpc>
                <a:spcPct val="150000"/>
              </a:lnSpc>
              <a:spcAft>
                <a:spcPts val="800"/>
              </a:spcAft>
            </a:pPr>
            <a:endPar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συναισθηματική σχέση  του Ζορμπά με το σαντούρι του.</a:t>
            </a:r>
          </a:p>
        </p:txBody>
      </p:sp>
    </p:spTree>
    <p:extLst>
      <p:ext uri="{BB962C8B-B14F-4D97-AF65-F5344CB8AC3E}">
        <p14:creationId xmlns:p14="http://schemas.microsoft.com/office/powerpoint/2010/main" val="125755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163CD2-4E0F-4657-8C58-D288A7578444}"/>
              </a:ext>
            </a:extLst>
          </p:cNvPr>
          <p:cNvSpPr txBox="1"/>
          <p:nvPr/>
        </p:nvSpPr>
        <p:spPr>
          <a:xfrm>
            <a:off x="127249" y="183699"/>
            <a:ext cx="6826929" cy="6528710"/>
          </a:xfrm>
          <a:prstGeom prst="rect">
            <a:avLst/>
          </a:prstGeom>
          <a:solidFill>
            <a:schemeClr val="bg1"/>
          </a:solidFill>
          <a:ln>
            <a:solidFill>
              <a:srgbClr val="FF0000"/>
            </a:solidFill>
          </a:ln>
        </p:spPr>
        <p:txBody>
          <a:bodyPr wrap="square">
            <a:spAutoFit/>
          </a:bodyPr>
          <a:lstStyle/>
          <a:p>
            <a:pPr algn="ctr">
              <a:lnSpc>
                <a:spcPct val="150000"/>
              </a:lnSpc>
            </a:pPr>
            <a:r>
              <a:rPr lang="el-GR" sz="1400" b="1" i="1" dirty="0">
                <a:solidFill>
                  <a:srgbClr val="333333"/>
                </a:solidFill>
                <a:effectLst/>
                <a:latin typeface="Lucida Sans Unicode" panose="020B0602030504020204" pitchFamily="34" charset="0"/>
                <a:ea typeface="Times New Roman" panose="02020603050405020304" pitchFamily="18" charset="0"/>
              </a:rPr>
              <a:t>Αλέξη Ζορμπάς</a:t>
            </a:r>
            <a:r>
              <a:rPr lang="el-GR" sz="1400" dirty="0">
                <a:solidFill>
                  <a:srgbClr val="333333"/>
                </a:solidFill>
                <a:effectLst/>
                <a:latin typeface="Lucida Sans Unicode" panose="020B0602030504020204" pitchFamily="34" charset="0"/>
                <a:ea typeface="Times New Roman" panose="02020603050405020304" pitchFamily="18" charset="0"/>
              </a:rPr>
              <a:t> </a:t>
            </a:r>
          </a:p>
          <a:p>
            <a:pPr algn="ctr">
              <a:lnSpc>
                <a:spcPct val="150000"/>
              </a:lnSpc>
            </a:pPr>
            <a:endParaRPr lang="el-GR" sz="1400" dirty="0">
              <a:solidFill>
                <a:srgbClr val="333333"/>
              </a:solidFill>
              <a:effectLst/>
              <a:latin typeface="Lucida Sans Unicode" panose="020B0602030504020204" pitchFamily="34" charset="0"/>
              <a:ea typeface="Times New Roman" panose="02020603050405020304" pitchFamily="18" charset="0"/>
            </a:endParaRP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rPr>
              <a:t>πολύ ψηλός και αδύνατος (</a:t>
            </a:r>
            <a:r>
              <a:rPr lang="el-GR" sz="1400" i="1" dirty="0">
                <a:solidFill>
                  <a:srgbClr val="333333"/>
                </a:solidFill>
                <a:effectLst/>
                <a:latin typeface="Lucida Sans Unicode" panose="020B0602030504020204" pitchFamily="34" charset="0"/>
                <a:ea typeface="Times New Roman" panose="02020603050405020304" pitchFamily="18" charset="0"/>
              </a:rPr>
              <a:t> </a:t>
            </a:r>
            <a:r>
              <a:rPr lang="el-GR" sz="1400" b="1" i="1" dirty="0">
                <a:solidFill>
                  <a:srgbClr val="333333"/>
                </a:solidFill>
                <a:effectLst/>
                <a:latin typeface="Lucida Sans Unicode" panose="020B0602030504020204" pitchFamily="34" charset="0"/>
                <a:ea typeface="Times New Roman" panose="02020603050405020304" pitchFamily="18" charset="0"/>
              </a:rPr>
              <a:t>Τηλέγραφος</a:t>
            </a:r>
            <a:r>
              <a:rPr lang="el-GR" sz="1400" dirty="0">
                <a:solidFill>
                  <a:srgbClr val="333333"/>
                </a:solidFill>
                <a:effectLst/>
                <a:latin typeface="Lucida Sans Unicode" panose="020B0602030504020204" pitchFamily="34" charset="0"/>
                <a:ea typeface="Times New Roman" panose="02020603050405020304" pitchFamily="18" charset="0"/>
              </a:rPr>
              <a:t>),μαντράχαλος κοκαλιάρης, </a:t>
            </a:r>
          </a:p>
          <a:p>
            <a:pPr algn="just">
              <a:lnSpc>
                <a:spcPct val="150000"/>
              </a:lnSpc>
            </a:pPr>
            <a:r>
              <a:rPr lang="el-GR" sz="1400" b="1" dirty="0">
                <a:solidFill>
                  <a:srgbClr val="333333"/>
                </a:solidFill>
                <a:effectLst/>
                <a:latin typeface="Lucida Sans Unicode" panose="020B0602030504020204" pitchFamily="34" charset="0"/>
                <a:ea typeface="Times New Roman" panose="02020603050405020304" pitchFamily="18" charset="0"/>
              </a:rPr>
              <a:t>Μάτια</a:t>
            </a:r>
            <a:r>
              <a:rPr lang="el-GR" sz="1400" dirty="0">
                <a:solidFill>
                  <a:srgbClr val="333333"/>
                </a:solidFill>
                <a:effectLst/>
                <a:latin typeface="Lucida Sans Unicode" panose="020B0602030504020204" pitchFamily="34" charset="0"/>
                <a:ea typeface="Times New Roman" panose="02020603050405020304" pitchFamily="18" charset="0"/>
              </a:rPr>
              <a:t>:</a:t>
            </a:r>
            <a:r>
              <a:rPr lang="el-GR" sz="1400" i="1" dirty="0">
                <a:solidFill>
                  <a:srgbClr val="333333"/>
                </a:solidFill>
                <a:effectLst/>
                <a:latin typeface="Lucida Sans Unicode" panose="020B0602030504020204" pitchFamily="34" charset="0"/>
                <a:ea typeface="Times New Roman" panose="02020603050405020304" pitchFamily="18" charset="0"/>
              </a:rPr>
              <a:t> </a:t>
            </a:r>
            <a:r>
              <a:rPr lang="el-GR" sz="1400" i="1" dirty="0" err="1">
                <a:solidFill>
                  <a:srgbClr val="333333"/>
                </a:solidFill>
                <a:effectLst/>
                <a:latin typeface="Lucida Sans Unicode" panose="020B0602030504020204" pitchFamily="34" charset="0"/>
                <a:ea typeface="Times New Roman" panose="02020603050405020304" pitchFamily="18" charset="0"/>
              </a:rPr>
              <a:t>περγελαστικά</a:t>
            </a:r>
            <a:r>
              <a:rPr lang="el-GR" sz="1400" i="1" dirty="0">
                <a:solidFill>
                  <a:srgbClr val="333333"/>
                </a:solidFill>
                <a:effectLst/>
                <a:latin typeface="Lucida Sans Unicode" panose="020B0602030504020204" pitchFamily="34" charset="0"/>
                <a:ea typeface="Times New Roman" panose="02020603050405020304" pitchFamily="18" charset="0"/>
              </a:rPr>
              <a:t>, θλιμμένα, ανήσυχα, όλο φλόγα το μάτι του ήταν καρφωμένο πάνω μου μικρό, στρογγυλό κατάμαυρο με κόκκινες  </a:t>
            </a:r>
            <a:r>
              <a:rPr lang="el-GR" sz="1400" i="1" dirty="0" err="1">
                <a:solidFill>
                  <a:srgbClr val="333333"/>
                </a:solidFill>
                <a:effectLst/>
                <a:latin typeface="Lucida Sans Unicode" panose="020B0602030504020204" pitchFamily="34" charset="0"/>
                <a:ea typeface="Times New Roman" panose="02020603050405020304" pitchFamily="18" charset="0"/>
              </a:rPr>
              <a:t>φλεβίτσες</a:t>
            </a:r>
            <a:r>
              <a:rPr lang="el-GR" sz="1400" i="1" dirty="0">
                <a:solidFill>
                  <a:srgbClr val="333333"/>
                </a:solidFill>
                <a:effectLst/>
                <a:latin typeface="Lucida Sans Unicode" panose="020B0602030504020204" pitchFamily="34" charset="0"/>
                <a:ea typeface="Times New Roman" panose="02020603050405020304" pitchFamily="18" charset="0"/>
              </a:rPr>
              <a:t>..</a:t>
            </a:r>
          </a:p>
          <a:p>
            <a:pPr algn="just">
              <a:lnSpc>
                <a:spcPct val="150000"/>
              </a:lnSpc>
            </a:pPr>
            <a:endParaRPr lang="el-GR" sz="1400" dirty="0">
              <a:solidFill>
                <a:srgbClr val="0070C0"/>
              </a:solidFill>
              <a:effectLst/>
              <a:latin typeface="Lucida Sans Unicode" panose="020B0602030504020204" pitchFamily="34" charset="0"/>
              <a:ea typeface="Times New Roman" panose="02020603050405020304" pitchFamily="18" charset="0"/>
            </a:endParaRPr>
          </a:p>
          <a:p>
            <a:pPr algn="just">
              <a:lnSpc>
                <a:spcPct val="150000"/>
              </a:lnSpc>
            </a:pPr>
            <a:r>
              <a:rPr lang="el-GR" sz="1400" b="1" u="sng" dirty="0">
                <a:solidFill>
                  <a:srgbClr val="0070C0"/>
                </a:solidFill>
                <a:effectLst/>
                <a:latin typeface="Lucida Sans Unicode" panose="020B0602030504020204" pitchFamily="34" charset="0"/>
                <a:ea typeface="Times New Roman" panose="02020603050405020304" pitchFamily="18" charset="0"/>
              </a:rPr>
              <a:t>Χαρακτηριστικά  προσώπου</a:t>
            </a:r>
            <a:r>
              <a:rPr lang="el-GR" sz="1400" dirty="0">
                <a:solidFill>
                  <a:srgbClr val="0070C0"/>
                </a:solidFill>
                <a:effectLst/>
                <a:latin typeface="Lucida Sans Unicode" panose="020B0602030504020204" pitchFamily="34" charset="0"/>
                <a:ea typeface="Times New Roman" panose="02020603050405020304" pitchFamily="18" charset="0"/>
              </a:rPr>
              <a:t>:</a:t>
            </a:r>
            <a:r>
              <a:rPr lang="el-GR" sz="1400" i="1" dirty="0">
                <a:solidFill>
                  <a:srgbClr val="0070C0"/>
                </a:solidFill>
                <a:effectLst/>
                <a:latin typeface="Lucida Sans Unicode" panose="020B0602030504020204" pitchFamily="34" charset="0"/>
                <a:ea typeface="Times New Roman" panose="02020603050405020304" pitchFamily="18" charset="0"/>
              </a:rPr>
              <a:t> </a:t>
            </a:r>
            <a:r>
              <a:rPr lang="el-GR" sz="1400" b="1" i="1" dirty="0">
                <a:solidFill>
                  <a:srgbClr val="333333"/>
                </a:solidFill>
                <a:effectLst/>
                <a:latin typeface="Lucida Sans Unicode" panose="020B0602030504020204" pitchFamily="34" charset="0"/>
                <a:ea typeface="Times New Roman" panose="02020603050405020304" pitchFamily="18" charset="0"/>
              </a:rPr>
              <a:t>βουλιαγμένα μάγουλα, χοντρή μασέλα, ψαρά κατσαρωμένα μαλλιά ,πρόσωπο γεμάτο ζάρες, σκαλισμένο, σαρακοφαγωμένο</a:t>
            </a:r>
          </a:p>
          <a:p>
            <a:pPr algn="just">
              <a:lnSpc>
                <a:spcPct val="150000"/>
              </a:lnSpc>
            </a:pPr>
            <a:endParaRPr lang="el-GR" sz="1400" dirty="0">
              <a:solidFill>
                <a:srgbClr val="0070C0"/>
              </a:solidFill>
              <a:effectLst/>
              <a:latin typeface="Lucida Sans Unicode" panose="020B0602030504020204" pitchFamily="34" charset="0"/>
              <a:ea typeface="Times New Roman" panose="02020603050405020304" pitchFamily="18" charset="0"/>
            </a:endParaRPr>
          </a:p>
          <a:p>
            <a:pPr algn="just">
              <a:lnSpc>
                <a:spcPct val="150000"/>
              </a:lnSpc>
            </a:pPr>
            <a:r>
              <a:rPr lang="el-GR" sz="1400" b="1" u="sng" dirty="0">
                <a:solidFill>
                  <a:srgbClr val="0070C0"/>
                </a:solidFill>
                <a:effectLst/>
                <a:latin typeface="Lucida Sans Unicode" panose="020B0602030504020204" pitchFamily="34" charset="0"/>
                <a:ea typeface="Times New Roman" panose="02020603050405020304" pitchFamily="18" charset="0"/>
              </a:rPr>
              <a:t>Χαρακτηριστικά προσωπικότητας</a:t>
            </a:r>
            <a:r>
              <a:rPr lang="el-GR" sz="1400" dirty="0">
                <a:solidFill>
                  <a:srgbClr val="0070C0"/>
                </a:solidFill>
                <a:effectLst/>
                <a:latin typeface="Lucida Sans Unicode" panose="020B0602030504020204" pitchFamily="34" charset="0"/>
                <a:ea typeface="Times New Roman" panose="02020603050405020304" pitchFamily="18" charset="0"/>
              </a:rPr>
              <a:t>: </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rPr>
              <a:t>ευθύτητα, αφοπλιστική ειλικρίνεια </a:t>
            </a:r>
            <a:r>
              <a:rPr lang="el-GR" sz="1400" b="1" i="1" dirty="0">
                <a:solidFill>
                  <a:srgbClr val="333333"/>
                </a:solidFill>
                <a:effectLst/>
                <a:latin typeface="Lucida Sans Unicode" panose="020B0602030504020204" pitchFamily="34" charset="0"/>
                <a:ea typeface="Times New Roman" panose="02020603050405020304" pitchFamily="18" charset="0"/>
              </a:rPr>
              <a:t>(Έτσι μου κάπνισε ,βρε αδελφέ</a:t>
            </a:r>
            <a:r>
              <a:rPr lang="el-GR" sz="1400" dirty="0">
                <a:solidFill>
                  <a:srgbClr val="333333"/>
                </a:solidFill>
                <a:effectLst/>
                <a:latin typeface="Lucida Sans Unicode" panose="020B0602030504020204" pitchFamily="34" charset="0"/>
                <a:ea typeface="Times New Roman" panose="02020603050405020304" pitchFamily="18" charset="0"/>
              </a:rPr>
              <a:t>) διάθεση για αστεία και αυτοσαρκαστικά σχόλια(μακρύς </a:t>
            </a:r>
            <a:r>
              <a:rPr lang="el-GR" sz="1400" dirty="0" err="1">
                <a:solidFill>
                  <a:srgbClr val="333333"/>
                </a:solidFill>
                <a:effectLst/>
                <a:latin typeface="Lucida Sans Unicode" panose="020B0602030504020204" pitchFamily="34" charset="0"/>
                <a:ea typeface="Times New Roman" panose="02020603050405020304" pitchFamily="18" charset="0"/>
              </a:rPr>
              <a:t>μακρύς</a:t>
            </a:r>
            <a:r>
              <a:rPr lang="el-GR" sz="1400" dirty="0">
                <a:solidFill>
                  <a:srgbClr val="333333"/>
                </a:solidFill>
                <a:effectLst/>
                <a:latin typeface="Lucida Sans Unicode" panose="020B0602030504020204" pitchFamily="34" charset="0"/>
                <a:ea typeface="Times New Roman" panose="02020603050405020304" pitchFamily="18" charset="0"/>
              </a:rPr>
              <a:t> καλόγερος..),</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rPr>
              <a:t> Πολυταξιδεμένος  </a:t>
            </a:r>
            <a:r>
              <a:rPr lang="el-GR" sz="1400" dirty="0" err="1">
                <a:solidFill>
                  <a:srgbClr val="333333"/>
                </a:solidFill>
                <a:effectLst/>
                <a:latin typeface="Lucida Sans Unicode" panose="020B0602030504020204" pitchFamily="34" charset="0"/>
                <a:ea typeface="Times New Roman" panose="02020603050405020304" pitchFamily="18" charset="0"/>
              </a:rPr>
              <a:t>Σεβάχ</a:t>
            </a:r>
            <a:r>
              <a:rPr lang="el-GR" sz="1400" dirty="0">
                <a:solidFill>
                  <a:srgbClr val="333333"/>
                </a:solidFill>
                <a:effectLst/>
                <a:latin typeface="Lucida Sans Unicode" panose="020B0602030504020204" pitchFamily="34" charset="0"/>
                <a:ea typeface="Times New Roman" panose="02020603050405020304" pitchFamily="18" charset="0"/>
              </a:rPr>
              <a:t>  Θαλασσινός</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rPr>
              <a:t>Παρορμητικός, επιθετικός</a:t>
            </a:r>
            <a:r>
              <a:rPr lang="el-GR" sz="1400" b="1" i="1" dirty="0">
                <a:solidFill>
                  <a:srgbClr val="333333"/>
                </a:solidFill>
                <a:effectLst/>
                <a:latin typeface="Lucida Sans Unicode" panose="020B0602030504020204" pitchFamily="34" charset="0"/>
                <a:ea typeface="Times New Roman" panose="02020603050405020304" pitchFamily="18" charset="0"/>
              </a:rPr>
              <a:t>(τον σπάζω στο ξύλο)</a:t>
            </a:r>
          </a:p>
          <a:p>
            <a:pPr algn="just">
              <a:lnSpc>
                <a:spcPct val="150000"/>
              </a:lnSpc>
            </a:pPr>
            <a:r>
              <a:rPr lang="el-GR" sz="1400" b="1" i="1" dirty="0">
                <a:solidFill>
                  <a:srgbClr val="333333"/>
                </a:solidFill>
                <a:effectLst/>
                <a:latin typeface="Lucida Sans Unicode" panose="020B0602030504020204" pitchFamily="34" charset="0"/>
                <a:ea typeface="Times New Roman" panose="02020603050405020304" pitchFamily="18" charset="0"/>
              </a:rPr>
              <a:t>Φιλήδονος</a:t>
            </a:r>
            <a:r>
              <a:rPr lang="el-GR" sz="1400" dirty="0">
                <a:solidFill>
                  <a:srgbClr val="333333"/>
                </a:solidFill>
                <a:effectLst/>
                <a:latin typeface="Lucida Sans Unicode" panose="020B0602030504020204" pitchFamily="34" charset="0"/>
                <a:ea typeface="Times New Roman" panose="02020603050405020304" pitchFamily="18" charset="0"/>
              </a:rPr>
              <a:t> και μερακλής, δείχνει ότι του αρέσουν οι απολαύσεις.</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rPr>
              <a:t>Απαλλαγμένος από τις συμβάσεις της λογικής</a:t>
            </a:r>
          </a:p>
          <a:p>
            <a:pPr algn="just">
              <a:lnSpc>
                <a:spcPct val="150000"/>
              </a:lnSpc>
            </a:pPr>
            <a:r>
              <a:rPr lang="el-GR" sz="1400" dirty="0">
                <a:solidFill>
                  <a:srgbClr val="333333"/>
                </a:solidFill>
                <a:effectLst/>
                <a:latin typeface="Lucida Sans Unicode" panose="020B0602030504020204" pitchFamily="34" charset="0"/>
                <a:ea typeface="Times New Roman" panose="02020603050405020304" pitchFamily="18" charset="0"/>
              </a:rPr>
              <a:t>(</a:t>
            </a:r>
            <a:r>
              <a:rPr lang="el-GR" sz="1400" b="1" i="1" dirty="0">
                <a:solidFill>
                  <a:srgbClr val="333333"/>
                </a:solidFill>
                <a:effectLst/>
                <a:latin typeface="Lucida Sans Unicode" panose="020B0602030504020204" pitchFamily="34" charset="0"/>
                <a:ea typeface="Times New Roman" panose="02020603050405020304" pitchFamily="18" charset="0"/>
              </a:rPr>
              <a:t>Πολλά φρόνιμος μου φαίνεσαι, είπε, και να με </a:t>
            </a:r>
            <a:r>
              <a:rPr lang="el-GR" sz="1400" b="1" i="1" dirty="0" err="1">
                <a:solidFill>
                  <a:srgbClr val="333333"/>
                </a:solidFill>
                <a:effectLst/>
                <a:latin typeface="Lucida Sans Unicode" panose="020B0602030504020204" pitchFamily="34" charset="0"/>
                <a:ea typeface="Times New Roman" panose="02020603050405020304" pitchFamily="18" charset="0"/>
              </a:rPr>
              <a:t>συμπαθάς</a:t>
            </a:r>
            <a:r>
              <a:rPr lang="el-GR" sz="1400" b="1" i="1" dirty="0">
                <a:solidFill>
                  <a:srgbClr val="333333"/>
                </a:solidFill>
                <a:effectLst/>
                <a:latin typeface="Lucida Sans Unicode" panose="020B0602030504020204" pitchFamily="34" charset="0"/>
                <a:ea typeface="Times New Roman" panose="02020603050405020304" pitchFamily="18" charset="0"/>
              </a:rPr>
              <a:t>)</a:t>
            </a:r>
            <a:endParaRPr lang="el-GR" sz="1400" dirty="0"/>
          </a:p>
        </p:txBody>
      </p:sp>
      <p:sp>
        <p:nvSpPr>
          <p:cNvPr id="5" name="TextBox 4">
            <a:extLst>
              <a:ext uri="{FF2B5EF4-FFF2-40B4-BE49-F238E27FC236}">
                <a16:creationId xmlns:a16="http://schemas.microsoft.com/office/drawing/2014/main" id="{D40FA9D2-1124-4C64-827A-82AF591AF340}"/>
              </a:ext>
            </a:extLst>
          </p:cNvPr>
          <p:cNvSpPr txBox="1"/>
          <p:nvPr/>
        </p:nvSpPr>
        <p:spPr>
          <a:xfrm>
            <a:off x="6986726" y="183699"/>
            <a:ext cx="5078025" cy="6174767"/>
          </a:xfrm>
          <a:prstGeom prst="rect">
            <a:avLst/>
          </a:prstGeom>
          <a:solidFill>
            <a:schemeClr val="bg1"/>
          </a:solidFill>
          <a:ln>
            <a:solidFill>
              <a:srgbClr val="FF0000"/>
            </a:solidFill>
          </a:ln>
        </p:spPr>
        <p:txBody>
          <a:bodyPr wrap="square">
            <a:spAutoFit/>
          </a:bodyPr>
          <a:lstStyle/>
          <a:p>
            <a:pPr algn="ctr">
              <a:lnSpc>
                <a:spcPct val="150000"/>
              </a:lnSpc>
              <a:spcAft>
                <a:spcPts val="800"/>
              </a:spcAft>
            </a:pP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Αφηγητής</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Άνθρωπος του πνεύματος</a:t>
            </a:r>
          </a:p>
          <a:p>
            <a:pPr algn="just">
              <a:lnSpc>
                <a:spcPct val="150000"/>
              </a:lnSpc>
              <a:spcAft>
                <a:spcPts val="800"/>
              </a:spcAft>
            </a:pP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(έκλεισα το </a:t>
            </a:r>
            <a:r>
              <a:rPr lang="el-GR" sz="14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Ντάντε</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,στοχαστικός, συνετός, εξετάζει όλες τις λεπτομέρειες πριν αντιδράσει όπως φαίνεται από τα σχόλια του Ζορμπά</a:t>
            </a:r>
          </a:p>
          <a:p>
            <a:pPr algn="just">
              <a:lnSpc>
                <a:spcPct val="150000"/>
              </a:lnSpc>
              <a:spcAft>
                <a:spcPts val="800"/>
              </a:spcAft>
            </a:pP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(Πολλά φρόνιμος μου φαίνεσαι, Ζυγιάζεις με το δράμι, ε;)</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,καταδεκτικός και ευγενικός απέναντι  στον άγνωστο λαϊκό τύπο που έχει μπροστά του, τον κερνάει</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(παίρνεις ένα φασκόμηλο;</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Αναζητά τα κίνητρα της ανθρώπινης συμπεριφοράς</a:t>
            </a:r>
          </a:p>
          <a:p>
            <a:pPr algn="just">
              <a:lnSpc>
                <a:spcPct val="150000"/>
              </a:lnSpc>
              <a:spcAft>
                <a:spcPts val="800"/>
              </a:spcAft>
            </a:pP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(είχα διαβάσει πολλούς ορισμούς για το νου του ανθρώπου).</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παιδεία του αφηγητή και οι ευγενικοί του τρόποι έρχονται σε ευθεία αντίθεση με τον αυθορμητισμό του λαϊκού τύπου που ενσαρκώνει ο Ζορμπάς. (Περιγραφή για τα εξωτερικά χαρακτηριστικά του αφηγητή δεν έχουμε.)</a:t>
            </a: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6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76FC76-10FE-479F-889A-3A01D337C0A5}"/>
              </a:ext>
            </a:extLst>
          </p:cNvPr>
          <p:cNvSpPr txBox="1"/>
          <p:nvPr/>
        </p:nvSpPr>
        <p:spPr>
          <a:xfrm>
            <a:off x="532662" y="124121"/>
            <a:ext cx="5770484" cy="6240426"/>
          </a:xfrm>
          <a:prstGeom prst="rect">
            <a:avLst/>
          </a:prstGeom>
          <a:solidFill>
            <a:schemeClr val="bg1"/>
          </a:solidFill>
        </p:spPr>
        <p:txBody>
          <a:bodyPr wrap="square">
            <a:spAutoFit/>
          </a:bodyPr>
          <a:lstStyle/>
          <a:p>
            <a:pPr algn="ctr">
              <a:lnSpc>
                <a:spcPct val="150000"/>
              </a:lnSpc>
              <a:spcAft>
                <a:spcPts val="800"/>
              </a:spcAft>
            </a:pPr>
            <a:endPar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ctr">
              <a:lnSpc>
                <a:spcPct val="150000"/>
              </a:lnSpc>
              <a:spcAft>
                <a:spcPts val="800"/>
              </a:spcAft>
            </a:pP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ΑΦΗΓΗΜΑΤΙΚΟΙ ΤΡΟΠΟΙ</a:t>
            </a:r>
          </a:p>
          <a:p>
            <a:pPr algn="ctr">
              <a:lnSpc>
                <a:spcPct val="150000"/>
              </a:lnSpc>
              <a:spcAft>
                <a:spcPts val="800"/>
              </a:spcAft>
            </a:pP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spcAft>
                <a:spcPts val="800"/>
              </a:spcAft>
              <a:buAutoNum type="arabicPeriod"/>
            </a:pPr>
            <a:r>
              <a:rPr lang="el-GR" sz="1800" b="1" u="sng"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Περιγραφή</a:t>
            </a:r>
            <a:r>
              <a:rPr lang="el-GR" sz="18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καφενείου, λιμανιού,  Ζορμπά</a:t>
            </a:r>
          </a:p>
          <a:p>
            <a:pPr algn="just">
              <a:lnSpc>
                <a:spcPct val="150000"/>
              </a:lnSpc>
              <a:spcAft>
                <a:spcPts val="800"/>
              </a:spcAft>
            </a:pP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800"/>
              </a:spcAft>
              <a:buFont typeface="+mj-lt"/>
              <a:buAutoNum type="arabicPeriod" startAt="2"/>
              <a:tabLst>
                <a:tab pos="457200" algn="l"/>
              </a:tabLst>
            </a:pPr>
            <a:r>
              <a:rPr lang="el-GR" sz="1800" b="1"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800" b="1" u="sng"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Αφήγηση</a:t>
            </a:r>
            <a:r>
              <a:rPr lang="el-GR" sz="18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αφήγηση γίνεται σε πρώτο πρόσωπο (τον πρωτογνώρισα, έβαλα τα γέλια)</a:t>
            </a:r>
          </a:p>
          <a:p>
            <a:pPr marL="342900" lvl="0" indent="-342900" algn="just">
              <a:lnSpc>
                <a:spcPct val="150000"/>
              </a:lnSpc>
              <a:spcAft>
                <a:spcPts val="800"/>
              </a:spcAft>
              <a:buFont typeface="+mj-lt"/>
              <a:buAutoNum type="arabicPeriod" startAt="2"/>
              <a:tabLst>
                <a:tab pos="457200" algn="l"/>
              </a:tabLst>
            </a:pPr>
            <a:r>
              <a:rPr lang="el-GR" sz="1800" b="1" u="sng"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Διάλογος</a:t>
            </a:r>
            <a:r>
              <a:rPr lang="el-GR" sz="18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a:t>
            </a:r>
          </a:p>
          <a:p>
            <a:pPr lvl="0" algn="just">
              <a:lnSpc>
                <a:spcPct val="150000"/>
              </a:lnSpc>
              <a:spcAft>
                <a:spcPts val="800"/>
              </a:spcAft>
              <a:tabLst>
                <a:tab pos="457200" algn="l"/>
              </a:tabLst>
            </a:pPr>
            <a:r>
              <a:rPr lang="el-GR" b="1" dirty="0">
                <a:solidFill>
                  <a:srgbClr val="0070C0"/>
                </a:solidFill>
                <a:latin typeface="Lucida Sans Unicode" panose="020B0602030504020204" pitchFamily="34" charset="0"/>
                <a:ea typeface="Times New Roman" panose="02020603050405020304" pitchFamily="18" charset="0"/>
                <a:cs typeface="Times New Roman" panose="02020603050405020304" pitchFamily="18" charset="0"/>
              </a:rPr>
              <a:t>	</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Προσθέτει </a:t>
            </a: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παραστατικότητα</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ποικιλία, 	θεατρικότητα</a:t>
            </a:r>
            <a:endParaRPr lang="el-GR" sz="1600"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800"/>
              </a:spcAft>
              <a:buFont typeface="+mj-lt"/>
              <a:buAutoNum type="arabicPeriod" startAt="2"/>
              <a:tabLst>
                <a:tab pos="457200" algn="l"/>
              </a:tabLst>
            </a:pPr>
            <a:r>
              <a:rPr lang="el-GR" b="1" u="sng" dirty="0">
                <a:solidFill>
                  <a:srgbClr val="0070C0"/>
                </a:solidFill>
                <a:latin typeface="Lucida Sans Unicode" panose="020B0602030504020204" pitchFamily="34" charset="0"/>
                <a:ea typeface="Times New Roman" panose="02020603050405020304" pitchFamily="18" charset="0"/>
                <a:cs typeface="Times New Roman" panose="02020603050405020304" pitchFamily="18" charset="0"/>
              </a:rPr>
              <a:t>Σ</a:t>
            </a:r>
            <a:r>
              <a:rPr lang="el-GR" sz="1800" b="1" u="sng"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κέψεις</a:t>
            </a:r>
            <a:r>
              <a:rPr lang="el-GR" sz="1800"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του αφηγητή</a:t>
            </a:r>
          </a:p>
          <a:p>
            <a:pPr marL="342900" lvl="0" indent="-342900" algn="just">
              <a:lnSpc>
                <a:spcPct val="150000"/>
              </a:lnSpc>
              <a:spcAft>
                <a:spcPts val="800"/>
              </a:spcAft>
              <a:buFont typeface="+mj-lt"/>
              <a:buAutoNum type="arabicPeriod" startAt="2"/>
              <a:tabLst>
                <a:tab pos="457200" algn="l"/>
              </a:tabLst>
            </a:pPr>
            <a:endParaRPr lang="el-GR" sz="1600"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8D27F1A-33D0-4B15-A7A3-55996377A8FE}"/>
              </a:ext>
            </a:extLst>
          </p:cNvPr>
          <p:cNvSpPr txBox="1"/>
          <p:nvPr/>
        </p:nvSpPr>
        <p:spPr>
          <a:xfrm>
            <a:off x="6491057" y="124121"/>
            <a:ext cx="5487879" cy="6127575"/>
          </a:xfrm>
          <a:prstGeom prst="rect">
            <a:avLst/>
          </a:prstGeom>
          <a:solidFill>
            <a:schemeClr val="bg1"/>
          </a:solidFill>
        </p:spPr>
        <p:txBody>
          <a:bodyPr wrap="square">
            <a:spAutoFit/>
          </a:bodyPr>
          <a:lstStyle/>
          <a:p>
            <a:pPr algn="ctr">
              <a:lnSpc>
                <a:spcPct val="150000"/>
              </a:lnSpc>
              <a:spcAft>
                <a:spcPts val="800"/>
              </a:spcAft>
            </a:pP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Αφηγητής</a:t>
            </a: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800" b="1" dirty="0" err="1">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πρωτοπρόσωπος</a:t>
            </a: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κ</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άνει διάλογο με το Ζορμπά και παράλληλα σχολιάζει την εμφάνιση και τη συμπεριφορά του συνομιλητή του</a:t>
            </a:r>
          </a:p>
          <a:p>
            <a:pPr algn="just">
              <a:lnSpc>
                <a:spcPct val="150000"/>
              </a:lnSpc>
              <a:spcAft>
                <a:spcPts val="800"/>
              </a:spcAft>
            </a:pP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800" b="1" dirty="0" err="1">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ομοδιηγητικός</a:t>
            </a: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π</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ου «βλέπει»  και σχολιάζει,</a:t>
            </a:r>
          </a:p>
          <a:p>
            <a:pPr algn="just">
              <a:lnSpc>
                <a:spcPct val="150000"/>
              </a:lnSpc>
              <a:spcAft>
                <a:spcPts val="800"/>
              </a:spcAft>
            </a:pP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8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δραματοποιημένος</a:t>
            </a:r>
          </a:p>
          <a:p>
            <a:pPr algn="just">
              <a:lnSpc>
                <a:spcPct val="150000"/>
              </a:lnSpc>
              <a:spcAft>
                <a:spcPts val="800"/>
              </a:spcAft>
            </a:pP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(συμμετέχει στα  γεγονότα που αφηγείται) και</a:t>
            </a:r>
          </a:p>
          <a:p>
            <a:pPr algn="just">
              <a:lnSpc>
                <a:spcPct val="150000"/>
              </a:lnSpc>
              <a:spcAft>
                <a:spcPts val="800"/>
              </a:spcAft>
            </a:pPr>
            <a:r>
              <a:rPr lang="el-GR" dirty="0">
                <a:solidFill>
                  <a:srgbClr val="333333"/>
                </a:solidFill>
                <a:latin typeface="Lucida Sans Unicode" panose="020B0602030504020204" pitchFamily="34" charset="0"/>
                <a:ea typeface="Times New Roman" panose="02020603050405020304" pitchFamily="18" charset="0"/>
                <a:cs typeface="Times New Roman" panose="02020603050405020304" pitchFamily="18" charset="0"/>
              </a:rPr>
              <a:t>-</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8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η εστίαση είναι εσωτερική</a:t>
            </a:r>
          </a:p>
          <a:p>
            <a:pPr algn="just">
              <a:lnSpc>
                <a:spcPct val="150000"/>
              </a:lnSpc>
              <a:spcAft>
                <a:spcPts val="800"/>
              </a:spcAft>
            </a:pP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(Αφηγητής=Πρόσωπα).</a:t>
            </a:r>
          </a:p>
          <a:p>
            <a:pPr algn="just">
              <a:lnSpc>
                <a:spcPct val="150000"/>
              </a:lnSpc>
              <a:spcAft>
                <a:spcPts val="800"/>
              </a:spcAft>
            </a:pP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6639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A8DCE6-0AA8-475A-BA46-CD47555949C9}"/>
              </a:ext>
            </a:extLst>
          </p:cNvPr>
          <p:cNvSpPr txBox="1"/>
          <p:nvPr/>
        </p:nvSpPr>
        <p:spPr>
          <a:xfrm>
            <a:off x="392096" y="195519"/>
            <a:ext cx="11407807" cy="6364563"/>
          </a:xfrm>
          <a:prstGeom prst="rect">
            <a:avLst/>
          </a:prstGeom>
          <a:solidFill>
            <a:schemeClr val="bg1"/>
          </a:solidFill>
        </p:spPr>
        <p:txBody>
          <a:bodyPr wrap="square">
            <a:spAutoFit/>
          </a:bodyPr>
          <a:lstStyle/>
          <a:p>
            <a:pPr algn="ctr">
              <a:lnSpc>
                <a:spcPct val="150000"/>
              </a:lnSpc>
              <a:spcAft>
                <a:spcPts val="800"/>
              </a:spcAft>
            </a:pPr>
            <a:r>
              <a:rPr lang="el-GR" sz="1400" b="1"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Αφηγηματικές τεχνικές</a:t>
            </a: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q"/>
            </a:pPr>
            <a:r>
              <a:rPr lang="el-GR" sz="1400" b="1" u="sng"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αναδρομικές αφηγήσεις</a:t>
            </a:r>
            <a:r>
              <a:rPr lang="el-GR" sz="14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endParaRPr lang="el-GR" sz="14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400" b="1" i="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1η αναδρομική αφήγηση:</a:t>
            </a:r>
            <a:r>
              <a:rPr lang="el-GR" sz="14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το περιστατικό του ξυλοδαρμού του αφεντικού του που έχει συμβεί σε προγενέστερη χρονική βαθμίδα (το περασμένο Σαββατοκύριακο)</a:t>
            </a:r>
          </a:p>
          <a:p>
            <a:pPr algn="just">
              <a:lnSpc>
                <a:spcPct val="150000"/>
              </a:lnSpc>
              <a:spcAft>
                <a:spcPts val="800"/>
              </a:spcAft>
            </a:pPr>
            <a:r>
              <a:rPr lang="el-GR" sz="1400" b="1" i="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2η αναδρομική αφήγηση:</a:t>
            </a:r>
            <a:r>
              <a:rPr lang="el-GR" sz="14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το γεγονός που τον έκανε να μάθει σαντούρι και τη γνωριμία με το δάσκαλο του σαντουριού. Μέσα στην αφήγηση εγκλωβίζεται ο διάλογος του Ζορμπά με τον πατέρα του αλλά και με τον Τούρκο δάσκαλό του. Το αποτέλεσμα της τεχνικής αυτής είναι η ζωντάνια , η παραστατικότητα και η αληθοφάνεια. Ο Ζορμπάς  συχνά κάνει αυτοσαρκαστικά σχόλια όταν μιλά για τις παρελθοντικές του επιλογές  </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&lt;&lt;ήθελα </a:t>
            </a:r>
            <a:r>
              <a:rPr lang="el-GR" sz="14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παντριγιά</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ο </a:t>
            </a:r>
            <a:r>
              <a:rPr lang="el-GR" sz="14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ερίφης</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&gt;&gt;</a:t>
            </a:r>
          </a:p>
          <a:p>
            <a:pPr algn="just">
              <a:lnSpc>
                <a:spcPct val="150000"/>
              </a:lnSpc>
              <a:spcAft>
                <a:spcPts val="800"/>
              </a:spcAft>
            </a:pPr>
            <a:r>
              <a:rPr lang="el-GR" sz="1400" b="1" i="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3η αναδρομική αφήγηση</a:t>
            </a:r>
            <a:r>
              <a:rPr lang="el-GR" sz="14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ο Ζορμπάς  μιλά και σχολιάζει τις προσωπικές του επιλογές για τη δημιουργία οικογένειας και την κατρακύλα του.</a:t>
            </a:r>
          </a:p>
          <a:p>
            <a:pPr algn="just">
              <a:lnSpc>
                <a:spcPct val="150000"/>
              </a:lnSpc>
              <a:spcAft>
                <a:spcPts val="800"/>
              </a:spcAft>
            </a:pP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50000"/>
              </a:lnSpc>
              <a:spcAft>
                <a:spcPts val="800"/>
              </a:spcAft>
              <a:buFont typeface="Wingdings" panose="05000000000000000000" pitchFamily="2" charset="2"/>
              <a:buChar char="q"/>
            </a:pPr>
            <a:r>
              <a:rPr lang="el-GR" sz="1400" b="1" i="1" u="sng"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πρόδρομη αφήγηση </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(αναφέρεται σε μεταγενέστερη χρονική βαθμίδα) εκεί όπου λέει ο αφηγητής</a:t>
            </a:r>
            <a:r>
              <a:rPr lang="el-GR" sz="1400"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&lt;&lt;Δε θα ´</a:t>
            </a:r>
            <a:r>
              <a:rPr lang="el-GR" sz="14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ταν</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άσκημο να τον πάρω μαζί μου στο μακρινό ακρογιάλι. Σούπες, γέλια, κουβέντες…&gt;&gt;, </a:t>
            </a:r>
          </a:p>
          <a:p>
            <a:pPr algn="ctr">
              <a:lnSpc>
                <a:spcPct val="150000"/>
              </a:lnSpc>
              <a:spcAft>
                <a:spcPts val="800"/>
              </a:spcAft>
            </a:pP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a:t>
            </a:r>
            <a:r>
              <a:rPr lang="el-GR" sz="14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αυτό είναι </a:t>
            </a:r>
            <a:r>
              <a:rPr lang="el-GR" sz="14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προσήμανση</a:t>
            </a:r>
            <a:r>
              <a:rPr lang="el-GR" sz="14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για όλα όσα θα ζήσουν στην Κρήτη οι δυο άντρες)</a:t>
            </a: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5864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FFF1E7-3441-41F3-9521-2F9C870BFD7F}"/>
              </a:ext>
            </a:extLst>
          </p:cNvPr>
          <p:cNvSpPr txBox="1"/>
          <p:nvPr/>
        </p:nvSpPr>
        <p:spPr>
          <a:xfrm>
            <a:off x="348446" y="193071"/>
            <a:ext cx="8733409" cy="6285054"/>
          </a:xfrm>
          <a:prstGeom prst="rect">
            <a:avLst/>
          </a:prstGeom>
          <a:solidFill>
            <a:schemeClr val="bg1"/>
          </a:solidFill>
        </p:spPr>
        <p:txBody>
          <a:bodyPr wrap="square">
            <a:spAutoFit/>
          </a:bodyPr>
          <a:lstStyle/>
          <a:p>
            <a:pPr algn="ctr">
              <a:lnSpc>
                <a:spcPct val="150000"/>
              </a:lnSpc>
              <a:spcAft>
                <a:spcPts val="800"/>
              </a:spcAft>
            </a:pPr>
            <a:r>
              <a:rPr lang="el-GR" sz="18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ΣΧΕΣΗ ΤΟΥ  ΖΟΡΜΠΑ ΜΕ ΤΟ ΣΑΝΤΟΥΡΙ ΤΟΥ</a:t>
            </a: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Από τη στιγμή που το </a:t>
            </a:r>
            <a:r>
              <a:rPr lang="el-GR" sz="18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πρωτοάκουσε</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στα </a:t>
            </a:r>
            <a:r>
              <a:rPr lang="el-GR" sz="18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είκοσί</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του χρόνια, </a:t>
            </a:r>
            <a:r>
              <a:rPr lang="el-GR" sz="18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πιάστηκε η αναπνοή του, </a:t>
            </a:r>
            <a:r>
              <a:rPr lang="el-GR" sz="1800" dirty="0">
                <a:solidFill>
                  <a:srgbClr val="00B050"/>
                </a:solidFill>
                <a:effectLst/>
                <a:latin typeface="Lucida Sans Unicode" panose="020B0602030504020204" pitchFamily="34" charset="0"/>
                <a:ea typeface="Times New Roman" panose="02020603050405020304" pitchFamily="18" charset="0"/>
                <a:cs typeface="Times New Roman" panose="02020603050405020304" pitchFamily="18" charset="0"/>
              </a:rPr>
              <a:t>δεν μπορούσε να φάει, </a:t>
            </a:r>
            <a:r>
              <a:rPr lang="el-GR" sz="18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τσακώθηκε με τον πατέρα του που αντιδρούσε, </a:t>
            </a:r>
            <a:r>
              <a:rPr lang="el-GR" sz="1800" dirty="0">
                <a:solidFill>
                  <a:srgbClr val="7030A0"/>
                </a:solidFill>
                <a:effectLst/>
                <a:latin typeface="Lucida Sans Unicode" panose="020B0602030504020204" pitchFamily="34" charset="0"/>
                <a:ea typeface="Times New Roman" panose="02020603050405020304" pitchFamily="18" charset="0"/>
                <a:cs typeface="Times New Roman" panose="02020603050405020304" pitchFamily="18" charset="0"/>
              </a:rPr>
              <a:t>ξόδεψε τα λιγοστά παραδάκια του </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και </a:t>
            </a:r>
            <a:r>
              <a:rPr lang="el-GR" sz="1800" dirty="0">
                <a:solidFill>
                  <a:srgbClr val="FFC000"/>
                </a:solidFill>
                <a:effectLst/>
                <a:latin typeface="Lucida Sans Unicode" panose="020B0602030504020204" pitchFamily="34" charset="0"/>
                <a:ea typeface="Times New Roman" panose="02020603050405020304" pitchFamily="18" charset="0"/>
                <a:cs typeface="Times New Roman" panose="02020603050405020304" pitchFamily="18" charset="0"/>
              </a:rPr>
              <a:t>αγόρασε ένα σαντούρι. </a:t>
            </a:r>
          </a:p>
          <a:p>
            <a:pPr algn="just">
              <a:lnSpc>
                <a:spcPct val="150000"/>
              </a:lnSpc>
              <a:spcAft>
                <a:spcPts val="800"/>
              </a:spcAft>
            </a:pP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Πήγε στη Θεσσαλονίκη,  βρήκε δάσκαλο, έκατσε μαζί του ένα χρόνο και </a:t>
            </a:r>
            <a:r>
              <a:rPr lang="el-GR" sz="1800" dirty="0">
                <a:solidFill>
                  <a:srgbClr val="00B0F0"/>
                </a:solidFill>
                <a:effectLst/>
                <a:latin typeface="Lucida Sans Unicode" panose="020B0602030504020204" pitchFamily="34" charset="0"/>
                <a:ea typeface="Times New Roman" panose="02020603050405020304" pitchFamily="18" charset="0"/>
                <a:cs typeface="Times New Roman" panose="02020603050405020304" pitchFamily="18" charset="0"/>
              </a:rPr>
              <a:t>έμαθε να παίζει</a:t>
            </a: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Όταν έχει στενοχώριες, ή τον ζορίζει η φτώχεια παίζει σαντούρι και </a:t>
            </a:r>
            <a:r>
              <a:rPr lang="el-GR" sz="1800" dirty="0">
                <a:solidFill>
                  <a:schemeClr val="accent2">
                    <a:lumMod val="60000"/>
                    <a:lumOff val="40000"/>
                  </a:schemeClr>
                </a:solidFill>
                <a:effectLst/>
                <a:latin typeface="Lucida Sans Unicode" panose="020B0602030504020204" pitchFamily="34" charset="0"/>
                <a:ea typeface="Times New Roman" panose="02020603050405020304" pitchFamily="18" charset="0"/>
                <a:cs typeface="Times New Roman" panose="02020603050405020304" pitchFamily="18" charset="0"/>
              </a:rPr>
              <a:t>αλαφρώνει. </a:t>
            </a:r>
          </a:p>
          <a:p>
            <a:pPr algn="just">
              <a:lnSpc>
                <a:spcPct val="150000"/>
              </a:lnSpc>
              <a:spcAft>
                <a:spcPts val="800"/>
              </a:spcAft>
            </a:pP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Όταν έκανε οικογένεια τα βάσανα δεν τον άφηναν να εκφραστεί γιατί το σαντούρι θέλει καλή καρδιά, αφοσίωση, αυτοσυγκέντρωση.</a:t>
            </a:r>
          </a:p>
          <a:p>
            <a:pPr algn="just">
              <a:lnSpc>
                <a:spcPct val="150000"/>
              </a:lnSpc>
              <a:spcAft>
                <a:spcPts val="800"/>
              </a:spcAft>
            </a:pPr>
            <a:b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br>
            <a:r>
              <a:rPr lang="el-GR" sz="18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Όταν αργότερα άνοιξε το σακούλι</a:t>
            </a:r>
            <a:r>
              <a:rPr lang="el-GR" sz="1800"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8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έβγαλε ένα </a:t>
            </a:r>
            <a:r>
              <a:rPr lang="el-GR" sz="18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μαγληνό</a:t>
            </a:r>
            <a:r>
              <a:rPr lang="el-GR" sz="18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σαντούρι, τα δάχτυλά του το χάιδεψαν τρυφερά  σα να χάιδευαν γυναίκα και το τύλιξε όπως τυλίγουμε αγαπημένο σώμα μη μας κρυώσει.</a:t>
            </a: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656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22389D-8598-4332-8B55-ED7DE07CB652}"/>
              </a:ext>
            </a:extLst>
          </p:cNvPr>
          <p:cNvSpPr txBox="1"/>
          <p:nvPr/>
        </p:nvSpPr>
        <p:spPr>
          <a:xfrm>
            <a:off x="328475" y="246718"/>
            <a:ext cx="11310151" cy="6364563"/>
          </a:xfrm>
          <a:prstGeom prst="rect">
            <a:avLst/>
          </a:prstGeom>
          <a:solidFill>
            <a:schemeClr val="bg1"/>
          </a:solidFill>
        </p:spPr>
        <p:txBody>
          <a:bodyPr wrap="square">
            <a:spAutoFit/>
          </a:bodyPr>
          <a:lstStyle/>
          <a:p>
            <a:pPr algn="just">
              <a:lnSpc>
                <a:spcPct val="150000"/>
              </a:lnSpc>
              <a:spcAft>
                <a:spcPts val="800"/>
              </a:spcAft>
            </a:pPr>
            <a:r>
              <a:rPr lang="el-GR" sz="14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ΓΛΩΣΣΑ</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Καλοδουλεμένη, αποδίδει με ζωντανό και παραστατικό τρόπο τις </a:t>
            </a:r>
            <a:r>
              <a:rPr lang="el-GR" sz="14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γλωσσικές επιλογές </a:t>
            </a:r>
            <a:r>
              <a:rPr lang="el-GR" sz="14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(ιδιόλεκτοι)</a:t>
            </a:r>
            <a:r>
              <a:rPr lang="el-GR" sz="14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των προσώπων. </a:t>
            </a: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Όταν αφηγείται, περιγράφει ή σχολιάζει ο στοχαστικός αφηγητής </a:t>
            </a:r>
            <a:r>
              <a:rPr lang="el-GR" sz="14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το επίπεδο του ύφους είναι υψηλότερο</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σε σύγκριση με την </a:t>
            </a:r>
            <a:r>
              <a:rPr lang="el-GR" sz="1400" b="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προφορικότητα</a:t>
            </a:r>
            <a:r>
              <a:rPr lang="el-GR" sz="14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του ύφους</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του Ζορμπά. </a:t>
            </a:r>
          </a:p>
          <a:p>
            <a:pPr algn="just">
              <a:lnSpc>
                <a:spcPct val="150000"/>
              </a:lnSpc>
              <a:spcAft>
                <a:spcPts val="800"/>
              </a:spcAft>
            </a:pPr>
            <a:endParaRPr lang="el-GR" sz="14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4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Για παράδειγμα:</a:t>
            </a:r>
            <a:r>
              <a:rPr lang="el-GR" sz="1400" i="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Τα ψάρια παραζαλισμένα από τα χτυπήματα της φουρτούνας, είχαν βρει </a:t>
            </a:r>
            <a:r>
              <a:rPr lang="el-GR" sz="14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καταφύγι</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χαμηλά στα ήσυχα νερά…,είχα διαβάσει πολλούς ορισμούς του νου του ανθρώπου…</a:t>
            </a: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Ο Ζορμπάς παραδέχεται:</a:t>
            </a:r>
            <a:r>
              <a:rPr lang="el-GR" sz="1400"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Με λένε και Τηλέγραφο, για να με πειράξουν που </a:t>
            </a:r>
            <a:r>
              <a:rPr lang="el-GR" sz="14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μαι</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μακρύς </a:t>
            </a:r>
            <a:r>
              <a:rPr lang="el-GR" sz="14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μακρύς</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καλόγερος και πίτα η κεφαλή μου</a:t>
            </a:r>
            <a:r>
              <a:rPr lang="el-GR" sz="1400"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και</a:t>
            </a:r>
            <a:r>
              <a:rPr lang="el-GR" sz="1400"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από της μυλωνούς τον πισινό ζητάς ορθογραφία, </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λαϊκές εκφράσεις που δείχνουν τη λαϊκή αφετηρία του Αλέξη Ζορμπά.</a:t>
            </a:r>
            <a:endParaRPr lang="el-GR"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Στο απόσπασμα συναντάμε</a:t>
            </a:r>
            <a:r>
              <a:rPr lang="el-GR" sz="1400"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b="1" u="sng"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ιδιωτισμούς</a:t>
            </a:r>
            <a:r>
              <a:rPr lang="el-GR" sz="1400" b="1"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(να παν οι  πίκρες κάτω, μου κάπνισε) </a:t>
            </a:r>
          </a:p>
          <a:p>
            <a:pPr algn="just">
              <a:lnSpc>
                <a:spcPct val="150000"/>
              </a:lnSpc>
              <a:spcAft>
                <a:spcPts val="800"/>
              </a:spcAft>
            </a:pPr>
            <a:endParaRPr lang="el-GR" sz="14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 </a:t>
            </a:r>
            <a:r>
              <a:rPr lang="el-GR" sz="1400" u="sng"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ιδιωτισμός</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έκφραση με ιδιαίτερη σημασία ή σύνταξη που λέγεται σε μια γλώσσα, </a:t>
            </a:r>
          </a:p>
          <a:p>
            <a:pPr>
              <a:lnSpc>
                <a:spcPct val="150000"/>
              </a:lnSpc>
              <a:spcAft>
                <a:spcPts val="800"/>
              </a:spcAft>
            </a:pPr>
            <a:r>
              <a:rPr lang="el-GR" sz="14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π.χ. </a:t>
            </a: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«μαλλιά κουβάρια», «φωτιά και λάβρα», «άρον άρον»: Λαϊκοί / λόγιοι ιδιωτισμοί. </a:t>
            </a:r>
          </a:p>
          <a:p>
            <a:pPr>
              <a:lnSpc>
                <a:spcPct val="150000"/>
              </a:lnSpc>
              <a:spcAft>
                <a:spcPts val="800"/>
              </a:spcAft>
            </a:pPr>
            <a:r>
              <a:rPr lang="el-GR" sz="14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Οι ιδιωτισμοί είναι στοιχεία εκφραστικά και αναντικατάστατα, που πλουτίζουν την κοινή γλώσσα.</a:t>
            </a:r>
          </a:p>
          <a:p>
            <a:pPr algn="ctr">
              <a:lnSpc>
                <a:spcPct val="150000"/>
              </a:lnSpc>
              <a:spcAft>
                <a:spcPts val="800"/>
              </a:spcAft>
            </a:pPr>
            <a:r>
              <a:rPr lang="el-GR" sz="14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(διαφορετικό από το      ι δ ι ω μ α τ ι σ μ ό ς).</a:t>
            </a:r>
            <a:endParaRPr lang="el-GR" sz="1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092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66FF52F5-8A95-4838-A1B2-9FB35A3AFE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74" y="44619"/>
            <a:ext cx="7169828" cy="667133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A950169-8968-40B9-93EB-E3AA20BFB450}"/>
              </a:ext>
            </a:extLst>
          </p:cNvPr>
          <p:cNvSpPr txBox="1"/>
          <p:nvPr/>
        </p:nvSpPr>
        <p:spPr>
          <a:xfrm>
            <a:off x="7350712" y="5194010"/>
            <a:ext cx="4465468" cy="1477328"/>
          </a:xfrm>
          <a:prstGeom prst="rect">
            <a:avLst/>
          </a:prstGeom>
          <a:solidFill>
            <a:schemeClr val="bg1"/>
          </a:solidFill>
        </p:spPr>
        <p:txBody>
          <a:bodyPr wrap="square">
            <a:spAutoFit/>
          </a:bodyPr>
          <a:lstStyle/>
          <a:p>
            <a:pPr algn="just"/>
            <a:r>
              <a:rPr lang="el-GR" b="0" i="0" dirty="0">
                <a:solidFill>
                  <a:srgbClr val="333333"/>
                </a:solidFill>
                <a:effectLst/>
                <a:latin typeface="Calibri" panose="020F0502020204030204" pitchFamily="34" charset="0"/>
              </a:rPr>
              <a:t>Στιγμιότυπο από την ταινία «Ζορμπάς» (σκηνοθεσία: Μιχάλης Κακογιάννης, 1964)</a:t>
            </a:r>
          </a:p>
          <a:p>
            <a:pPr algn="just"/>
            <a:br>
              <a:rPr lang="el-GR" b="0" i="0" dirty="0">
                <a:solidFill>
                  <a:srgbClr val="333333"/>
                </a:solidFill>
                <a:effectLst/>
                <a:latin typeface="Calibri" panose="020F0502020204030204" pitchFamily="34" charset="0"/>
              </a:rPr>
            </a:br>
            <a:r>
              <a:rPr lang="el-GR" b="0" i="0" dirty="0">
                <a:solidFill>
                  <a:srgbClr val="333333"/>
                </a:solidFill>
                <a:effectLst/>
                <a:latin typeface="Calibri" panose="020F0502020204030204" pitchFamily="34" charset="0"/>
              </a:rPr>
              <a:t>[πηγή: Ταινιοθήκη της Ελλάδος – Μουσείο Κινηματογράφου]. </a:t>
            </a:r>
            <a:endParaRPr lang="el-GR" dirty="0"/>
          </a:p>
        </p:txBody>
      </p:sp>
    </p:spTree>
    <p:extLst>
      <p:ext uri="{BB962C8B-B14F-4D97-AF65-F5344CB8AC3E}">
        <p14:creationId xmlns:p14="http://schemas.microsoft.com/office/powerpoint/2010/main" val="292979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09E211-F1DC-427B-95B3-957B868EA8DC}"/>
              </a:ext>
            </a:extLst>
          </p:cNvPr>
          <p:cNvSpPr txBox="1"/>
          <p:nvPr/>
        </p:nvSpPr>
        <p:spPr>
          <a:xfrm>
            <a:off x="239697" y="248642"/>
            <a:ext cx="6098959" cy="6360716"/>
          </a:xfrm>
          <a:prstGeom prst="rect">
            <a:avLst/>
          </a:prstGeom>
          <a:solidFill>
            <a:schemeClr val="bg1"/>
          </a:solidFill>
        </p:spPr>
        <p:txBody>
          <a:bodyPr wrap="square">
            <a:spAutoFit/>
          </a:bodyPr>
          <a:lstStyle/>
          <a:p>
            <a:pPr algn="just">
              <a:lnSpc>
                <a:spcPct val="150000"/>
              </a:lnSpc>
              <a:spcAft>
                <a:spcPts val="800"/>
              </a:spcAft>
            </a:pPr>
            <a:endParaRPr lang="el-GR" sz="16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Αίνιγμα</a:t>
            </a:r>
            <a:r>
              <a:rPr lang="el-GR" sz="16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6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(μακρύς  </a:t>
            </a:r>
            <a:r>
              <a:rPr lang="el-GR" sz="1600" b="1" i="1"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μακρύς</a:t>
            </a:r>
            <a:r>
              <a:rPr lang="el-GR" sz="16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καλόγερος και πίτα η κεφαλή μου) </a:t>
            </a:r>
          </a:p>
          <a:p>
            <a:pPr algn="ctr">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(αίνιγμα :η αναφορά των ιδιοτήτων και </a:t>
            </a:r>
          </a:p>
          <a:p>
            <a:pPr algn="ctr">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των γνωρισμάτων ενός αντικείμενου, χωρίς ν’ αναφέρεται το ίδιο το αντικείμενο. </a:t>
            </a:r>
          </a:p>
          <a:p>
            <a:pPr algn="ctr">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Η περιγραφή είναι τέτοια, </a:t>
            </a:r>
          </a:p>
          <a:p>
            <a:pPr algn="ctr">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ώστε οδηγεί τον ακροατή ή τον αναγνώστη </a:t>
            </a:r>
          </a:p>
          <a:p>
            <a:pPr algn="ctr">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στην ανακάλυψη του αντικείμενου.)</a:t>
            </a:r>
          </a:p>
          <a:p>
            <a:pPr algn="just">
              <a:lnSpc>
                <a:spcPct val="150000"/>
              </a:lnSpc>
              <a:spcAft>
                <a:spcPts val="800"/>
              </a:spcAft>
            </a:pPr>
            <a:r>
              <a:rPr lang="el-GR" sz="16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Την παροιμιακή φράση:</a:t>
            </a:r>
            <a:r>
              <a:rPr lang="el-GR" sz="1600" b="1" i="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600" b="1" i="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Από της μυλωνούς τον πισινό ζητάς ορθογραφία   </a:t>
            </a:r>
            <a:r>
              <a:rPr lang="el-GR" sz="16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ctr">
              <a:lnSpc>
                <a:spcPct val="150000"/>
              </a:lnSpc>
              <a:spcAft>
                <a:spcPts val="800"/>
              </a:spcAft>
            </a:pPr>
            <a:r>
              <a:rPr lang="el-GR" sz="1600" b="1"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(παροιμιακές είναι οι φράσεις που κρύβουν </a:t>
            </a:r>
          </a:p>
          <a:p>
            <a:pPr algn="ctr">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διάφορες αλήθειες σχετικές με την κοινωνική, τη θρησκευτική, την πολιτική κτλ. ζωή του ανθρώπου)</a:t>
            </a:r>
          </a:p>
        </p:txBody>
      </p:sp>
      <p:sp>
        <p:nvSpPr>
          <p:cNvPr id="5" name="TextBox 4">
            <a:extLst>
              <a:ext uri="{FF2B5EF4-FFF2-40B4-BE49-F238E27FC236}">
                <a16:creationId xmlns:a16="http://schemas.microsoft.com/office/drawing/2014/main" id="{B616D67F-0BD0-4A0E-83FF-F56CEC158E1C}"/>
              </a:ext>
            </a:extLst>
          </p:cNvPr>
          <p:cNvSpPr txBox="1"/>
          <p:nvPr/>
        </p:nvSpPr>
        <p:spPr>
          <a:xfrm>
            <a:off x="6429652" y="331825"/>
            <a:ext cx="5522651" cy="5983946"/>
          </a:xfrm>
          <a:prstGeom prst="rect">
            <a:avLst/>
          </a:prstGeom>
          <a:solidFill>
            <a:schemeClr val="bg1"/>
          </a:solidFill>
        </p:spPr>
        <p:txBody>
          <a:bodyPr wrap="square">
            <a:spAutoFit/>
          </a:bodyPr>
          <a:lstStyle/>
          <a:p>
            <a:pPr algn="just">
              <a:lnSpc>
                <a:spcPct val="150000"/>
              </a:lnSpc>
              <a:spcAft>
                <a:spcPts val="800"/>
              </a:spcAft>
            </a:pPr>
            <a:endParaRPr lang="el-GR" sz="16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l-GR" sz="1600" b="1"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Λογοτεχνικά σχήματα</a:t>
            </a:r>
          </a:p>
          <a:p>
            <a:pPr algn="just">
              <a:lnSpc>
                <a:spcPct val="150000"/>
              </a:lnSpc>
              <a:spcAft>
                <a:spcPts val="800"/>
              </a:spcAft>
            </a:pPr>
            <a:r>
              <a:rPr lang="el-GR" sz="1600" dirty="0">
                <a:solidFill>
                  <a:srgbClr val="FF000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6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μεταφορές</a:t>
            </a:r>
            <a:r>
              <a:rPr lang="el-GR" sz="16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p>
          <a:p>
            <a:pPr algn="just">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στο πρόσωπο του νερού, μάτια που σπίθιζαν,</a:t>
            </a:r>
          </a:p>
          <a:p>
            <a:pPr algn="just">
              <a:lnSpc>
                <a:spcPct val="150000"/>
              </a:lnSpc>
              <a:spcAft>
                <a:spcPts val="800"/>
              </a:spcAft>
            </a:pPr>
            <a:r>
              <a:rPr lang="el-GR" sz="16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σχήμα κύκλου: </a:t>
            </a:r>
            <a:r>
              <a:rPr lang="el-GR" sz="16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Όλες τις δουλειές…. όλες,</a:t>
            </a:r>
          </a:p>
          <a:p>
            <a:pPr algn="just">
              <a:lnSpc>
                <a:spcPct val="150000"/>
              </a:lnSpc>
              <a:spcAft>
                <a:spcPts val="800"/>
              </a:spcAft>
            </a:pPr>
            <a:r>
              <a:rPr lang="el-GR" sz="16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ασύνδετο</a:t>
            </a:r>
            <a:r>
              <a:rPr lang="el-GR" sz="16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βουλιαγμένα μάγουλα, χοντρή μασέλα, </a:t>
            </a:r>
          </a:p>
          <a:p>
            <a:pPr algn="just">
              <a:lnSpc>
                <a:spcPct val="150000"/>
              </a:lnSpc>
              <a:spcAft>
                <a:spcPts val="800"/>
              </a:spcAft>
            </a:pP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εξογκωμένα ζυγωματικά…</a:t>
            </a:r>
          </a:p>
          <a:p>
            <a:pPr algn="just">
              <a:lnSpc>
                <a:spcPct val="150000"/>
              </a:lnSpc>
              <a:spcAft>
                <a:spcPts val="800"/>
              </a:spcAft>
            </a:pPr>
            <a:r>
              <a:rPr lang="el-GR" sz="16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αντίθεση</a:t>
            </a:r>
            <a:r>
              <a:rPr lang="el-GR" sz="16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κάτεχαν να δουλεύουν τον κασμά και το σαντούρι</a:t>
            </a:r>
          </a:p>
          <a:p>
            <a:pPr algn="just">
              <a:lnSpc>
                <a:spcPct val="150000"/>
              </a:lnSpc>
              <a:spcAft>
                <a:spcPts val="800"/>
              </a:spcAft>
            </a:pPr>
            <a:r>
              <a:rPr lang="el-GR" sz="16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παρομοίωση</a:t>
            </a:r>
            <a:r>
              <a:rPr lang="el-GR" sz="16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σα να ´</a:t>
            </a:r>
            <a:r>
              <a:rPr lang="el-GR" sz="16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γδυναν</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 γυναίκα</a:t>
            </a:r>
          </a:p>
          <a:p>
            <a:pPr algn="just">
              <a:lnSpc>
                <a:spcPct val="150000"/>
              </a:lnSpc>
              <a:spcAft>
                <a:spcPts val="800"/>
              </a:spcAft>
            </a:pPr>
            <a:r>
              <a:rPr lang="el-GR" sz="1600" b="1"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μετωνυμία:</a:t>
            </a:r>
            <a:r>
              <a:rPr lang="el-GR" sz="1600" dirty="0">
                <a:solidFill>
                  <a:srgbClr val="0070C0"/>
                </a:solidFill>
                <a:effectLst/>
                <a:latin typeface="Lucida Sans Unicode" panose="020B0602030504020204" pitchFamily="34" charset="0"/>
                <a:ea typeface="Times New Roman" panose="02020603050405020304" pitchFamily="18" charset="0"/>
                <a:cs typeface="Times New Roman" panose="02020603050405020304" pitchFamily="18" charset="0"/>
              </a:rPr>
              <a:t> </a:t>
            </a:r>
            <a:r>
              <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έκλεισα το </a:t>
            </a:r>
            <a:r>
              <a:rPr lang="el-GR" sz="1600" dirty="0" err="1">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rPr>
              <a:t>Ντάντε</a:t>
            </a:r>
            <a:endParaRPr lang="el-GR" sz="1600" dirty="0">
              <a:solidFill>
                <a:srgbClr val="333333"/>
              </a:solidFill>
              <a:effectLst/>
              <a:latin typeface="Lucida Sans Unicode" panose="020B060203050402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endParaRPr lang="el-GR"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0300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4D955B6-7B16-495C-9F9D-0E021BEE56B9}"/>
              </a:ext>
            </a:extLst>
          </p:cNvPr>
          <p:cNvSpPr txBox="1"/>
          <p:nvPr/>
        </p:nvSpPr>
        <p:spPr>
          <a:xfrm>
            <a:off x="1158536" y="154439"/>
            <a:ext cx="10444579" cy="3693319"/>
          </a:xfrm>
          <a:prstGeom prst="rect">
            <a:avLst/>
          </a:prstGeom>
          <a:solidFill>
            <a:schemeClr val="bg1"/>
          </a:solidFill>
        </p:spPr>
        <p:txBody>
          <a:bodyPr wrap="square">
            <a:spAutoFit/>
          </a:bodyPr>
          <a:lstStyle/>
          <a:p>
            <a:pPr algn="ctr"/>
            <a:endParaRPr lang="el-GR" b="1" dirty="0">
              <a:solidFill>
                <a:srgbClr val="0070C0"/>
              </a:solidFill>
              <a:latin typeface="Verdana" panose="020B0604030504040204" pitchFamily="34" charset="0"/>
              <a:hlinkClick r:id="rId2">
                <a:extLst>
                  <a:ext uri="{A12FA001-AC4F-418D-AE19-62706E023703}">
                    <ahyp:hlinkClr xmlns:ahyp="http://schemas.microsoft.com/office/drawing/2018/hyperlinkcolor" val="tx"/>
                  </a:ext>
                </a:extLst>
              </a:hlinkClick>
            </a:endParaRPr>
          </a:p>
          <a:p>
            <a:pPr algn="ctr"/>
            <a:r>
              <a:rPr lang="el-GR" b="1" dirty="0">
                <a:solidFill>
                  <a:srgbClr val="0070C0"/>
                </a:solidFill>
                <a:latin typeface="Verdana" panose="020B0604030504040204" pitchFamily="34" charset="0"/>
                <a:hlinkClick r:id="rId2">
                  <a:extLst>
                    <a:ext uri="{A12FA001-AC4F-418D-AE19-62706E023703}">
                      <ahyp:hlinkClr xmlns:ahyp="http://schemas.microsoft.com/office/drawing/2018/hyperlinkcolor" val="tx"/>
                    </a:ext>
                  </a:extLst>
                </a:hlinkClick>
              </a:rPr>
              <a:t>ΔΡΑΣΤΗΡΙΟΤΗΤΑ  1  (ΔΙΑΘΕΜΑΤΙΚΗ)</a:t>
            </a:r>
            <a:endParaRPr lang="el-GR" b="1" i="0" dirty="0">
              <a:solidFill>
                <a:srgbClr val="0070C0"/>
              </a:solidFill>
              <a:effectLst/>
              <a:latin typeface="Verdana" panose="020B0604030504040204" pitchFamily="34" charset="0"/>
              <a:hlinkClick r:id="rId2">
                <a:extLst>
                  <a:ext uri="{A12FA001-AC4F-418D-AE19-62706E023703}">
                    <ahyp:hlinkClr xmlns:ahyp="http://schemas.microsoft.com/office/drawing/2018/hyperlinkcolor" val="tx"/>
                  </a:ext>
                </a:extLst>
              </a:hlinkClick>
            </a:endParaRPr>
          </a:p>
          <a:p>
            <a:endParaRPr lang="el-GR" dirty="0">
              <a:solidFill>
                <a:srgbClr val="FDAB2A"/>
              </a:solidFill>
              <a:latin typeface="Verdana" panose="020B0604030504040204" pitchFamily="34" charset="0"/>
              <a:hlinkClick r:id="rId2">
                <a:extLst>
                  <a:ext uri="{A12FA001-AC4F-418D-AE19-62706E023703}">
                    <ahyp:hlinkClr xmlns:ahyp="http://schemas.microsoft.com/office/drawing/2018/hyperlinkcolor" val="tx"/>
                  </a:ext>
                </a:extLst>
              </a:hlinkClick>
            </a:endParaRPr>
          </a:p>
          <a:p>
            <a:r>
              <a:rPr lang="en-US" b="0" i="0" dirty="0">
                <a:solidFill>
                  <a:srgbClr val="FDAB2A"/>
                </a:solidFill>
                <a:effectLst/>
                <a:latin typeface="Verdana" panose="020B0604030504040204" pitchFamily="34" charset="0"/>
                <a:hlinkClick r:id="rId2">
                  <a:extLst>
                    <a:ext uri="{A12FA001-AC4F-418D-AE19-62706E023703}">
                      <ahyp:hlinkClr xmlns:ahyp="http://schemas.microsoft.com/office/drawing/2018/hyperlinkcolor" val="tx"/>
                    </a:ext>
                  </a:extLst>
                </a:hlinkClick>
              </a:rPr>
              <a:t>http://ebooks.edu.gr/ebooks/v/html/8547/2218/Keimena-Neoellinikis-Logotechnias_G-Gymnasiou_html/index08_07.html</a:t>
            </a:r>
            <a:endParaRPr lang="el-GR" b="0" i="0" dirty="0">
              <a:solidFill>
                <a:srgbClr val="000000"/>
              </a:solidFill>
              <a:effectLst/>
              <a:latin typeface="Verdana" panose="020B0604030504040204" pitchFamily="34" charset="0"/>
            </a:endParaRPr>
          </a:p>
          <a:p>
            <a:endParaRPr lang="el-GR" dirty="0">
              <a:solidFill>
                <a:srgbClr val="000000"/>
              </a:solidFill>
              <a:latin typeface="Verdana" panose="020B0604030504040204" pitchFamily="34" charset="0"/>
            </a:endParaRPr>
          </a:p>
          <a:p>
            <a:r>
              <a:rPr lang="el-GR" b="0" i="0" dirty="0">
                <a:solidFill>
                  <a:srgbClr val="000000"/>
                </a:solidFill>
                <a:effectLst/>
                <a:latin typeface="Verdana" panose="020B0604030504040204" pitchFamily="34" charset="0"/>
              </a:rPr>
              <a:t>Βρείτε πληροφορίες για το σαντούρι και στο μάθημα της Μουσικής ακούστε τον ήχο του.</a:t>
            </a:r>
          </a:p>
          <a:p>
            <a:endParaRPr lang="el-GR" dirty="0">
              <a:solidFill>
                <a:srgbClr val="000000"/>
              </a:solidFill>
              <a:latin typeface="Verdana" panose="020B0604030504040204" pitchFamily="34" charset="0"/>
            </a:endParaRPr>
          </a:p>
          <a:p>
            <a:br>
              <a:rPr lang="el-GR" dirty="0"/>
            </a:br>
            <a:r>
              <a:rPr lang="el-GR" b="0" i="0" dirty="0">
                <a:solidFill>
                  <a:srgbClr val="000000"/>
                </a:solidFill>
                <a:effectLst/>
                <a:latin typeface="HelveticaNeue-Light"/>
              </a:rPr>
              <a:t>Ο γύρος της Ελλάδας. Με βιολί </a:t>
            </a:r>
            <a:r>
              <a:rPr lang="el-GR" b="0" i="0" dirty="0" err="1">
                <a:solidFill>
                  <a:srgbClr val="000000"/>
                </a:solidFill>
                <a:effectLst/>
                <a:latin typeface="HelveticaNeue-Light"/>
              </a:rPr>
              <a:t>σαντουροβιόλι</a:t>
            </a:r>
            <a:endParaRPr lang="el-GR" b="0" i="0" dirty="0">
              <a:solidFill>
                <a:srgbClr val="000000"/>
              </a:solidFill>
              <a:effectLst/>
              <a:latin typeface="HelveticaNeue-Light"/>
            </a:endParaRPr>
          </a:p>
          <a:p>
            <a:endParaRPr lang="el-GR" dirty="0">
              <a:solidFill>
                <a:srgbClr val="000000"/>
              </a:solidFill>
              <a:latin typeface="HelveticaNeue-Light"/>
            </a:endParaRPr>
          </a:p>
          <a:p>
            <a:r>
              <a:rPr lang="el-GR" b="0" i="0" dirty="0">
                <a:solidFill>
                  <a:srgbClr val="000000"/>
                </a:solidFill>
                <a:effectLst/>
                <a:latin typeface="HelveticaNeue-Light"/>
              </a:rPr>
              <a:t> [Αισθητική Αγωγή - Μουσική Β΄ Γυμνασίου]</a:t>
            </a:r>
            <a:endParaRPr lang="el-GR" b="0" i="0" dirty="0">
              <a:solidFill>
                <a:srgbClr val="000000"/>
              </a:solidFill>
              <a:effectLst/>
              <a:latin typeface="Verdana" panose="020B0604030504040204" pitchFamily="34" charset="0"/>
            </a:endParaRPr>
          </a:p>
          <a:p>
            <a:endParaRPr lang="el-GR" dirty="0"/>
          </a:p>
        </p:txBody>
      </p:sp>
      <p:sp>
        <p:nvSpPr>
          <p:cNvPr id="8" name="TextBox 7">
            <a:extLst>
              <a:ext uri="{FF2B5EF4-FFF2-40B4-BE49-F238E27FC236}">
                <a16:creationId xmlns:a16="http://schemas.microsoft.com/office/drawing/2014/main" id="{376877B2-067C-4A4E-B2FA-589C2CC7FE0E}"/>
              </a:ext>
            </a:extLst>
          </p:cNvPr>
          <p:cNvSpPr txBox="1"/>
          <p:nvPr/>
        </p:nvSpPr>
        <p:spPr>
          <a:xfrm>
            <a:off x="1158536" y="3847758"/>
            <a:ext cx="10444578" cy="2585323"/>
          </a:xfrm>
          <a:prstGeom prst="rect">
            <a:avLst/>
          </a:prstGeom>
          <a:solidFill>
            <a:schemeClr val="bg1"/>
          </a:solidFill>
        </p:spPr>
        <p:txBody>
          <a:bodyPr wrap="square">
            <a:spAutoFit/>
          </a:bodyPr>
          <a:lstStyle/>
          <a:p>
            <a:endParaRPr lang="el-GR" dirty="0">
              <a:hlinkClick r:id="rId2"/>
            </a:endParaRPr>
          </a:p>
          <a:p>
            <a:r>
              <a:rPr lang="en-US" dirty="0">
                <a:hlinkClick r:id="rId2"/>
              </a:rPr>
              <a:t>http://ebooks.edu.gr/ebooks/v/html/8547/2218/Keimena-Neoellinikis-Logotechnias_G-Gymnasiou_html/index08_07.html</a:t>
            </a:r>
            <a:endParaRPr lang="el-GR" dirty="0"/>
          </a:p>
          <a:p>
            <a:endParaRPr lang="el-GR" dirty="0"/>
          </a:p>
          <a:p>
            <a:br>
              <a:rPr lang="el-GR" dirty="0"/>
            </a:br>
            <a:r>
              <a:rPr lang="el-GR" b="0" i="0" dirty="0">
                <a:solidFill>
                  <a:srgbClr val="000000"/>
                </a:solidFill>
                <a:effectLst/>
                <a:latin typeface="HelveticaNeue-Light"/>
              </a:rPr>
              <a:t>Τα λαϊκά όργανα και η κατασκευή τους. Σαντούρι (βίντεο)</a:t>
            </a:r>
          </a:p>
          <a:p>
            <a:endParaRPr lang="el-GR" dirty="0">
              <a:solidFill>
                <a:srgbClr val="000000"/>
              </a:solidFill>
              <a:latin typeface="HelveticaNeue-Light"/>
            </a:endParaRPr>
          </a:p>
          <a:p>
            <a:r>
              <a:rPr lang="el-GR" b="0" i="0" dirty="0">
                <a:solidFill>
                  <a:srgbClr val="000000"/>
                </a:solidFill>
                <a:effectLst/>
                <a:latin typeface="HelveticaNeue-Light"/>
              </a:rPr>
              <a:t> [πηγή: Ψηφιακό Αρχείο της ΕΡΤ]</a:t>
            </a:r>
          </a:p>
          <a:p>
            <a:endParaRPr lang="el-GR" dirty="0"/>
          </a:p>
        </p:txBody>
      </p:sp>
    </p:spTree>
    <p:extLst>
      <p:ext uri="{BB962C8B-B14F-4D97-AF65-F5344CB8AC3E}">
        <p14:creationId xmlns:p14="http://schemas.microsoft.com/office/powerpoint/2010/main" val="1113516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73635D-8DD5-4BC2-B8E9-56BB67EAB271}"/>
              </a:ext>
            </a:extLst>
          </p:cNvPr>
          <p:cNvSpPr txBox="1"/>
          <p:nvPr/>
        </p:nvSpPr>
        <p:spPr>
          <a:xfrm>
            <a:off x="1218460" y="417224"/>
            <a:ext cx="10082814" cy="4801314"/>
          </a:xfrm>
          <a:prstGeom prst="rect">
            <a:avLst/>
          </a:prstGeom>
          <a:solidFill>
            <a:schemeClr val="bg1"/>
          </a:solidFill>
        </p:spPr>
        <p:txBody>
          <a:bodyPr wrap="square">
            <a:spAutoFit/>
          </a:bodyPr>
          <a:lstStyle/>
          <a:p>
            <a:pPr algn="ctr"/>
            <a:endParaRPr lang="el-GR" b="1" dirty="0">
              <a:solidFill>
                <a:srgbClr val="FDAB2A"/>
              </a:solidFill>
              <a:hlinkClick r:id="rId2">
                <a:extLst>
                  <a:ext uri="{A12FA001-AC4F-418D-AE19-62706E023703}">
                    <ahyp:hlinkClr xmlns:ahyp="http://schemas.microsoft.com/office/drawing/2018/hyperlinkcolor" val="tx"/>
                  </a:ext>
                </a:extLst>
              </a:hlinkClick>
            </a:endParaRPr>
          </a:p>
          <a:p>
            <a:pPr algn="ctr"/>
            <a:endParaRPr lang="el-GR" b="1" dirty="0">
              <a:solidFill>
                <a:srgbClr val="0070C0"/>
              </a:solidFill>
              <a:hlinkClick r:id="rId2">
                <a:extLst>
                  <a:ext uri="{A12FA001-AC4F-418D-AE19-62706E023703}">
                    <ahyp:hlinkClr xmlns:ahyp="http://schemas.microsoft.com/office/drawing/2018/hyperlinkcolor" val="tx"/>
                  </a:ext>
                </a:extLst>
              </a:hlinkClick>
            </a:endParaRPr>
          </a:p>
          <a:p>
            <a:pPr algn="ctr"/>
            <a:r>
              <a:rPr lang="el-GR" b="1" dirty="0">
                <a:solidFill>
                  <a:srgbClr val="0070C0"/>
                </a:solidFill>
                <a:hlinkClick r:id="rId2">
                  <a:extLst>
                    <a:ext uri="{A12FA001-AC4F-418D-AE19-62706E023703}">
                      <ahyp:hlinkClr xmlns:ahyp="http://schemas.microsoft.com/office/drawing/2018/hyperlinkcolor" val="tx"/>
                    </a:ext>
                  </a:extLst>
                </a:hlinkClick>
              </a:rPr>
              <a:t>ΔΡΑΣΤΗΡΙΟΤΗΤΑ 2  (ΔΙΑΘΕΜΑΤΙΚΗ)</a:t>
            </a:r>
          </a:p>
          <a:p>
            <a:endParaRPr lang="el-GR" dirty="0">
              <a:solidFill>
                <a:srgbClr val="FDAB2A"/>
              </a:solidFill>
              <a:hlinkClick r:id="rId2">
                <a:extLst>
                  <a:ext uri="{A12FA001-AC4F-418D-AE19-62706E023703}">
                    <ahyp:hlinkClr xmlns:ahyp="http://schemas.microsoft.com/office/drawing/2018/hyperlinkcolor" val="tx"/>
                  </a:ext>
                </a:extLst>
              </a:hlinkClick>
            </a:endParaRPr>
          </a:p>
          <a:p>
            <a:r>
              <a:rPr lang="el-GR" dirty="0">
                <a:solidFill>
                  <a:srgbClr val="FDAB2A"/>
                </a:solidFill>
                <a:hlinkClick r:id="rId2">
                  <a:extLst>
                    <a:ext uri="{A12FA001-AC4F-418D-AE19-62706E023703}">
                      <ahyp:hlinkClr xmlns:ahyp="http://schemas.microsoft.com/office/drawing/2018/hyperlinkcolor" val="tx"/>
                    </a:ext>
                  </a:extLst>
                </a:hlinkClick>
              </a:rPr>
              <a:t>http://ebooks.edu.gr/ebooks/v/html/8547/2218/Keimena-Neoellinikis-Logotechnias_G-Gymnasiou_html/index08_07.html</a:t>
            </a:r>
            <a:endParaRPr lang="el-GR" dirty="0"/>
          </a:p>
          <a:p>
            <a:endParaRPr lang="el-GR" dirty="0"/>
          </a:p>
          <a:p>
            <a:endParaRPr lang="el-GR" dirty="0"/>
          </a:p>
          <a:p>
            <a:endParaRPr lang="el-GR" dirty="0"/>
          </a:p>
          <a:p>
            <a:br>
              <a:rPr lang="el-GR" dirty="0"/>
            </a:br>
            <a:r>
              <a:rPr lang="el-GR" b="0" i="0" dirty="0">
                <a:solidFill>
                  <a:srgbClr val="000000"/>
                </a:solidFill>
                <a:effectLst/>
                <a:latin typeface="HelveticaNeue-Light"/>
              </a:rPr>
              <a:t>Σελίδες Νίκου Καζαντζάκη</a:t>
            </a:r>
          </a:p>
          <a:p>
            <a:r>
              <a:rPr lang="el-GR" b="0" i="0" dirty="0">
                <a:solidFill>
                  <a:srgbClr val="000000"/>
                </a:solidFill>
                <a:effectLst/>
                <a:latin typeface="HelveticaNeue-Light"/>
              </a:rPr>
              <a:t> [πηγή: Ιστορικό Μουσείο Κρήτης]</a:t>
            </a:r>
          </a:p>
          <a:p>
            <a:endParaRPr lang="el-GR" dirty="0">
              <a:solidFill>
                <a:srgbClr val="000000"/>
              </a:solidFill>
              <a:latin typeface="HelveticaNeue-Light"/>
            </a:endParaRPr>
          </a:p>
          <a:p>
            <a:endParaRPr lang="el-GR" b="0" i="0" dirty="0">
              <a:solidFill>
                <a:srgbClr val="000000"/>
              </a:solidFill>
              <a:effectLst/>
              <a:latin typeface="HelveticaNeue-Light"/>
            </a:endParaRPr>
          </a:p>
          <a:p>
            <a:endParaRPr lang="el-GR" dirty="0">
              <a:solidFill>
                <a:srgbClr val="000000"/>
              </a:solidFill>
              <a:latin typeface="HelveticaNeue-Light"/>
            </a:endParaRPr>
          </a:p>
          <a:p>
            <a:endParaRPr lang="el-GR" b="0" i="0" dirty="0">
              <a:solidFill>
                <a:srgbClr val="000000"/>
              </a:solidFill>
              <a:effectLst/>
              <a:latin typeface="HelveticaNeue-Light"/>
            </a:endParaRPr>
          </a:p>
          <a:p>
            <a:endParaRPr lang="el-GR" dirty="0"/>
          </a:p>
        </p:txBody>
      </p:sp>
    </p:spTree>
    <p:extLst>
      <p:ext uri="{BB962C8B-B14F-4D97-AF65-F5344CB8AC3E}">
        <p14:creationId xmlns:p14="http://schemas.microsoft.com/office/powerpoint/2010/main" val="3207865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9D1176-EC42-4210-9B7B-AEED6E6201DB}"/>
              </a:ext>
            </a:extLst>
          </p:cNvPr>
          <p:cNvSpPr txBox="1"/>
          <p:nvPr/>
        </p:nvSpPr>
        <p:spPr>
          <a:xfrm>
            <a:off x="446102" y="390591"/>
            <a:ext cx="10198223" cy="4801314"/>
          </a:xfrm>
          <a:prstGeom prst="rect">
            <a:avLst/>
          </a:prstGeom>
          <a:solidFill>
            <a:schemeClr val="bg1"/>
          </a:solidFill>
        </p:spPr>
        <p:txBody>
          <a:bodyPr wrap="square">
            <a:spAutoFit/>
          </a:bodyPr>
          <a:lstStyle/>
          <a:p>
            <a:pPr algn="just"/>
            <a:endParaRPr lang="el-GR" b="1" dirty="0">
              <a:solidFill>
                <a:srgbClr val="0070C0"/>
              </a:solidFill>
              <a:hlinkClick r:id="rId2">
                <a:extLst>
                  <a:ext uri="{A12FA001-AC4F-418D-AE19-62706E023703}">
                    <ahyp:hlinkClr xmlns:ahyp="http://schemas.microsoft.com/office/drawing/2018/hyperlinkcolor" val="tx"/>
                  </a:ext>
                </a:extLst>
              </a:hlinkClick>
            </a:endParaRPr>
          </a:p>
          <a:p>
            <a:pPr algn="just"/>
            <a:r>
              <a:rPr lang="el-GR" b="1" dirty="0">
                <a:solidFill>
                  <a:srgbClr val="0070C0"/>
                </a:solidFill>
                <a:hlinkClick r:id="rId2">
                  <a:extLst>
                    <a:ext uri="{A12FA001-AC4F-418D-AE19-62706E023703}">
                      <ahyp:hlinkClr xmlns:ahyp="http://schemas.microsoft.com/office/drawing/2018/hyperlinkcolor" val="tx"/>
                    </a:ext>
                  </a:extLst>
                </a:hlinkClick>
              </a:rPr>
              <a:t>ΕΡΩΤΗΣΗ 3, Σχ. Βιβλίου</a:t>
            </a:r>
          </a:p>
          <a:p>
            <a:pPr algn="just"/>
            <a:endParaRPr lang="el-GR" dirty="0">
              <a:solidFill>
                <a:srgbClr val="FDAB2A"/>
              </a:solidFill>
              <a:hlinkClick r:id="rId2">
                <a:extLst>
                  <a:ext uri="{A12FA001-AC4F-418D-AE19-62706E023703}">
                    <ahyp:hlinkClr xmlns:ahyp="http://schemas.microsoft.com/office/drawing/2018/hyperlinkcolor" val="tx"/>
                  </a:ext>
                </a:extLst>
              </a:hlinkClick>
            </a:endParaRPr>
          </a:p>
          <a:p>
            <a:pPr algn="just"/>
            <a:endParaRPr lang="el-GR" dirty="0">
              <a:solidFill>
                <a:srgbClr val="FDAB2A"/>
              </a:solidFill>
              <a:hlinkClick r:id="rId2">
                <a:extLst>
                  <a:ext uri="{A12FA001-AC4F-418D-AE19-62706E023703}">
                    <ahyp:hlinkClr xmlns:ahyp="http://schemas.microsoft.com/office/drawing/2018/hyperlinkcolor" val="tx"/>
                  </a:ext>
                </a:extLst>
              </a:hlinkClick>
            </a:endParaRPr>
          </a:p>
          <a:p>
            <a:pPr algn="just"/>
            <a:r>
              <a:rPr lang="el-GR" dirty="0">
                <a:solidFill>
                  <a:srgbClr val="FDAB2A"/>
                </a:solidFill>
                <a:hlinkClick r:id="rId2">
                  <a:extLst>
                    <a:ext uri="{A12FA001-AC4F-418D-AE19-62706E023703}">
                      <ahyp:hlinkClr xmlns:ahyp="http://schemas.microsoft.com/office/drawing/2018/hyperlinkcolor" val="tx"/>
                    </a:ext>
                  </a:extLst>
                </a:hlinkClick>
              </a:rPr>
              <a:t>http://ebooks.edu.gr/ebooks/v/html/8547/2218/Keimena-Neoellinikis-Logotechnias_G-Gymnasiou_html/index08_07.html</a:t>
            </a:r>
            <a:endParaRPr lang="el-GR" dirty="0"/>
          </a:p>
          <a:p>
            <a:pPr algn="just"/>
            <a:endParaRPr lang="el-GR" dirty="0"/>
          </a:p>
          <a:p>
            <a:pPr algn="just"/>
            <a:r>
              <a:rPr lang="el-GR" b="0" i="0" dirty="0">
                <a:solidFill>
                  <a:srgbClr val="000000"/>
                </a:solidFill>
                <a:effectLst/>
                <a:latin typeface="Verdana" panose="020B0604030504040204" pitchFamily="34" charset="0"/>
              </a:rPr>
              <a:t>Πώς αφηγείται ο Ζορμπάς τη γνωριμία του με το σαντούρι;</a:t>
            </a:r>
          </a:p>
          <a:p>
            <a:pPr algn="just"/>
            <a:endParaRPr lang="el-GR" b="0" i="0" dirty="0">
              <a:solidFill>
                <a:srgbClr val="000000"/>
              </a:solidFill>
              <a:effectLst/>
              <a:latin typeface="Verdana" panose="020B0604030504040204" pitchFamily="34" charset="0"/>
            </a:endParaRPr>
          </a:p>
          <a:p>
            <a:pPr algn="just"/>
            <a:r>
              <a:rPr lang="el-GR" b="0" i="0" dirty="0">
                <a:solidFill>
                  <a:srgbClr val="000000"/>
                </a:solidFill>
                <a:effectLst/>
                <a:latin typeface="Verdana" panose="020B0604030504040204" pitchFamily="34" charset="0"/>
              </a:rPr>
              <a:t> Ποια είναι η αντίδραση του πατέρα του στην επιθυμία να μάθει αυτό το </a:t>
            </a:r>
            <a:r>
              <a:rPr lang="el-GR" b="0" i="0" dirty="0" err="1">
                <a:solidFill>
                  <a:srgbClr val="000000"/>
                </a:solidFill>
                <a:effectLst/>
                <a:latin typeface="Verdana" panose="020B0604030504040204" pitchFamily="34" charset="0"/>
              </a:rPr>
              <a:t>οργανο</a:t>
            </a:r>
            <a:r>
              <a:rPr lang="el-GR" b="0" i="0" dirty="0">
                <a:solidFill>
                  <a:srgbClr val="000000"/>
                </a:solidFill>
                <a:effectLst/>
                <a:latin typeface="Verdana" panose="020B0604030504040204" pitchFamily="34" charset="0"/>
              </a:rPr>
              <a:t>;</a:t>
            </a:r>
          </a:p>
          <a:p>
            <a:pPr algn="just"/>
            <a:endParaRPr lang="el-GR" b="0" i="0" dirty="0">
              <a:solidFill>
                <a:srgbClr val="000000"/>
              </a:solidFill>
              <a:effectLst/>
              <a:latin typeface="Verdana" panose="020B0604030504040204" pitchFamily="34" charset="0"/>
            </a:endParaRPr>
          </a:p>
          <a:p>
            <a:pPr algn="just"/>
            <a:endParaRPr lang="el-GR" dirty="0">
              <a:solidFill>
                <a:srgbClr val="000000"/>
              </a:solidFill>
              <a:latin typeface="Verdana" panose="020B0604030504040204" pitchFamily="34" charset="0"/>
            </a:endParaRPr>
          </a:p>
          <a:p>
            <a:pPr algn="just"/>
            <a:r>
              <a:rPr lang="el-GR" b="0" i="0" dirty="0">
                <a:solidFill>
                  <a:srgbClr val="000000"/>
                </a:solidFill>
                <a:effectLst/>
                <a:latin typeface="Verdana" panose="020B0604030504040204" pitchFamily="34" charset="0"/>
              </a:rPr>
              <a:t> Συγκρίνετε τη στάση του νεαρού Ζορμπά με τη στάση του γιου τού αγιογράφου </a:t>
            </a:r>
          </a:p>
          <a:p>
            <a:pPr algn="just"/>
            <a:r>
              <a:rPr lang="el-GR" b="0" i="0" dirty="0">
                <a:solidFill>
                  <a:srgbClr val="000000"/>
                </a:solidFill>
                <a:effectLst/>
                <a:latin typeface="Verdana" panose="020B0604030504040204" pitchFamily="34" charset="0"/>
              </a:rPr>
              <a:t>στο διήγημα του Κ. Θεοτόκη «</a:t>
            </a:r>
            <a:r>
              <a:rPr lang="el-GR" b="0" i="0" u="none" strike="noStrike" dirty="0">
                <a:solidFill>
                  <a:srgbClr val="0000D3"/>
                </a:solidFill>
                <a:effectLst/>
                <a:latin typeface="Verdana" panose="020B0604030504040204" pitchFamily="34" charset="0"/>
                <a:hlinkClick r:id="rId3" tooltip="Κ. Θεοτόκης, «H τέχνη του αγιογράφου» [Κείμενα Νεοελληνικής Λογοτεχνίας Γ΄ Γυμνασίου]"/>
              </a:rPr>
              <a:t>H τέχνη του αγιογράφου</a:t>
            </a:r>
            <a:r>
              <a:rPr lang="el-GR" b="0" i="0" dirty="0">
                <a:solidFill>
                  <a:srgbClr val="000000"/>
                </a:solidFill>
                <a:effectLst/>
                <a:latin typeface="Verdana" panose="020B0604030504040204" pitchFamily="34" charset="0"/>
              </a:rPr>
              <a:t>».</a:t>
            </a:r>
          </a:p>
          <a:p>
            <a:pPr algn="just"/>
            <a:endParaRPr lang="el-GR" dirty="0">
              <a:solidFill>
                <a:srgbClr val="000000"/>
              </a:solidFill>
              <a:latin typeface="Verdana" panose="020B0604030504040204" pitchFamily="34" charset="0"/>
            </a:endParaRPr>
          </a:p>
          <a:p>
            <a:pPr algn="just"/>
            <a:endParaRPr lang="el-GR" dirty="0">
              <a:solidFill>
                <a:srgbClr val="000000"/>
              </a:solidFill>
              <a:latin typeface="Verdana" panose="020B0604030504040204" pitchFamily="34" charset="0"/>
            </a:endParaRPr>
          </a:p>
          <a:p>
            <a:pPr algn="just"/>
            <a:endParaRPr lang="el-GR" dirty="0"/>
          </a:p>
        </p:txBody>
      </p:sp>
    </p:spTree>
    <p:extLst>
      <p:ext uri="{BB962C8B-B14F-4D97-AF65-F5344CB8AC3E}">
        <p14:creationId xmlns:p14="http://schemas.microsoft.com/office/powerpoint/2010/main" val="476450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Νίκος Καζαντζάκης (1883 – 1957)">
            <a:extLst>
              <a:ext uri="{FF2B5EF4-FFF2-40B4-BE49-F238E27FC236}">
                <a16:creationId xmlns:a16="http://schemas.microsoft.com/office/drawing/2014/main" id="{2A3B429D-5DF9-408B-9773-0E76B18F7F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08" y="113190"/>
            <a:ext cx="6968971" cy="647182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C2E3398-1F16-437B-A872-2A2C07722BBD}"/>
              </a:ext>
            </a:extLst>
          </p:cNvPr>
          <p:cNvSpPr txBox="1"/>
          <p:nvPr/>
        </p:nvSpPr>
        <p:spPr>
          <a:xfrm>
            <a:off x="7592627" y="6135780"/>
            <a:ext cx="4205797" cy="369332"/>
          </a:xfrm>
          <a:prstGeom prst="rect">
            <a:avLst/>
          </a:prstGeom>
          <a:noFill/>
          <a:ln>
            <a:solidFill>
              <a:schemeClr val="accent1"/>
            </a:solidFill>
          </a:ln>
        </p:spPr>
        <p:txBody>
          <a:bodyPr wrap="square">
            <a:spAutoFit/>
          </a:bodyPr>
          <a:lstStyle/>
          <a:p>
            <a:r>
              <a:rPr lang="el-GR" b="0" i="0" dirty="0">
                <a:solidFill>
                  <a:srgbClr val="5E6A74"/>
                </a:solidFill>
                <a:effectLst/>
                <a:latin typeface="fira sans"/>
              </a:rPr>
              <a:t>Νίκος Καζαντζάκης (1883 – 1957)</a:t>
            </a:r>
            <a:endParaRPr lang="el-GR" dirty="0"/>
          </a:p>
        </p:txBody>
      </p:sp>
    </p:spTree>
    <p:extLst>
      <p:ext uri="{BB962C8B-B14F-4D97-AF65-F5344CB8AC3E}">
        <p14:creationId xmlns:p14="http://schemas.microsoft.com/office/powerpoint/2010/main" val="1887689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578E32-C286-4736-B51B-6D1AB398DCFD}"/>
              </a:ext>
            </a:extLst>
          </p:cNvPr>
          <p:cNvSpPr txBox="1"/>
          <p:nvPr/>
        </p:nvSpPr>
        <p:spPr>
          <a:xfrm>
            <a:off x="1360502" y="676468"/>
            <a:ext cx="6094520" cy="4524315"/>
          </a:xfrm>
          <a:prstGeom prst="rect">
            <a:avLst/>
          </a:prstGeom>
          <a:solidFill>
            <a:schemeClr val="bg1"/>
          </a:solidFill>
        </p:spPr>
        <p:txBody>
          <a:bodyPr wrap="square">
            <a:spAutoFit/>
          </a:bodyPr>
          <a:lstStyle/>
          <a:p>
            <a:r>
              <a:rPr lang="el-GR" dirty="0">
                <a:hlinkClick r:id="rId2"/>
              </a:rPr>
              <a:t>https://www.youtube.com/watch?v=P6lVOWu8jNw</a:t>
            </a:r>
            <a:endParaRPr lang="el-GR" dirty="0"/>
          </a:p>
          <a:p>
            <a:endParaRPr lang="en-US" dirty="0"/>
          </a:p>
          <a:p>
            <a:endParaRPr lang="en-US" dirty="0"/>
          </a:p>
          <a:p>
            <a:endParaRPr lang="en-US" dirty="0"/>
          </a:p>
          <a:p>
            <a:r>
              <a:rPr lang="en-US" dirty="0">
                <a:hlinkClick r:id="rId3"/>
              </a:rPr>
              <a:t>https://video.link/w/iazSb</a:t>
            </a:r>
            <a:endParaRPr lang="en-US" dirty="0"/>
          </a:p>
          <a:p>
            <a:endParaRPr lang="en-US" dirty="0"/>
          </a:p>
          <a:p>
            <a:endParaRPr lang="en-US" dirty="0"/>
          </a:p>
          <a:p>
            <a:endParaRPr lang="el-GR" dirty="0"/>
          </a:p>
          <a:p>
            <a:endParaRPr lang="el-GR" dirty="0"/>
          </a:p>
          <a:p>
            <a:r>
              <a:rPr lang="el-GR" dirty="0"/>
              <a:t>ΨΗΦΙΑΚΟ ΑΡΧΕΙΟ ΤΗΣ ΕΡΤ </a:t>
            </a:r>
            <a:r>
              <a:rPr lang="en-US" dirty="0"/>
              <a:t>(</a:t>
            </a:r>
            <a:r>
              <a:rPr lang="el-GR" dirty="0"/>
              <a:t>ΒΙΝΤΕΟ</a:t>
            </a:r>
            <a:r>
              <a:rPr lang="en-US" dirty="0"/>
              <a:t>)</a:t>
            </a:r>
            <a:endParaRPr lang="el-GR" dirty="0"/>
          </a:p>
          <a:p>
            <a:endParaRPr lang="el-GR" dirty="0"/>
          </a:p>
          <a:p>
            <a:endParaRPr lang="el-GR" dirty="0"/>
          </a:p>
          <a:p>
            <a:r>
              <a:rPr lang="el-GR" dirty="0"/>
              <a:t>Ο ΚΑΖΑΝΤΖΑΚΗΣ ΚΑΙ Η ΕΠΟΧΗ ΤΟΥ</a:t>
            </a:r>
          </a:p>
          <a:p>
            <a:endParaRPr lang="el-GR" dirty="0"/>
          </a:p>
          <a:p>
            <a:r>
              <a:rPr lang="el-GR" b="0" i="0" dirty="0">
                <a:solidFill>
                  <a:srgbClr val="030303"/>
                </a:solidFill>
                <a:effectLst/>
                <a:latin typeface="Roboto"/>
              </a:rPr>
              <a:t>Από την εκπομπή ΕΠΟΧΕΣ ΚΑΙ ΣΥΓΓΡΑΦΕΙΣ</a:t>
            </a:r>
            <a:endParaRPr lang="el-GR" dirty="0"/>
          </a:p>
          <a:p>
            <a:endParaRPr lang="el-GR" dirty="0"/>
          </a:p>
        </p:txBody>
      </p:sp>
    </p:spTree>
    <p:extLst>
      <p:ext uri="{BB962C8B-B14F-4D97-AF65-F5344CB8AC3E}">
        <p14:creationId xmlns:p14="http://schemas.microsoft.com/office/powerpoint/2010/main" val="286659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8550C6-CB7F-4650-B412-82B6CEC93C81}"/>
              </a:ext>
            </a:extLst>
          </p:cNvPr>
          <p:cNvSpPr txBox="1"/>
          <p:nvPr/>
        </p:nvSpPr>
        <p:spPr>
          <a:xfrm>
            <a:off x="2079594" y="745698"/>
            <a:ext cx="6094520" cy="2585323"/>
          </a:xfrm>
          <a:prstGeom prst="rect">
            <a:avLst/>
          </a:prstGeom>
          <a:solidFill>
            <a:schemeClr val="bg1"/>
          </a:solidFill>
        </p:spPr>
        <p:txBody>
          <a:bodyPr wrap="square">
            <a:spAutoFit/>
          </a:bodyPr>
          <a:lstStyle/>
          <a:p>
            <a:r>
              <a:rPr lang="el-GR" dirty="0">
                <a:hlinkClick r:id="rId2"/>
              </a:rPr>
              <a:t>http://ebooks.edu.gr/ebooks/v/html/8547/2218/Keimena-Neoellinikis-Logotechnias_G-Gymnasiou_html/index08_07.html</a:t>
            </a:r>
            <a:endParaRPr lang="el-GR" dirty="0"/>
          </a:p>
          <a:p>
            <a:endParaRPr lang="el-GR" dirty="0"/>
          </a:p>
          <a:p>
            <a:br>
              <a:rPr lang="el-GR" dirty="0"/>
            </a:br>
            <a:r>
              <a:rPr lang="el-GR" b="0" i="0" dirty="0">
                <a:solidFill>
                  <a:srgbClr val="000000"/>
                </a:solidFill>
                <a:effectLst/>
                <a:latin typeface="HelveticaNeue-Light"/>
              </a:rPr>
              <a:t>Νίκος Καζαντζάκης </a:t>
            </a:r>
          </a:p>
          <a:p>
            <a:endParaRPr lang="el-GR" dirty="0">
              <a:solidFill>
                <a:srgbClr val="000000"/>
              </a:solidFill>
              <a:latin typeface="HelveticaNeue-Light"/>
            </a:endParaRPr>
          </a:p>
          <a:p>
            <a:r>
              <a:rPr lang="el-GR" b="0" i="0" dirty="0">
                <a:solidFill>
                  <a:srgbClr val="000000"/>
                </a:solidFill>
                <a:effectLst/>
                <a:latin typeface="HelveticaNeue-Light"/>
              </a:rPr>
              <a:t>[πηγή: Πρόσωπα και θέματα της Νεοελληνικής Λογοτεχνίας (Ψηφίδες για την ελληνική γλώσσα)]</a:t>
            </a:r>
            <a:endParaRPr lang="el-GR" dirty="0"/>
          </a:p>
        </p:txBody>
      </p:sp>
      <p:sp>
        <p:nvSpPr>
          <p:cNvPr id="5" name="TextBox 4">
            <a:extLst>
              <a:ext uri="{FF2B5EF4-FFF2-40B4-BE49-F238E27FC236}">
                <a16:creationId xmlns:a16="http://schemas.microsoft.com/office/drawing/2014/main" id="{5EEFC836-7356-4C1D-94BF-1F3C2175546C}"/>
              </a:ext>
            </a:extLst>
          </p:cNvPr>
          <p:cNvSpPr txBox="1"/>
          <p:nvPr/>
        </p:nvSpPr>
        <p:spPr>
          <a:xfrm>
            <a:off x="2079594" y="4156514"/>
            <a:ext cx="6094520" cy="1754326"/>
          </a:xfrm>
          <a:prstGeom prst="rect">
            <a:avLst/>
          </a:prstGeom>
          <a:solidFill>
            <a:schemeClr val="bg1"/>
          </a:solidFill>
        </p:spPr>
        <p:txBody>
          <a:bodyPr wrap="square">
            <a:spAutoFit/>
          </a:bodyPr>
          <a:lstStyle/>
          <a:p>
            <a:endParaRPr lang="el-GR" dirty="0">
              <a:hlinkClick r:id="rId3"/>
            </a:endParaRPr>
          </a:p>
          <a:p>
            <a:r>
              <a:rPr lang="el-GR" dirty="0">
                <a:hlinkClick r:id="rId3"/>
              </a:rPr>
              <a:t>https://www.kazantzaki.gr/gr/life-and-work</a:t>
            </a:r>
            <a:endParaRPr lang="el-GR" dirty="0"/>
          </a:p>
          <a:p>
            <a:endParaRPr lang="el-GR" dirty="0"/>
          </a:p>
          <a:p>
            <a:endParaRPr lang="el-GR" dirty="0"/>
          </a:p>
          <a:p>
            <a:r>
              <a:rPr lang="el-GR" b="0" i="0" dirty="0">
                <a:solidFill>
                  <a:srgbClr val="222222"/>
                </a:solidFill>
                <a:effectLst/>
                <a:latin typeface="Open Sans"/>
              </a:rPr>
              <a:t>Η ζωή και το έργο</a:t>
            </a:r>
          </a:p>
          <a:p>
            <a:endParaRPr lang="el-GR" dirty="0"/>
          </a:p>
        </p:txBody>
      </p:sp>
    </p:spTree>
    <p:extLst>
      <p:ext uri="{BB962C8B-B14F-4D97-AF65-F5344CB8AC3E}">
        <p14:creationId xmlns:p14="http://schemas.microsoft.com/office/powerpoint/2010/main" val="3374336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EC19A4-16C8-404D-A40D-8E47EB46D26D}"/>
              </a:ext>
            </a:extLst>
          </p:cNvPr>
          <p:cNvSpPr txBox="1"/>
          <p:nvPr/>
        </p:nvSpPr>
        <p:spPr>
          <a:xfrm>
            <a:off x="1688976" y="253844"/>
            <a:ext cx="6094520" cy="4801314"/>
          </a:xfrm>
          <a:prstGeom prst="rect">
            <a:avLst/>
          </a:prstGeom>
          <a:solidFill>
            <a:schemeClr val="bg1"/>
          </a:solidFill>
        </p:spPr>
        <p:txBody>
          <a:bodyPr wrap="square">
            <a:spAutoFit/>
          </a:bodyPr>
          <a:lstStyle/>
          <a:p>
            <a:pPr algn="just"/>
            <a:endParaRPr lang="el-GR" b="0" i="0" dirty="0">
              <a:solidFill>
                <a:srgbClr val="080808"/>
              </a:solidFill>
              <a:effectLst/>
              <a:latin typeface="fira sans"/>
            </a:endParaRPr>
          </a:p>
          <a:p>
            <a:pPr algn="just"/>
            <a:r>
              <a:rPr lang="el-GR" b="0" i="0" dirty="0">
                <a:solidFill>
                  <a:srgbClr val="080808"/>
                </a:solidFill>
                <a:effectLst/>
                <a:latin typeface="fira sans"/>
              </a:rPr>
              <a:t>Μυθιστοριογράφος, ποιητής, θεατρικός συγγραφέας, δημοσιογράφος, φιλόσοφος και πολιτικός. Ένα από τα μεγάλα κεφάλαια της νεοελληνικής λογοτεχνίας, με τεράστιο σε όγκο, αλλά και σε εύρος έργο.</a:t>
            </a:r>
          </a:p>
          <a:p>
            <a:pPr algn="just"/>
            <a:br>
              <a:rPr lang="el-GR" dirty="0"/>
            </a:br>
            <a:br>
              <a:rPr lang="el-GR" dirty="0"/>
            </a:br>
            <a:br>
              <a:rPr lang="el-GR" dirty="0"/>
            </a:br>
            <a:r>
              <a:rPr lang="el-GR" b="0" i="0" dirty="0">
                <a:solidFill>
                  <a:srgbClr val="080808"/>
                </a:solidFill>
                <a:effectLst/>
                <a:latin typeface="fira sans"/>
              </a:rPr>
              <a:t>Κέρδισε παγκόσμια φήμη μεταθανάτια από τη μεταφορά στη μεγάλη οθόνη τού μυθιστορήματός του «Ο βίος και η πολιτεία του Αλέξη Ζορμπά» από τον </a:t>
            </a:r>
            <a:r>
              <a:rPr lang="el-GR" b="0" i="0" u="none" strike="noStrike" dirty="0">
                <a:solidFill>
                  <a:srgbClr val="000000"/>
                </a:solidFill>
                <a:effectLst/>
                <a:latin typeface="fira sans"/>
                <a:hlinkClick r:id="rId2"/>
              </a:rPr>
              <a:t>Μιχάλη Κακογιάννη</a:t>
            </a:r>
            <a:r>
              <a:rPr lang="el-GR" b="0" i="0" dirty="0">
                <a:solidFill>
                  <a:srgbClr val="080808"/>
                </a:solidFill>
                <a:effectLst/>
                <a:latin typeface="fira sans"/>
              </a:rPr>
              <a:t> το 1964.</a:t>
            </a:r>
            <a:br>
              <a:rPr lang="el-GR" dirty="0"/>
            </a:br>
            <a:endParaRPr lang="el-GR" dirty="0"/>
          </a:p>
          <a:p>
            <a:pPr algn="just"/>
            <a:r>
              <a:rPr lang="el-GR" b="0" i="0" dirty="0">
                <a:solidFill>
                  <a:srgbClr val="080808"/>
                </a:solidFill>
                <a:effectLst/>
                <a:latin typeface="fira sans"/>
              </a:rPr>
              <a:t>Ο Νίκος Καζαντζάκης είναι ο πιο μεταφρασμένος σύγχρονος </a:t>
            </a:r>
            <a:r>
              <a:rPr lang="el-GR" b="0" i="0" dirty="0" err="1">
                <a:solidFill>
                  <a:srgbClr val="080808"/>
                </a:solidFill>
                <a:effectLst/>
                <a:latin typeface="fira sans"/>
              </a:rPr>
              <a:t>έλληνας</a:t>
            </a:r>
            <a:r>
              <a:rPr lang="el-GR" b="0" i="0" dirty="0">
                <a:solidFill>
                  <a:srgbClr val="080808"/>
                </a:solidFill>
                <a:effectLst/>
                <a:latin typeface="fira sans"/>
              </a:rPr>
              <a:t> συγγραφέας.</a:t>
            </a:r>
          </a:p>
          <a:p>
            <a:pPr algn="just"/>
            <a:endParaRPr lang="el-GR" dirty="0">
              <a:solidFill>
                <a:srgbClr val="080808"/>
              </a:solidFill>
              <a:latin typeface="fira sans"/>
            </a:endParaRPr>
          </a:p>
          <a:p>
            <a:pPr algn="just"/>
            <a:endParaRPr lang="el-GR" dirty="0">
              <a:solidFill>
                <a:srgbClr val="080808"/>
              </a:solidFill>
              <a:latin typeface="fira sans"/>
            </a:endParaRPr>
          </a:p>
          <a:p>
            <a:pPr algn="just"/>
            <a:endParaRPr lang="el-GR" dirty="0"/>
          </a:p>
        </p:txBody>
      </p:sp>
    </p:spTree>
    <p:extLst>
      <p:ext uri="{BB962C8B-B14F-4D97-AF65-F5344CB8AC3E}">
        <p14:creationId xmlns:p14="http://schemas.microsoft.com/office/powerpoint/2010/main" val="146545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A900DF-52E3-41C0-9E60-6406B2D28A8F}"/>
              </a:ext>
            </a:extLst>
          </p:cNvPr>
          <p:cNvSpPr txBox="1"/>
          <p:nvPr/>
        </p:nvSpPr>
        <p:spPr>
          <a:xfrm>
            <a:off x="206405" y="124287"/>
            <a:ext cx="8458201" cy="6555641"/>
          </a:xfrm>
          <a:prstGeom prst="rect">
            <a:avLst/>
          </a:prstGeom>
          <a:solidFill>
            <a:schemeClr val="bg1"/>
          </a:solidFill>
        </p:spPr>
        <p:txBody>
          <a:bodyPr wrap="square">
            <a:spAutoFit/>
          </a:bodyPr>
          <a:lstStyle/>
          <a:p>
            <a:r>
              <a:rPr lang="el-GR" b="1" i="0" dirty="0">
                <a:solidFill>
                  <a:srgbClr val="080808"/>
                </a:solidFill>
                <a:effectLst/>
                <a:latin typeface="fira sans condensed"/>
              </a:rPr>
              <a:t>Τα Πρώτα Χρόνια</a:t>
            </a:r>
          </a:p>
          <a:p>
            <a:endParaRPr lang="el-GR" sz="1400" b="1" i="0" dirty="0">
              <a:solidFill>
                <a:srgbClr val="080808"/>
              </a:solidFill>
              <a:effectLst/>
              <a:latin typeface="fira sans condensed"/>
            </a:endParaRPr>
          </a:p>
          <a:p>
            <a:pPr algn="l"/>
            <a:r>
              <a:rPr lang="el-GR" sz="1400" b="0" i="0" dirty="0">
                <a:solidFill>
                  <a:srgbClr val="080808"/>
                </a:solidFill>
                <a:effectLst/>
                <a:latin typeface="fira sans"/>
              </a:rPr>
              <a:t>Ο Νίκος Καζαντζάκης γεννήθηκε στις </a:t>
            </a:r>
            <a:r>
              <a:rPr lang="el-GR" sz="1400" b="0" i="0" u="none" strike="noStrike" dirty="0">
                <a:solidFill>
                  <a:srgbClr val="000000"/>
                </a:solidFill>
                <a:effectLst/>
                <a:latin typeface="fira sans"/>
                <a:hlinkClick r:id="rId2"/>
              </a:rPr>
              <a:t>18 Φεβρουαρίου</a:t>
            </a:r>
            <a:r>
              <a:rPr lang="el-GR" sz="1400" b="0" i="0" dirty="0">
                <a:solidFill>
                  <a:srgbClr val="080808"/>
                </a:solidFill>
                <a:effectLst/>
                <a:latin typeface="fira sans"/>
              </a:rPr>
              <a:t> 1883 στο Ηράκλειο της Κρήτης, το οποίο εκείνη την εποχή αποτελούσε ακόμα μέρος της Οθωμανικής Αυτοκρατορίας. Ο πατέρας του, Μιχάλης, ήταν έμπορος γεωργικών προϊόντων και καταγόταν από τους Βαρβάρους, όπου σήμερα βρίσκεται το Μουσείο Καζαντζάκη. Αφού ολοκλήρωσε τις γυμνασιακές του σπουδές στην γενέτειρά του και τη Νάξο, εγκαταστάθηκε στην Αθήνα το 1902 για να σπουδάσει νομικά.</a:t>
            </a:r>
          </a:p>
          <a:p>
            <a:pPr algn="l"/>
            <a:r>
              <a:rPr lang="el-GR" sz="1400" b="0" i="0" dirty="0">
                <a:solidFill>
                  <a:srgbClr val="080808"/>
                </a:solidFill>
                <a:effectLst/>
                <a:latin typeface="fira sans"/>
              </a:rPr>
              <a:t>Το 1906 εμφανίστηκε για πρώτη φορά στα ελληνικά γράμματα με το δοκίμιο «H Αρρώστια του Αιώνος» και το πρώτο του μυθιστόρημα «</a:t>
            </a:r>
            <a:r>
              <a:rPr lang="el-GR" sz="1400" b="0" i="0" dirty="0" err="1">
                <a:solidFill>
                  <a:srgbClr val="080808"/>
                </a:solidFill>
                <a:effectLst/>
                <a:latin typeface="fira sans"/>
              </a:rPr>
              <a:t>Όφις</a:t>
            </a:r>
            <a:r>
              <a:rPr lang="el-GR" sz="1400" b="0" i="0" dirty="0">
                <a:solidFill>
                  <a:srgbClr val="080808"/>
                </a:solidFill>
                <a:effectLst/>
                <a:latin typeface="fira sans"/>
              </a:rPr>
              <a:t> και </a:t>
            </a:r>
            <a:r>
              <a:rPr lang="el-GR" sz="1400" b="0" i="0" dirty="0" err="1">
                <a:solidFill>
                  <a:srgbClr val="080808"/>
                </a:solidFill>
                <a:effectLst/>
                <a:latin typeface="fira sans"/>
              </a:rPr>
              <a:t>Kρίνο</a:t>
            </a:r>
            <a:r>
              <a:rPr lang="el-GR" sz="1400" b="0" i="0" dirty="0">
                <a:solidFill>
                  <a:srgbClr val="080808"/>
                </a:solidFill>
                <a:effectLst/>
                <a:latin typeface="fira sans"/>
              </a:rPr>
              <a:t>». Το 1907 ξεκίνησε μεταπτυχιακές σπουδές στα νομικά, στο Παρίσι. Παράλληλα, παρακολούθησε τις διαλέξεις του υπαρξιστή φιλόσοφου Ανρί </a:t>
            </a:r>
            <a:r>
              <a:rPr lang="el-GR" sz="1400" b="0" i="0" dirty="0" err="1">
                <a:solidFill>
                  <a:srgbClr val="080808"/>
                </a:solidFill>
                <a:effectLst/>
                <a:latin typeface="fira sans"/>
              </a:rPr>
              <a:t>Μπερξόν</a:t>
            </a:r>
            <a:r>
              <a:rPr lang="el-GR" sz="1400" b="0" i="0" dirty="0">
                <a:solidFill>
                  <a:srgbClr val="080808"/>
                </a:solidFill>
                <a:effectLst/>
                <a:latin typeface="fira sans"/>
              </a:rPr>
              <a:t> και μελέτησε το έργο του Νίτσε. Και οι δύο αυτοί φιλόσοφοι άσκησαν τεράστια επίδραση πάνω του.</a:t>
            </a:r>
          </a:p>
          <a:p>
            <a:pPr algn="just"/>
            <a:r>
              <a:rPr lang="el-GR" sz="1400" b="0" i="0" dirty="0">
                <a:solidFill>
                  <a:srgbClr val="080808"/>
                </a:solidFill>
                <a:effectLst/>
                <a:latin typeface="fira sans"/>
              </a:rPr>
              <a:t>Το 1907 ξεκινά τη δημοσιογραφική του καριέρα και μυείται στον τεκτονισμό. Το 1909, με την επιστροφή του στην Ελλάδα, εκδίδει τη διδακτορική διατριβή του «Ο Φρειδερίκος Νίτσε εν τη Φιλοσοφία του Δικαίου και της Πολιτείας». Κερδίζει το ψωμί του από τις μεταφράσεις και συζεί με τη συμπατριώτισσά του διανοούμενη </a:t>
            </a:r>
            <a:r>
              <a:rPr lang="el-GR" sz="1400" b="0" i="0" u="none" strike="noStrike" dirty="0">
                <a:solidFill>
                  <a:srgbClr val="000000"/>
                </a:solidFill>
                <a:effectLst/>
                <a:latin typeface="fira sans"/>
                <a:hlinkClick r:id="rId3"/>
              </a:rPr>
              <a:t>Γαλάτεια Αλεξίου</a:t>
            </a:r>
            <a:r>
              <a:rPr lang="el-GR" sz="1400" b="0" i="0" dirty="0">
                <a:solidFill>
                  <a:srgbClr val="080808"/>
                </a:solidFill>
                <a:effectLst/>
                <a:latin typeface="fira sans"/>
              </a:rPr>
              <a:t>. Συμμετέχει στην κίνηση για την ίδρυση του Εκπαιδευτικού Ομίλου, της σημαντικότερης ομάδας πίεσης για την καθιέρωση της Δημοτικής.</a:t>
            </a:r>
          </a:p>
          <a:p>
            <a:pPr algn="l"/>
            <a:r>
              <a:rPr lang="el-GR" sz="1400" b="0" i="0" dirty="0">
                <a:solidFill>
                  <a:srgbClr val="080808"/>
                </a:solidFill>
                <a:effectLst/>
                <a:latin typeface="fira sans"/>
              </a:rPr>
              <a:t>Μέσω του σωματείου αυτού συνδέθηκε φιλικά το 1914, με τον ποιητή </a:t>
            </a:r>
            <a:r>
              <a:rPr lang="el-GR" sz="1400" b="0" i="0" u="none" strike="noStrike" dirty="0">
                <a:solidFill>
                  <a:srgbClr val="000000"/>
                </a:solidFill>
                <a:effectLst/>
                <a:latin typeface="fira sans"/>
                <a:hlinkClick r:id="rId4"/>
              </a:rPr>
              <a:t>Άγγελο Σικελιανό</a:t>
            </a:r>
            <a:r>
              <a:rPr lang="el-GR" sz="1400" b="0" i="0" dirty="0">
                <a:solidFill>
                  <a:srgbClr val="080808"/>
                </a:solidFill>
                <a:effectLst/>
                <a:latin typeface="fira sans"/>
              </a:rPr>
              <a:t>. Μαζί ταξίδεψαν στο Άγιο Όρος, όπου διέμειναν περίπου σαράντα ημέρες, ενώ περιηγήθηκαν και σε πολλά ακόμα μέρη της Ελλάδας. Την περίοδο αυτή, ήρθε σε επαφή και με το έργο του </a:t>
            </a:r>
            <a:r>
              <a:rPr lang="el-GR" sz="1400" b="0" i="0" dirty="0" err="1">
                <a:solidFill>
                  <a:srgbClr val="080808"/>
                </a:solidFill>
                <a:effectLst/>
                <a:latin typeface="fira sans"/>
              </a:rPr>
              <a:t>Δάντη</a:t>
            </a:r>
            <a:r>
              <a:rPr lang="el-GR" sz="1400" b="0" i="0" dirty="0">
                <a:solidFill>
                  <a:srgbClr val="080808"/>
                </a:solidFill>
                <a:effectLst/>
                <a:latin typeface="fira sans"/>
              </a:rPr>
              <a:t>, τον οποίο ο ίδιος χαρακτηρίζει στα ημερολόγιά του ως έναν από τους δασκάλους του, μαζί με τον Όμηρο και τον </a:t>
            </a:r>
            <a:r>
              <a:rPr lang="el-GR" sz="1400" b="0" i="0" dirty="0" err="1">
                <a:solidFill>
                  <a:srgbClr val="080808"/>
                </a:solidFill>
                <a:effectLst/>
                <a:latin typeface="fira sans"/>
              </a:rPr>
              <a:t>Μπερξόν</a:t>
            </a:r>
            <a:r>
              <a:rPr lang="el-GR" sz="1400" b="0" i="0" dirty="0">
                <a:solidFill>
                  <a:srgbClr val="080808"/>
                </a:solidFill>
                <a:effectLst/>
                <a:latin typeface="fira sans"/>
              </a:rPr>
              <a:t>. Με τον Σικελιανό ονειρεύονται τη δημιουργία μιας νέας θρησκείας.</a:t>
            </a:r>
          </a:p>
          <a:p>
            <a:pPr algn="l"/>
            <a:r>
              <a:rPr lang="el-GR" sz="1400" b="0" i="0" dirty="0">
                <a:solidFill>
                  <a:srgbClr val="080808"/>
                </a:solidFill>
                <a:effectLst/>
                <a:latin typeface="fira sans"/>
              </a:rPr>
              <a:t>Τον Οκτώβριο του 1916 πραγματοποιεί το πρώτο του επιχειρηματικό βήμα. Ταξιδεύει στη Θεσσαλονίκη για να υπογράψει ένα συμβόλαιο για την αποκομιδή ξυλείας από το Άγιο Όρος. Τον επόμενο χρόνο προσπαθεί να εκμεταλλευτεί ένα λιγνιτωρυχείο στην Πελοπόννησο και προσλαμβάνει έναν εργάτη </a:t>
            </a:r>
            <a:r>
              <a:rPr lang="el-GR" sz="1400" b="0" i="0" dirty="0" err="1">
                <a:solidFill>
                  <a:srgbClr val="080808"/>
                </a:solidFill>
                <a:effectLst/>
                <a:latin typeface="fira sans"/>
              </a:rPr>
              <a:t>ονόματι</a:t>
            </a:r>
            <a:r>
              <a:rPr lang="el-GR" sz="1400" b="0" i="0" dirty="0">
                <a:solidFill>
                  <a:srgbClr val="080808"/>
                </a:solidFill>
                <a:effectLst/>
                <a:latin typeface="fira sans"/>
              </a:rPr>
              <a:t> Γιώργη Ζορμπά. Οι εμπειρίες αυτές θα μετουσιωθούν αργότερα στο μυθιστόρημα «Βίος και Πολιτεία του Αλέξη Ζορμπά», που αναφέρεται στη φιλία ενός διανοούμενου μ' έναν πρωτόγονο λαϊκό άνθρωπο, γεμάτο όρεξη για ζωή. Ο χαρακτήρας του Ζορμπά είναι η προσωποποίηση της </a:t>
            </a:r>
            <a:r>
              <a:rPr lang="el-GR" sz="1400" b="0" i="0" dirty="0" err="1">
                <a:solidFill>
                  <a:srgbClr val="080808"/>
                </a:solidFill>
                <a:effectLst/>
                <a:latin typeface="fira sans"/>
              </a:rPr>
              <a:t>μπερξονικής</a:t>
            </a:r>
            <a:r>
              <a:rPr lang="el-GR" sz="1400" b="0" i="0" dirty="0">
                <a:solidFill>
                  <a:srgbClr val="080808"/>
                </a:solidFill>
                <a:effectLst/>
                <a:latin typeface="fira sans"/>
              </a:rPr>
              <a:t> ιδέας της «ζωικής ορμής». Το 1918 γνωρίζει και συνδέεται αισθηματικά με την Έλλη </a:t>
            </a:r>
            <a:r>
              <a:rPr lang="el-GR" sz="1400" b="0" i="0" dirty="0" err="1">
                <a:solidFill>
                  <a:srgbClr val="080808"/>
                </a:solidFill>
                <a:effectLst/>
                <a:latin typeface="fira sans"/>
              </a:rPr>
              <a:t>Λαμπρίδου</a:t>
            </a:r>
            <a:r>
              <a:rPr lang="el-GR" sz="1400" b="0" i="0" dirty="0">
                <a:solidFill>
                  <a:srgbClr val="080808"/>
                </a:solidFill>
                <a:effectLst/>
                <a:latin typeface="fira sans"/>
              </a:rPr>
              <a:t>.</a:t>
            </a:r>
          </a:p>
          <a:p>
            <a:br>
              <a:rPr lang="el-GR" sz="1400" dirty="0"/>
            </a:br>
            <a:endParaRPr lang="el-GR" sz="1400" b="0" i="0" dirty="0">
              <a:solidFill>
                <a:srgbClr val="080808"/>
              </a:solidFill>
              <a:effectLst/>
              <a:latin typeface="fira sans"/>
            </a:endParaRPr>
          </a:p>
        </p:txBody>
      </p:sp>
      <p:pic>
        <p:nvPicPr>
          <p:cNvPr id="5" name="Εικόνα 4">
            <a:extLst>
              <a:ext uri="{FF2B5EF4-FFF2-40B4-BE49-F238E27FC236}">
                <a16:creationId xmlns:a16="http://schemas.microsoft.com/office/drawing/2014/main" id="{F2EA3B84-6B5A-45DD-B673-7B1861059237}"/>
              </a:ext>
            </a:extLst>
          </p:cNvPr>
          <p:cNvPicPr>
            <a:picLocks noChangeAspect="1"/>
          </p:cNvPicPr>
          <p:nvPr/>
        </p:nvPicPr>
        <p:blipFill>
          <a:blip r:embed="rId5"/>
          <a:stretch>
            <a:fillRect/>
          </a:stretch>
        </p:blipFill>
        <p:spPr>
          <a:xfrm>
            <a:off x="9252197" y="221571"/>
            <a:ext cx="2476500" cy="5708711"/>
          </a:xfrm>
          <a:prstGeom prst="rect">
            <a:avLst/>
          </a:prstGeom>
        </p:spPr>
      </p:pic>
      <p:sp>
        <p:nvSpPr>
          <p:cNvPr id="7" name="TextBox 6">
            <a:extLst>
              <a:ext uri="{FF2B5EF4-FFF2-40B4-BE49-F238E27FC236}">
                <a16:creationId xmlns:a16="http://schemas.microsoft.com/office/drawing/2014/main" id="{5CA373B7-D7BE-4066-B5DF-02871EA47C5D}"/>
              </a:ext>
            </a:extLst>
          </p:cNvPr>
          <p:cNvSpPr txBox="1"/>
          <p:nvPr/>
        </p:nvSpPr>
        <p:spPr>
          <a:xfrm>
            <a:off x="8782975" y="6267097"/>
            <a:ext cx="3202620" cy="369332"/>
          </a:xfrm>
          <a:prstGeom prst="rect">
            <a:avLst/>
          </a:prstGeom>
          <a:solidFill>
            <a:schemeClr val="bg1"/>
          </a:solidFill>
        </p:spPr>
        <p:txBody>
          <a:bodyPr wrap="square">
            <a:spAutoFit/>
          </a:bodyPr>
          <a:lstStyle/>
          <a:p>
            <a:r>
              <a:rPr lang="el-GR" b="0" i="0" dirty="0">
                <a:solidFill>
                  <a:srgbClr val="5E6A74"/>
                </a:solidFill>
                <a:effectLst/>
                <a:latin typeface="fira sans"/>
              </a:rPr>
              <a:t>Με τον </a:t>
            </a:r>
            <a:r>
              <a:rPr lang="el-GR" b="0" i="0" dirty="0" err="1">
                <a:solidFill>
                  <a:srgbClr val="5E6A74"/>
                </a:solidFill>
                <a:effectLst/>
                <a:latin typeface="fira sans"/>
              </a:rPr>
              <a:t>Αγγελο</a:t>
            </a:r>
            <a:r>
              <a:rPr lang="el-GR" b="0" i="0" dirty="0">
                <a:solidFill>
                  <a:srgbClr val="5E6A74"/>
                </a:solidFill>
                <a:effectLst/>
                <a:latin typeface="fira sans"/>
              </a:rPr>
              <a:t> Σικελιανό (δεξιά)</a:t>
            </a:r>
            <a:endParaRPr lang="el-GR" dirty="0"/>
          </a:p>
        </p:txBody>
      </p:sp>
    </p:spTree>
    <p:extLst>
      <p:ext uri="{BB962C8B-B14F-4D97-AF65-F5344CB8AC3E}">
        <p14:creationId xmlns:p14="http://schemas.microsoft.com/office/powerpoint/2010/main" val="1560071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A268EF-08DC-41C9-B734-4712AA8DE81A}"/>
              </a:ext>
            </a:extLst>
          </p:cNvPr>
          <p:cNvSpPr txBox="1"/>
          <p:nvPr/>
        </p:nvSpPr>
        <p:spPr>
          <a:xfrm>
            <a:off x="233039" y="321633"/>
            <a:ext cx="6094520" cy="5078313"/>
          </a:xfrm>
          <a:prstGeom prst="rect">
            <a:avLst/>
          </a:prstGeom>
          <a:solidFill>
            <a:schemeClr val="bg1"/>
          </a:solidFill>
        </p:spPr>
        <p:txBody>
          <a:bodyPr wrap="square">
            <a:spAutoFit/>
          </a:bodyPr>
          <a:lstStyle/>
          <a:p>
            <a:pPr algn="just"/>
            <a:endParaRPr lang="el-GR" b="0" i="0" dirty="0">
              <a:solidFill>
                <a:srgbClr val="080808"/>
              </a:solidFill>
              <a:effectLst/>
              <a:latin typeface="fira sans"/>
            </a:endParaRPr>
          </a:p>
          <a:p>
            <a:pPr algn="just"/>
            <a:r>
              <a:rPr lang="el-GR" b="1" i="0" dirty="0">
                <a:solidFill>
                  <a:srgbClr val="080808"/>
                </a:solidFill>
                <a:effectLst/>
                <a:latin typeface="fira sans condensed"/>
              </a:rPr>
              <a:t>Ασκητική – Οδύσσεια</a:t>
            </a:r>
          </a:p>
          <a:p>
            <a:pPr algn="just"/>
            <a:endParaRPr lang="el-GR" sz="1600" b="1" i="0" dirty="0">
              <a:solidFill>
                <a:srgbClr val="080808"/>
              </a:solidFill>
              <a:effectLst/>
              <a:latin typeface="fira sans condensed"/>
            </a:endParaRPr>
          </a:p>
          <a:p>
            <a:pPr algn="just"/>
            <a:r>
              <a:rPr lang="el-GR" sz="1600" b="0" i="0" dirty="0">
                <a:solidFill>
                  <a:srgbClr val="080808"/>
                </a:solidFill>
                <a:effectLst/>
                <a:latin typeface="fira sans"/>
              </a:rPr>
              <a:t>Σε ένα διάλειμμα της συγγραφικής δραστηριότητας του Καζαντζάκη, ο </a:t>
            </a:r>
            <a:r>
              <a:rPr lang="el-GR" sz="1600" b="0" i="0" u="none" strike="noStrike" dirty="0">
                <a:solidFill>
                  <a:srgbClr val="000000"/>
                </a:solidFill>
                <a:effectLst/>
                <a:latin typeface="fira sans"/>
                <a:hlinkClick r:id="rId2"/>
              </a:rPr>
              <a:t>Ελευθέριος Βενιζέλος</a:t>
            </a:r>
            <a:r>
              <a:rPr lang="el-GR" sz="1600" b="0" i="0" dirty="0">
                <a:solidFill>
                  <a:srgbClr val="080808"/>
                </a:solidFill>
                <a:effectLst/>
                <a:latin typeface="fira sans"/>
              </a:rPr>
              <a:t> τον διορίζει το 1919 Γενικό Διευθυντή του Υπουργείου Περιθάλψεως, έχοντας ως αποστολή τον επαναπατρισμό Ελλήνων από την περιοχή του Καυκάσου. Οι εμπειρίες αυτές αξιοποιούνται πολύ αργότερα στο μυθιστόρημα «Ο Χριστός </a:t>
            </a:r>
            <a:r>
              <a:rPr lang="el-GR" sz="1600" b="0" i="0" dirty="0" err="1">
                <a:solidFill>
                  <a:srgbClr val="080808"/>
                </a:solidFill>
                <a:effectLst/>
                <a:latin typeface="fira sans"/>
              </a:rPr>
              <a:t>ξανασταυρώνεται</a:t>
            </a:r>
            <a:r>
              <a:rPr lang="el-GR" sz="1600" b="0" i="0" dirty="0">
                <a:solidFill>
                  <a:srgbClr val="080808"/>
                </a:solidFill>
                <a:effectLst/>
                <a:latin typeface="fira sans"/>
              </a:rPr>
              <a:t>», με θέμα την αναπαράσταση των Παθών του Χριστού, σ' ένα ελληνικό χωριό της Ανατολής. Τον επόμενο χρόνο, μετά την ήττα του κόμματος των Φιλελευθέρων, ο Καζαντζάκης αποχώρησε από το Υπουργείο Περιθάλψεως και πραγματοποίησε αρκετά ταξίδια στην Ευρώπη, ξεκινώντας τη δική του Οδύσσεια σε όλο τον κόσμο.</a:t>
            </a:r>
          </a:p>
          <a:p>
            <a:pPr algn="just"/>
            <a:r>
              <a:rPr lang="el-GR" sz="1600" b="0" i="0" dirty="0">
                <a:solidFill>
                  <a:srgbClr val="080808"/>
                </a:solidFill>
                <a:effectLst/>
                <a:latin typeface="fira sans"/>
              </a:rPr>
              <a:t>Το 1922 επισκέφτηκε τη Βιέννη, όπου ήρθε σε επαφή με το έργο του </a:t>
            </a:r>
            <a:r>
              <a:rPr lang="el-GR" sz="1600" b="0" i="0" dirty="0" err="1">
                <a:solidFill>
                  <a:srgbClr val="080808"/>
                </a:solidFill>
                <a:effectLst/>
                <a:latin typeface="fira sans"/>
              </a:rPr>
              <a:t>Φρόυντ</a:t>
            </a:r>
            <a:r>
              <a:rPr lang="el-GR" sz="1600" b="0" i="0" dirty="0">
                <a:solidFill>
                  <a:srgbClr val="080808"/>
                </a:solidFill>
                <a:effectLst/>
                <a:latin typeface="fira sans"/>
              </a:rPr>
              <a:t> και τον Βουδισμό. Επισκέφτηκε, ακόμα, τη Γερμανία, ενώ το 1924 έμεινε για τρεις μήνες στην Ιταλία. Στο Βερολίνο, ο Καζαντζάκης μυήθηκε στις κομμουνιστικές ιδέες κι έγινε θαυμαστής του </a:t>
            </a:r>
            <a:r>
              <a:rPr lang="el-GR" sz="1600" b="0" i="0" u="none" strike="noStrike" dirty="0">
                <a:solidFill>
                  <a:srgbClr val="000000"/>
                </a:solidFill>
                <a:effectLst/>
                <a:latin typeface="fira sans"/>
                <a:hlinkClick r:id="rId3"/>
              </a:rPr>
              <a:t>Λένιν</a:t>
            </a:r>
            <a:r>
              <a:rPr lang="el-GR" sz="1600" b="0" i="0" dirty="0">
                <a:solidFill>
                  <a:srgbClr val="080808"/>
                </a:solidFill>
                <a:effectLst/>
                <a:latin typeface="fira sans"/>
              </a:rPr>
              <a:t>. Ποτέ, όμως, δεν έγινε πιστός κομουνιστής. Την εποχή εκείνη τα εθνικιστικά του ιδεώδη αντικαταστάθηκαν από μια πιο διεθνιστική ιδεολογία.</a:t>
            </a:r>
            <a:endParaRPr lang="el-GR" sz="1600" dirty="0"/>
          </a:p>
        </p:txBody>
      </p:sp>
      <p:sp>
        <p:nvSpPr>
          <p:cNvPr id="5" name="TextBox 4">
            <a:extLst>
              <a:ext uri="{FF2B5EF4-FFF2-40B4-BE49-F238E27FC236}">
                <a16:creationId xmlns:a16="http://schemas.microsoft.com/office/drawing/2014/main" id="{7249261F-FC65-4062-8EBA-3602B845B57D}"/>
              </a:ext>
            </a:extLst>
          </p:cNvPr>
          <p:cNvSpPr txBox="1"/>
          <p:nvPr/>
        </p:nvSpPr>
        <p:spPr>
          <a:xfrm>
            <a:off x="6434091" y="321633"/>
            <a:ext cx="6094520" cy="5755422"/>
          </a:xfrm>
          <a:prstGeom prst="rect">
            <a:avLst/>
          </a:prstGeom>
          <a:solidFill>
            <a:schemeClr val="bg1"/>
          </a:solidFill>
        </p:spPr>
        <p:txBody>
          <a:bodyPr wrap="square">
            <a:spAutoFit/>
          </a:bodyPr>
          <a:lstStyle/>
          <a:p>
            <a:pPr algn="just"/>
            <a:r>
              <a:rPr lang="el-GR" sz="1600" b="0" i="0" dirty="0">
                <a:solidFill>
                  <a:srgbClr val="080808"/>
                </a:solidFill>
                <a:effectLst/>
                <a:latin typeface="fira sans"/>
              </a:rPr>
              <a:t>Την περίοδο 1923-1926 πραγματοποίησε, επίσης, αρκετά δημοσιογραφικά ταξίδια στη Σοβιετική Ένωση, στην Παλαιστίνη, στην Κύπρο και στην Ισπανία, όπου του παραχώρησε συνέντευξη ο δικτάτορας Πρίμο ντε Ριβέρα. Εργάστηκε ως ανταποκριτής των εφημερίδων «Ελεύθερος Λόγος» και «Καθημερινή». Το 1924 γνώρισε την Ελένη Σαμίου και το 1926 χώρισε τη γυναίκα του Γαλάτεια.</a:t>
            </a:r>
          </a:p>
          <a:p>
            <a:pPr algn="just"/>
            <a:r>
              <a:rPr lang="el-GR" sz="1600" b="0" i="0" dirty="0">
                <a:solidFill>
                  <a:srgbClr val="080808"/>
                </a:solidFill>
                <a:effectLst/>
                <a:latin typeface="fira sans"/>
              </a:rPr>
              <a:t>Το Μάιο του 1927 απομονώθηκε στην Αίγινα, με σκοπό την ολοκλήρωση του πιο φιλόδοξου έργου του, της «Οδύσσειας». Τον ίδιο χρόνο ξεκίνησε την ανθολογία των ταξιδιωτικών του άρθρων για την έκδοση του πρώτου τόμου («Ταξιδεύοντας») , ενώ το περιοδικό του Δημήτρη Γληνού «Αναγέννηση» δημοσίευσε το φιλοσοφικό του έργο «Ασκητική», ένα από τα σημαντικότερα κείμενα του Καζαντζάκη, στο οποίο εκφράζει τη μεταφυσική πίστη του. Ο ίδιος θεωρούσε την «Ασκητική» ως το σπόρο για όλο το κατοπινό έργο του.</a:t>
            </a:r>
          </a:p>
          <a:p>
            <a:pPr algn="just"/>
            <a:r>
              <a:rPr lang="el-GR" sz="1600" b="0" i="0" dirty="0">
                <a:solidFill>
                  <a:srgbClr val="080808"/>
                </a:solidFill>
                <a:effectLst/>
                <a:latin typeface="fira sans"/>
              </a:rPr>
              <a:t>Στις </a:t>
            </a:r>
            <a:r>
              <a:rPr lang="el-GR" sz="1600" b="0" i="0" u="none" strike="noStrike" dirty="0">
                <a:solidFill>
                  <a:srgbClr val="000000"/>
                </a:solidFill>
                <a:effectLst/>
                <a:latin typeface="fira sans"/>
                <a:hlinkClick r:id="rId4"/>
              </a:rPr>
              <a:t>11 Ιανουαρίου</a:t>
            </a:r>
            <a:r>
              <a:rPr lang="el-GR" sz="1600" b="0" i="0" dirty="0">
                <a:solidFill>
                  <a:srgbClr val="080808"/>
                </a:solidFill>
                <a:effectLst/>
                <a:latin typeface="fira sans"/>
              </a:rPr>
              <a:t> 1928 μιλά στην Αθήνα με θέμα τη Σοβιετική Ένωση, μαζί με τον φίλο του συγγραφέα </a:t>
            </a:r>
            <a:r>
              <a:rPr lang="el-GR" sz="1600" b="0" i="0" dirty="0" err="1">
                <a:solidFill>
                  <a:srgbClr val="080808"/>
                </a:solidFill>
                <a:effectLst/>
                <a:latin typeface="fira sans"/>
              </a:rPr>
              <a:t>Παναίτ</a:t>
            </a:r>
            <a:r>
              <a:rPr lang="el-GR" sz="1600" b="0" i="0" dirty="0">
                <a:solidFill>
                  <a:srgbClr val="080808"/>
                </a:solidFill>
                <a:effectLst/>
                <a:latin typeface="fira sans"/>
              </a:rPr>
              <a:t> </a:t>
            </a:r>
            <a:r>
              <a:rPr lang="el-GR" sz="1600" b="0" i="0" dirty="0" err="1">
                <a:solidFill>
                  <a:srgbClr val="080808"/>
                </a:solidFill>
                <a:effectLst/>
                <a:latin typeface="fira sans"/>
              </a:rPr>
              <a:t>Ιστράτι</a:t>
            </a:r>
            <a:r>
              <a:rPr lang="el-GR" sz="1600" b="0" i="0" dirty="0">
                <a:solidFill>
                  <a:srgbClr val="080808"/>
                </a:solidFill>
                <a:effectLst/>
                <a:latin typeface="fira sans"/>
              </a:rPr>
              <a:t>, εξυμνώντας το σοβιετικό μοντέλο. Για την οργάνωση αυτής της ομιλίας στο θέατρο «Αλάμπρα», η οποία κατέληξε σε μία ανοιχτή διαδήλωση, τόσο ο Καζαντζάκης όσο και ο </a:t>
            </a:r>
            <a:r>
              <a:rPr lang="el-GR" sz="1600" b="0" i="0" dirty="0" err="1">
                <a:solidFill>
                  <a:srgbClr val="080808"/>
                </a:solidFill>
                <a:effectLst/>
                <a:latin typeface="fira sans"/>
              </a:rPr>
              <a:t>συνδιοργανωτής</a:t>
            </a:r>
            <a:r>
              <a:rPr lang="el-GR" sz="1600" b="0" i="0" dirty="0">
                <a:solidFill>
                  <a:srgbClr val="080808"/>
                </a:solidFill>
                <a:effectLst/>
                <a:latin typeface="fira sans"/>
              </a:rPr>
              <a:t> Δημήτριος Γληνός διώχθηκαν δικαστικά, ωστόσο η δίκη τους τελικά δεν πραγματοποιήθηκε, ο δε </a:t>
            </a:r>
            <a:r>
              <a:rPr lang="el-GR" sz="1600" b="0" i="0" dirty="0" err="1">
                <a:solidFill>
                  <a:srgbClr val="080808"/>
                </a:solidFill>
                <a:effectLst/>
                <a:latin typeface="fira sans"/>
              </a:rPr>
              <a:t>Ιστράτι</a:t>
            </a:r>
            <a:r>
              <a:rPr lang="el-GR" sz="1600" b="0" i="0" dirty="0">
                <a:solidFill>
                  <a:srgbClr val="080808"/>
                </a:solidFill>
                <a:effectLst/>
                <a:latin typeface="fira sans"/>
              </a:rPr>
              <a:t> απειλήθηκε με απέλαση. </a:t>
            </a:r>
            <a:r>
              <a:rPr lang="el-GR" sz="1600" b="0" i="0" dirty="0" err="1">
                <a:solidFill>
                  <a:srgbClr val="080808"/>
                </a:solidFill>
                <a:effectLst/>
                <a:latin typeface="fira sans"/>
              </a:rPr>
              <a:t>Tον</a:t>
            </a:r>
            <a:r>
              <a:rPr lang="el-GR" sz="1600" b="0" i="0" dirty="0">
                <a:solidFill>
                  <a:srgbClr val="080808"/>
                </a:solidFill>
                <a:effectLst/>
                <a:latin typeface="fira sans"/>
              </a:rPr>
              <a:t> </a:t>
            </a:r>
            <a:r>
              <a:rPr lang="el-GR" sz="1600" b="0" i="0" dirty="0" err="1">
                <a:solidFill>
                  <a:srgbClr val="080808"/>
                </a:solidFill>
                <a:effectLst/>
                <a:latin typeface="fira sans"/>
              </a:rPr>
              <a:t>Aπρίλιο</a:t>
            </a:r>
            <a:r>
              <a:rPr lang="el-GR" sz="1600" b="0" i="0" dirty="0">
                <a:solidFill>
                  <a:srgbClr val="080808"/>
                </a:solidFill>
                <a:effectLst/>
                <a:latin typeface="fira sans"/>
              </a:rPr>
              <a:t>, ο </a:t>
            </a:r>
            <a:r>
              <a:rPr lang="el-GR" sz="1600" b="0" i="0" dirty="0" err="1">
                <a:solidFill>
                  <a:srgbClr val="080808"/>
                </a:solidFill>
                <a:effectLst/>
                <a:latin typeface="fira sans"/>
              </a:rPr>
              <a:t>Kαζαντζάκης</a:t>
            </a:r>
            <a:r>
              <a:rPr lang="el-GR" sz="1600" b="0" i="0" dirty="0">
                <a:solidFill>
                  <a:srgbClr val="080808"/>
                </a:solidFill>
                <a:effectLst/>
                <a:latin typeface="fira sans"/>
              </a:rPr>
              <a:t> ξαναβρέθηκε στη Ρωσία, όπου ολοκλήρωσε ένα κινηματογραφικό σενάριο με θέμα τη Ρωσική Επανάσταση.</a:t>
            </a:r>
          </a:p>
        </p:txBody>
      </p:sp>
    </p:spTree>
    <p:extLst>
      <p:ext uri="{BB962C8B-B14F-4D97-AF65-F5344CB8AC3E}">
        <p14:creationId xmlns:p14="http://schemas.microsoft.com/office/powerpoint/2010/main" val="3037130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8AD6BC-7F1F-45FB-81C6-314A67A948C8}"/>
              </a:ext>
            </a:extLst>
          </p:cNvPr>
          <p:cNvSpPr txBox="1"/>
          <p:nvPr/>
        </p:nvSpPr>
        <p:spPr>
          <a:xfrm>
            <a:off x="215283" y="427660"/>
            <a:ext cx="6094520" cy="6247864"/>
          </a:xfrm>
          <a:prstGeom prst="rect">
            <a:avLst/>
          </a:prstGeom>
          <a:solidFill>
            <a:schemeClr val="bg1"/>
          </a:solidFill>
        </p:spPr>
        <p:txBody>
          <a:bodyPr wrap="square">
            <a:spAutoFit/>
          </a:bodyPr>
          <a:lstStyle/>
          <a:p>
            <a:pPr algn="just"/>
            <a:r>
              <a:rPr lang="el-GR" sz="1600" b="0" i="0" dirty="0">
                <a:solidFill>
                  <a:srgbClr val="080808"/>
                </a:solidFill>
                <a:effectLst/>
                <a:latin typeface="fira sans"/>
              </a:rPr>
              <a:t>Το Μάιο του 1929 απομονώθηκε σε ένα αγρόκτημα της </a:t>
            </a:r>
            <a:r>
              <a:rPr lang="el-GR" sz="1600" b="0" i="0" dirty="0" err="1">
                <a:solidFill>
                  <a:srgbClr val="080808"/>
                </a:solidFill>
                <a:effectLst/>
                <a:latin typeface="fira sans"/>
              </a:rPr>
              <a:t>Tσεχοσλοβακίας</a:t>
            </a:r>
            <a:r>
              <a:rPr lang="el-GR" sz="1600" b="0" i="0" dirty="0">
                <a:solidFill>
                  <a:srgbClr val="080808"/>
                </a:solidFill>
                <a:effectLst/>
                <a:latin typeface="fira sans"/>
              </a:rPr>
              <a:t>, όπου ολοκλήρωσε στα γαλλικά, τα μυθιστορήματα «</a:t>
            </a:r>
            <a:r>
              <a:rPr lang="el-GR" sz="1600" b="0" i="0" dirty="0" err="1">
                <a:solidFill>
                  <a:srgbClr val="080808"/>
                </a:solidFill>
                <a:effectLst/>
                <a:latin typeface="fira sans"/>
              </a:rPr>
              <a:t>Toda-Raba</a:t>
            </a:r>
            <a:r>
              <a:rPr lang="el-GR" sz="1600" b="0" i="0" dirty="0">
                <a:solidFill>
                  <a:srgbClr val="080808"/>
                </a:solidFill>
                <a:effectLst/>
                <a:latin typeface="fira sans"/>
              </a:rPr>
              <a:t>» και «</a:t>
            </a:r>
            <a:r>
              <a:rPr lang="el-GR" sz="1600" b="0" i="0" dirty="0" err="1">
                <a:solidFill>
                  <a:srgbClr val="080808"/>
                </a:solidFill>
                <a:effectLst/>
                <a:latin typeface="fira sans"/>
              </a:rPr>
              <a:t>Kapetan</a:t>
            </a:r>
            <a:r>
              <a:rPr lang="el-GR" sz="1600" b="0" i="0" dirty="0">
                <a:solidFill>
                  <a:srgbClr val="080808"/>
                </a:solidFill>
                <a:effectLst/>
                <a:latin typeface="fira sans"/>
              </a:rPr>
              <a:t> </a:t>
            </a:r>
            <a:r>
              <a:rPr lang="el-GR" sz="1600" b="0" i="0" dirty="0" err="1">
                <a:solidFill>
                  <a:srgbClr val="080808"/>
                </a:solidFill>
                <a:effectLst/>
                <a:latin typeface="fira sans"/>
              </a:rPr>
              <a:t>Elia</a:t>
            </a:r>
            <a:r>
              <a:rPr lang="el-GR" sz="1600" b="0" i="0" dirty="0">
                <a:solidFill>
                  <a:srgbClr val="080808"/>
                </a:solidFill>
                <a:effectLst/>
                <a:latin typeface="fira sans"/>
              </a:rPr>
              <a:t>», προάγγελο του «Καπετάν Μιχάλη». Τα έργα αυτά εντάσσονταν στην προσπάθεια του Καζαντζάκη να καταξιωθεί διεθνώς ως συγγραφέας. Η γαλλική έκδοση του μυθιστορήματος «</a:t>
            </a:r>
            <a:r>
              <a:rPr lang="el-GR" sz="1600" b="0" i="0" dirty="0" err="1">
                <a:solidFill>
                  <a:srgbClr val="080808"/>
                </a:solidFill>
                <a:effectLst/>
                <a:latin typeface="fira sans"/>
              </a:rPr>
              <a:t>Toda-Raba</a:t>
            </a:r>
            <a:r>
              <a:rPr lang="el-GR" sz="1600" b="0" i="0" dirty="0">
                <a:solidFill>
                  <a:srgbClr val="080808"/>
                </a:solidFill>
                <a:effectLst/>
                <a:latin typeface="fira sans"/>
              </a:rPr>
              <a:t>» κυκλοφόρησε με το ψευδώνυμο Νικολάι Καζάν.</a:t>
            </a:r>
          </a:p>
          <a:p>
            <a:pPr algn="just"/>
            <a:r>
              <a:rPr lang="el-GR" sz="1600" b="0" i="0" dirty="0">
                <a:solidFill>
                  <a:srgbClr val="080808"/>
                </a:solidFill>
                <a:effectLst/>
                <a:latin typeface="fira sans"/>
              </a:rPr>
              <a:t>Το 1931 επέστρεψε στην Ελλάδα κι εγκαταστάθηκε εκ νέου στην Αίγινα, όπου ανέλαβε τη συγγραφή ενός </a:t>
            </a:r>
            <a:r>
              <a:rPr lang="el-GR" sz="1600" b="0" i="0" dirty="0" err="1">
                <a:solidFill>
                  <a:srgbClr val="080808"/>
                </a:solidFill>
                <a:effectLst/>
                <a:latin typeface="fira sans"/>
              </a:rPr>
              <a:t>Γαλλοελληνικού</a:t>
            </a:r>
            <a:r>
              <a:rPr lang="el-GR" sz="1600" b="0" i="0" dirty="0">
                <a:solidFill>
                  <a:srgbClr val="080808"/>
                </a:solidFill>
                <a:effectLst/>
                <a:latin typeface="fira sans"/>
              </a:rPr>
              <a:t> λεξικού για βιοποριστικούς λόγους. Μετέφρασε, ακόμα, τη «Θεία Κωμωδία» του </a:t>
            </a:r>
            <a:r>
              <a:rPr lang="el-GR" sz="1600" b="0" i="0" dirty="0" err="1">
                <a:solidFill>
                  <a:srgbClr val="080808"/>
                </a:solidFill>
                <a:effectLst/>
                <a:latin typeface="fira sans"/>
              </a:rPr>
              <a:t>Δάντη</a:t>
            </a:r>
            <a:r>
              <a:rPr lang="el-GR" sz="1600" b="0" i="0" dirty="0">
                <a:solidFill>
                  <a:srgbClr val="080808"/>
                </a:solidFill>
                <a:effectLst/>
                <a:latin typeface="fira sans"/>
              </a:rPr>
              <a:t> κι έγραψε ένα μέρος των ωδών που αργότερα ενσωματώθηκαν στις «Τερτσίνες» (1960). Το 1935 πραγματοποίησε ταξίδι στην Ιαπωνία και την </a:t>
            </a:r>
            <a:r>
              <a:rPr lang="el-GR" sz="1600" b="0" i="0" dirty="0" err="1">
                <a:solidFill>
                  <a:srgbClr val="080808"/>
                </a:solidFill>
                <a:effectLst/>
                <a:latin typeface="fira sans"/>
              </a:rPr>
              <a:t>Kίνα</a:t>
            </a:r>
            <a:r>
              <a:rPr lang="el-GR" sz="1600" b="0" i="0" dirty="0">
                <a:solidFill>
                  <a:srgbClr val="080808"/>
                </a:solidFill>
                <a:effectLst/>
                <a:latin typeface="fira sans"/>
              </a:rPr>
              <a:t>, εμπλουτίζοντας τα ταξιδιωτικά του κείμενα, ενώ ως απεσταλμένος της «Καθημερινής» κάλυψε τον </a:t>
            </a:r>
            <a:r>
              <a:rPr lang="el-GR" sz="1600" b="0" i="0" u="none" strike="noStrike" dirty="0">
                <a:solidFill>
                  <a:srgbClr val="000000"/>
                </a:solidFill>
                <a:effectLst/>
                <a:latin typeface="fira sans"/>
                <a:hlinkClick r:id="rId2"/>
              </a:rPr>
              <a:t>Ισπανικό Εμφύλιο</a:t>
            </a:r>
            <a:r>
              <a:rPr lang="el-GR" sz="1600" b="0" i="0" dirty="0">
                <a:solidFill>
                  <a:srgbClr val="080808"/>
                </a:solidFill>
                <a:effectLst/>
                <a:latin typeface="fira sans"/>
              </a:rPr>
              <a:t> (1936).</a:t>
            </a:r>
          </a:p>
          <a:p>
            <a:pPr algn="just"/>
            <a:r>
              <a:rPr lang="el-GR" sz="1600" b="0" i="0" dirty="0">
                <a:solidFill>
                  <a:srgbClr val="080808"/>
                </a:solidFill>
                <a:effectLst/>
                <a:latin typeface="fira sans"/>
              </a:rPr>
              <a:t>Το 1938 ολοκλήρωσε την «Οδύσσεια», ένα επικό ποίημα στα πρότυπα της ομηρικής «Οδύσσειας», αποτελούμενο από συνολικά 33.333 στίχους και 24 ραψωδίες. Για το έργο αυτό, ο Καζαντζάκης εργαζόταν για δεκατρία χρόνια και πριν από την τελική του μορφή, προηγήθηκαν οκτώ αναθεωρημένες γραφές. Το ποίημα ξεκινά από την επιστροφή του Οδυσσέα στην Ιθάκη και αποτελεί μια νέα περιπλάνηση του ανικανοποίητου ήρωα, που προσπαθεί να κατακτήσει την «πλέρια λευτεριά». Ο Καζαντζάκης θέλησε να γράψει το έπος του σύγχρονου ανθρώπου, γι' αυτό θεωρούσε την «Οδύσσεια» ως το σπουδαιότερο έργο του.</a:t>
            </a:r>
          </a:p>
        </p:txBody>
      </p:sp>
      <p:sp>
        <p:nvSpPr>
          <p:cNvPr id="5" name="TextBox 4">
            <a:extLst>
              <a:ext uri="{FF2B5EF4-FFF2-40B4-BE49-F238E27FC236}">
                <a16:creationId xmlns:a16="http://schemas.microsoft.com/office/drawing/2014/main" id="{4ABFA88C-53AE-469E-82D4-0E13076C485B}"/>
              </a:ext>
            </a:extLst>
          </p:cNvPr>
          <p:cNvSpPr txBox="1"/>
          <p:nvPr/>
        </p:nvSpPr>
        <p:spPr>
          <a:xfrm>
            <a:off x="6309803" y="464703"/>
            <a:ext cx="5666914" cy="1815882"/>
          </a:xfrm>
          <a:prstGeom prst="rect">
            <a:avLst/>
          </a:prstGeom>
          <a:solidFill>
            <a:schemeClr val="bg1"/>
          </a:solidFill>
        </p:spPr>
        <p:txBody>
          <a:bodyPr wrap="square">
            <a:spAutoFit/>
          </a:bodyPr>
          <a:lstStyle/>
          <a:p>
            <a:pPr algn="just"/>
            <a:r>
              <a:rPr lang="el-GR" sz="1600" b="0" i="0" dirty="0">
                <a:solidFill>
                  <a:srgbClr val="080808"/>
                </a:solidFill>
                <a:effectLst/>
                <a:latin typeface="fira sans"/>
              </a:rPr>
              <a:t>Το ίδιο διάστημα, πλήθος κειμένων του δημοσιεύτηκαν σε εφημερίδες ή περιοδικά, ενώ γράφει στα γαλλικά το μυθιστόρημά του «</a:t>
            </a:r>
            <a:r>
              <a:rPr lang="el-GR" sz="1600" b="0" i="0" dirty="0" err="1">
                <a:solidFill>
                  <a:srgbClr val="080808"/>
                </a:solidFill>
                <a:effectLst/>
                <a:latin typeface="fira sans"/>
              </a:rPr>
              <a:t>Le</a:t>
            </a:r>
            <a:r>
              <a:rPr lang="el-GR" sz="1600" b="0" i="0" dirty="0">
                <a:solidFill>
                  <a:srgbClr val="080808"/>
                </a:solidFill>
                <a:effectLst/>
                <a:latin typeface="fira sans"/>
              </a:rPr>
              <a:t> </a:t>
            </a:r>
            <a:r>
              <a:rPr lang="el-GR" sz="1600" b="0" i="0" dirty="0" err="1">
                <a:solidFill>
                  <a:srgbClr val="080808"/>
                </a:solidFill>
                <a:effectLst/>
                <a:latin typeface="fira sans"/>
              </a:rPr>
              <a:t>Jardin</a:t>
            </a:r>
            <a:r>
              <a:rPr lang="el-GR" sz="1600" b="0" i="0" dirty="0">
                <a:solidFill>
                  <a:srgbClr val="080808"/>
                </a:solidFill>
                <a:effectLst/>
                <a:latin typeface="fira sans"/>
              </a:rPr>
              <a:t> des </a:t>
            </a:r>
            <a:r>
              <a:rPr lang="el-GR" sz="1600" b="0" i="0" dirty="0" err="1">
                <a:solidFill>
                  <a:srgbClr val="080808"/>
                </a:solidFill>
                <a:effectLst/>
                <a:latin typeface="fira sans"/>
              </a:rPr>
              <a:t>Rochers</a:t>
            </a:r>
            <a:r>
              <a:rPr lang="el-GR" sz="1600" b="0" i="0" dirty="0">
                <a:solidFill>
                  <a:srgbClr val="080808"/>
                </a:solidFill>
                <a:effectLst/>
                <a:latin typeface="fira sans"/>
              </a:rPr>
              <a:t>» («Ο Βραχόκηπος»), αντλώντας στοιχεία από τις πρόσφατες εμπειρίες του από την Άπω Ανατολή.</a:t>
            </a:r>
          </a:p>
          <a:p>
            <a:pPr algn="just"/>
            <a:br>
              <a:rPr lang="el-GR" sz="1600" dirty="0"/>
            </a:br>
            <a:endParaRPr lang="el-GR" sz="1600" dirty="0"/>
          </a:p>
        </p:txBody>
      </p:sp>
      <p:pic>
        <p:nvPicPr>
          <p:cNvPr id="7" name="Εικόνα 6">
            <a:extLst>
              <a:ext uri="{FF2B5EF4-FFF2-40B4-BE49-F238E27FC236}">
                <a16:creationId xmlns:a16="http://schemas.microsoft.com/office/drawing/2014/main" id="{4F440038-9AB2-45CA-8A50-595471F5BC77}"/>
              </a:ext>
            </a:extLst>
          </p:cNvPr>
          <p:cNvPicPr>
            <a:picLocks noChangeAspect="1"/>
          </p:cNvPicPr>
          <p:nvPr/>
        </p:nvPicPr>
        <p:blipFill>
          <a:blip r:embed="rId3"/>
          <a:stretch>
            <a:fillRect/>
          </a:stretch>
        </p:blipFill>
        <p:spPr>
          <a:xfrm>
            <a:off x="7805137" y="2553116"/>
            <a:ext cx="2476500" cy="3438525"/>
          </a:xfrm>
          <a:prstGeom prst="rect">
            <a:avLst/>
          </a:prstGeom>
        </p:spPr>
      </p:pic>
    </p:spTree>
    <p:extLst>
      <p:ext uri="{BB962C8B-B14F-4D97-AF65-F5344CB8AC3E}">
        <p14:creationId xmlns:p14="http://schemas.microsoft.com/office/powerpoint/2010/main" val="1938903762"/>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104</TotalTime>
  <Words>3764</Words>
  <Application>Microsoft Office PowerPoint</Application>
  <PresentationFormat>Ευρεία οθόνη</PresentationFormat>
  <Paragraphs>275</Paragraphs>
  <Slides>23</Slides>
  <Notes>0</Notes>
  <HiddenSlides>0</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23</vt:i4>
      </vt:variant>
    </vt:vector>
  </HeadingPairs>
  <TitlesOfParts>
    <vt:vector size="36" baseType="lpstr">
      <vt:lpstr>Arial</vt:lpstr>
      <vt:lpstr>Calibri</vt:lpstr>
      <vt:lpstr>Century Gothic</vt:lpstr>
      <vt:lpstr>fira sans</vt:lpstr>
      <vt:lpstr>fira sans condensed</vt:lpstr>
      <vt:lpstr>HelveticaNeue-Light</vt:lpstr>
      <vt:lpstr>Lucida Sans Unicode</vt:lpstr>
      <vt:lpstr>Open Sans</vt:lpstr>
      <vt:lpstr>Roboto</vt:lpstr>
      <vt:lpstr>Verdana</vt:lpstr>
      <vt:lpstr>Wingdings</vt:lpstr>
      <vt:lpstr>Wingdings 3</vt:lpstr>
      <vt:lpstr>Θρόισμα</vt:lpstr>
      <vt:lpstr> &lt;&lt;Βίος και Πολιτεία του Αλέξη Ζορμπά&gt;&gt;, ΝΙΚΟΣ ΚΑΖΑΝΤΖΑΚΗΣ (1883 – 1957)</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User;ΤΑΣΙΟΠΟΥΛΟΥ</dc:creator>
  <cp:lastModifiedBy>User</cp:lastModifiedBy>
  <cp:revision>12</cp:revision>
  <dcterms:created xsi:type="dcterms:W3CDTF">2021-02-16T17:52:14Z</dcterms:created>
  <dcterms:modified xsi:type="dcterms:W3CDTF">2021-02-19T18:21:18Z</dcterms:modified>
</cp:coreProperties>
</file>