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3" r:id="rId3"/>
    <p:sldId id="281" r:id="rId4"/>
    <p:sldId id="285" r:id="rId5"/>
    <p:sldId id="279" r:id="rId6"/>
    <p:sldId id="280" r:id="rId7"/>
    <p:sldId id="274" r:id="rId8"/>
    <p:sldId id="257" r:id="rId9"/>
    <p:sldId id="258" r:id="rId10"/>
    <p:sldId id="286" r:id="rId11"/>
    <p:sldId id="259" r:id="rId12"/>
    <p:sldId id="260" r:id="rId13"/>
    <p:sldId id="261" r:id="rId14"/>
    <p:sldId id="262" r:id="rId15"/>
    <p:sldId id="263" r:id="rId16"/>
    <p:sldId id="264" r:id="rId17"/>
    <p:sldId id="284" r:id="rId18"/>
    <p:sldId id="265" r:id="rId19"/>
    <p:sldId id="275" r:id="rId20"/>
    <p:sldId id="277" r:id="rId21"/>
    <p:sldId id="276" r:id="rId22"/>
    <p:sldId id="278" r:id="rId23"/>
    <p:sldId id="273" r:id="rId24"/>
    <p:sldId id="282"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B33F4766-6AFB-4D7E-9D37-3E95453DF983}"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27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FE002-B12B-4C66-AA21-6748E22CE092}" type="datetimeFigureOut">
              <a:rPr lang="el-GR" smtClean="0"/>
              <a:t>11/11/2020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104283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807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56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90140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722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75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63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49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320964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FE002-B12B-4C66-AA21-6748E22CE092}" type="datetimeFigureOut">
              <a:rPr lang="el-GR" smtClean="0"/>
              <a:t>11/11/2020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3F4766-6AFB-4D7E-9D37-3E95453DF983}"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59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FE002-B12B-4C66-AA21-6748E22CE092}" type="datetimeFigureOut">
              <a:rPr lang="el-GR" smtClean="0"/>
              <a:t>11/11/2020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105499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FE002-B12B-4C66-AA21-6748E22CE092}" type="datetimeFigureOut">
              <a:rPr lang="el-GR" smtClean="0"/>
              <a:t>11/11/2020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3F4766-6AFB-4D7E-9D37-3E95453DF983}"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12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7FE002-B12B-4C66-AA21-6748E22CE092}" type="datetimeFigureOut">
              <a:rPr lang="el-GR" smtClean="0"/>
              <a:t>11/11/2020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3F4766-6AFB-4D7E-9D37-3E95453DF98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7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FE002-B12B-4C66-AA21-6748E22CE092}" type="datetimeFigureOut">
              <a:rPr lang="el-GR" smtClean="0"/>
              <a:t>11/11/2020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343993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FE002-B12B-4C66-AA21-6748E22CE092}" type="datetimeFigureOut">
              <a:rPr lang="el-GR" smtClean="0"/>
              <a:t>11/11/2020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3F4766-6AFB-4D7E-9D37-3E95453DF983}"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0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FE002-B12B-4C66-AA21-6748E22CE092}" type="datetimeFigureOut">
              <a:rPr lang="el-GR" smtClean="0"/>
              <a:t>11/11/2020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3F4766-6AFB-4D7E-9D37-3E95453DF983}" type="slidenum">
              <a:rPr lang="el-GR" smtClean="0"/>
              <a:t>‹#›</a:t>
            </a:fld>
            <a:endParaRPr lang="el-GR"/>
          </a:p>
        </p:txBody>
      </p:sp>
    </p:spTree>
    <p:extLst>
      <p:ext uri="{BB962C8B-B14F-4D97-AF65-F5344CB8AC3E}">
        <p14:creationId xmlns:p14="http://schemas.microsoft.com/office/powerpoint/2010/main" val="391776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7FE002-B12B-4C66-AA21-6748E22CE092}" type="datetimeFigureOut">
              <a:rPr lang="el-GR" smtClean="0"/>
              <a:t>11/11/2020</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3F4766-6AFB-4D7E-9D37-3E95453DF983}" type="slidenum">
              <a:rPr lang="el-GR" smtClean="0"/>
              <a:t>‹#›</a:t>
            </a:fld>
            <a:endParaRPr lang="el-GR"/>
          </a:p>
        </p:txBody>
      </p:sp>
    </p:spTree>
    <p:extLst>
      <p:ext uri="{BB962C8B-B14F-4D97-AF65-F5344CB8AC3E}">
        <p14:creationId xmlns:p14="http://schemas.microsoft.com/office/powerpoint/2010/main" val="2934093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2dqEmYs_30&amp;feature=emb_title" TargetMode="External"/><Relationship Id="rId2" Type="http://schemas.openxmlformats.org/officeDocument/2006/relationships/hyperlink" Target="https://video.link/w/q93k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video.link/w/oE3k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2_02.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iefimerida.gr/news/203433/monon-ese-rotokrite-eikastikos-dialogo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books.edu.gr/ebooks/v/html/8547/2218/Keimena-Neoellinikis-Logotechnias_G-Gymnasiou_html-empl/index02_02.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l.wikipedia.org/wiki/%CE%92%CE%B9%CF%84%CF%83%CE%AD%CE%BD%CF%84%CE%B6%CE%BF%CF%82_%CE%9A%CE%BF%CF%81%CE%BD%CE%AC%CF%81%CE%BF%CF%82#cite_note-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7_%CE%98%CF%85%CF%83%CE%AF%CE%B1_%CF%84%CE%BF%CF%85_%CE%91%CE%B2%CF%81%CE%B1%CE%AC%CE%BC_(%CE%B4%CF%81%CE%AC%CE%BC%CE%B1)" TargetMode="External"/><Relationship Id="rId3" Type="http://schemas.openxmlformats.org/officeDocument/2006/relationships/hyperlink" Target="https://el.wikipedia.org/wiki/%CE%97%CF%81%CE%AC%CE%BA%CE%BB%CE%B5%CE%B9%CE%BF_%CE%9A%CF%81%CE%AE%CF%84%CE%B7%CF%82" TargetMode="External"/><Relationship Id="rId7" Type="http://schemas.openxmlformats.org/officeDocument/2006/relationships/hyperlink" Target="https://el.wikipedia.org/wiki/%CE%95%CF%81%CF%89%CF%84%CF%8C%CE%BA%CF%81%CE%B9%CF%84%CE%BF%CF%82" TargetMode="External"/><Relationship Id="rId2" Type="http://schemas.openxmlformats.org/officeDocument/2006/relationships/hyperlink" Target="https://el.wikipedia.org/wiki/%CE%92%CE%B9%CF%84%CF%83%CE%AD%CE%BD%CF%84%CE%B6%CE%BF%CF%82_%CE%9A%CE%BF%CF%81%CE%BD%CE%AC%CF%81%CE%BF%CF%82" TargetMode="External"/><Relationship Id="rId1" Type="http://schemas.openxmlformats.org/officeDocument/2006/relationships/slideLayout" Target="../slideLayouts/slideLayout7.xml"/><Relationship Id="rId6" Type="http://schemas.openxmlformats.org/officeDocument/2006/relationships/hyperlink" Target="https://el.wikipedia.org/wiki/%CE%A3%CF%85%CE%B3%CE%B3%CF%81%CE%B1%CF%86%CE%AD%CE%B1%CF%82" TargetMode="External"/><Relationship Id="rId5" Type="http://schemas.openxmlformats.org/officeDocument/2006/relationships/hyperlink" Target="https://el.wikipedia.org/wiki/%CE%9A%CF%81%CE%B7%CF%84%CE%B9%CE%BA%CE%AE_%CE%BB%CE%BF%CE%B3%CE%BF%CF%84%CE%B5%CF%87%CE%BD%CE%AF%CE%B1_%CF%84%CE%B7%CF%82_%CE%92%CE%B5%CE%BD%CE%B5%CF%84%CE%BF%CE%BA%CF%81%CE%B1%CF%84%CE%AF%CE%B1%CF%82" TargetMode="External"/><Relationship Id="rId4" Type="http://schemas.openxmlformats.org/officeDocument/2006/relationships/hyperlink" Target="https://el.wikipedia.org/wiki/%CE%A0%CE%BF%CE%AF%CE%B7%CF%83%CE%B7"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91%CE%BD%CE%B4%CF%81%CE%AD%CE%B1%CF%82_%CE%9A%CE%BF%CF%81%CE%BD%CE%AC%CF%81%CE%BF%CF%82" TargetMode="External"/><Relationship Id="rId3" Type="http://schemas.openxmlformats.org/officeDocument/2006/relationships/hyperlink" Target="https://el.wikipedia.org/wiki/%CE%97%CF%81%CE%AC%CE%BA%CE%BB%CE%B5%CE%B9%CE%BF" TargetMode="External"/><Relationship Id="rId7" Type="http://schemas.openxmlformats.org/officeDocument/2006/relationships/hyperlink" Target="https://el.wikipedia.org/wiki/%CE%92%CE%B9%CF%84%CF%83%CE%AD%CE%BD%CF%84%CE%B6%CE%BF%CF%82_%CE%9A%CE%BF%CF%81%CE%BD%CE%AC%CF%81%CE%BF%CF%82#cite_note-4" TargetMode="External"/><Relationship Id="rId2" Type="http://schemas.openxmlformats.org/officeDocument/2006/relationships/hyperlink" Target="https://el.wikipedia.org/wiki/1635" TargetMode="External"/><Relationship Id="rId1" Type="http://schemas.openxmlformats.org/officeDocument/2006/relationships/slideLayout" Target="../slideLayouts/slideLayout7.xml"/><Relationship Id="rId6" Type="http://schemas.openxmlformats.org/officeDocument/2006/relationships/hyperlink" Target="https://el.wikipedia.org/wiki/%CE%9A.%CE%98._%CE%94%CE%B7%CE%BC%CE%B1%CF%81%CE%AC%CF%82" TargetMode="External"/><Relationship Id="rId5" Type="http://schemas.openxmlformats.org/officeDocument/2006/relationships/hyperlink" Target="https://el.wikipedia.org/wiki/%CE%92%CE%B9%CF%84%CF%83%CE%AD%CE%BD%CF%84%CE%B6%CE%BF%CF%82_%CE%9A%CE%BF%CF%81%CE%BD%CE%AC%CF%81%CE%BF%CF%82#cite_note-3" TargetMode="External"/><Relationship Id="rId10" Type="http://schemas.openxmlformats.org/officeDocument/2006/relationships/hyperlink" Target="https://el.wikipedia.org/wiki/%CE%92%CE%B9%CF%84%CF%83%CE%AD%CE%BD%CF%84%CE%B6%CE%BF%CF%82_%CE%9A%CE%BF%CF%81%CE%BD%CE%AC%CF%81%CE%BF%CF%82#cite_note-6" TargetMode="External"/><Relationship Id="rId4" Type="http://schemas.openxmlformats.org/officeDocument/2006/relationships/hyperlink" Target="https://el.wikipedia.org/wiki/%CE%9B%CE%AF%CE%BD%CE%BF%CF%82_%CE%A0%CE%BF%CE%BB%CE%AF%CF%84%CE%B7%CF%82" TargetMode="External"/><Relationship Id="rId9" Type="http://schemas.openxmlformats.org/officeDocument/2006/relationships/hyperlink" Target="https://el.wikipedia.org/wiki/%CE%92%CE%B9%CF%84%CF%83%CE%AD%CE%BD%CF%84%CE%B6%CE%BF%CF%82_%CE%9A%CE%BF%CF%81%CE%BD%CE%AC%CF%81%CE%BF%CF%82#cite_note-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8%CE%B5%CF%8C%CF%86%CE%B9%CE%BB%CE%BF%CF%82_%CE%A7%CE%B1%CF%84%CE%B6%CE%B7%CE%BC%CE%B9%CF%87%CE%B1%CE%AE%CE%BB"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l-GR" b="1" dirty="0"/>
            </a:br>
            <a:r>
              <a:rPr lang="el-GR" b="1" i="1" dirty="0" err="1">
                <a:solidFill>
                  <a:srgbClr val="0070C0"/>
                </a:solidFill>
                <a:effectLst/>
                <a:latin typeface="Roboto Slab"/>
              </a:rPr>
              <a:t>Ερωτόκριτος</a:t>
            </a:r>
            <a:br>
              <a:rPr lang="el-GR" b="0" i="0" dirty="0">
                <a:solidFill>
                  <a:srgbClr val="555555"/>
                </a:solidFill>
                <a:effectLst/>
                <a:latin typeface="Roboto Slab"/>
              </a:rPr>
            </a:br>
            <a:endParaRPr lang="el-GR" b="1" dirty="0"/>
          </a:p>
        </p:txBody>
      </p:sp>
      <p:sp>
        <p:nvSpPr>
          <p:cNvPr id="3" name="TextBox 2"/>
          <p:cNvSpPr txBox="1"/>
          <p:nvPr/>
        </p:nvSpPr>
        <p:spPr>
          <a:xfrm>
            <a:off x="4497859" y="3781168"/>
            <a:ext cx="4709944" cy="584775"/>
          </a:xfrm>
          <a:prstGeom prst="rect">
            <a:avLst/>
          </a:prstGeom>
          <a:noFill/>
        </p:spPr>
        <p:txBody>
          <a:bodyPr wrap="none" rtlCol="0">
            <a:spAutoFit/>
          </a:bodyPr>
          <a:lstStyle/>
          <a:p>
            <a:r>
              <a:rPr lang="el-GR" sz="3200" b="1" i="1" dirty="0" err="1">
                <a:solidFill>
                  <a:srgbClr val="000000"/>
                </a:solidFill>
                <a:effectLst/>
                <a:latin typeface="Georgia" panose="02040502050405020303" pitchFamily="18" charset="0"/>
              </a:rPr>
              <a:t>Βιτσέντζου</a:t>
            </a:r>
            <a:r>
              <a:rPr lang="el-GR" sz="3200" b="1" i="1" dirty="0">
                <a:solidFill>
                  <a:srgbClr val="000000"/>
                </a:solidFill>
                <a:effectLst/>
                <a:latin typeface="Georgia" panose="02040502050405020303" pitchFamily="18" charset="0"/>
              </a:rPr>
              <a:t> Κορνάρου</a:t>
            </a:r>
            <a:endParaRPr lang="el-GR" sz="3200" b="1" i="1" dirty="0"/>
          </a:p>
        </p:txBody>
      </p:sp>
    </p:spTree>
    <p:extLst>
      <p:ext uri="{BB962C8B-B14F-4D97-AF65-F5344CB8AC3E}">
        <p14:creationId xmlns:p14="http://schemas.microsoft.com/office/powerpoint/2010/main" val="6583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D61A074-0AA3-4249-9B9D-07CDB0896DA3}"/>
              </a:ext>
            </a:extLst>
          </p:cNvPr>
          <p:cNvSpPr txBox="1">
            <a:spLocks/>
          </p:cNvSpPr>
          <p:nvPr/>
        </p:nvSpPr>
        <p:spPr>
          <a:xfrm>
            <a:off x="924697" y="772357"/>
            <a:ext cx="10678417" cy="5190681"/>
          </a:xfrm>
          <a:prstGeom prst="rect">
            <a:avLst/>
          </a:prstGeom>
          <a:ln>
            <a:solidFill>
              <a:srgbClr val="FF0000"/>
            </a:solidFill>
          </a:ln>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a:r>
              <a:rPr lang="el-GR" sz="1800" dirty="0">
                <a:solidFill>
                  <a:srgbClr val="000000"/>
                </a:solidFill>
                <a:latin typeface="trebuchet ms" panose="020B0603020202020204" pitchFamily="34" charset="0"/>
              </a:rPr>
              <a:t>Ο </a:t>
            </a:r>
            <a:r>
              <a:rPr lang="el-GR" sz="1800" dirty="0" err="1">
                <a:solidFill>
                  <a:srgbClr val="000000"/>
                </a:solidFill>
                <a:latin typeface="trebuchet ms" panose="020B0603020202020204" pitchFamily="34" charset="0"/>
              </a:rPr>
              <a:t>Πεζόστρατος</a:t>
            </a:r>
            <a:r>
              <a:rPr lang="el-GR" sz="1800" dirty="0">
                <a:solidFill>
                  <a:srgbClr val="000000"/>
                </a:solidFill>
                <a:latin typeface="trebuchet ms" panose="020B0603020202020204" pitchFamily="34" charset="0"/>
              </a:rPr>
              <a:t> πριν αποκαλύψει ότι οι νέοι είναι σφοδρά ερωτευμένοι και αποφασισμένοι να παντρευτούν, αναπτύσσει κάποια </a:t>
            </a:r>
            <a:r>
              <a:rPr lang="el-GR" sz="1800" dirty="0">
                <a:solidFill>
                  <a:srgbClr val="FF0000"/>
                </a:solidFill>
                <a:latin typeface="trebuchet ms" panose="020B0603020202020204" pitchFamily="34" charset="0"/>
              </a:rPr>
              <a:t>ε π ι χ ε ι ρ ή μ α τ α </a:t>
            </a:r>
            <a:r>
              <a:rPr lang="el-GR" sz="1800" dirty="0">
                <a:solidFill>
                  <a:srgbClr val="000000"/>
                </a:solidFill>
                <a:latin typeface="trebuchet ms" panose="020B0603020202020204" pitchFamily="34" charset="0"/>
              </a:rPr>
              <a:t>,  </a:t>
            </a:r>
          </a:p>
          <a:p>
            <a:pPr marL="0" indent="0" algn="ctr">
              <a:buNone/>
            </a:pPr>
            <a:r>
              <a:rPr lang="el-GR" sz="1800" dirty="0">
                <a:solidFill>
                  <a:srgbClr val="000000"/>
                </a:solidFill>
                <a:latin typeface="trebuchet ms" panose="020B0603020202020204" pitchFamily="34" charset="0"/>
              </a:rPr>
              <a:t>με τα οποία προσπαθεί να πείσει τον βασιλιά:</a:t>
            </a:r>
            <a:endParaRPr lang="el-GR" sz="1800" dirty="0">
              <a:solidFill>
                <a:srgbClr val="FF0000"/>
              </a:solidFill>
            </a:endParaRPr>
          </a:p>
          <a:p>
            <a:endParaRPr lang="el-GR" sz="2000" dirty="0">
              <a:solidFill>
                <a:srgbClr val="FF0000"/>
              </a:solidFill>
            </a:endParaRPr>
          </a:p>
          <a:p>
            <a:endParaRPr lang="el-GR" sz="2000" dirty="0">
              <a:solidFill>
                <a:srgbClr val="FF0000"/>
              </a:solidFill>
            </a:endParaRPr>
          </a:p>
        </p:txBody>
      </p:sp>
      <p:graphicFrame>
        <p:nvGraphicFramePr>
          <p:cNvPr id="3" name="Πίνακας 3">
            <a:extLst>
              <a:ext uri="{FF2B5EF4-FFF2-40B4-BE49-F238E27FC236}">
                <a16:creationId xmlns:a16="http://schemas.microsoft.com/office/drawing/2014/main" id="{DCA6CE90-A8BE-4DCB-8C5E-6E3C687AA7DE}"/>
              </a:ext>
            </a:extLst>
          </p:cNvPr>
          <p:cNvGraphicFramePr>
            <a:graphicFrameLocks noGrp="1"/>
          </p:cNvGraphicFramePr>
          <p:nvPr>
            <p:extLst>
              <p:ext uri="{D42A27DB-BD31-4B8C-83A1-F6EECF244321}">
                <p14:modId xmlns:p14="http://schemas.microsoft.com/office/powerpoint/2010/main" val="3405231034"/>
              </p:ext>
            </p:extLst>
          </p:nvPr>
        </p:nvGraphicFramePr>
        <p:xfrm>
          <a:off x="825623" y="2095130"/>
          <a:ext cx="10608816" cy="4110975"/>
        </p:xfrm>
        <a:graphic>
          <a:graphicData uri="http://schemas.openxmlformats.org/drawingml/2006/table">
            <a:tbl>
              <a:tblPr firstRow="1" bandRow="1">
                <a:tableStyleId>{5C22544A-7EE6-4342-B048-85BDC9FD1C3A}</a:tableStyleId>
              </a:tblPr>
              <a:tblGrid>
                <a:gridCol w="10608816">
                  <a:extLst>
                    <a:ext uri="{9D8B030D-6E8A-4147-A177-3AD203B41FA5}">
                      <a16:colId xmlns:a16="http://schemas.microsoft.com/office/drawing/2014/main" val="2248414895"/>
                    </a:ext>
                  </a:extLst>
                </a:gridCol>
              </a:tblGrid>
              <a:tr h="1561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dirty="0">
                          <a:solidFill>
                            <a:srgbClr val="FF0000"/>
                          </a:solidFill>
                        </a:rPr>
                        <a:t>1</a:t>
                      </a:r>
                      <a:r>
                        <a:rPr lang="el-GR" sz="2000" dirty="0">
                          <a:solidFill>
                            <a:srgbClr val="FF0000"/>
                          </a:solidFill>
                        </a:rPr>
                        <a:t>/ </a:t>
                      </a:r>
                      <a:r>
                        <a:rPr lang="el-GR" sz="2000" dirty="0"/>
                        <a:t>παλιότερα οι σημαντικοί άνθρωποι θεωρούσαν βάρος την εξουσία και τα πλούτη, επειδή εκτιμούσαν τις χάρες της αρετής. Τότε οι αφέντες πάντρευαν τα παιδιά τους με απλούς ανθρώπους, που είχαν όμως μυαλό, ανδρεία και ομορφιά. [</a:t>
                      </a:r>
                      <a:r>
                        <a:rPr lang="el-GR" sz="2000" dirty="0" err="1"/>
                        <a:t>στ</a:t>
                      </a:r>
                      <a:r>
                        <a:rPr lang="el-GR" sz="2000" dirty="0"/>
                        <a:t>. 899-904]</a:t>
                      </a:r>
                    </a:p>
                    <a:p>
                      <a:endParaRPr lang="el-GR" dirty="0"/>
                    </a:p>
                  </a:txBody>
                  <a:tcPr/>
                </a:tc>
                <a:extLst>
                  <a:ext uri="{0D108BD9-81ED-4DB2-BD59-A6C34878D82A}">
                    <a16:rowId xmlns:a16="http://schemas.microsoft.com/office/drawing/2014/main" val="1969844369"/>
                  </a:ext>
                </a:extLst>
              </a:tr>
              <a:tr h="9342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000" dirty="0">
                          <a:solidFill>
                            <a:srgbClr val="FF0000"/>
                          </a:solidFill>
                        </a:rPr>
                        <a:t>2/ </a:t>
                      </a:r>
                      <a:r>
                        <a:rPr lang="el-GR" sz="2000" dirty="0"/>
                        <a:t>η εξουσία και τα πλούτη κάποτε χάνονται. [</a:t>
                      </a:r>
                      <a:r>
                        <a:rPr lang="el-GR" sz="2000" dirty="0" err="1"/>
                        <a:t>στ</a:t>
                      </a:r>
                      <a:r>
                        <a:rPr lang="el-GR" sz="2000" dirty="0"/>
                        <a:t>. 905-906]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800" dirty="0"/>
                    </a:p>
                    <a:p>
                      <a:endParaRPr lang="el-GR" dirty="0"/>
                    </a:p>
                  </a:txBody>
                  <a:tcPr/>
                </a:tc>
                <a:extLst>
                  <a:ext uri="{0D108BD9-81ED-4DB2-BD59-A6C34878D82A}">
                    <a16:rowId xmlns:a16="http://schemas.microsoft.com/office/drawing/2014/main" val="3834993033"/>
                  </a:ext>
                </a:extLst>
              </a:tr>
              <a:tr h="9342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000" dirty="0">
                          <a:solidFill>
                            <a:srgbClr val="FF0000"/>
                          </a:solidFill>
                        </a:rPr>
                        <a:t>3/ </a:t>
                      </a:r>
                      <a:r>
                        <a:rPr lang="el-GR" sz="2000" dirty="0"/>
                        <a:t>η γνώση (εξυπνάδα) και η ευγένεια αξίζουν περισσότερο από τις περιουσίες και τα βασίλεια. [</a:t>
                      </a:r>
                      <a:r>
                        <a:rPr lang="el-GR" sz="2000" dirty="0" err="1"/>
                        <a:t>στ</a:t>
                      </a:r>
                      <a:r>
                        <a:rPr lang="el-GR" sz="2000" dirty="0"/>
                        <a:t>. 907-908]</a:t>
                      </a:r>
                    </a:p>
                    <a:p>
                      <a:endParaRPr lang="el-GR" dirty="0"/>
                    </a:p>
                  </a:txBody>
                  <a:tcPr/>
                </a:tc>
                <a:extLst>
                  <a:ext uri="{0D108BD9-81ED-4DB2-BD59-A6C34878D82A}">
                    <a16:rowId xmlns:a16="http://schemas.microsoft.com/office/drawing/2014/main" val="2041206224"/>
                  </a:ext>
                </a:extLst>
              </a:tr>
              <a:tr h="653962">
                <a:tc>
                  <a:txBody>
                    <a:bodyPr/>
                    <a:lstStyle/>
                    <a:p>
                      <a:r>
                        <a:rPr lang="el-GR" sz="1800" dirty="0">
                          <a:solidFill>
                            <a:srgbClr val="FF0000"/>
                          </a:solidFill>
                        </a:rPr>
                        <a:t>4</a:t>
                      </a:r>
                      <a:r>
                        <a:rPr lang="el-GR" sz="2000" dirty="0">
                          <a:solidFill>
                            <a:srgbClr val="FF0000"/>
                          </a:solidFill>
                        </a:rPr>
                        <a:t>/ </a:t>
                      </a:r>
                      <a:r>
                        <a:rPr lang="el-GR" sz="2000" dirty="0"/>
                        <a:t>τη γνώση τίποτε δεν την εξαφανίζει. [</a:t>
                      </a:r>
                      <a:r>
                        <a:rPr lang="el-GR" sz="2000" dirty="0" err="1"/>
                        <a:t>στ</a:t>
                      </a:r>
                      <a:r>
                        <a:rPr lang="el-GR" sz="2000" dirty="0"/>
                        <a:t>. 909-910]</a:t>
                      </a:r>
                    </a:p>
                    <a:p>
                      <a:endParaRPr lang="el-GR" dirty="0"/>
                    </a:p>
                  </a:txBody>
                  <a:tcPr/>
                </a:tc>
                <a:extLst>
                  <a:ext uri="{0D108BD9-81ED-4DB2-BD59-A6C34878D82A}">
                    <a16:rowId xmlns:a16="http://schemas.microsoft.com/office/drawing/2014/main" val="1569964671"/>
                  </a:ext>
                </a:extLst>
              </a:tr>
            </a:tbl>
          </a:graphicData>
        </a:graphic>
      </p:graphicFrame>
    </p:spTree>
    <p:extLst>
      <p:ext uri="{BB962C8B-B14F-4D97-AF65-F5344CB8AC3E}">
        <p14:creationId xmlns:p14="http://schemas.microsoft.com/office/powerpoint/2010/main" val="1224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1600" b="1" i="1" dirty="0">
                <a:solidFill>
                  <a:srgbClr val="000000"/>
                </a:solidFill>
                <a:effectLst/>
                <a:latin typeface="trebuchet ms" panose="020B0603020202020204" pitchFamily="34" charset="0"/>
              </a:rPr>
              <a:t>Μετά την επιχειρηματολογία του ο </a:t>
            </a:r>
            <a:r>
              <a:rPr lang="el-GR" sz="1600" b="1" i="1" dirty="0" err="1">
                <a:solidFill>
                  <a:srgbClr val="000000"/>
                </a:solidFill>
                <a:effectLst/>
                <a:latin typeface="trebuchet ms" panose="020B0603020202020204" pitchFamily="34" charset="0"/>
              </a:rPr>
              <a:t>Πεζόστρατος</a:t>
            </a:r>
            <a:r>
              <a:rPr lang="el-GR" sz="1600" b="1" i="1" dirty="0">
                <a:solidFill>
                  <a:srgbClr val="000000"/>
                </a:solidFill>
                <a:effectLst/>
                <a:latin typeface="trebuchet ms" panose="020B0603020202020204" pitchFamily="34" charset="0"/>
              </a:rPr>
              <a:t> ανακοινώνει το μεγάλο νέο. </a:t>
            </a:r>
            <a:br>
              <a:rPr lang="el-GR" sz="1600" b="1" i="1" dirty="0">
                <a:solidFill>
                  <a:srgbClr val="000000"/>
                </a:solidFill>
                <a:effectLst/>
                <a:latin typeface="trebuchet ms" panose="020B0603020202020204" pitchFamily="34" charset="0"/>
              </a:rPr>
            </a:br>
            <a:br>
              <a:rPr lang="el-GR" sz="1600" b="1" i="1" dirty="0">
                <a:solidFill>
                  <a:srgbClr val="000000"/>
                </a:solidFill>
                <a:effectLst/>
                <a:latin typeface="trebuchet ms" panose="020B0603020202020204" pitchFamily="34" charset="0"/>
              </a:rPr>
            </a:br>
            <a:r>
              <a:rPr lang="el-GR" sz="1600" b="1" i="1" dirty="0">
                <a:solidFill>
                  <a:srgbClr val="000000"/>
                </a:solidFill>
                <a:effectLst/>
                <a:latin typeface="trebuchet ms" panose="020B0603020202020204" pitchFamily="34" charset="0"/>
              </a:rPr>
              <a:t>Όμως, ο βασιλιάς </a:t>
            </a:r>
            <a:r>
              <a:rPr lang="el-GR" sz="1600" b="1" i="1" dirty="0">
                <a:solidFill>
                  <a:srgbClr val="FF0000"/>
                </a:solidFill>
                <a:effectLst/>
                <a:latin typeface="trebuchet ms" panose="020B0603020202020204" pitchFamily="34" charset="0"/>
              </a:rPr>
              <a:t>α ν τ ι δ ρ ά </a:t>
            </a:r>
            <a:r>
              <a:rPr lang="el-GR" sz="1600" b="1" i="1" dirty="0">
                <a:solidFill>
                  <a:srgbClr val="000000"/>
                </a:solidFill>
                <a:effectLst/>
                <a:latin typeface="trebuchet ms" panose="020B0603020202020204" pitchFamily="34" charset="0"/>
              </a:rPr>
              <a:t>σκληρά:</a:t>
            </a:r>
            <a:endParaRPr lang="el-GR" sz="1600" b="1" i="1" dirty="0"/>
          </a:p>
        </p:txBody>
      </p:sp>
      <p:sp>
        <p:nvSpPr>
          <p:cNvPr id="3" name="Content Placeholder 2"/>
          <p:cNvSpPr>
            <a:spLocks noGrp="1"/>
          </p:cNvSpPr>
          <p:nvPr>
            <p:ph idx="1"/>
          </p:nvPr>
        </p:nvSpPr>
        <p:spPr>
          <a:xfrm>
            <a:off x="1447800" y="3941577"/>
            <a:ext cx="9915143" cy="600796"/>
          </a:xfrm>
        </p:spPr>
        <p:txBody>
          <a:bodyPr>
            <a:normAutofit/>
          </a:bodyPr>
          <a:lstStyle/>
          <a:p>
            <a:pPr>
              <a:buFont typeface="Arial" panose="020B0604020202020204" pitchFamily="34" charset="0"/>
              <a:buChar char="•"/>
            </a:pPr>
            <a:r>
              <a:rPr lang="el-GR" dirty="0"/>
              <a:t>διώχνει τον </a:t>
            </a:r>
            <a:r>
              <a:rPr lang="el-GR" dirty="0" err="1"/>
              <a:t>Πεζόστρατο</a:t>
            </a:r>
            <a:r>
              <a:rPr lang="el-GR" dirty="0"/>
              <a:t>.</a:t>
            </a:r>
          </a:p>
          <a:p>
            <a:pPr marL="0" indent="0">
              <a:buNone/>
            </a:pPr>
            <a:endParaRPr lang="el-GR" dirty="0"/>
          </a:p>
        </p:txBody>
      </p:sp>
      <p:sp>
        <p:nvSpPr>
          <p:cNvPr id="4" name="Content Placeholder 2"/>
          <p:cNvSpPr txBox="1">
            <a:spLocks/>
          </p:cNvSpPr>
          <p:nvPr/>
        </p:nvSpPr>
        <p:spPr>
          <a:xfrm>
            <a:off x="1447800" y="3102333"/>
            <a:ext cx="9601196" cy="6007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dirty="0"/>
              <a:t>απορρίπτει με οργή το προξενιό.</a:t>
            </a:r>
          </a:p>
          <a:p>
            <a:endParaRPr lang="el-GR" dirty="0"/>
          </a:p>
        </p:txBody>
      </p:sp>
      <p:sp>
        <p:nvSpPr>
          <p:cNvPr id="5" name="Content Placeholder 2"/>
          <p:cNvSpPr txBox="1">
            <a:spLocks/>
          </p:cNvSpPr>
          <p:nvPr/>
        </p:nvSpPr>
        <p:spPr>
          <a:xfrm>
            <a:off x="1447800" y="4634655"/>
            <a:ext cx="9601196" cy="6007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dirty="0"/>
              <a:t>εξορίζει τον </a:t>
            </a:r>
            <a:r>
              <a:rPr lang="el-GR" dirty="0" err="1"/>
              <a:t>Ερωτόκριτο</a:t>
            </a:r>
            <a:r>
              <a:rPr lang="el-GR" dirty="0"/>
              <a:t> και τον απειλεί με θανάτωση, αν δε φύγει μακριά.</a:t>
            </a:r>
          </a:p>
          <a:p>
            <a:endParaRPr lang="el-GR" dirty="0"/>
          </a:p>
        </p:txBody>
      </p:sp>
    </p:spTree>
    <p:extLst>
      <p:ext uri="{BB962C8B-B14F-4D97-AF65-F5344CB8AC3E}">
        <p14:creationId xmlns:p14="http://schemas.microsoft.com/office/powerpoint/2010/main" val="177481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52269"/>
            <a:ext cx="9601196" cy="1303867"/>
          </a:xfrm>
        </p:spPr>
        <p:txBody>
          <a:bodyPr>
            <a:normAutofit/>
          </a:bodyPr>
          <a:lstStyle/>
          <a:p>
            <a:r>
              <a:rPr lang="el-GR" sz="1800" b="1" i="1" dirty="0">
                <a:solidFill>
                  <a:srgbClr val="000000"/>
                </a:solidFill>
                <a:effectLst/>
                <a:latin typeface="trebuchet ms" panose="020B0603020202020204" pitchFamily="34" charset="0"/>
              </a:rPr>
              <a:t>Η αγανάκτηση του βασιλιά ο φ ε ί λ ε τ α ι στα ήθη της εποχής:</a:t>
            </a:r>
            <a:endParaRPr lang="el-GR" sz="1800" b="1" i="1" dirty="0"/>
          </a:p>
        </p:txBody>
      </p:sp>
      <p:sp>
        <p:nvSpPr>
          <p:cNvPr id="3" name="Content Placeholder 2"/>
          <p:cNvSpPr>
            <a:spLocks noGrp="1"/>
          </p:cNvSpPr>
          <p:nvPr>
            <p:ph idx="1"/>
          </p:nvPr>
        </p:nvSpPr>
        <p:spPr>
          <a:xfrm>
            <a:off x="1295401" y="2738165"/>
            <a:ext cx="9601196" cy="747100"/>
          </a:xfrm>
        </p:spPr>
        <p:txBody>
          <a:bodyPr>
            <a:normAutofit/>
          </a:bodyPr>
          <a:lstStyle/>
          <a:p>
            <a:r>
              <a:rPr lang="el-GR" dirty="0"/>
              <a:t>η </a:t>
            </a:r>
            <a:r>
              <a:rPr lang="el-GR" dirty="0">
                <a:solidFill>
                  <a:srgbClr val="FF0000"/>
                </a:solidFill>
              </a:rPr>
              <a:t>κοινωνική διαφορά </a:t>
            </a:r>
            <a:r>
              <a:rPr lang="el-GR" dirty="0"/>
              <a:t>αποκλείει την ένωση των δύο νέων,</a:t>
            </a:r>
          </a:p>
        </p:txBody>
      </p:sp>
      <p:sp>
        <p:nvSpPr>
          <p:cNvPr id="4" name="Content Placeholder 2"/>
          <p:cNvSpPr txBox="1">
            <a:spLocks/>
          </p:cNvSpPr>
          <p:nvPr/>
        </p:nvSpPr>
        <p:spPr>
          <a:xfrm>
            <a:off x="1295402" y="3545456"/>
            <a:ext cx="9601196" cy="264228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el-GR" dirty="0"/>
              <a:t> γάμος πρέπει να συμφωνηθεί </a:t>
            </a:r>
            <a:r>
              <a:rPr lang="el-GR" dirty="0">
                <a:solidFill>
                  <a:srgbClr val="00B0F0"/>
                </a:solidFill>
              </a:rPr>
              <a:t>από τους γονείς </a:t>
            </a:r>
            <a:r>
              <a:rPr lang="el-GR" dirty="0"/>
              <a:t>και όχι από τους νέους,</a:t>
            </a:r>
          </a:p>
          <a:p>
            <a:pPr marL="0" indent="0">
              <a:buNone/>
            </a:pPr>
            <a:endParaRPr lang="el-GR" dirty="0"/>
          </a:p>
          <a:p>
            <a:pPr>
              <a:buFont typeface="Arial" panose="020B0604020202020204" pitchFamily="34" charset="0"/>
              <a:buChar char="•"/>
            </a:pPr>
            <a:r>
              <a:rPr lang="el-GR" dirty="0"/>
              <a:t>ο </a:t>
            </a:r>
            <a:r>
              <a:rPr lang="el-GR" dirty="0">
                <a:solidFill>
                  <a:srgbClr val="00B050"/>
                </a:solidFill>
              </a:rPr>
              <a:t>βασιλιάς είναι παντοδύναμος </a:t>
            </a:r>
            <a:r>
              <a:rPr lang="el-GR" dirty="0"/>
              <a:t>και κανείς δεν τολμά να τα βάλει με τη θέληση και τη δύναμή του. Αυτό σημαίνει επίσης ότι κανείς δεν παίρνει πρωτοβουλίες, πριν τον συμβουλευτεί. Σε αυτήν την περίπτωση οι νέοι και ο </a:t>
            </a:r>
            <a:r>
              <a:rPr lang="el-GR" dirty="0" err="1"/>
              <a:t>Πεζόστρατος</a:t>
            </a:r>
            <a:r>
              <a:rPr lang="el-GR" dirty="0"/>
              <a:t> τον φέρνουν προ τετελεσμένων γεγονότων.</a:t>
            </a:r>
          </a:p>
          <a:p>
            <a:pPr>
              <a:buFont typeface="Arial" panose="020B0604020202020204" pitchFamily="34" charset="0"/>
              <a:buChar char="•"/>
            </a:pPr>
            <a:endParaRPr lang="el-GR" dirty="0"/>
          </a:p>
          <a:p>
            <a:pPr marL="0" indent="0">
              <a:buNone/>
            </a:pPr>
            <a:r>
              <a:rPr lang="el-GR" dirty="0"/>
              <a:t>     </a:t>
            </a:r>
          </a:p>
        </p:txBody>
      </p:sp>
    </p:spTree>
    <p:extLst>
      <p:ext uri="{BB962C8B-B14F-4D97-AF65-F5344CB8AC3E}">
        <p14:creationId xmlns:p14="http://schemas.microsoft.com/office/powerpoint/2010/main" val="3820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2435"/>
            <a:ext cx="9601196" cy="1796579"/>
          </a:xfrm>
        </p:spPr>
        <p:txBody>
          <a:bodyPr>
            <a:normAutofit fontScale="90000"/>
          </a:bodyPr>
          <a:lstStyle/>
          <a:p>
            <a:pPr algn="l"/>
            <a:br>
              <a:rPr lang="el-GR" sz="1800" b="1" i="0" dirty="0">
                <a:solidFill>
                  <a:srgbClr val="000000"/>
                </a:solidFill>
                <a:effectLst/>
                <a:latin typeface="trebuchet ms" panose="020B0603020202020204" pitchFamily="34" charset="0"/>
              </a:rPr>
            </a:br>
            <a:br>
              <a:rPr lang="el-GR" sz="1800" b="1" i="0" dirty="0">
                <a:solidFill>
                  <a:srgbClr val="000000"/>
                </a:solidFill>
                <a:effectLst/>
                <a:latin typeface="trebuchet ms" panose="020B0603020202020204" pitchFamily="34" charset="0"/>
              </a:rPr>
            </a:br>
            <a:br>
              <a:rPr lang="el-GR" sz="1800" b="1" i="0" dirty="0">
                <a:solidFill>
                  <a:srgbClr val="000000"/>
                </a:solidFill>
                <a:effectLst/>
                <a:latin typeface="trebuchet ms" panose="020B0603020202020204" pitchFamily="34" charset="0"/>
              </a:rPr>
            </a:br>
            <a:br>
              <a:rPr lang="el-GR" sz="1800" b="1" i="0" dirty="0">
                <a:solidFill>
                  <a:srgbClr val="000000"/>
                </a:solidFill>
                <a:effectLst/>
                <a:latin typeface="trebuchet ms" panose="020B0603020202020204" pitchFamily="34" charset="0"/>
              </a:rPr>
            </a:br>
            <a:br>
              <a:rPr lang="el-GR" sz="1800" b="1" i="0" dirty="0">
                <a:solidFill>
                  <a:srgbClr val="000000"/>
                </a:solidFill>
                <a:effectLst/>
                <a:latin typeface="trebuchet ms" panose="020B0603020202020204" pitchFamily="34" charset="0"/>
              </a:rPr>
            </a:br>
            <a:br>
              <a:rPr lang="el-GR" sz="1800" b="1" i="0" dirty="0">
                <a:solidFill>
                  <a:srgbClr val="000000"/>
                </a:solidFill>
                <a:effectLst/>
                <a:latin typeface="trebuchet ms" panose="020B0603020202020204" pitchFamily="34" charset="0"/>
              </a:rPr>
            </a:br>
            <a:r>
              <a:rPr lang="el-GR" sz="1800" b="1" i="0" dirty="0">
                <a:solidFill>
                  <a:srgbClr val="000000"/>
                </a:solidFill>
                <a:effectLst/>
                <a:latin typeface="trebuchet ms" panose="020B0603020202020204" pitchFamily="34" charset="0"/>
              </a:rPr>
              <a:t>Δεύτερο απόσπασμα</a:t>
            </a:r>
            <a:br>
              <a:rPr lang="el-GR" b="0" i="0" dirty="0">
                <a:solidFill>
                  <a:srgbClr val="555555"/>
                </a:solidFill>
                <a:effectLst/>
                <a:latin typeface="Open Sans"/>
              </a:rPr>
            </a:br>
            <a:r>
              <a:rPr lang="el-GR" sz="1800" b="1" i="0" dirty="0">
                <a:solidFill>
                  <a:srgbClr val="000000"/>
                </a:solidFill>
                <a:effectLst/>
                <a:latin typeface="trebuchet ms" panose="020B0603020202020204" pitchFamily="34" charset="0"/>
              </a:rPr>
              <a:t>Δ. 1003-1038 </a:t>
            </a:r>
            <a:r>
              <a:rPr lang="el-GR" sz="1800" b="1" i="1" dirty="0">
                <a:solidFill>
                  <a:srgbClr val="000000"/>
                </a:solidFill>
                <a:effectLst/>
                <a:latin typeface="trebuchet ms" panose="020B0603020202020204" pitchFamily="34" charset="0"/>
              </a:rPr>
              <a:t>Μάχη Αθηναίων και Βλάχων</a:t>
            </a:r>
            <a:br>
              <a:rPr lang="el-GR" sz="1800" b="1" i="1" dirty="0">
                <a:solidFill>
                  <a:srgbClr val="000000"/>
                </a:solidFill>
                <a:effectLst/>
                <a:latin typeface="trebuchet ms" panose="020B0603020202020204" pitchFamily="34" charset="0"/>
              </a:rPr>
            </a:br>
            <a:br>
              <a:rPr lang="el-GR" sz="1800" b="1" i="1" dirty="0">
                <a:solidFill>
                  <a:srgbClr val="000000"/>
                </a:solidFill>
                <a:effectLst/>
                <a:latin typeface="trebuchet ms" panose="020B0603020202020204" pitchFamily="34" charset="0"/>
              </a:rPr>
            </a:br>
            <a:r>
              <a:rPr lang="el-GR" sz="1800" b="0" i="0" dirty="0">
                <a:solidFill>
                  <a:srgbClr val="000000"/>
                </a:solidFill>
                <a:effectLst/>
                <a:latin typeface="trebuchet ms" panose="020B0603020202020204" pitchFamily="34" charset="0"/>
              </a:rPr>
              <a:t>Σε αυτό το απόσπασμα αξίζει να σημειωθούν οι    </a:t>
            </a:r>
            <a:r>
              <a:rPr lang="el-GR" sz="1800" b="1" i="0" dirty="0">
                <a:solidFill>
                  <a:srgbClr val="FF0000"/>
                </a:solidFill>
                <a:effectLst/>
                <a:latin typeface="trebuchet ms" panose="020B0603020202020204" pitchFamily="34" charset="0"/>
              </a:rPr>
              <a:t>τ ρ ό π ο ι   </a:t>
            </a:r>
            <a:r>
              <a:rPr lang="el-GR" sz="1800" b="0" i="0" dirty="0">
                <a:solidFill>
                  <a:srgbClr val="000000"/>
                </a:solidFill>
                <a:effectLst/>
                <a:latin typeface="trebuchet ms" panose="020B0603020202020204" pitchFamily="34" charset="0"/>
              </a:rPr>
              <a:t>με τους οποίους ο ποιητής αποδίδει την πολεμική ορμή του </a:t>
            </a:r>
            <a:r>
              <a:rPr lang="el-GR" sz="1800" b="0" i="0" dirty="0" err="1">
                <a:solidFill>
                  <a:srgbClr val="000000"/>
                </a:solidFill>
                <a:effectLst/>
                <a:latin typeface="trebuchet ms" panose="020B0603020202020204" pitchFamily="34" charset="0"/>
              </a:rPr>
              <a:t>Ερωτόκριτου</a:t>
            </a:r>
            <a:r>
              <a:rPr lang="el-GR" sz="1800" b="0" i="0" dirty="0">
                <a:solidFill>
                  <a:srgbClr val="000000"/>
                </a:solidFill>
                <a:effectLst/>
                <a:latin typeface="trebuchet ms" panose="020B0603020202020204" pitchFamily="34" charset="0"/>
              </a:rPr>
              <a:t>:</a:t>
            </a:r>
            <a:br>
              <a:rPr lang="el-GR" b="0" i="0" dirty="0">
                <a:solidFill>
                  <a:srgbClr val="555555"/>
                </a:solidFill>
                <a:effectLst/>
                <a:latin typeface="Open Sans"/>
              </a:rPr>
            </a:br>
            <a:br>
              <a:rPr lang="el-GR" b="1" i="0" dirty="0">
                <a:solidFill>
                  <a:srgbClr val="555555"/>
                </a:solidFill>
                <a:effectLst/>
                <a:latin typeface="Arial" panose="020B0604020202020204" pitchFamily="34" charset="0"/>
                <a:cs typeface="Arial" panose="020B0604020202020204" pitchFamily="34" charset="0"/>
              </a:rPr>
            </a:br>
            <a:r>
              <a:rPr lang="el-GR" sz="1800" b="1" dirty="0">
                <a:solidFill>
                  <a:srgbClr val="FF0000"/>
                </a:solidFill>
                <a:latin typeface="Arial" panose="020B0604020202020204" pitchFamily="34" charset="0"/>
                <a:cs typeface="Arial" panose="020B0604020202020204" pitchFamily="34" charset="0"/>
              </a:rPr>
              <a:t>1/</a:t>
            </a:r>
            <a:r>
              <a:rPr lang="el-GR" sz="1800" b="1" i="0" dirty="0">
                <a:solidFill>
                  <a:srgbClr val="FF0000"/>
                </a:solidFill>
                <a:effectLst/>
                <a:latin typeface="Arial" panose="020B0604020202020204" pitchFamily="34" charset="0"/>
                <a:cs typeface="Arial" panose="020B0604020202020204" pitchFamily="34" charset="0"/>
              </a:rPr>
              <a:t> με   π α ρ ο μ ο ι ώ σ ε ι ς: </a:t>
            </a:r>
            <a:br>
              <a:rPr lang="el-GR" b="0" i="0" dirty="0">
                <a:solidFill>
                  <a:srgbClr val="555555"/>
                </a:solidFill>
                <a:effectLst/>
                <a:latin typeface="Open Sans"/>
              </a:rPr>
            </a:br>
            <a:br>
              <a:rPr lang="el-GR" b="0" i="0" dirty="0">
                <a:solidFill>
                  <a:srgbClr val="555555"/>
                </a:solidFill>
                <a:effectLst/>
                <a:latin typeface="Open Sans"/>
              </a:rPr>
            </a:br>
            <a:endParaRPr lang="el-GR" b="1" dirty="0"/>
          </a:p>
        </p:txBody>
      </p:sp>
      <p:sp>
        <p:nvSpPr>
          <p:cNvPr id="3" name="Content Placeholder 2"/>
          <p:cNvSpPr>
            <a:spLocks noGrp="1"/>
          </p:cNvSpPr>
          <p:nvPr>
            <p:ph idx="1"/>
          </p:nvPr>
        </p:nvSpPr>
        <p:spPr>
          <a:xfrm>
            <a:off x="1197747" y="3076374"/>
            <a:ext cx="9601196" cy="1051743"/>
          </a:xfrm>
        </p:spPr>
        <p:txBody>
          <a:bodyPr>
            <a:normAutofit fontScale="92500" lnSpcReduction="20000"/>
          </a:bodyPr>
          <a:lstStyle/>
          <a:p>
            <a:r>
              <a:rPr lang="el-GR" dirty="0"/>
              <a:t>δύο πλατιές: ορμά στη μάχη σαν ανεμοστρόβιλος (</a:t>
            </a:r>
            <a:r>
              <a:rPr lang="el-GR" dirty="0" err="1"/>
              <a:t>στ</a:t>
            </a:r>
            <a:r>
              <a:rPr lang="el-GR" dirty="0"/>
              <a:t>. 1013-1018) και σαν πεινασμένο λιοντάρι που βλέπει από μακριά τη λεία του (</a:t>
            </a:r>
            <a:r>
              <a:rPr lang="el-GR" dirty="0" err="1"/>
              <a:t>στ</a:t>
            </a:r>
            <a:r>
              <a:rPr lang="el-GR" dirty="0"/>
              <a:t>. 1025-1034)· </a:t>
            </a:r>
          </a:p>
          <a:p>
            <a:r>
              <a:rPr lang="el-GR" dirty="0"/>
              <a:t>μια σύντομη: ορμά ταχύτατα σαν αετός (1036).</a:t>
            </a:r>
          </a:p>
        </p:txBody>
      </p:sp>
      <p:sp>
        <p:nvSpPr>
          <p:cNvPr id="4" name="Content Placeholder 2"/>
          <p:cNvSpPr txBox="1">
            <a:spLocks/>
          </p:cNvSpPr>
          <p:nvPr/>
        </p:nvSpPr>
        <p:spPr>
          <a:xfrm>
            <a:off x="1197747" y="4312851"/>
            <a:ext cx="9601196" cy="180271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l-GR" sz="1600" b="1" dirty="0">
                <a:solidFill>
                  <a:srgbClr val="FF0000"/>
                </a:solidFill>
                <a:latin typeface="Arial" panose="020B0604020202020204" pitchFamily="34" charset="0"/>
                <a:cs typeface="Arial" panose="020B0604020202020204" pitchFamily="34" charset="0"/>
              </a:rPr>
              <a:t>  2/ με δύο   α ν α φ ο ρ έ ς   του αφηγητή στους στίχους 1019-1020 και 1037-8:</a:t>
            </a:r>
          </a:p>
          <a:p>
            <a:pPr marL="0" indent="0">
              <a:buNone/>
            </a:pPr>
            <a:r>
              <a:rPr lang="el-GR" sz="1400" i="1" dirty="0"/>
              <a:t>Μ’ </a:t>
            </a:r>
            <a:r>
              <a:rPr lang="el-GR" sz="1400" i="1" dirty="0" err="1"/>
              <a:t>έτοια</a:t>
            </a:r>
            <a:r>
              <a:rPr lang="el-GR" sz="1400" i="1" dirty="0"/>
              <a:t> μεγάλη </a:t>
            </a:r>
            <a:r>
              <a:rPr lang="el-GR" sz="1400" i="1" dirty="0" err="1"/>
              <a:t>μάνηταν</a:t>
            </a:r>
            <a:r>
              <a:rPr lang="el-GR" sz="1400" i="1" dirty="0"/>
              <a:t> </a:t>
            </a:r>
            <a:r>
              <a:rPr lang="el-GR" sz="1400" i="1" dirty="0" err="1"/>
              <a:t>ήσωσε</a:t>
            </a:r>
            <a:r>
              <a:rPr lang="el-GR" sz="1400" i="1" dirty="0"/>
              <a:t> στο φουσάτο,</a:t>
            </a:r>
            <a:endParaRPr lang="el-GR" sz="1400" dirty="0"/>
          </a:p>
          <a:p>
            <a:pPr marL="0" indent="0">
              <a:buNone/>
            </a:pPr>
            <a:r>
              <a:rPr lang="el-GR" sz="1400" i="1" dirty="0"/>
              <a:t>οπού όποιος κι αν </a:t>
            </a:r>
            <a:r>
              <a:rPr lang="el-GR" sz="1400" i="1" dirty="0" err="1"/>
              <a:t>εγλίτωκε</a:t>
            </a:r>
            <a:r>
              <a:rPr lang="el-GR" sz="1400" i="1" dirty="0"/>
              <a:t> με φόβο το </a:t>
            </a:r>
            <a:r>
              <a:rPr lang="el-GR" sz="1400" i="1" dirty="0" err="1"/>
              <a:t>εδηγάτο</a:t>
            </a:r>
            <a:r>
              <a:rPr lang="el-GR" sz="1400" i="1" dirty="0"/>
              <a:t>.</a:t>
            </a:r>
            <a:endParaRPr lang="el-GR" sz="1400" dirty="0"/>
          </a:p>
          <a:p>
            <a:pPr marL="0" indent="0">
              <a:buNone/>
            </a:pPr>
            <a:r>
              <a:rPr lang="el-GR" sz="1400" i="1" dirty="0"/>
              <a:t>Βλάχοι, κακό το πάθετε εις </a:t>
            </a:r>
            <a:r>
              <a:rPr lang="el-GR" sz="1400" i="1" dirty="0" err="1"/>
              <a:t>τό</a:t>
            </a:r>
            <a:r>
              <a:rPr lang="el-GR" sz="1400" i="1" dirty="0"/>
              <a:t> σας ηύρε </a:t>
            </a:r>
            <a:r>
              <a:rPr lang="el-GR" sz="1400" i="1" dirty="0" err="1"/>
              <a:t>αφνίδια</a:t>
            </a:r>
            <a:r>
              <a:rPr lang="el-GR" sz="1400" i="1" dirty="0"/>
              <a:t>,</a:t>
            </a:r>
            <a:endParaRPr lang="el-GR" sz="1400" dirty="0"/>
          </a:p>
          <a:p>
            <a:pPr marL="0" indent="0">
              <a:buNone/>
            </a:pPr>
            <a:r>
              <a:rPr lang="el-GR" sz="1400" i="1" dirty="0" err="1"/>
              <a:t>εδά</a:t>
            </a:r>
            <a:r>
              <a:rPr lang="el-GR" sz="1400" i="1" dirty="0"/>
              <a:t> ‘</a:t>
            </a:r>
            <a:r>
              <a:rPr lang="el-GR" sz="1400" i="1" dirty="0" err="1"/>
              <a:t>ρθασι</a:t>
            </a:r>
            <a:r>
              <a:rPr lang="el-GR" sz="1400" i="1" dirty="0"/>
              <a:t> τ’ </a:t>
            </a:r>
            <a:r>
              <a:rPr lang="el-GR" sz="1400" i="1" dirty="0" err="1"/>
              <a:t>απαρθινά</a:t>
            </a:r>
            <a:r>
              <a:rPr lang="el-GR" sz="1400" i="1" dirty="0"/>
              <a:t> κι </a:t>
            </a:r>
            <a:r>
              <a:rPr lang="el-GR" sz="1400" i="1" dirty="0" err="1"/>
              <a:t>επάψαν</a:t>
            </a:r>
            <a:r>
              <a:rPr lang="el-GR" sz="1400" i="1" dirty="0"/>
              <a:t> τα παιγνίδια!</a:t>
            </a:r>
            <a:endParaRPr lang="el-GR" sz="1400" dirty="0"/>
          </a:p>
        </p:txBody>
      </p:sp>
    </p:spTree>
    <p:extLst>
      <p:ext uri="{BB962C8B-B14F-4D97-AF65-F5344CB8AC3E}">
        <p14:creationId xmlns:p14="http://schemas.microsoft.com/office/powerpoint/2010/main" val="7774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i="1" dirty="0">
                <a:solidFill>
                  <a:srgbClr val="000000"/>
                </a:solidFill>
                <a:effectLst/>
                <a:latin typeface="trebuchet ms" panose="020B0603020202020204" pitchFamily="34" charset="0"/>
              </a:rPr>
              <a:t>Η   λ ε ι τ ο υ ρ γ ί α   της </a:t>
            </a:r>
            <a:r>
              <a:rPr lang="el-GR" sz="2000" b="1" i="1" dirty="0">
                <a:solidFill>
                  <a:srgbClr val="FF0000"/>
                </a:solidFill>
                <a:effectLst/>
                <a:latin typeface="trebuchet ms" panose="020B0603020202020204" pitchFamily="34" charset="0"/>
              </a:rPr>
              <a:t>παρομοίωσης</a:t>
            </a:r>
            <a:r>
              <a:rPr lang="el-GR" sz="2000" b="1" i="1" dirty="0">
                <a:solidFill>
                  <a:srgbClr val="000000"/>
                </a:solidFill>
                <a:effectLst/>
                <a:latin typeface="trebuchet ms" panose="020B0603020202020204" pitchFamily="34" charset="0"/>
              </a:rPr>
              <a:t>:</a:t>
            </a:r>
            <a:endParaRPr lang="el-GR" sz="2000" b="1" i="1" dirty="0"/>
          </a:p>
        </p:txBody>
      </p:sp>
      <p:sp>
        <p:nvSpPr>
          <p:cNvPr id="3" name="Content Placeholder 2"/>
          <p:cNvSpPr>
            <a:spLocks noGrp="1"/>
          </p:cNvSpPr>
          <p:nvPr>
            <p:ph idx="1"/>
          </p:nvPr>
        </p:nvSpPr>
        <p:spPr>
          <a:xfrm>
            <a:off x="1295402" y="2631072"/>
            <a:ext cx="9601196" cy="511623"/>
          </a:xfrm>
        </p:spPr>
        <p:txBody>
          <a:bodyPr>
            <a:normAutofit fontScale="92500"/>
          </a:bodyPr>
          <a:lstStyle/>
          <a:p>
            <a:r>
              <a:rPr lang="el-GR" dirty="0"/>
              <a:t>(α) αποδίδει πιο ξεκάθαρα και πιο ζωντανά την είσοδο του </a:t>
            </a:r>
            <a:r>
              <a:rPr lang="el-GR" dirty="0" err="1"/>
              <a:t>Ερωτόκριτου</a:t>
            </a:r>
            <a:r>
              <a:rPr lang="el-GR" dirty="0"/>
              <a:t> στη μάχη,</a:t>
            </a:r>
          </a:p>
        </p:txBody>
      </p:sp>
      <p:sp>
        <p:nvSpPr>
          <p:cNvPr id="4" name="Content Placeholder 2"/>
          <p:cNvSpPr txBox="1">
            <a:spLocks/>
          </p:cNvSpPr>
          <p:nvPr/>
        </p:nvSpPr>
        <p:spPr>
          <a:xfrm>
            <a:off x="1295402" y="3249226"/>
            <a:ext cx="9601196" cy="191642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l-GR" sz="2000" dirty="0"/>
              <a:t>(β) καθυστερεί λίγο την εξέλιξη της δράσης και προκαλεί αγωνία για τη συνέχεια,</a:t>
            </a:r>
          </a:p>
          <a:p>
            <a:r>
              <a:rPr lang="el-GR" dirty="0"/>
              <a:t>(γ) στολίζει και ποικίλλει τη διήγηση,</a:t>
            </a:r>
          </a:p>
          <a:p>
            <a:r>
              <a:rPr lang="el-GR" dirty="0"/>
              <a:t>(δ) δημιουργεί την κατάλληλη συναισθηματική ατμόσφαιρα.</a:t>
            </a:r>
          </a:p>
          <a:p>
            <a:endParaRPr lang="el-GR" sz="2000" dirty="0"/>
          </a:p>
          <a:p>
            <a:pPr marL="0" indent="0">
              <a:buNone/>
            </a:pPr>
            <a:r>
              <a:rPr lang="el-GR" sz="2000" dirty="0"/>
              <a:t>.</a:t>
            </a:r>
          </a:p>
        </p:txBody>
      </p:sp>
    </p:spTree>
    <p:extLst>
      <p:ext uri="{BB962C8B-B14F-4D97-AF65-F5344CB8AC3E}">
        <p14:creationId xmlns:p14="http://schemas.microsoft.com/office/powerpoint/2010/main" val="6570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2536"/>
            <a:ext cx="9601196" cy="811157"/>
          </a:xfrm>
        </p:spPr>
        <p:txBody>
          <a:bodyPr/>
          <a:lstStyle/>
          <a:p>
            <a:r>
              <a:rPr lang="el-GR" b="1" i="0" dirty="0">
                <a:solidFill>
                  <a:srgbClr val="000000"/>
                </a:solidFill>
                <a:effectLst/>
                <a:latin typeface="trebuchet ms" panose="020B0603020202020204" pitchFamily="34" charset="0"/>
              </a:rPr>
              <a:t>Στιχουργική</a:t>
            </a:r>
            <a:endParaRPr lang="el-GR" b="1" dirty="0">
              <a:solidFill>
                <a:schemeClr val="tx1"/>
              </a:solidFill>
            </a:endParaRPr>
          </a:p>
        </p:txBody>
      </p:sp>
      <p:sp>
        <p:nvSpPr>
          <p:cNvPr id="3" name="Content Placeholder 2"/>
          <p:cNvSpPr>
            <a:spLocks noGrp="1"/>
          </p:cNvSpPr>
          <p:nvPr>
            <p:ph idx="1"/>
          </p:nvPr>
        </p:nvSpPr>
        <p:spPr>
          <a:xfrm>
            <a:off x="1295401" y="2401276"/>
            <a:ext cx="9601196" cy="2261505"/>
          </a:xfrm>
        </p:spPr>
        <p:txBody>
          <a:bodyPr>
            <a:noAutofit/>
          </a:bodyPr>
          <a:lstStyle/>
          <a:p>
            <a:r>
              <a:rPr lang="el-GR" sz="1600" dirty="0"/>
              <a:t>(α) ιαμβικός </a:t>
            </a:r>
            <a:r>
              <a:rPr lang="el-GR" sz="1600" dirty="0">
                <a:solidFill>
                  <a:srgbClr val="FF0000"/>
                </a:solidFill>
              </a:rPr>
              <a:t>15σύλλαβος,</a:t>
            </a:r>
          </a:p>
          <a:p>
            <a:r>
              <a:rPr lang="el-GR" sz="1600" dirty="0"/>
              <a:t>(β) </a:t>
            </a:r>
            <a:r>
              <a:rPr lang="el-GR" sz="1600" dirty="0">
                <a:solidFill>
                  <a:srgbClr val="FF0000"/>
                </a:solidFill>
              </a:rPr>
              <a:t>ζευγαρωτή</a:t>
            </a:r>
            <a:r>
              <a:rPr lang="el-GR" sz="1600" dirty="0"/>
              <a:t> ομοιοκαταληξία,</a:t>
            </a:r>
          </a:p>
          <a:p>
            <a:r>
              <a:rPr lang="el-GR" sz="1600" dirty="0"/>
              <a:t>(γ) ο στίχος χωρίζεται σε </a:t>
            </a:r>
            <a:r>
              <a:rPr lang="el-GR" sz="1600" dirty="0">
                <a:solidFill>
                  <a:srgbClr val="FF0000"/>
                </a:solidFill>
              </a:rPr>
              <a:t>δύο ημιστίχια</a:t>
            </a:r>
            <a:r>
              <a:rPr lang="el-GR" sz="1600" dirty="0"/>
              <a:t>· τομή υπάρχει μετά την όγδοη συλλαβή,</a:t>
            </a:r>
          </a:p>
          <a:p>
            <a:r>
              <a:rPr lang="el-GR" sz="1600" dirty="0"/>
              <a:t>(δ) όπως και στο δημοτικό τραγούδι, </a:t>
            </a:r>
            <a:r>
              <a:rPr lang="el-GR" sz="1600" dirty="0">
                <a:solidFill>
                  <a:srgbClr val="FF0000"/>
                </a:solidFill>
              </a:rPr>
              <a:t>κάθε στίχος </a:t>
            </a:r>
            <a:r>
              <a:rPr lang="el-GR" sz="1600" dirty="0"/>
              <a:t>έχει δικό του </a:t>
            </a:r>
            <a:r>
              <a:rPr lang="el-GR" sz="1600" dirty="0">
                <a:solidFill>
                  <a:srgbClr val="FF0000"/>
                </a:solidFill>
              </a:rPr>
              <a:t>ολοκληρωμένο νόημα</a:t>
            </a:r>
            <a:r>
              <a:rPr lang="el-GR" sz="1600" dirty="0"/>
              <a:t>. Ο κανόνας αυτός όμως δεν τηρείται πάντα. </a:t>
            </a:r>
          </a:p>
          <a:p>
            <a:pPr marL="0" indent="0">
              <a:buNone/>
            </a:pPr>
            <a:r>
              <a:rPr lang="el-GR" sz="1600" dirty="0"/>
              <a:t>Δείτε στα παρακάτω αποσπάσματα (Ε 935-936 και Δ 1009-1010) πώς το νόημα της φράσης ολοκληρώνεται στον επόμενο στίχο:</a:t>
            </a:r>
          </a:p>
        </p:txBody>
      </p:sp>
      <p:sp>
        <p:nvSpPr>
          <p:cNvPr id="5" name="Content Placeholder 2"/>
          <p:cNvSpPr txBox="1">
            <a:spLocks/>
          </p:cNvSpPr>
          <p:nvPr/>
        </p:nvSpPr>
        <p:spPr>
          <a:xfrm>
            <a:off x="1813185" y="4662781"/>
            <a:ext cx="9601196" cy="161373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l-GR" sz="1800" i="1" dirty="0"/>
              <a:t>Δε θέλω πλιο να σου μιλώ· </a:t>
            </a:r>
            <a:r>
              <a:rPr lang="el-GR" sz="1800" b="1" i="1" dirty="0"/>
              <a:t>στο ρήγα δεν τυχαίνει</a:t>
            </a:r>
            <a:endParaRPr lang="el-GR" sz="1800" dirty="0"/>
          </a:p>
          <a:p>
            <a:pPr marL="0" indent="0">
              <a:buNone/>
            </a:pPr>
            <a:r>
              <a:rPr lang="el-GR" sz="1800" b="1" i="1" dirty="0"/>
              <a:t>τα τόσα να </a:t>
            </a:r>
            <a:r>
              <a:rPr lang="el-GR" sz="1800" b="1" i="1" dirty="0" err="1"/>
              <a:t>πολυμιλεί</a:t>
            </a:r>
            <a:r>
              <a:rPr lang="el-GR" sz="1800" i="1" dirty="0"/>
              <a:t>· κι </a:t>
            </a:r>
            <a:r>
              <a:rPr lang="el-GR" sz="1800" i="1" dirty="0" err="1"/>
              <a:t>απόβγαλ</a:t>
            </a:r>
            <a:r>
              <a:rPr lang="el-GR" sz="1800" i="1" dirty="0"/>
              <a:t>’ τον να </a:t>
            </a:r>
            <a:r>
              <a:rPr lang="el-GR" sz="1800" i="1" dirty="0" err="1"/>
              <a:t>πηαίνει</a:t>
            </a:r>
            <a:r>
              <a:rPr lang="el-GR" sz="1800" i="1" dirty="0"/>
              <a:t> </a:t>
            </a:r>
            <a:endParaRPr lang="el-GR" sz="1800" dirty="0"/>
          </a:p>
          <a:p>
            <a:pPr marL="0" indent="0">
              <a:buNone/>
            </a:pPr>
            <a:r>
              <a:rPr lang="el-GR" sz="1800" i="1" dirty="0"/>
              <a:t>κι ο λογισμός της Αρετής </a:t>
            </a:r>
            <a:r>
              <a:rPr lang="el-GR" sz="1800" b="1" i="1" dirty="0"/>
              <a:t>ολίγο τον αφήνει</a:t>
            </a:r>
            <a:endParaRPr lang="el-GR" sz="1800" dirty="0"/>
          </a:p>
          <a:p>
            <a:pPr marL="0" indent="0">
              <a:buNone/>
            </a:pPr>
            <a:r>
              <a:rPr lang="el-GR" sz="1800" b="1" i="1" dirty="0"/>
              <a:t>να κοιμηθεί,</a:t>
            </a:r>
            <a:r>
              <a:rPr lang="el-GR" sz="1800" i="1" dirty="0"/>
              <a:t> γιατί αγρυπνά σ’ </a:t>
            </a:r>
            <a:r>
              <a:rPr lang="el-GR" sz="1800" i="1" dirty="0" err="1"/>
              <a:t>τσ</a:t>
            </a:r>
            <a:r>
              <a:rPr lang="el-GR" sz="1800" i="1" dirty="0"/>
              <a:t>’ αγάπης την οδύνη.</a:t>
            </a:r>
            <a:endParaRPr lang="el-GR" sz="1800" dirty="0"/>
          </a:p>
          <a:p>
            <a:pPr marL="0" indent="0">
              <a:buNone/>
            </a:pPr>
            <a:endParaRPr lang="el-GR" sz="1800" dirty="0"/>
          </a:p>
        </p:txBody>
      </p:sp>
    </p:spTree>
    <p:extLst>
      <p:ext uri="{BB962C8B-B14F-4D97-AF65-F5344CB8AC3E}">
        <p14:creationId xmlns:p14="http://schemas.microsoft.com/office/powerpoint/2010/main" val="23810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114" y="2660010"/>
            <a:ext cx="9601196" cy="1303867"/>
          </a:xfrm>
        </p:spPr>
        <p:txBody>
          <a:bodyPr>
            <a:normAutofit fontScale="90000"/>
          </a:bodyPr>
          <a:lstStyle/>
          <a:p>
            <a:r>
              <a:rPr lang="en-US" b="1" dirty="0">
                <a:hlinkClick r:id="rId2"/>
              </a:rPr>
              <a:t>https://video.link/w/q93kb</a:t>
            </a:r>
            <a:br>
              <a:rPr lang="en-US" b="1" dirty="0"/>
            </a:br>
            <a:br>
              <a:rPr lang="en-US" sz="2700" b="1" dirty="0">
                <a:solidFill>
                  <a:srgbClr val="00B0F0"/>
                </a:solidFill>
              </a:rPr>
            </a:br>
            <a:r>
              <a:rPr lang="en-US" sz="2700" b="1" dirty="0">
                <a:solidFill>
                  <a:srgbClr val="00B0F0"/>
                </a:solidFill>
                <a:hlinkClick r:id="rId3">
                  <a:extLst>
                    <a:ext uri="{A12FA001-AC4F-418D-AE19-62706E023703}">
                      <ahyp:hlinkClr xmlns:ahyp="http://schemas.microsoft.com/office/drawing/2018/hyperlinkcolor" val="tx"/>
                    </a:ext>
                  </a:extLst>
                </a:hlinkClick>
              </a:rPr>
              <a:t>https://www.youtube.com/watch?v=s2dqEmYs_30&amp;feature=emb_title</a:t>
            </a:r>
            <a:br>
              <a:rPr lang="en-US" sz="2700" b="1" dirty="0">
                <a:solidFill>
                  <a:srgbClr val="00B0F0"/>
                </a:solidFill>
              </a:rPr>
            </a:br>
            <a:br>
              <a:rPr lang="en-US" b="1" dirty="0"/>
            </a:br>
            <a:r>
              <a:rPr lang="el-GR" sz="3100" b="0" i="0" dirty="0">
                <a:effectLst/>
                <a:latin typeface="Roboto"/>
              </a:rPr>
              <a:t>Γιάννης </a:t>
            </a:r>
            <a:r>
              <a:rPr lang="el-GR" sz="3100" b="0" i="0" dirty="0" err="1">
                <a:effectLst/>
                <a:latin typeface="Roboto"/>
              </a:rPr>
              <a:t>Χαρούλης</a:t>
            </a:r>
            <a:r>
              <a:rPr lang="el-GR" sz="3100" b="0" i="0" dirty="0">
                <a:effectLst/>
                <a:latin typeface="Roboto"/>
              </a:rPr>
              <a:t> - </a:t>
            </a:r>
            <a:r>
              <a:rPr lang="el-GR" sz="3100" b="0" i="0" dirty="0" err="1">
                <a:effectLst/>
                <a:latin typeface="Roboto"/>
              </a:rPr>
              <a:t>Ερωτόκριτος</a:t>
            </a:r>
            <a:r>
              <a:rPr lang="el-GR" sz="3100" b="0" i="0" dirty="0">
                <a:effectLst/>
                <a:latin typeface="Roboto"/>
              </a:rPr>
              <a:t> - </a:t>
            </a:r>
            <a:r>
              <a:rPr lang="en-US" sz="3100" b="0" i="0" dirty="0">
                <a:effectLst/>
                <a:latin typeface="Roboto"/>
              </a:rPr>
              <a:t>Live</a:t>
            </a:r>
            <a:br>
              <a:rPr lang="en-US" b="0" i="0" dirty="0">
                <a:effectLst/>
                <a:latin typeface="Roboto"/>
              </a:rPr>
            </a:br>
            <a:endParaRPr lang="el-GR" b="1" dirty="0"/>
          </a:p>
        </p:txBody>
      </p:sp>
    </p:spTree>
    <p:extLst>
      <p:ext uri="{BB962C8B-B14F-4D97-AF65-F5344CB8AC3E}">
        <p14:creationId xmlns:p14="http://schemas.microsoft.com/office/powerpoint/2010/main" val="336174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C8AEE-3018-4503-9CED-9B06B24B2415}"/>
              </a:ext>
            </a:extLst>
          </p:cNvPr>
          <p:cNvSpPr txBox="1"/>
          <p:nvPr/>
        </p:nvSpPr>
        <p:spPr>
          <a:xfrm>
            <a:off x="1433744" y="1408876"/>
            <a:ext cx="6116714" cy="400110"/>
          </a:xfrm>
          <a:prstGeom prst="rect">
            <a:avLst/>
          </a:prstGeom>
          <a:noFill/>
        </p:spPr>
        <p:txBody>
          <a:bodyPr wrap="square">
            <a:spAutoFit/>
          </a:bodyPr>
          <a:lstStyle/>
          <a:p>
            <a:r>
              <a:rPr lang="el-GR" sz="2000" b="1" dirty="0">
                <a:solidFill>
                  <a:srgbClr val="00B050"/>
                </a:solidFill>
              </a:rPr>
              <a:t>https://video.link/w/M44kb</a:t>
            </a:r>
          </a:p>
        </p:txBody>
      </p:sp>
      <p:sp>
        <p:nvSpPr>
          <p:cNvPr id="5" name="TextBox 4">
            <a:extLst>
              <a:ext uri="{FF2B5EF4-FFF2-40B4-BE49-F238E27FC236}">
                <a16:creationId xmlns:a16="http://schemas.microsoft.com/office/drawing/2014/main" id="{F594506D-6CA3-479C-A502-4E381891E2FB}"/>
              </a:ext>
            </a:extLst>
          </p:cNvPr>
          <p:cNvSpPr txBox="1"/>
          <p:nvPr/>
        </p:nvSpPr>
        <p:spPr>
          <a:xfrm>
            <a:off x="1433744" y="2669504"/>
            <a:ext cx="6116714" cy="523220"/>
          </a:xfrm>
          <a:prstGeom prst="rect">
            <a:avLst/>
          </a:prstGeom>
          <a:noFill/>
        </p:spPr>
        <p:txBody>
          <a:bodyPr wrap="square">
            <a:spAutoFit/>
          </a:bodyPr>
          <a:lstStyle/>
          <a:p>
            <a:pPr algn="l"/>
            <a:r>
              <a:rPr lang="el-GR" sz="2800" b="0" i="0" dirty="0">
                <a:effectLst/>
                <a:latin typeface="Roboto"/>
              </a:rPr>
              <a:t>Νίκος </a:t>
            </a:r>
            <a:r>
              <a:rPr lang="el-GR" sz="2800" b="0" i="0" dirty="0" err="1">
                <a:effectLst/>
                <a:latin typeface="Roboto"/>
              </a:rPr>
              <a:t>Ξυλούρης</a:t>
            </a:r>
            <a:r>
              <a:rPr lang="el-GR" sz="2800" b="0" i="0" dirty="0">
                <a:effectLst/>
                <a:latin typeface="Roboto"/>
              </a:rPr>
              <a:t> - </a:t>
            </a:r>
            <a:r>
              <a:rPr lang="el-GR" sz="2800" b="0" i="0" dirty="0" err="1">
                <a:effectLst/>
                <a:latin typeface="Roboto"/>
              </a:rPr>
              <a:t>Ερωτόκριτος</a:t>
            </a:r>
            <a:endParaRPr lang="el-GR" sz="2800" b="0" i="0" dirty="0">
              <a:effectLst/>
              <a:latin typeface="Roboto"/>
            </a:endParaRPr>
          </a:p>
        </p:txBody>
      </p:sp>
      <p:sp>
        <p:nvSpPr>
          <p:cNvPr id="7" name="TextBox 6">
            <a:extLst>
              <a:ext uri="{FF2B5EF4-FFF2-40B4-BE49-F238E27FC236}">
                <a16:creationId xmlns:a16="http://schemas.microsoft.com/office/drawing/2014/main" id="{4B25740B-9A76-46A4-B04A-FE4B7CA8E5F7}"/>
              </a:ext>
            </a:extLst>
          </p:cNvPr>
          <p:cNvSpPr txBox="1"/>
          <p:nvPr/>
        </p:nvSpPr>
        <p:spPr>
          <a:xfrm>
            <a:off x="1362722" y="3576188"/>
            <a:ext cx="6116714" cy="646331"/>
          </a:xfrm>
          <a:prstGeom prst="rect">
            <a:avLst/>
          </a:prstGeom>
          <a:noFill/>
        </p:spPr>
        <p:txBody>
          <a:bodyPr wrap="square">
            <a:spAutoFit/>
          </a:bodyPr>
          <a:lstStyle/>
          <a:p>
            <a:r>
              <a:rPr lang="el-GR" b="1" dirty="0">
                <a:solidFill>
                  <a:srgbClr val="0070C0"/>
                </a:solidFill>
              </a:rPr>
              <a:t>https://www.youtube.com/watch?v=Fe18mLsWMvg&amp;feature=emb_rel_err</a:t>
            </a:r>
          </a:p>
        </p:txBody>
      </p:sp>
    </p:spTree>
    <p:extLst>
      <p:ext uri="{BB962C8B-B14F-4D97-AF65-F5344CB8AC3E}">
        <p14:creationId xmlns:p14="http://schemas.microsoft.com/office/powerpoint/2010/main" val="123394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337" y="2646519"/>
            <a:ext cx="9601196" cy="1303867"/>
          </a:xfrm>
        </p:spPr>
        <p:txBody>
          <a:bodyPr>
            <a:normAutofit fontScale="90000"/>
          </a:bodyPr>
          <a:lstStyle/>
          <a:p>
            <a:r>
              <a:rPr lang="en-US" b="1" dirty="0">
                <a:hlinkClick r:id="rId2"/>
              </a:rPr>
              <a:t>https://video.link/w/oE3kb</a:t>
            </a:r>
            <a:br>
              <a:rPr lang="el-GR" b="1" dirty="0"/>
            </a:br>
            <a:br>
              <a:rPr lang="el-GR" b="1" dirty="0"/>
            </a:br>
            <a:r>
              <a:rPr lang="en-US" sz="2200" b="1" dirty="0">
                <a:solidFill>
                  <a:srgbClr val="00B0F0"/>
                </a:solidFill>
              </a:rPr>
              <a:t>https://www.youtube.com/watch?v=gIMaxqxBjV0</a:t>
            </a:r>
            <a:br>
              <a:rPr lang="el-GR" b="1" dirty="0"/>
            </a:br>
            <a:br>
              <a:rPr lang="el-GR" b="1" dirty="0"/>
            </a:br>
            <a:r>
              <a:rPr lang="el-GR" sz="2700" b="1" i="0" dirty="0" err="1">
                <a:effectLst/>
                <a:latin typeface="Roboto"/>
              </a:rPr>
              <a:t>Ερωτόκριτος</a:t>
            </a:r>
            <a:r>
              <a:rPr lang="el-GR" sz="2700" b="1" i="0" dirty="0">
                <a:effectLst/>
                <a:latin typeface="Roboto"/>
              </a:rPr>
              <a:t>. Διάλογος </a:t>
            </a:r>
            <a:r>
              <a:rPr lang="el-GR" sz="2700" b="1" i="0" dirty="0" err="1">
                <a:effectLst/>
                <a:latin typeface="Roboto"/>
              </a:rPr>
              <a:t>Πεζόστρατου</a:t>
            </a:r>
            <a:r>
              <a:rPr lang="el-GR" sz="2700" b="1" i="0" dirty="0">
                <a:effectLst/>
                <a:latin typeface="Roboto"/>
              </a:rPr>
              <a:t> και Ρήγα. Γ, 891-936</a:t>
            </a:r>
            <a:br>
              <a:rPr lang="el-GR" b="0" i="0" dirty="0">
                <a:effectLst/>
                <a:latin typeface="Roboto"/>
              </a:rPr>
            </a:br>
            <a:endParaRPr lang="el-GR" b="1" dirty="0"/>
          </a:p>
        </p:txBody>
      </p:sp>
    </p:spTree>
    <p:extLst>
      <p:ext uri="{BB962C8B-B14F-4D97-AF65-F5344CB8AC3E}">
        <p14:creationId xmlns:p14="http://schemas.microsoft.com/office/powerpoint/2010/main" val="348355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Μόνον εσέ, Ρωτόκριτε: Εικαστικός διάλογος  | iefimerida.gr 2">
            <a:extLst>
              <a:ext uri="{FF2B5EF4-FFF2-40B4-BE49-F238E27FC236}">
                <a16:creationId xmlns:a16="http://schemas.microsoft.com/office/drawing/2014/main" id="{0A48D870-1504-4E26-92B8-E6394527E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0" y="119849"/>
            <a:ext cx="5823750" cy="66404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Μόνον εσέ, Ρωτόκριτε: Εικαστικός διάλογος  | iefimerida.gr 1">
            <a:extLst>
              <a:ext uri="{FF2B5EF4-FFF2-40B4-BE49-F238E27FC236}">
                <a16:creationId xmlns:a16="http://schemas.microsoft.com/office/drawing/2014/main" id="{B7429620-2984-4386-BAF4-91B5CA6A0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55" y="0"/>
            <a:ext cx="5613646" cy="67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9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50BFB-3CC4-41C7-812E-4C0AB6E5CFE7}"/>
              </a:ext>
            </a:extLst>
          </p:cNvPr>
          <p:cNvSpPr txBox="1"/>
          <p:nvPr/>
        </p:nvSpPr>
        <p:spPr>
          <a:xfrm>
            <a:off x="1797729" y="1708925"/>
            <a:ext cx="6116714" cy="2031325"/>
          </a:xfrm>
          <a:prstGeom prst="rect">
            <a:avLst/>
          </a:prstGeom>
          <a:noFill/>
          <a:ln>
            <a:solidFill>
              <a:srgbClr val="FF0000"/>
            </a:solidFill>
          </a:ln>
        </p:spPr>
        <p:txBody>
          <a:bodyPr wrap="square">
            <a:spAutoFit/>
          </a:bodyPr>
          <a:lstStyle/>
          <a:p>
            <a:endParaRPr lang="el-GR" dirty="0">
              <a:solidFill>
                <a:srgbClr val="A8BF4D"/>
              </a:solidFill>
              <a:hlinkClick r:id="rId2">
                <a:extLst>
                  <a:ext uri="{A12FA001-AC4F-418D-AE19-62706E023703}">
                    <ahyp:hlinkClr xmlns:ahyp="http://schemas.microsoft.com/office/drawing/2018/hyperlinkcolor" val="tx"/>
                  </a:ext>
                </a:extLst>
              </a:hlinkClick>
            </a:endParaRPr>
          </a:p>
          <a:p>
            <a:endParaRPr lang="el-GR" dirty="0">
              <a:solidFill>
                <a:srgbClr val="A8BF4D"/>
              </a:solidFill>
              <a:hlinkClick r:id="rId2">
                <a:extLst>
                  <a:ext uri="{A12FA001-AC4F-418D-AE19-62706E023703}">
                    <ahyp:hlinkClr xmlns:ahyp="http://schemas.microsoft.com/office/drawing/2018/hyperlinkcolor" val="tx"/>
                  </a:ext>
                </a:extLst>
              </a:hlinkClick>
            </a:endParaRPr>
          </a:p>
          <a:p>
            <a:r>
              <a:rPr lang="el-GR" b="1" dirty="0">
                <a:solidFill>
                  <a:srgbClr val="0070C0"/>
                </a:solidFill>
                <a:hlinkClick r:id="rId2">
                  <a:extLst>
                    <a:ext uri="{A12FA001-AC4F-418D-AE19-62706E023703}">
                      <ahyp:hlinkClr xmlns:ahyp="http://schemas.microsoft.com/office/drawing/2018/hyperlinkcolor" val="tx"/>
                    </a:ext>
                  </a:extLst>
                </a:hlinkClick>
              </a:rPr>
              <a:t>http://ebooks.edu.gr/ebooks/v/html/8547/2218/Keimena-Neoellinikis-Logotechnias_G-Gymnasiou_html-empl/index02_02.html</a:t>
            </a:r>
            <a:endParaRPr lang="el-GR" b="1" dirty="0">
              <a:solidFill>
                <a:srgbClr val="0070C0"/>
              </a:solidFill>
            </a:endParaRPr>
          </a:p>
          <a:p>
            <a:endParaRPr lang="el-GR" dirty="0">
              <a:solidFill>
                <a:srgbClr val="0070C0"/>
              </a:solidFill>
            </a:endParaRPr>
          </a:p>
          <a:p>
            <a:endParaRPr lang="el-GR" dirty="0">
              <a:solidFill>
                <a:srgbClr val="0070C0"/>
              </a:solidFill>
            </a:endParaRPr>
          </a:p>
        </p:txBody>
      </p:sp>
    </p:spTree>
    <p:extLst>
      <p:ext uri="{BB962C8B-B14F-4D97-AF65-F5344CB8AC3E}">
        <p14:creationId xmlns:p14="http://schemas.microsoft.com/office/powerpoint/2010/main" val="23318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Μόνον εσέ, Ρωτόκριτε: Εικαστικός διάλογος  | iefimerida.gr 0">
            <a:extLst>
              <a:ext uri="{FF2B5EF4-FFF2-40B4-BE49-F238E27FC236}">
                <a16:creationId xmlns:a16="http://schemas.microsoft.com/office/drawing/2014/main" id="{203726D2-A746-4FB3-8692-25F208988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85" y="-71021"/>
            <a:ext cx="112568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30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27856-AD42-4DAE-ABE3-5C5F596A82C8}"/>
              </a:ext>
            </a:extLst>
          </p:cNvPr>
          <p:cNvSpPr txBox="1"/>
          <p:nvPr/>
        </p:nvSpPr>
        <p:spPr>
          <a:xfrm>
            <a:off x="945472" y="1767527"/>
            <a:ext cx="6116714" cy="3970318"/>
          </a:xfrm>
          <a:prstGeom prst="rect">
            <a:avLst/>
          </a:prstGeom>
          <a:noFill/>
        </p:spPr>
        <p:txBody>
          <a:bodyPr wrap="square">
            <a:spAutoFit/>
          </a:bodyPr>
          <a:lstStyle/>
          <a:p>
            <a:pPr algn="just"/>
            <a:r>
              <a:rPr lang="el-GR" dirty="0">
                <a:hlinkClick r:id="rId2"/>
              </a:rPr>
              <a:t>https://www.iefimerida.gr/news/203433/monon-ese-rotokrite-eikastikos-dialogos</a:t>
            </a:r>
            <a:endParaRPr lang="en-US" dirty="0"/>
          </a:p>
          <a:p>
            <a:pPr algn="just"/>
            <a:endParaRPr lang="en-US" dirty="0"/>
          </a:p>
          <a:p>
            <a:pPr algn="just"/>
            <a:r>
              <a:rPr lang="el-GR" dirty="0"/>
              <a:t>Ο </a:t>
            </a:r>
            <a:r>
              <a:rPr lang="el-GR" dirty="0" err="1"/>
              <a:t>Ερωτόκριτος</a:t>
            </a:r>
            <a:r>
              <a:rPr lang="el-GR" dirty="0"/>
              <a:t> του </a:t>
            </a:r>
            <a:r>
              <a:rPr lang="el-GR" dirty="0" err="1"/>
              <a:t>Βιτσέντζου</a:t>
            </a:r>
            <a:r>
              <a:rPr lang="el-GR" dirty="0"/>
              <a:t> Κορνάρου, ζωγραφίζει «και τις ρίζες και το λουλούδι μαζί», έγραφε ο Σεφέρης. Αυτό το έργο κορυφή που έγραψε στις αρχές του 17ου αιώνα ο εμβληματικός ποιητής της Κρήτης, μιλά ξανά μέσα από έναν διάλογο εντάσεων και συναισθημάτων με την εικαστική τέχνη στο </a:t>
            </a:r>
            <a:r>
              <a:rPr lang="el-GR" dirty="0" err="1"/>
              <a:t>Τελλόγλειο</a:t>
            </a:r>
            <a:r>
              <a:rPr lang="el-GR" dirty="0"/>
              <a:t> </a:t>
            </a:r>
            <a:r>
              <a:rPr lang="el-GR" dirty="0" err="1"/>
              <a:t>Ιδρυμα</a:t>
            </a:r>
            <a:r>
              <a:rPr lang="el-GR" dirty="0"/>
              <a:t> Τεχνών ΑΠΘ από τις 29 Απριλίου…καλλιτέχνες της έκθεσης «μόνον εσέ </a:t>
            </a:r>
            <a:r>
              <a:rPr lang="el-GR" dirty="0" err="1"/>
              <a:t>Ρωτόκριτε</a:t>
            </a:r>
            <a:r>
              <a:rPr lang="el-GR" dirty="0"/>
              <a:t>»</a:t>
            </a:r>
            <a:endParaRPr lang="en-US" dirty="0"/>
          </a:p>
          <a:p>
            <a:pPr algn="just"/>
            <a:endParaRPr lang="en-US" dirty="0"/>
          </a:p>
          <a:p>
            <a:pPr algn="just"/>
            <a:r>
              <a:rPr lang="el-GR" dirty="0"/>
              <a:t>Πηγή: iefimerida.gr</a:t>
            </a:r>
            <a:endParaRPr lang="en-US" dirty="0"/>
          </a:p>
          <a:p>
            <a:pPr algn="just"/>
            <a:r>
              <a:rPr lang="el-GR" dirty="0"/>
              <a:t> - https://www.iefimerida.gr/news/203433/monon-ese-rotokrite-eikastikos-dialogos</a:t>
            </a:r>
          </a:p>
        </p:txBody>
      </p:sp>
    </p:spTree>
    <p:extLst>
      <p:ext uri="{BB962C8B-B14F-4D97-AF65-F5344CB8AC3E}">
        <p14:creationId xmlns:p14="http://schemas.microsoft.com/office/powerpoint/2010/main" val="21249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30839A-771A-483B-AE3C-76A1FCDE367E}"/>
              </a:ext>
            </a:extLst>
          </p:cNvPr>
          <p:cNvSpPr txBox="1"/>
          <p:nvPr/>
        </p:nvSpPr>
        <p:spPr>
          <a:xfrm>
            <a:off x="1695636" y="833035"/>
            <a:ext cx="8948690" cy="5355312"/>
          </a:xfrm>
          <a:prstGeom prst="rect">
            <a:avLst/>
          </a:prstGeom>
          <a:noFill/>
          <a:ln>
            <a:solidFill>
              <a:srgbClr val="FF0000"/>
            </a:solidFill>
          </a:ln>
        </p:spPr>
        <p:txBody>
          <a:bodyPr wrap="square">
            <a:spAutoFit/>
          </a:bodyPr>
          <a:lstStyle/>
          <a:p>
            <a:pPr algn="just"/>
            <a:endParaRPr lang="en-US" dirty="0"/>
          </a:p>
          <a:p>
            <a:pPr algn="just"/>
            <a:r>
              <a:rPr lang="el-GR" dirty="0"/>
              <a:t>Σημειώνει η ιστορικός τέχνης </a:t>
            </a:r>
            <a:r>
              <a:rPr lang="el-GR" dirty="0" err="1"/>
              <a:t>Ιρις</a:t>
            </a:r>
            <a:r>
              <a:rPr lang="el-GR" dirty="0"/>
              <a:t> Κρητικού: </a:t>
            </a:r>
            <a:endParaRPr lang="en-US" dirty="0"/>
          </a:p>
          <a:p>
            <a:pPr algn="just"/>
            <a:endParaRPr lang="en-US" dirty="0"/>
          </a:p>
          <a:p>
            <a:pPr algn="just"/>
            <a:r>
              <a:rPr lang="el-GR" dirty="0"/>
              <a:t>«ασφαλώς δεν είναι τυχαίο που αγαπήθηκε τόσο από τους ζωγράφους της γενιάς του ’30, υπέρμαχους της ελληνικής πρωτογένειας στην τέχνη: ο Θεόφιλος, ο </a:t>
            </a:r>
            <a:r>
              <a:rPr lang="el-GR" dirty="0" err="1"/>
              <a:t>Μποστ</a:t>
            </a:r>
            <a:r>
              <a:rPr lang="el-GR" dirty="0"/>
              <a:t> και ο Ευγένιος </a:t>
            </a:r>
            <a:r>
              <a:rPr lang="el-GR" dirty="0" err="1"/>
              <a:t>Σπαθάρης</a:t>
            </a:r>
            <a:r>
              <a:rPr lang="el-GR" dirty="0"/>
              <a:t>, ο Γιάννης Τσαρούχης και ο Νίκος Εγγονόπουλος ζωγράφισαν την ένδοξη αγάπη του </a:t>
            </a:r>
            <a:r>
              <a:rPr lang="el-GR" dirty="0" err="1"/>
              <a:t>Ερωτόκριτου</a:t>
            </a:r>
            <a:r>
              <a:rPr lang="el-GR" dirty="0"/>
              <a:t>, εμφυσώντας της μια καινούρια νεότητα.   </a:t>
            </a:r>
            <a:endParaRPr lang="en-US" dirty="0"/>
          </a:p>
          <a:p>
            <a:pPr algn="just"/>
            <a:endParaRPr lang="en-US" dirty="0"/>
          </a:p>
          <a:p>
            <a:pPr algn="just"/>
            <a:r>
              <a:rPr lang="el-GR" dirty="0"/>
              <a:t>Με την ίδια λαχτάρα καταπιάστηκαν τώρα μαζί του οι 50 σημαντικοί αλλά και νεότεροι συμμετέχοντες καλλιτέχνες. Εξερευνώντας την αιώνια αγάπη και τους φραγμούς, αλλά και τον τρόπο με τον οποίο ο </a:t>
            </a:r>
            <a:r>
              <a:rPr lang="el-GR" dirty="0" err="1"/>
              <a:t>Ερωτόκριτος</a:t>
            </a:r>
            <a:r>
              <a:rPr lang="el-GR" dirty="0"/>
              <a:t> και η Αρετούσα, προσμένοντας ο ένας τον άλλον, επιχειρούν να ανακαλύψουν τον εαυτό τους. Ζωγραφίζοντας τη χλωρή κρητική φύση και το αμάθητο άγουρο που με τρόπο ανιδιοτελή ανακαλύπτει τον έρωτα και εξ αυτού, αναπόφευκτα, την οδύνη. </a:t>
            </a:r>
            <a:endParaRPr lang="en-US" dirty="0"/>
          </a:p>
          <a:p>
            <a:pPr algn="just"/>
            <a:endParaRPr lang="en-US" dirty="0"/>
          </a:p>
          <a:p>
            <a:pPr algn="just"/>
            <a:r>
              <a:rPr lang="el-GR" dirty="0"/>
              <a:t>Την ορμητική γενναιότητα της τροπαιούχου νεότητας που, συγκρουόμενη με τη φρόνηση, θριαμβεύει. »</a:t>
            </a:r>
            <a:endParaRPr lang="en-US" dirty="0"/>
          </a:p>
          <a:p>
            <a:pPr algn="just"/>
            <a:endParaRPr lang="en-US" dirty="0"/>
          </a:p>
          <a:p>
            <a:pPr algn="just"/>
            <a:r>
              <a:rPr lang="el-GR" dirty="0"/>
              <a:t>Πηγή: iefimerida.gr - https://www.iefimerida.gr/news/203433/monon-ese-rotokrite-eikastikos-dialogos</a:t>
            </a:r>
          </a:p>
        </p:txBody>
      </p:sp>
    </p:spTree>
    <p:extLst>
      <p:ext uri="{BB962C8B-B14F-4D97-AF65-F5344CB8AC3E}">
        <p14:creationId xmlns:p14="http://schemas.microsoft.com/office/powerpoint/2010/main" val="29807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σαρούχης Γιάννης">
            <a:extLst>
              <a:ext uri="{FF2B5EF4-FFF2-40B4-BE49-F238E27FC236}">
                <a16:creationId xmlns:a16="http://schemas.microsoft.com/office/drawing/2014/main" id="{672CF36E-85B9-4370-8434-C59E7B0F6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728"/>
            <a:ext cx="7260336" cy="6656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E22833-E507-4236-9EFF-088D40EC708F}"/>
              </a:ext>
            </a:extLst>
          </p:cNvPr>
          <p:cNvSpPr txBox="1"/>
          <p:nvPr/>
        </p:nvSpPr>
        <p:spPr>
          <a:xfrm>
            <a:off x="7260336" y="5226691"/>
            <a:ext cx="4270248" cy="646331"/>
          </a:xfrm>
          <a:prstGeom prst="rect">
            <a:avLst/>
          </a:prstGeom>
          <a:noFill/>
        </p:spPr>
        <p:txBody>
          <a:bodyPr wrap="square">
            <a:spAutoFit/>
          </a:bodyPr>
          <a:lstStyle/>
          <a:p>
            <a:r>
              <a:rPr lang="el-GR" b="1" i="1" dirty="0">
                <a:solidFill>
                  <a:srgbClr val="000000"/>
                </a:solidFill>
                <a:effectLst/>
                <a:latin typeface="Verdana" panose="020B0604030504040204" pitchFamily="34" charset="0"/>
              </a:rPr>
              <a:t>Γιάννης Τσαρούχης, </a:t>
            </a:r>
          </a:p>
          <a:p>
            <a:r>
              <a:rPr lang="el-GR" b="1" i="1" dirty="0" err="1">
                <a:solidFill>
                  <a:srgbClr val="000000"/>
                </a:solidFill>
                <a:effectLst/>
                <a:latin typeface="Verdana" panose="020B0604030504040204" pitchFamily="34" charset="0"/>
              </a:rPr>
              <a:t>Ερωτόκριτος</a:t>
            </a:r>
            <a:r>
              <a:rPr lang="el-GR" b="1" i="1" dirty="0">
                <a:solidFill>
                  <a:srgbClr val="000000"/>
                </a:solidFill>
                <a:effectLst/>
                <a:latin typeface="Verdana" panose="020B0604030504040204" pitchFamily="34" charset="0"/>
              </a:rPr>
              <a:t> και Αρετούσα</a:t>
            </a:r>
            <a:endParaRPr lang="el-GR" b="1" i="1" dirty="0"/>
          </a:p>
        </p:txBody>
      </p:sp>
    </p:spTree>
    <p:extLst>
      <p:ext uri="{BB962C8B-B14F-4D97-AF65-F5344CB8AC3E}">
        <p14:creationId xmlns:p14="http://schemas.microsoft.com/office/powerpoint/2010/main" val="301612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76D5F-64C4-4276-BB99-68A026E61EDF}"/>
              </a:ext>
            </a:extLst>
          </p:cNvPr>
          <p:cNvSpPr txBox="1"/>
          <p:nvPr/>
        </p:nvSpPr>
        <p:spPr>
          <a:xfrm>
            <a:off x="803429" y="856669"/>
            <a:ext cx="6116714" cy="1200329"/>
          </a:xfrm>
          <a:prstGeom prst="rect">
            <a:avLst/>
          </a:prstGeom>
          <a:noFill/>
        </p:spPr>
        <p:txBody>
          <a:bodyPr wrap="square">
            <a:spAutoFit/>
          </a:bodyPr>
          <a:lstStyle/>
          <a:p>
            <a:r>
              <a:rPr lang="el-GR" dirty="0">
                <a:hlinkClick r:id="rId2"/>
              </a:rPr>
              <a:t>http://ebooks.edu.gr/ebooks/v/html/8547/2218/Keimena-Neoellinikis-Logotechnias_G-Gymnasiou_html-empl/index02_02.html</a:t>
            </a:r>
            <a:endParaRPr lang="el-GR" dirty="0"/>
          </a:p>
          <a:p>
            <a:endParaRPr lang="el-GR" dirty="0"/>
          </a:p>
        </p:txBody>
      </p:sp>
      <p:sp>
        <p:nvSpPr>
          <p:cNvPr id="5" name="TextBox 4">
            <a:extLst>
              <a:ext uri="{FF2B5EF4-FFF2-40B4-BE49-F238E27FC236}">
                <a16:creationId xmlns:a16="http://schemas.microsoft.com/office/drawing/2014/main" id="{A716E1B2-B5CF-4001-922B-616A89718B4F}"/>
              </a:ext>
            </a:extLst>
          </p:cNvPr>
          <p:cNvSpPr txBox="1"/>
          <p:nvPr/>
        </p:nvSpPr>
        <p:spPr>
          <a:xfrm>
            <a:off x="803429" y="2635746"/>
            <a:ext cx="6116714" cy="1754326"/>
          </a:xfrm>
          <a:prstGeom prst="rect">
            <a:avLst/>
          </a:prstGeom>
          <a:noFill/>
        </p:spPr>
        <p:txBody>
          <a:bodyPr wrap="square">
            <a:spAutoFit/>
          </a:bodyPr>
          <a:lstStyle/>
          <a:p>
            <a:pPr algn="ctr"/>
            <a:r>
              <a:rPr lang="el-GR" b="1" i="0" dirty="0">
                <a:solidFill>
                  <a:srgbClr val="FF0000"/>
                </a:solidFill>
                <a:effectLst/>
                <a:latin typeface="Tahoma" panose="020B0604030504040204" pitchFamily="34" charset="0"/>
              </a:rPr>
              <a:t>ραψωδία </a:t>
            </a:r>
            <a:r>
              <a:rPr lang="el-GR" b="1" i="1" dirty="0">
                <a:solidFill>
                  <a:srgbClr val="FF0000"/>
                </a:solidFill>
                <a:effectLst/>
                <a:latin typeface="Tahoma" panose="020B0604030504040204" pitchFamily="34" charset="0"/>
              </a:rPr>
              <a:t>Η</a:t>
            </a:r>
          </a:p>
          <a:p>
            <a:pPr algn="ctr"/>
            <a:endParaRPr lang="el-GR" b="1" i="0" dirty="0">
              <a:solidFill>
                <a:srgbClr val="FF0000"/>
              </a:solidFill>
              <a:effectLst/>
              <a:latin typeface="Tahoma" panose="020B0604030504040204" pitchFamily="34" charset="0"/>
            </a:endParaRPr>
          </a:p>
          <a:p>
            <a:pPr algn="ctr"/>
            <a:r>
              <a:rPr lang="el-GR" b="1" i="1" dirty="0" err="1">
                <a:solidFill>
                  <a:srgbClr val="FF0000"/>
                </a:solidFill>
                <a:effectLst/>
                <a:latin typeface="Tahoma" panose="020B0604030504040204" pitchFamily="34" charset="0"/>
              </a:rPr>
              <a:t>Ἕκτορος</a:t>
            </a:r>
            <a:r>
              <a:rPr lang="el-GR" b="1" i="1" dirty="0">
                <a:solidFill>
                  <a:srgbClr val="FF0000"/>
                </a:solidFill>
                <a:effectLst/>
                <a:latin typeface="Tahoma" panose="020B0604030504040204" pitchFamily="34" charset="0"/>
              </a:rPr>
              <a:t> και </a:t>
            </a:r>
            <a:r>
              <a:rPr lang="el-GR" b="1" i="1" dirty="0" err="1">
                <a:solidFill>
                  <a:srgbClr val="FF0000"/>
                </a:solidFill>
                <a:effectLst/>
                <a:latin typeface="Tahoma" panose="020B0604030504040204" pitchFamily="34" charset="0"/>
              </a:rPr>
              <a:t>Αἴαντος</a:t>
            </a:r>
            <a:r>
              <a:rPr lang="el-GR" b="1" i="1" dirty="0">
                <a:solidFill>
                  <a:srgbClr val="FF0000"/>
                </a:solidFill>
                <a:effectLst/>
                <a:latin typeface="Tahoma" panose="020B0604030504040204" pitchFamily="34" charset="0"/>
              </a:rPr>
              <a:t> μονομαχία. </a:t>
            </a:r>
            <a:r>
              <a:rPr lang="el-GR" b="1" i="1" dirty="0" err="1">
                <a:solidFill>
                  <a:srgbClr val="FF0000"/>
                </a:solidFill>
                <a:effectLst/>
                <a:latin typeface="Tahoma" panose="020B0604030504040204" pitchFamily="34" charset="0"/>
              </a:rPr>
              <a:t>Νεκρῶν</a:t>
            </a:r>
            <a:r>
              <a:rPr lang="el-GR" b="1" i="1" dirty="0">
                <a:solidFill>
                  <a:srgbClr val="FF0000"/>
                </a:solidFill>
                <a:effectLst/>
                <a:latin typeface="Tahoma" panose="020B0604030504040204" pitchFamily="34" charset="0"/>
              </a:rPr>
              <a:t> </a:t>
            </a:r>
            <a:r>
              <a:rPr lang="el-GR" b="1" i="1" dirty="0" err="1">
                <a:solidFill>
                  <a:srgbClr val="FF0000"/>
                </a:solidFill>
                <a:effectLst/>
                <a:latin typeface="Tahoma" panose="020B0604030504040204" pitchFamily="34" charset="0"/>
              </a:rPr>
              <a:t>ἀναίρεσις</a:t>
            </a:r>
            <a:endParaRPr lang="el-GR" b="1" i="1" dirty="0">
              <a:solidFill>
                <a:srgbClr val="FF0000"/>
              </a:solidFill>
              <a:effectLst/>
              <a:latin typeface="Tahoma" panose="020B0604030504040204" pitchFamily="34" charset="0"/>
            </a:endParaRPr>
          </a:p>
          <a:p>
            <a:pPr algn="ctr"/>
            <a:br>
              <a:rPr lang="el-GR" b="1" i="0" dirty="0">
                <a:solidFill>
                  <a:srgbClr val="FF0000"/>
                </a:solidFill>
                <a:effectLst/>
                <a:latin typeface="Tahoma" panose="020B0604030504040204" pitchFamily="34" charset="0"/>
              </a:rPr>
            </a:br>
            <a:r>
              <a:rPr lang="el-GR" b="1" i="0" dirty="0">
                <a:solidFill>
                  <a:srgbClr val="002060"/>
                </a:solidFill>
                <a:effectLst/>
                <a:latin typeface="Tahoma" panose="020B0604030504040204" pitchFamily="34" charset="0"/>
              </a:rPr>
              <a:t>(Η μονομαχία του Έκτορα και του Αίαντα. </a:t>
            </a:r>
          </a:p>
          <a:p>
            <a:pPr algn="ctr"/>
            <a:r>
              <a:rPr lang="el-GR" b="1" i="0" dirty="0">
                <a:solidFill>
                  <a:srgbClr val="002060"/>
                </a:solidFill>
                <a:effectLst/>
                <a:latin typeface="Tahoma" panose="020B0604030504040204" pitchFamily="34" charset="0"/>
              </a:rPr>
              <a:t>Η ταφή των νεκρών)</a:t>
            </a:r>
          </a:p>
        </p:txBody>
      </p:sp>
    </p:spTree>
    <p:extLst>
      <p:ext uri="{BB962C8B-B14F-4D97-AF65-F5344CB8AC3E}">
        <p14:creationId xmlns:p14="http://schemas.microsoft.com/office/powerpoint/2010/main" val="307573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5ED2B4-6360-4E30-BD0C-CD199C85F6FA}"/>
              </a:ext>
            </a:extLst>
          </p:cNvPr>
          <p:cNvSpPr>
            <a:spLocks noChangeArrowheads="1"/>
          </p:cNvSpPr>
          <p:nvPr/>
        </p:nvSpPr>
        <p:spPr bwMode="auto">
          <a:xfrm>
            <a:off x="1883664" y="724808"/>
            <a:ext cx="8028432" cy="517064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600" b="1" i="1" u="none" strike="noStrike" cap="none" normalizeH="0" baseline="0" dirty="0">
              <a:ln>
                <a:noFill/>
              </a:ln>
              <a:solidFill>
                <a:srgbClr val="202122"/>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600" b="1" i="1" u="none" strike="noStrike" cap="none" normalizeH="0" baseline="0" dirty="0">
              <a:ln>
                <a:noFill/>
              </a:ln>
              <a:solidFill>
                <a:srgbClr val="202122"/>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1" u="none" strike="noStrike" cap="none" normalizeH="0" baseline="0" dirty="0">
                <a:ln>
                  <a:noFill/>
                </a:ln>
                <a:solidFill>
                  <a:srgbClr val="202122"/>
                </a:solidFill>
                <a:effectLst/>
                <a:latin typeface="Arial" panose="020B0604020202020204" pitchFamily="34" charset="0"/>
              </a:rPr>
              <a:t>Οι πιο ασφαλείς πληροφορίες για την καταγωγή του Κορνάρου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600" b="1" i="1" u="none" strike="noStrike" cap="none" normalizeH="0" baseline="0" dirty="0">
              <a:ln>
                <a:noFill/>
              </a:ln>
              <a:solidFill>
                <a:srgbClr val="202122"/>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1" u="none" strike="noStrike" cap="none" normalizeH="0" baseline="0" dirty="0">
                <a:ln>
                  <a:noFill/>
                </a:ln>
                <a:solidFill>
                  <a:srgbClr val="202122"/>
                </a:solidFill>
                <a:effectLst/>
                <a:latin typeface="Arial" panose="020B0604020202020204" pitchFamily="34" charset="0"/>
              </a:rPr>
              <a:t>είναι αυτές που δίνει ο ποιητής στο τέλος του έργου του: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600" b="1" i="1" u="none" strike="noStrike" cap="none" normalizeH="0" baseline="0" dirty="0">
              <a:ln>
                <a:noFill/>
              </a:ln>
              <a:solidFill>
                <a:srgbClr val="202122"/>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1" u="none" strike="noStrike" cap="none" normalizeH="0" baseline="0" dirty="0">
                <a:ln>
                  <a:noFill/>
                </a:ln>
                <a:solidFill>
                  <a:srgbClr val="202122"/>
                </a:solidFill>
                <a:effectLst/>
                <a:latin typeface="Arial" panose="020B0604020202020204" pitchFamily="34" charset="0"/>
              </a:rPr>
              <a:t>αναφέρει το όνομα </a:t>
            </a:r>
            <a:r>
              <a:rPr kumimoji="0" lang="el-GR" altLang="el-GR" sz="1600" b="1" i="1" u="none" strike="noStrike" cap="none" normalizeH="0" baseline="0" dirty="0" err="1">
                <a:ln>
                  <a:noFill/>
                </a:ln>
                <a:solidFill>
                  <a:srgbClr val="202122"/>
                </a:solidFill>
                <a:effectLst/>
                <a:latin typeface="Arial" panose="020B0604020202020204" pitchFamily="34" charset="0"/>
              </a:rPr>
              <a:t>Βιτσέντζος</a:t>
            </a:r>
            <a:r>
              <a:rPr kumimoji="0" lang="el-GR" altLang="el-GR" sz="1600" b="1" i="1" u="none" strike="noStrike" cap="none" normalizeH="0" baseline="0" dirty="0">
                <a:ln>
                  <a:noFill/>
                </a:ln>
                <a:solidFill>
                  <a:srgbClr val="202122"/>
                </a:solidFill>
                <a:effectLst/>
                <a:latin typeface="Arial" panose="020B0604020202020204" pitchFamily="34" charset="0"/>
              </a:rPr>
              <a:t>, το οικογενειακό όνομα Κορνάρος,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1" u="none" strike="noStrike" cap="none" normalizeH="0" baseline="0" dirty="0">
                <a:ln>
                  <a:noFill/>
                </a:ln>
                <a:solidFill>
                  <a:srgbClr val="202122"/>
                </a:solidFill>
                <a:effectLst/>
                <a:latin typeface="Arial" panose="020B0604020202020204" pitchFamily="34" charset="0"/>
              </a:rPr>
              <a:t>τόπο γέννησης τη Σητεία &amp; το Κάστρο (Ηράκλειο), όπου παντρεύτηκε:</a:t>
            </a:r>
          </a:p>
          <a:p>
            <a:pPr marL="0" marR="0" lvl="0" indent="0" defTabSz="914400" rtl="0" eaLnBrk="0" fontAlgn="base" latinLnBrk="0" hangingPunct="0">
              <a:lnSpc>
                <a:spcPct val="100000"/>
              </a:lnSpc>
              <a:spcBef>
                <a:spcPct val="0"/>
              </a:spcBef>
              <a:spcAft>
                <a:spcPct val="0"/>
              </a:spcAft>
              <a:buClrTx/>
              <a:buSzTx/>
              <a:buFontTx/>
              <a:buNone/>
              <a:tabLst/>
            </a:pPr>
            <a:endParaRPr lang="el-GR" altLang="el-GR" sz="1000" dirty="0">
              <a:solidFill>
                <a:srgbClr val="202122"/>
              </a:solidFill>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l-GR" altLang="el-GR" sz="1000" b="0" i="0" u="none" strike="noStrike" cap="none" normalizeH="0" baseline="0" dirty="0">
              <a:ln>
                <a:noFill/>
              </a:ln>
              <a:solidFill>
                <a:srgbClr val="202122"/>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Κ' εγώ δε θε να </a:t>
            </a:r>
            <a:r>
              <a:rPr kumimoji="0" lang="el-GR" altLang="el-GR" sz="1800" b="0" i="0" u="none" strike="noStrike" cap="none" normalizeH="0" baseline="0" dirty="0" err="1">
                <a:ln>
                  <a:noFill/>
                </a:ln>
                <a:solidFill>
                  <a:schemeClr val="tx1"/>
                </a:solidFill>
                <a:effectLst/>
                <a:latin typeface="Arial" panose="020B0604020202020204" pitchFamily="34" charset="0"/>
              </a:rPr>
              <a:t>κουρφευτώ</a:t>
            </a:r>
            <a:r>
              <a:rPr kumimoji="0" lang="el-GR" altLang="el-GR" sz="1800" b="0" i="0" u="none" strike="noStrike" cap="none" normalizeH="0" baseline="0" dirty="0">
                <a:ln>
                  <a:noFill/>
                </a:ln>
                <a:solidFill>
                  <a:schemeClr val="tx1"/>
                </a:solidFill>
                <a:effectLst/>
                <a:latin typeface="Arial" panose="020B0604020202020204" pitchFamily="34" charset="0"/>
              </a:rPr>
              <a:t> κι αγνώριστο να μ' </a:t>
            </a:r>
            <a:r>
              <a:rPr kumimoji="0" lang="el-GR" altLang="el-GR" sz="1800" b="0" i="0" u="none" strike="noStrike" cap="none" normalizeH="0" baseline="0" dirty="0" err="1">
                <a:ln>
                  <a:noFill/>
                </a:ln>
                <a:solidFill>
                  <a:schemeClr val="tx1"/>
                </a:solidFill>
                <a:effectLst/>
                <a:latin typeface="Arial" panose="020B0604020202020204" pitchFamily="34" charset="0"/>
              </a:rPr>
              <a:t>έχου</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μα θέλω να φανερωθώ, κι όλοι να με </a:t>
            </a:r>
            <a:r>
              <a:rPr kumimoji="0" lang="el-GR" altLang="el-GR" sz="1800" b="0" i="0" u="none" strike="noStrike" cap="none" normalizeH="0" baseline="0" dirty="0" err="1">
                <a:ln>
                  <a:noFill/>
                </a:ln>
                <a:solidFill>
                  <a:schemeClr val="tx1"/>
                </a:solidFill>
                <a:effectLst/>
                <a:latin typeface="Arial" panose="020B0604020202020204" pitchFamily="34" charset="0"/>
              </a:rPr>
              <a:t>κατέχου</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err="1">
                <a:ln>
                  <a:noFill/>
                </a:ln>
                <a:solidFill>
                  <a:schemeClr val="tx1"/>
                </a:solidFill>
                <a:effectLst/>
                <a:latin typeface="Arial" panose="020B0604020202020204" pitchFamily="34" charset="0"/>
              </a:rPr>
              <a:t>Βιτσέντζος</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είν</a:t>
            </a:r>
            <a:r>
              <a:rPr kumimoji="0" lang="el-GR" altLang="el-GR" sz="1800" b="0" i="0" u="none" strike="noStrike" cap="none" normalizeH="0" baseline="0" dirty="0">
                <a:ln>
                  <a:noFill/>
                </a:ln>
                <a:solidFill>
                  <a:schemeClr val="tx1"/>
                </a:solidFill>
                <a:effectLst/>
                <a:latin typeface="Arial" panose="020B0604020202020204" pitchFamily="34" charset="0"/>
              </a:rPr>
              <a:t>' ο ποιητής και στη γενιά Κορνάρος</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που να </a:t>
            </a:r>
            <a:r>
              <a:rPr kumimoji="0" lang="el-GR" altLang="el-GR" sz="1800" b="0" i="0" u="none" strike="noStrike" cap="none" normalizeH="0" baseline="0" dirty="0" err="1">
                <a:ln>
                  <a:noFill/>
                </a:ln>
                <a:solidFill>
                  <a:schemeClr val="tx1"/>
                </a:solidFill>
                <a:effectLst/>
                <a:latin typeface="Arial" panose="020B0604020202020204" pitchFamily="34" charset="0"/>
              </a:rPr>
              <a:t>βρεθή</a:t>
            </a:r>
            <a:r>
              <a:rPr kumimoji="0" lang="el-GR" altLang="el-GR" sz="1800" b="0" i="0" u="none" strike="noStrike" cap="none" normalizeH="0" baseline="0" dirty="0">
                <a:ln>
                  <a:noFill/>
                </a:ln>
                <a:solidFill>
                  <a:schemeClr val="tx1"/>
                </a:solidFill>
                <a:effectLst/>
                <a:latin typeface="Arial" panose="020B0604020202020204" pitchFamily="34" charset="0"/>
              </a:rPr>
              <a:t> ακριμάτιστος, σα θα τον </a:t>
            </a:r>
            <a:r>
              <a:rPr kumimoji="0" lang="el-GR" altLang="el-GR" sz="1800" b="0" i="0" u="none" strike="noStrike" cap="none" normalizeH="0" baseline="0" dirty="0" err="1">
                <a:ln>
                  <a:noFill/>
                </a:ln>
                <a:solidFill>
                  <a:schemeClr val="tx1"/>
                </a:solidFill>
                <a:effectLst/>
                <a:latin typeface="Arial" panose="020B0604020202020204" pitchFamily="34" charset="0"/>
              </a:rPr>
              <a:t>πάρη</a:t>
            </a:r>
            <a:r>
              <a:rPr kumimoji="0" lang="el-GR" altLang="el-GR" sz="1800" b="0" i="0" u="none" strike="noStrike" cap="none" normalizeH="0" baseline="0" dirty="0">
                <a:ln>
                  <a:noFill/>
                </a:ln>
                <a:solidFill>
                  <a:schemeClr val="tx1"/>
                </a:solidFill>
                <a:effectLst/>
                <a:latin typeface="Arial" panose="020B0604020202020204" pitchFamily="34" charset="0"/>
              </a:rPr>
              <a:t> ο Χάρος.</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Στη </a:t>
            </a:r>
            <a:r>
              <a:rPr kumimoji="0" lang="el-GR" altLang="el-GR" sz="1800" b="0" i="0" u="none" strike="noStrike" cap="none" normalizeH="0" baseline="0" dirty="0" err="1">
                <a:ln>
                  <a:noFill/>
                </a:ln>
                <a:solidFill>
                  <a:schemeClr val="tx1"/>
                </a:solidFill>
                <a:effectLst/>
                <a:latin typeface="Arial" panose="020B0604020202020204" pitchFamily="34" charset="0"/>
              </a:rPr>
              <a:t>Στείαν</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εγεννήθηκε</a:t>
            </a:r>
            <a:r>
              <a:rPr kumimoji="0" lang="el-GR" altLang="el-GR" sz="1800" b="0" i="0" u="none" strike="noStrike" cap="none" normalizeH="0" baseline="0" dirty="0">
                <a:ln>
                  <a:noFill/>
                </a:ln>
                <a:solidFill>
                  <a:schemeClr val="tx1"/>
                </a:solidFill>
                <a:effectLst/>
                <a:latin typeface="Arial" panose="020B0604020202020204" pitchFamily="34" charset="0"/>
              </a:rPr>
              <a:t>, στη </a:t>
            </a:r>
            <a:r>
              <a:rPr kumimoji="0" lang="el-GR" altLang="el-GR" sz="1800" b="0" i="0" u="none" strike="noStrike" cap="none" normalizeH="0" baseline="0" dirty="0" err="1">
                <a:ln>
                  <a:noFill/>
                </a:ln>
                <a:solidFill>
                  <a:schemeClr val="tx1"/>
                </a:solidFill>
                <a:effectLst/>
                <a:latin typeface="Arial" panose="020B0604020202020204" pitchFamily="34" charset="0"/>
              </a:rPr>
              <a:t>Στείαν</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ενεθράφη</a:t>
            </a:r>
            <a:r>
              <a:rPr kumimoji="0" lang="el-GR" altLang="el-GR" sz="1800" b="0" i="0" u="none" strike="noStrike" cap="none" normalizeH="0" baseline="0" dirty="0">
                <a:ln>
                  <a:noFill/>
                </a:ln>
                <a:solidFill>
                  <a:schemeClr val="tx1"/>
                </a:solidFill>
                <a:effectLst/>
                <a:latin typeface="Arial" panose="020B0604020202020204" pitchFamily="34" charset="0"/>
              </a:rPr>
              <a:t>,</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εκεί '</a:t>
            </a:r>
            <a:r>
              <a:rPr kumimoji="0" lang="el-GR" altLang="el-GR" sz="1800" b="0" i="0" u="none" strike="noStrike" cap="none" normalizeH="0" baseline="0" dirty="0" err="1">
                <a:ln>
                  <a:noFill/>
                </a:ln>
                <a:solidFill>
                  <a:schemeClr val="tx1"/>
                </a:solidFill>
                <a:effectLst/>
                <a:latin typeface="Arial" panose="020B0604020202020204" pitchFamily="34" charset="0"/>
              </a:rPr>
              <a:t>καμε</a:t>
            </a:r>
            <a:r>
              <a:rPr kumimoji="0" lang="el-GR" altLang="el-GR" sz="1800" b="0" i="0" u="none" strike="noStrike" cap="none" normalizeH="0" baseline="0" dirty="0">
                <a:ln>
                  <a:noFill/>
                </a:ln>
                <a:solidFill>
                  <a:schemeClr val="tx1"/>
                </a:solidFill>
                <a:effectLst/>
                <a:latin typeface="Arial" panose="020B0604020202020204" pitchFamily="34" charset="0"/>
              </a:rPr>
              <a:t> κι </a:t>
            </a:r>
            <a:r>
              <a:rPr kumimoji="0" lang="el-GR" altLang="el-GR" sz="1800" b="0" i="0" u="none" strike="noStrike" cap="none" normalizeH="0" baseline="0" dirty="0" err="1">
                <a:ln>
                  <a:noFill/>
                </a:ln>
                <a:solidFill>
                  <a:schemeClr val="tx1"/>
                </a:solidFill>
                <a:effectLst/>
                <a:latin typeface="Arial" panose="020B0604020202020204" pitchFamily="34" charset="0"/>
              </a:rPr>
              <a:t>εκόπιασεν</a:t>
            </a:r>
            <a:r>
              <a:rPr kumimoji="0" lang="el-GR" altLang="el-GR" sz="1800" b="0" i="0" u="none" strike="noStrike" cap="none" normalizeH="0" baseline="0" dirty="0">
                <a:ln>
                  <a:noFill/>
                </a:ln>
                <a:solidFill>
                  <a:schemeClr val="tx1"/>
                </a:solidFill>
                <a:effectLst/>
                <a:latin typeface="Arial" panose="020B0604020202020204" pitchFamily="34" charset="0"/>
              </a:rPr>
              <a:t> ετούτα που σας γράφει.</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Στο </a:t>
            </a:r>
            <a:r>
              <a:rPr kumimoji="0" lang="el-GR" altLang="el-GR" sz="1800" b="0" i="0" u="none" strike="noStrike" cap="none" normalizeH="0" baseline="0" dirty="0" err="1">
                <a:ln>
                  <a:noFill/>
                </a:ln>
                <a:solidFill>
                  <a:schemeClr val="tx1"/>
                </a:solidFill>
                <a:effectLst/>
                <a:latin typeface="Arial" panose="020B0604020202020204" pitchFamily="34" charset="0"/>
              </a:rPr>
              <a:t>Κάστρον</a:t>
            </a: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1800" b="0" i="0" u="none" strike="noStrike" cap="none" normalizeH="0" baseline="0" dirty="0" err="1">
                <a:ln>
                  <a:noFill/>
                </a:ln>
                <a:solidFill>
                  <a:schemeClr val="tx1"/>
                </a:solidFill>
                <a:effectLst/>
                <a:latin typeface="Arial" panose="020B0604020202020204" pitchFamily="34" charset="0"/>
              </a:rPr>
              <a:t>επαντρέυτηκε</a:t>
            </a:r>
            <a:r>
              <a:rPr kumimoji="0" lang="el-GR" altLang="el-GR" sz="1800" b="0" i="0" u="none" strike="noStrike" cap="none" normalizeH="0" baseline="0" dirty="0">
                <a:ln>
                  <a:noFill/>
                </a:ln>
                <a:solidFill>
                  <a:schemeClr val="tx1"/>
                </a:solidFill>
                <a:effectLst/>
                <a:latin typeface="Arial" panose="020B0604020202020204" pitchFamily="34" charset="0"/>
              </a:rPr>
              <a:t> σαν </a:t>
            </a:r>
            <a:r>
              <a:rPr kumimoji="0" lang="el-GR" altLang="el-GR" sz="1800" b="0" i="0" u="none" strike="noStrike" cap="none" normalizeH="0" baseline="0" dirty="0" err="1">
                <a:ln>
                  <a:noFill/>
                </a:ln>
                <a:solidFill>
                  <a:schemeClr val="tx1"/>
                </a:solidFill>
                <a:effectLst/>
                <a:latin typeface="Arial" panose="020B0604020202020204" pitchFamily="34" charset="0"/>
              </a:rPr>
              <a:t>αρμηνεύγει</a:t>
            </a:r>
            <a:r>
              <a:rPr kumimoji="0" lang="el-GR" altLang="el-GR" sz="1800" b="0" i="0" u="none" strike="noStrike" cap="none" normalizeH="0" baseline="0" dirty="0">
                <a:ln>
                  <a:noFill/>
                </a:ln>
                <a:solidFill>
                  <a:schemeClr val="tx1"/>
                </a:solidFill>
                <a:effectLst/>
                <a:latin typeface="Arial" panose="020B0604020202020204" pitchFamily="34" charset="0"/>
              </a:rPr>
              <a:t> η φύση,</a:t>
            </a:r>
            <a:br>
              <a:rPr kumimoji="0" lang="el-GR" altLang="el-GR" sz="1800" b="0" i="0" u="none" strike="noStrike" cap="none" normalizeH="0" baseline="0" dirty="0">
                <a:ln>
                  <a:noFill/>
                </a:ln>
                <a:solidFill>
                  <a:schemeClr val="tx1"/>
                </a:solidFill>
                <a:effectLst/>
                <a:latin typeface="Arial" panose="020B0604020202020204" pitchFamily="34" charset="0"/>
              </a:rPr>
            </a:br>
            <a:r>
              <a:rPr kumimoji="0" lang="el-GR" altLang="el-GR" sz="1800" b="0" i="0" u="none" strike="noStrike" cap="none" normalizeH="0" baseline="0" dirty="0">
                <a:ln>
                  <a:noFill/>
                </a:ln>
                <a:solidFill>
                  <a:schemeClr val="tx1"/>
                </a:solidFill>
                <a:effectLst/>
                <a:latin typeface="Arial" panose="020B0604020202020204" pitchFamily="34" charset="0"/>
              </a:rPr>
              <a:t>το τέλος του έχει να </a:t>
            </a:r>
            <a:r>
              <a:rPr kumimoji="0" lang="el-GR" altLang="el-GR" sz="1800" b="0" i="0" u="none" strike="noStrike" cap="none" normalizeH="0" baseline="0" dirty="0" err="1">
                <a:ln>
                  <a:noFill/>
                </a:ln>
                <a:solidFill>
                  <a:schemeClr val="tx1"/>
                </a:solidFill>
                <a:effectLst/>
                <a:latin typeface="Arial" panose="020B0604020202020204" pitchFamily="34" charset="0"/>
              </a:rPr>
              <a:t>γενή</a:t>
            </a:r>
            <a:r>
              <a:rPr kumimoji="0" lang="el-GR" altLang="el-GR" sz="1800" b="0" i="0" u="none" strike="noStrike" cap="none" normalizeH="0" baseline="0" dirty="0">
                <a:ln>
                  <a:noFill/>
                </a:ln>
                <a:solidFill>
                  <a:schemeClr val="tx1"/>
                </a:solidFill>
                <a:effectLst/>
                <a:latin typeface="Arial" panose="020B0604020202020204" pitchFamily="34" charset="0"/>
              </a:rPr>
              <a:t> όπου ο Θεός ορίσει</a:t>
            </a:r>
            <a:r>
              <a:rPr kumimoji="0" lang="el-GR" altLang="el-GR" sz="1800" b="0" i="0" u="none" strike="noStrike" cap="none" normalizeH="0" baseline="30000" dirty="0">
                <a:ln>
                  <a:noFill/>
                </a:ln>
                <a:solidFill>
                  <a:srgbClr val="0B0080"/>
                </a:solidFill>
                <a:effectLst/>
                <a:latin typeface="Arial" panose="020B0604020202020204" pitchFamily="34" charset="0"/>
                <a:hlinkClick r:id="rId2"/>
              </a:rPr>
              <a:t>[2]</a:t>
            </a:r>
            <a:endParaRPr kumimoji="0" lang="el-GR" altLang="el-GR" sz="1800" b="0" i="0" u="none" strike="noStrike" cap="none" normalizeH="0" baseline="30000" dirty="0">
              <a:ln>
                <a:noFill/>
              </a:ln>
              <a:solidFill>
                <a:srgbClr val="0B008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l-GR" altLang="el-GR" baseline="30000" dirty="0">
              <a:solidFill>
                <a:srgbClr val="0B0080"/>
              </a:solidFill>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157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BB16969-E247-4CA0-BDAA-182B4BA583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2457" y="639193"/>
            <a:ext cx="10795247" cy="5566298"/>
          </a:xfrm>
          <a:prstGeom prst="rect">
            <a:avLst/>
          </a:prstGeom>
          <a:noFill/>
          <a:ln>
            <a:noFill/>
          </a:ln>
        </p:spPr>
      </p:pic>
    </p:spTree>
    <p:extLst>
      <p:ext uri="{BB962C8B-B14F-4D97-AF65-F5344CB8AC3E}">
        <p14:creationId xmlns:p14="http://schemas.microsoft.com/office/powerpoint/2010/main" val="107195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9B60AD-9C73-4491-A41D-047140135619}"/>
              </a:ext>
            </a:extLst>
          </p:cNvPr>
          <p:cNvSpPr txBox="1"/>
          <p:nvPr/>
        </p:nvSpPr>
        <p:spPr>
          <a:xfrm>
            <a:off x="803429" y="789191"/>
            <a:ext cx="6116714" cy="1477328"/>
          </a:xfrm>
          <a:prstGeom prst="rect">
            <a:avLst/>
          </a:prstGeom>
          <a:noFill/>
          <a:ln>
            <a:solidFill>
              <a:srgbClr val="FF0000"/>
            </a:solidFill>
          </a:ln>
        </p:spPr>
        <p:txBody>
          <a:bodyPr wrap="square">
            <a:spAutoFit/>
          </a:bodyPr>
          <a:lstStyle/>
          <a:p>
            <a:r>
              <a:rPr lang="el-GR" b="1" dirty="0">
                <a:hlinkClick r:id="rId2"/>
              </a:rPr>
              <a:t>https://el.wikipedia.org/wiki/%CE%92%CE%B9%CF%84%CF%83%CE%AD%CE%BD%CF%84%CE%B6%CE%BF%CF%82_%CE%9A%CE%BF%CF%81%CE%BD%CE%AC%CF%81%CE%BF%CF%82</a:t>
            </a:r>
            <a:endParaRPr lang="el-GR" b="1" dirty="0"/>
          </a:p>
          <a:p>
            <a:endParaRPr lang="el-GR" dirty="0"/>
          </a:p>
        </p:txBody>
      </p:sp>
      <p:sp>
        <p:nvSpPr>
          <p:cNvPr id="5" name="TextBox 4">
            <a:extLst>
              <a:ext uri="{FF2B5EF4-FFF2-40B4-BE49-F238E27FC236}">
                <a16:creationId xmlns:a16="http://schemas.microsoft.com/office/drawing/2014/main" id="{56C5D20E-CD55-4A93-AB51-59CEFA45EEDA}"/>
              </a:ext>
            </a:extLst>
          </p:cNvPr>
          <p:cNvSpPr txBox="1"/>
          <p:nvPr/>
        </p:nvSpPr>
        <p:spPr>
          <a:xfrm>
            <a:off x="803429" y="2551837"/>
            <a:ext cx="6116714" cy="1754326"/>
          </a:xfrm>
          <a:prstGeom prst="rect">
            <a:avLst/>
          </a:prstGeom>
          <a:noFill/>
        </p:spPr>
        <p:txBody>
          <a:bodyPr wrap="square">
            <a:spAutoFit/>
          </a:bodyPr>
          <a:lstStyle/>
          <a:p>
            <a:pPr algn="just"/>
            <a:r>
              <a:rPr lang="el-GR" b="0" i="0" dirty="0">
                <a:solidFill>
                  <a:srgbClr val="202122"/>
                </a:solidFill>
                <a:effectLst/>
                <a:latin typeface="Arial" panose="020B0604020202020204" pitchFamily="34" charset="0"/>
              </a:rPr>
              <a:t>O </a:t>
            </a:r>
            <a:r>
              <a:rPr lang="el-GR" b="1" i="0" dirty="0" err="1">
                <a:solidFill>
                  <a:srgbClr val="202122"/>
                </a:solidFill>
                <a:effectLst/>
                <a:latin typeface="Arial" panose="020B0604020202020204" pitchFamily="34" charset="0"/>
              </a:rPr>
              <a:t>Βιτσέντζος</a:t>
            </a:r>
            <a:r>
              <a:rPr lang="el-GR" b="1" i="0" dirty="0">
                <a:solidFill>
                  <a:srgbClr val="202122"/>
                </a:solidFill>
                <a:effectLst/>
                <a:latin typeface="Arial" panose="020B0604020202020204" pitchFamily="34" charset="0"/>
              </a:rPr>
              <a:t> Κορνάρος</a:t>
            </a:r>
            <a:r>
              <a:rPr lang="el-GR" b="0" i="0" dirty="0">
                <a:solidFill>
                  <a:srgbClr val="202122"/>
                </a:solidFill>
                <a:effectLst/>
                <a:latin typeface="Arial" panose="020B0604020202020204" pitchFamily="34" charset="0"/>
              </a:rPr>
              <a:t> (Σητεία, 29 Μαρτίου 1553 – </a:t>
            </a:r>
            <a:r>
              <a:rPr lang="el-GR" b="0" i="0" u="none" strike="noStrike" dirty="0">
                <a:solidFill>
                  <a:srgbClr val="0B0080"/>
                </a:solidFill>
                <a:effectLst/>
                <a:latin typeface="Arial" panose="020B0604020202020204" pitchFamily="34" charset="0"/>
                <a:hlinkClick r:id="rId3" tooltip="Ηράκλειο Κρήτης"/>
              </a:rPr>
              <a:t>Ηράκλειο Κρήτης</a:t>
            </a:r>
            <a:r>
              <a:rPr lang="el-GR" b="0" i="0" dirty="0">
                <a:solidFill>
                  <a:srgbClr val="202122"/>
                </a:solidFill>
                <a:effectLst/>
                <a:latin typeface="Arial" panose="020B0604020202020204" pitchFamily="34" charset="0"/>
              </a:rPr>
              <a:t>, 1613 ή 1614) ήταν κρητικός </a:t>
            </a:r>
            <a:r>
              <a:rPr lang="el-GR" b="0" i="0" u="none" strike="noStrike" dirty="0">
                <a:solidFill>
                  <a:srgbClr val="0B0080"/>
                </a:solidFill>
                <a:effectLst/>
                <a:latin typeface="Arial" panose="020B0604020202020204" pitchFamily="34" charset="0"/>
                <a:hlinkClick r:id="rId4" tooltip="Ποίηση"/>
              </a:rPr>
              <a:t>ποιητής</a:t>
            </a:r>
            <a:r>
              <a:rPr lang="el-GR" b="0" i="0" dirty="0">
                <a:solidFill>
                  <a:srgbClr val="202122"/>
                </a:solidFill>
                <a:effectLst/>
                <a:latin typeface="Arial" panose="020B0604020202020204" pitchFamily="34" charset="0"/>
              </a:rPr>
              <a:t>. Θεωρείται ένας από τους κυριότερους εκπροσώπους της </a:t>
            </a:r>
            <a:r>
              <a:rPr lang="el-GR" b="0" i="0" u="none" strike="noStrike" dirty="0">
                <a:solidFill>
                  <a:srgbClr val="0B0080"/>
                </a:solidFill>
                <a:effectLst/>
                <a:latin typeface="Arial" panose="020B0604020202020204" pitchFamily="34" charset="0"/>
                <a:hlinkClick r:id="rId5" tooltip="Κρητική λογοτεχνία της Βενετοκρατίας"/>
              </a:rPr>
              <a:t>κρητικής λογοτεχνίας</a:t>
            </a:r>
            <a:r>
              <a:rPr lang="el-GR" b="0" i="0" dirty="0">
                <a:solidFill>
                  <a:srgbClr val="202122"/>
                </a:solidFill>
                <a:effectLst/>
                <a:latin typeface="Arial" panose="020B0604020202020204" pitchFamily="34" charset="0"/>
              </a:rPr>
              <a:t>, </a:t>
            </a:r>
            <a:r>
              <a:rPr lang="el-GR" b="0" i="0" u="none" strike="noStrike" dirty="0">
                <a:solidFill>
                  <a:srgbClr val="0B0080"/>
                </a:solidFill>
                <a:effectLst/>
                <a:latin typeface="Arial" panose="020B0604020202020204" pitchFamily="34" charset="0"/>
                <a:hlinkClick r:id="rId6" tooltip="Συγγραφέας"/>
              </a:rPr>
              <a:t>συγγραφέας</a:t>
            </a:r>
            <a:r>
              <a:rPr lang="el-GR" b="0" i="0" dirty="0">
                <a:solidFill>
                  <a:srgbClr val="202122"/>
                </a:solidFill>
                <a:effectLst/>
                <a:latin typeface="Arial" panose="020B0604020202020204" pitchFamily="34" charset="0"/>
              </a:rPr>
              <a:t> του αφηγηματικού </a:t>
            </a:r>
            <a:r>
              <a:rPr lang="el-GR" b="0" i="0" dirty="0" err="1">
                <a:solidFill>
                  <a:srgbClr val="202122"/>
                </a:solidFill>
                <a:effectLst/>
                <a:latin typeface="Arial" panose="020B0604020202020204" pitchFamily="34" charset="0"/>
              </a:rPr>
              <a:t>ποίηματος</a:t>
            </a:r>
            <a:r>
              <a:rPr lang="el-GR" b="0" i="0" dirty="0">
                <a:solidFill>
                  <a:srgbClr val="202122"/>
                </a:solidFill>
                <a:effectLst/>
                <a:latin typeface="Arial" panose="020B0604020202020204" pitchFamily="34" charset="0"/>
              </a:rPr>
              <a:t> «</a:t>
            </a:r>
            <a:r>
              <a:rPr lang="el-GR" b="0" i="1" u="none" strike="noStrike" dirty="0" err="1">
                <a:solidFill>
                  <a:srgbClr val="0B0080"/>
                </a:solidFill>
                <a:effectLst/>
                <a:latin typeface="Arial" panose="020B0604020202020204" pitchFamily="34" charset="0"/>
                <a:hlinkClick r:id="rId7" tooltip="Ερωτόκριτος"/>
              </a:rPr>
              <a:t>Ερωτόκριτος</a:t>
            </a:r>
            <a:r>
              <a:rPr lang="el-GR" b="0" i="1" dirty="0">
                <a:solidFill>
                  <a:srgbClr val="202122"/>
                </a:solidFill>
                <a:effectLst/>
                <a:latin typeface="Arial" panose="020B0604020202020204" pitchFamily="34" charset="0"/>
              </a:rPr>
              <a:t>»</a:t>
            </a:r>
            <a:r>
              <a:rPr lang="el-GR" b="0" i="0" dirty="0">
                <a:solidFill>
                  <a:srgbClr val="202122"/>
                </a:solidFill>
                <a:effectLst/>
                <a:latin typeface="Arial" panose="020B0604020202020204" pitchFamily="34" charset="0"/>
              </a:rPr>
              <a:t> και πιθανώς του θρησκευτικού δράματος «</a:t>
            </a:r>
            <a:r>
              <a:rPr lang="el-GR" b="0" i="1" u="none" strike="noStrike" dirty="0">
                <a:solidFill>
                  <a:srgbClr val="0B0080"/>
                </a:solidFill>
                <a:effectLst/>
                <a:latin typeface="Arial" panose="020B0604020202020204" pitchFamily="34" charset="0"/>
                <a:hlinkClick r:id="rId8" tooltip="Η Θυσία του Αβραάμ (δράμα)"/>
              </a:rPr>
              <a:t>Η Θυσία του Αβραάμ»</a:t>
            </a:r>
            <a:r>
              <a:rPr lang="el-GR" b="0" i="1" dirty="0">
                <a:solidFill>
                  <a:srgbClr val="202122"/>
                </a:solidFill>
                <a:effectLst/>
                <a:latin typeface="Arial" panose="020B0604020202020204" pitchFamily="34" charset="0"/>
              </a:rPr>
              <a:t>.</a:t>
            </a:r>
            <a:endParaRPr lang="el-GR" dirty="0"/>
          </a:p>
        </p:txBody>
      </p:sp>
    </p:spTree>
    <p:extLst>
      <p:ext uri="{BB962C8B-B14F-4D97-AF65-F5344CB8AC3E}">
        <p14:creationId xmlns:p14="http://schemas.microsoft.com/office/powerpoint/2010/main" val="364843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66DD8A-74B7-4566-A7BE-4F7AAAED2B6D}"/>
              </a:ext>
            </a:extLst>
          </p:cNvPr>
          <p:cNvSpPr txBox="1"/>
          <p:nvPr/>
        </p:nvSpPr>
        <p:spPr>
          <a:xfrm>
            <a:off x="594804" y="674400"/>
            <a:ext cx="10741980" cy="5509200"/>
          </a:xfrm>
          <a:prstGeom prst="rect">
            <a:avLst/>
          </a:prstGeom>
          <a:noFill/>
        </p:spPr>
        <p:txBody>
          <a:bodyPr wrap="square">
            <a:spAutoFit/>
          </a:bodyPr>
          <a:lstStyle/>
          <a:p>
            <a:pPr algn="just"/>
            <a:r>
              <a:rPr lang="el-GR" sz="1600" b="0" i="0" dirty="0">
                <a:solidFill>
                  <a:srgbClr val="202122"/>
                </a:solidFill>
                <a:effectLst/>
                <a:latin typeface="Arial" panose="020B0604020202020204" pitchFamily="34" charset="0"/>
              </a:rPr>
              <a:t>Παλαιότερα οι φιλόλογοι τοποθετούσαν την ζωή και την δράση του Κορνάρου γύρω στα μέσα του 17ου αι., πίστευαν δηλαδή ότι η </a:t>
            </a:r>
            <a:r>
              <a:rPr lang="el-GR" sz="1600" b="0" i="1" dirty="0">
                <a:solidFill>
                  <a:srgbClr val="202122"/>
                </a:solidFill>
                <a:effectLst/>
                <a:latin typeface="Arial" panose="020B0604020202020204" pitchFamily="34" charset="0"/>
              </a:rPr>
              <a:t>Θυσία του Αβραάμ</a:t>
            </a:r>
            <a:r>
              <a:rPr lang="el-GR" sz="1600" b="0" i="0" dirty="0">
                <a:solidFill>
                  <a:srgbClr val="202122"/>
                </a:solidFill>
                <a:effectLst/>
                <a:latin typeface="Arial" panose="020B0604020202020204" pitchFamily="34" charset="0"/>
              </a:rPr>
              <a:t> γράφτηκε το </a:t>
            </a:r>
            <a:r>
              <a:rPr lang="el-GR" sz="1600" b="0" i="0" u="none" strike="noStrike" dirty="0">
                <a:solidFill>
                  <a:srgbClr val="0B0080"/>
                </a:solidFill>
                <a:effectLst/>
                <a:latin typeface="Arial" panose="020B0604020202020204" pitchFamily="34" charset="0"/>
                <a:hlinkClick r:id="rId2" tooltip="1635"/>
              </a:rPr>
              <a:t>1635</a:t>
            </a:r>
            <a:r>
              <a:rPr lang="el-GR" sz="1600" b="0" i="0" dirty="0">
                <a:solidFill>
                  <a:srgbClr val="202122"/>
                </a:solidFill>
                <a:effectLst/>
                <a:latin typeface="Arial" panose="020B0604020202020204" pitchFamily="34" charset="0"/>
              </a:rPr>
              <a:t>, χρονιά που αναφέρεται στο χειρόγραφο, και ο </a:t>
            </a:r>
            <a:r>
              <a:rPr lang="el-GR" sz="1600" b="0" i="1" dirty="0" err="1">
                <a:solidFill>
                  <a:srgbClr val="202122"/>
                </a:solidFill>
                <a:effectLst/>
                <a:latin typeface="Arial" panose="020B0604020202020204" pitchFamily="34" charset="0"/>
              </a:rPr>
              <a:t>Ερωτόκριτος</a:t>
            </a:r>
            <a:r>
              <a:rPr lang="el-GR" sz="1600" b="0" i="0" dirty="0">
                <a:solidFill>
                  <a:srgbClr val="202122"/>
                </a:solidFill>
                <a:effectLst/>
                <a:latin typeface="Arial" panose="020B0604020202020204" pitchFamily="34" charset="0"/>
              </a:rPr>
              <a:t> αργότερα, μέχρι το 1645 ή το 1648, όταν άρχισε η πολιορκία του </a:t>
            </a:r>
            <a:r>
              <a:rPr lang="el-GR" sz="1600" b="0" i="0" u="none" strike="noStrike" dirty="0">
                <a:solidFill>
                  <a:srgbClr val="0B0080"/>
                </a:solidFill>
                <a:effectLst/>
                <a:latin typeface="Arial" panose="020B0604020202020204" pitchFamily="34" charset="0"/>
                <a:hlinkClick r:id="rId3" tooltip="Ηράκλειο"/>
              </a:rPr>
              <a:t>Ηρακλείου</a:t>
            </a:r>
            <a:r>
              <a:rPr lang="el-GR" sz="1600" b="0" i="0" dirty="0">
                <a:solidFill>
                  <a:srgbClr val="202122"/>
                </a:solidFill>
                <a:effectLst/>
                <a:latin typeface="Arial" panose="020B0604020202020204" pitchFamily="34" charset="0"/>
              </a:rPr>
              <a:t> από τους Οθωμανούς. Μάλιστα ένα επεισόδιο του </a:t>
            </a:r>
            <a:r>
              <a:rPr lang="el-GR" sz="1600" b="0" i="1" dirty="0" err="1">
                <a:solidFill>
                  <a:srgbClr val="202122"/>
                </a:solidFill>
                <a:effectLst/>
                <a:latin typeface="Arial" panose="020B0604020202020204" pitchFamily="34" charset="0"/>
              </a:rPr>
              <a:t>Ερωτόκριτου</a:t>
            </a:r>
            <a:r>
              <a:rPr lang="el-GR" sz="1600" b="0" i="0" dirty="0">
                <a:solidFill>
                  <a:srgbClr val="202122"/>
                </a:solidFill>
                <a:effectLst/>
                <a:latin typeface="Arial" panose="020B0604020202020204" pitchFamily="34" charset="0"/>
              </a:rPr>
              <a:t> που αφηγείται την μονομαχία του Κρητικού με τον </a:t>
            </a:r>
            <a:r>
              <a:rPr lang="el-GR" sz="1600" b="0" i="0" dirty="0" err="1">
                <a:solidFill>
                  <a:srgbClr val="202122"/>
                </a:solidFill>
                <a:effectLst/>
                <a:latin typeface="Arial" panose="020B0604020202020204" pitchFamily="34" charset="0"/>
              </a:rPr>
              <a:t>Καραμανίτη</a:t>
            </a:r>
            <a:r>
              <a:rPr lang="el-GR" sz="1600" b="0" i="0" dirty="0">
                <a:solidFill>
                  <a:srgbClr val="202122"/>
                </a:solidFill>
                <a:effectLst/>
                <a:latin typeface="Arial" panose="020B0604020202020204" pitchFamily="34" charset="0"/>
              </a:rPr>
              <a:t> εθεωρείτο προσθήκη εκ των υστέρων, η οποία έγινε μάλλον κατά τα χρόνια του </a:t>
            </a:r>
            <a:r>
              <a:rPr lang="el-GR" sz="1600" b="0" i="0" dirty="0" err="1">
                <a:solidFill>
                  <a:srgbClr val="202122"/>
                </a:solidFill>
                <a:effectLst/>
                <a:latin typeface="Arial" panose="020B0604020202020204" pitchFamily="34" charset="0"/>
              </a:rPr>
              <a:t>Βενετοτουρικού</a:t>
            </a:r>
            <a:r>
              <a:rPr lang="el-GR" sz="1600" b="0" i="0" dirty="0">
                <a:solidFill>
                  <a:srgbClr val="202122"/>
                </a:solidFill>
                <a:effectLst/>
                <a:latin typeface="Arial" panose="020B0604020202020204" pitchFamily="34" charset="0"/>
              </a:rPr>
              <a:t> πολέμου και απηχούσε τους αγώνες των Κρητικών εναντίον των Οθωμανών. Αυτή η άποψη διατυπώνεται και σε παλαιότερες </a:t>
            </a:r>
            <a:r>
              <a:rPr lang="el-GR" sz="1600" b="0" i="1" dirty="0">
                <a:solidFill>
                  <a:srgbClr val="202122"/>
                </a:solidFill>
                <a:effectLst/>
                <a:latin typeface="Arial" panose="020B0604020202020204" pitchFamily="34" charset="0"/>
              </a:rPr>
              <a:t>Ιστορίες της Νεοελληνικής λογοτεχνίας</a:t>
            </a:r>
            <a:r>
              <a:rPr lang="el-GR" sz="1600" b="0" i="0" dirty="0">
                <a:solidFill>
                  <a:srgbClr val="202122"/>
                </a:solidFill>
                <a:effectLst/>
                <a:latin typeface="Arial" panose="020B0604020202020204" pitchFamily="34" charset="0"/>
              </a:rPr>
              <a:t>, όπως αυτή του </a:t>
            </a:r>
            <a:r>
              <a:rPr lang="el-GR" sz="1600" b="0" i="0" u="none" strike="noStrike" dirty="0" err="1">
                <a:solidFill>
                  <a:srgbClr val="0B0080"/>
                </a:solidFill>
                <a:effectLst/>
                <a:latin typeface="Arial" panose="020B0604020202020204" pitchFamily="34" charset="0"/>
                <a:hlinkClick r:id="rId4" tooltip="Λίνος Πολίτης"/>
              </a:rPr>
              <a:t>Λίνου</a:t>
            </a:r>
            <a:r>
              <a:rPr lang="el-GR" sz="1600" b="0" i="0" u="none" strike="noStrike" dirty="0">
                <a:solidFill>
                  <a:srgbClr val="0B0080"/>
                </a:solidFill>
                <a:effectLst/>
                <a:latin typeface="Arial" panose="020B0604020202020204" pitchFamily="34" charset="0"/>
                <a:hlinkClick r:id="rId4" tooltip="Λίνος Πολίτης"/>
              </a:rPr>
              <a:t> Πολίτη</a:t>
            </a:r>
            <a:r>
              <a:rPr lang="el-GR" sz="1600" b="0" i="0" u="none" strike="noStrike" baseline="30000" dirty="0">
                <a:solidFill>
                  <a:srgbClr val="0B0080"/>
                </a:solidFill>
                <a:effectLst/>
                <a:latin typeface="Arial" panose="020B0604020202020204" pitchFamily="34" charset="0"/>
                <a:hlinkClick r:id="rId5"/>
              </a:rPr>
              <a:t>[3]</a:t>
            </a:r>
            <a:r>
              <a:rPr lang="el-GR" sz="1600" b="0" i="0" dirty="0">
                <a:solidFill>
                  <a:srgbClr val="202122"/>
                </a:solidFill>
                <a:effectLst/>
                <a:latin typeface="Arial" panose="020B0604020202020204" pitchFamily="34" charset="0"/>
              </a:rPr>
              <a:t> και του </a:t>
            </a:r>
            <a:r>
              <a:rPr lang="el-GR" sz="1600" b="0" i="0" u="none" strike="noStrike" dirty="0">
                <a:solidFill>
                  <a:srgbClr val="0B0080"/>
                </a:solidFill>
                <a:effectLst/>
                <a:latin typeface="Arial" panose="020B0604020202020204" pitchFamily="34" charset="0"/>
                <a:hlinkClick r:id="rId6" tooltip="Κ.Θ. Δημαράς"/>
              </a:rPr>
              <a:t>Κ.Θ. Δημαρά</a:t>
            </a:r>
            <a:r>
              <a:rPr lang="el-GR" sz="1600" b="0" i="0" u="none" strike="noStrike" baseline="30000" dirty="0">
                <a:solidFill>
                  <a:srgbClr val="0B0080"/>
                </a:solidFill>
                <a:effectLst/>
                <a:latin typeface="Arial" panose="020B0604020202020204" pitchFamily="34" charset="0"/>
                <a:hlinkClick r:id="rId7"/>
              </a:rPr>
              <a:t>[4]</a:t>
            </a:r>
            <a:r>
              <a:rPr lang="el-GR" sz="1600" b="0" i="0" dirty="0">
                <a:solidFill>
                  <a:srgbClr val="202122"/>
                </a:solidFill>
                <a:effectLst/>
                <a:latin typeface="Arial" panose="020B0604020202020204" pitchFamily="34" charset="0"/>
              </a:rPr>
              <a:t>.</a:t>
            </a:r>
          </a:p>
          <a:p>
            <a:pPr algn="just"/>
            <a:endParaRPr lang="el-GR" sz="1600" b="0" i="0" dirty="0">
              <a:solidFill>
                <a:srgbClr val="202122"/>
              </a:solidFill>
              <a:effectLst/>
              <a:latin typeface="Arial" panose="020B0604020202020204" pitchFamily="34" charset="0"/>
            </a:endParaRPr>
          </a:p>
          <a:p>
            <a:pPr algn="just"/>
            <a:r>
              <a:rPr lang="el-GR" sz="1600" b="0" i="0" dirty="0">
                <a:solidFill>
                  <a:srgbClr val="202122"/>
                </a:solidFill>
                <a:effectLst/>
                <a:latin typeface="Arial" panose="020B0604020202020204" pitchFamily="34" charset="0"/>
              </a:rPr>
              <a:t>Σύμφωνα με τις τελευταίες έρευνες, ο ποιητής του </a:t>
            </a:r>
            <a:r>
              <a:rPr lang="el-GR" sz="1600" b="0" i="1" dirty="0" err="1">
                <a:solidFill>
                  <a:srgbClr val="202122"/>
                </a:solidFill>
                <a:effectLst/>
                <a:latin typeface="Arial" panose="020B0604020202020204" pitchFamily="34" charset="0"/>
              </a:rPr>
              <a:t>Ερωτόκριτου</a:t>
            </a:r>
            <a:r>
              <a:rPr lang="el-GR" sz="1600" b="0" i="0" dirty="0">
                <a:solidFill>
                  <a:srgbClr val="202122"/>
                </a:solidFill>
                <a:effectLst/>
                <a:latin typeface="Arial" panose="020B0604020202020204" pitchFamily="34" charset="0"/>
              </a:rPr>
              <a:t> ταυτίζεται με έναν </a:t>
            </a:r>
            <a:r>
              <a:rPr lang="el-GR" sz="1600" b="0" i="0" dirty="0" err="1">
                <a:solidFill>
                  <a:srgbClr val="202122"/>
                </a:solidFill>
                <a:effectLst/>
                <a:latin typeface="Arial" panose="020B0604020202020204" pitchFamily="34" charset="0"/>
              </a:rPr>
              <a:t>βενετοκρητικό</a:t>
            </a:r>
            <a:r>
              <a:rPr lang="el-GR" sz="1600" b="0" i="0" dirty="0">
                <a:solidFill>
                  <a:srgbClr val="202122"/>
                </a:solidFill>
                <a:effectLst/>
                <a:latin typeface="Arial" panose="020B0604020202020204" pitchFamily="34" charset="0"/>
              </a:rPr>
              <a:t> </a:t>
            </a:r>
            <a:r>
              <a:rPr lang="el-GR" sz="1600" b="0" i="0" dirty="0" err="1">
                <a:solidFill>
                  <a:srgbClr val="202122"/>
                </a:solidFill>
                <a:effectLst/>
                <a:latin typeface="Arial" panose="020B0604020202020204" pitchFamily="34" charset="0"/>
              </a:rPr>
              <a:t>Βιτσέντζο</a:t>
            </a:r>
            <a:r>
              <a:rPr lang="el-GR" sz="1600" b="0" i="0" dirty="0">
                <a:solidFill>
                  <a:srgbClr val="202122"/>
                </a:solidFill>
                <a:effectLst/>
                <a:latin typeface="Arial" panose="020B0604020202020204" pitchFamily="34" charset="0"/>
              </a:rPr>
              <a:t> Κορνάρο, που γεννήθηκε στις 26 Μαρτίου του 1553 στην </a:t>
            </a:r>
            <a:r>
              <a:rPr lang="el-GR" sz="1600" b="0" i="0" dirty="0" err="1">
                <a:solidFill>
                  <a:srgbClr val="202122"/>
                </a:solidFill>
                <a:effectLst/>
                <a:latin typeface="Arial" panose="020B0604020202020204" pitchFamily="34" charset="0"/>
              </a:rPr>
              <a:t>Τραπεζόντα</a:t>
            </a:r>
            <a:r>
              <a:rPr lang="el-GR" sz="1600" b="0" i="0" dirty="0">
                <a:solidFill>
                  <a:srgbClr val="202122"/>
                </a:solidFill>
                <a:effectLst/>
                <a:latin typeface="Arial" panose="020B0604020202020204" pitchFamily="34" charset="0"/>
              </a:rPr>
              <a:t> της Σητείας, γιος του Ιάκωβου Κορνάρου </a:t>
            </a:r>
            <a:r>
              <a:rPr lang="el-GR" sz="1600" b="0" i="0" dirty="0" err="1">
                <a:solidFill>
                  <a:srgbClr val="202122"/>
                </a:solidFill>
                <a:effectLst/>
                <a:latin typeface="Arial" panose="020B0604020202020204" pitchFamily="34" charset="0"/>
              </a:rPr>
              <a:t>καί</a:t>
            </a:r>
            <a:r>
              <a:rPr lang="el-GR" sz="1600" b="0" i="0" dirty="0">
                <a:solidFill>
                  <a:srgbClr val="202122"/>
                </a:solidFill>
                <a:effectLst/>
                <a:latin typeface="Arial" panose="020B0604020202020204" pitchFamily="34" charset="0"/>
              </a:rPr>
              <a:t> της </a:t>
            </a:r>
            <a:r>
              <a:rPr lang="el-GR" sz="1600" b="0" i="0" dirty="0" err="1">
                <a:solidFill>
                  <a:srgbClr val="202122"/>
                </a:solidFill>
                <a:effectLst/>
                <a:latin typeface="Arial" panose="020B0604020202020204" pitchFamily="34" charset="0"/>
              </a:rPr>
              <a:t>Ζαμπέτας</a:t>
            </a:r>
            <a:r>
              <a:rPr lang="el-GR" sz="1600" b="0" i="0" dirty="0">
                <a:solidFill>
                  <a:srgbClr val="202122"/>
                </a:solidFill>
                <a:effectLst/>
                <a:latin typeface="Arial" panose="020B0604020202020204" pitchFamily="34" charset="0"/>
              </a:rPr>
              <a:t> </a:t>
            </a:r>
            <a:r>
              <a:rPr lang="el-GR" sz="1600" b="0" i="0" dirty="0" err="1">
                <a:solidFill>
                  <a:srgbClr val="202122"/>
                </a:solidFill>
                <a:effectLst/>
                <a:latin typeface="Arial" panose="020B0604020202020204" pitchFamily="34" charset="0"/>
              </a:rPr>
              <a:t>Ντεμέτζο</a:t>
            </a:r>
            <a:r>
              <a:rPr lang="el-GR" sz="1600" b="0" i="0" dirty="0">
                <a:solidFill>
                  <a:srgbClr val="202122"/>
                </a:solidFill>
                <a:effectLst/>
                <a:latin typeface="Arial" panose="020B0604020202020204" pitchFamily="34" charset="0"/>
              </a:rPr>
              <a:t>. Ήταν γόνος εξελληνισμένης και αρχοντικής βενετσιάνικης οικογένειας, πιθανότατα με μεγάλη περιουσία. Ο αδερφός του, </a:t>
            </a:r>
            <a:r>
              <a:rPr lang="el-GR" sz="1600" b="0" i="0" u="none" strike="noStrike" dirty="0">
                <a:solidFill>
                  <a:srgbClr val="0B0080"/>
                </a:solidFill>
                <a:effectLst/>
                <a:latin typeface="Arial" panose="020B0604020202020204" pitchFamily="34" charset="0"/>
                <a:hlinkClick r:id="rId8" tooltip="Ανδρέας Κορνάρος"/>
              </a:rPr>
              <a:t>Ανδρέας Κορνάρος</a:t>
            </a:r>
            <a:r>
              <a:rPr lang="el-GR" sz="1600" b="0" i="0" dirty="0">
                <a:solidFill>
                  <a:srgbClr val="202122"/>
                </a:solidFill>
                <a:effectLst/>
                <a:latin typeface="Arial" panose="020B0604020202020204" pitchFamily="34" charset="0"/>
              </a:rPr>
              <a:t>, είχε γράψει μια </a:t>
            </a:r>
            <a:r>
              <a:rPr lang="el-GR" sz="1600" b="0" i="1" dirty="0">
                <a:solidFill>
                  <a:srgbClr val="202122"/>
                </a:solidFill>
                <a:effectLst/>
                <a:latin typeface="Arial" panose="020B0604020202020204" pitchFamily="34" charset="0"/>
              </a:rPr>
              <a:t>Ιστορία της Κρήτης</a:t>
            </a:r>
            <a:r>
              <a:rPr lang="el-GR" sz="1600" b="0" i="0" dirty="0">
                <a:solidFill>
                  <a:srgbClr val="202122"/>
                </a:solidFill>
                <a:effectLst/>
                <a:latin typeface="Arial" panose="020B0604020202020204" pitchFamily="34" charset="0"/>
              </a:rPr>
              <a:t> που δεν εκδόθηκε ποτέ. Έζησε στη Σητεία περίπου μέχρι το 1580 ενώ αργότερα εγκαταστάθηκε στον Χάνδακα (σημερινό Ηράκλειο). Εκεί έλαβε χώρα ο γάμος του με την </a:t>
            </a:r>
            <a:r>
              <a:rPr lang="el-GR" sz="1600" b="0" i="0" dirty="0" err="1">
                <a:solidFill>
                  <a:srgbClr val="202122"/>
                </a:solidFill>
                <a:effectLst/>
                <a:latin typeface="Arial" panose="020B0604020202020204" pitchFamily="34" charset="0"/>
              </a:rPr>
              <a:t>Μαριέτα</a:t>
            </a:r>
            <a:r>
              <a:rPr lang="el-GR" sz="1600" b="0" i="0" dirty="0">
                <a:solidFill>
                  <a:srgbClr val="202122"/>
                </a:solidFill>
                <a:effectLst/>
                <a:latin typeface="Arial" panose="020B0604020202020204" pitchFamily="34" charset="0"/>
              </a:rPr>
              <a:t> </a:t>
            </a:r>
            <a:r>
              <a:rPr lang="el-GR" sz="1600" b="0" i="0" dirty="0" err="1">
                <a:solidFill>
                  <a:srgbClr val="202122"/>
                </a:solidFill>
                <a:effectLst/>
                <a:latin typeface="Arial" panose="020B0604020202020204" pitchFamily="34" charset="0"/>
              </a:rPr>
              <a:t>Ζένο</a:t>
            </a:r>
            <a:r>
              <a:rPr lang="el-GR" sz="1600" b="0" i="0" dirty="0">
                <a:solidFill>
                  <a:srgbClr val="202122"/>
                </a:solidFill>
                <a:effectLst/>
                <a:latin typeface="Arial" panose="020B0604020202020204" pitchFamily="34" charset="0"/>
              </a:rPr>
              <a:t>, με την οποία απέκτησε και δύο κόρες, την Ελένη και την Κατερίνα. Από το 1591 ανέλαβε διοικητικά αξιώματα, ενώ κατά την διάρκεια της πανούκλας (1591-1593) ανέλαβε καθήκοντα υγειονομικού επόπτη. Υπήρξε επίσης μέλος ενός λογοτεχνικού συλλόγου, της </a:t>
            </a:r>
            <a:r>
              <a:rPr lang="el-GR" sz="1600" b="0" i="1" dirty="0">
                <a:solidFill>
                  <a:srgbClr val="202122"/>
                </a:solidFill>
                <a:effectLst/>
                <a:latin typeface="Arial" panose="020B0604020202020204" pitchFamily="34" charset="0"/>
              </a:rPr>
              <a:t>Ακαδημίας των Παράξενων</a:t>
            </a:r>
            <a:r>
              <a:rPr lang="el-GR" sz="1600" b="0" i="0" dirty="0">
                <a:solidFill>
                  <a:srgbClr val="202122"/>
                </a:solidFill>
                <a:effectLst/>
                <a:latin typeface="Arial" panose="020B0604020202020204" pitchFamily="34" charset="0"/>
              </a:rPr>
              <a:t>, που είχε ιδρύσει ο αδελφός του Ανδρέας, επίσης συγγραφέας. Πέθανε στον Χάνδακα το 1613 ή το 1614 από άγνωστη αιτία και θάφτηκε στο μοναστήρι του Αγίου Φραγκίσκου. Αυτή η άποψη έχει γίνει αποδεκτή από τους περισσότερους μελετητές</a:t>
            </a:r>
            <a:r>
              <a:rPr lang="el-GR" sz="1600" b="0" i="0" u="none" strike="noStrike" baseline="30000" dirty="0">
                <a:solidFill>
                  <a:srgbClr val="0B0080"/>
                </a:solidFill>
                <a:effectLst/>
                <a:latin typeface="Arial" panose="020B0604020202020204" pitchFamily="34" charset="0"/>
                <a:hlinkClick r:id="rId9"/>
              </a:rPr>
              <a:t>[5]</a:t>
            </a:r>
            <a:r>
              <a:rPr lang="el-GR" sz="1600" b="0" i="0" dirty="0">
                <a:solidFill>
                  <a:srgbClr val="202122"/>
                </a:solidFill>
                <a:effectLst/>
                <a:latin typeface="Arial" panose="020B0604020202020204" pitchFamily="34" charset="0"/>
              </a:rPr>
              <a:t>.</a:t>
            </a:r>
          </a:p>
          <a:p>
            <a:pPr algn="just"/>
            <a:endParaRPr lang="el-GR" sz="1600" b="0" i="0" dirty="0">
              <a:solidFill>
                <a:srgbClr val="202122"/>
              </a:solidFill>
              <a:effectLst/>
              <a:latin typeface="Arial" panose="020B0604020202020204" pitchFamily="34" charset="0"/>
            </a:endParaRPr>
          </a:p>
          <a:p>
            <a:pPr algn="just"/>
            <a:r>
              <a:rPr lang="el-GR" sz="1600" b="0" i="0" dirty="0">
                <a:solidFill>
                  <a:srgbClr val="202122"/>
                </a:solidFill>
                <a:effectLst/>
                <a:latin typeface="Arial" panose="020B0604020202020204" pitchFamily="34" charset="0"/>
              </a:rPr>
              <a:t>Την ταύτιση του ποιητή του </a:t>
            </a:r>
            <a:r>
              <a:rPr lang="el-GR" sz="1600" b="0" i="1" dirty="0" err="1">
                <a:solidFill>
                  <a:srgbClr val="202122"/>
                </a:solidFill>
                <a:effectLst/>
                <a:latin typeface="Arial" panose="020B0604020202020204" pitchFamily="34" charset="0"/>
              </a:rPr>
              <a:t>Ερωτόκριτου</a:t>
            </a:r>
            <a:r>
              <a:rPr lang="el-GR" sz="1600" b="0" i="0" dirty="0">
                <a:solidFill>
                  <a:srgbClr val="202122"/>
                </a:solidFill>
                <a:effectLst/>
                <a:latin typeface="Arial" panose="020B0604020202020204" pitchFamily="34" charset="0"/>
              </a:rPr>
              <a:t> με αυτόν τον Κορνάρο δεν αποδέχεται μέχρι σήμερα ο </a:t>
            </a:r>
            <a:r>
              <a:rPr lang="el-GR" sz="1600" b="0" i="0" dirty="0" err="1">
                <a:solidFill>
                  <a:srgbClr val="202122"/>
                </a:solidFill>
                <a:effectLst/>
                <a:latin typeface="Arial" panose="020B0604020202020204" pitchFamily="34" charset="0"/>
              </a:rPr>
              <a:t>Σπ</a:t>
            </a:r>
            <a:r>
              <a:rPr lang="el-GR" sz="1600" b="0" i="0" dirty="0">
                <a:solidFill>
                  <a:srgbClr val="202122"/>
                </a:solidFill>
                <a:effectLst/>
                <a:latin typeface="Arial" panose="020B0604020202020204" pitchFamily="34" charset="0"/>
              </a:rPr>
              <a:t>. Ευαγγελάτος, ο οποίος υποστηρίζει ότι το έργο είναι μεταγενέστερο</a:t>
            </a:r>
            <a:r>
              <a:rPr lang="el-GR" sz="1600" b="0" i="0" u="none" strike="noStrike" baseline="30000" dirty="0">
                <a:solidFill>
                  <a:srgbClr val="0B0080"/>
                </a:solidFill>
                <a:effectLst/>
                <a:latin typeface="Arial" panose="020B0604020202020204" pitchFamily="34" charset="0"/>
                <a:hlinkClick r:id="rId10"/>
              </a:rPr>
              <a:t>[6]</a:t>
            </a:r>
            <a:r>
              <a:rPr lang="el-GR" sz="16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310674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7056B17-743C-4C6A-AB40-B2F79D540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14" y="701336"/>
            <a:ext cx="4687408" cy="5548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7203F2-A6A9-48CF-AE69-B58BED14BA20}"/>
              </a:ext>
            </a:extLst>
          </p:cNvPr>
          <p:cNvSpPr txBox="1"/>
          <p:nvPr/>
        </p:nvSpPr>
        <p:spPr>
          <a:xfrm>
            <a:off x="5544105" y="5590258"/>
            <a:ext cx="6116714" cy="369332"/>
          </a:xfrm>
          <a:prstGeom prst="rect">
            <a:avLst/>
          </a:prstGeom>
          <a:noFill/>
        </p:spPr>
        <p:txBody>
          <a:bodyPr wrap="square">
            <a:spAutoFit/>
          </a:bodyPr>
          <a:lstStyle/>
          <a:p>
            <a:r>
              <a:rPr lang="el-GR" b="0" i="1" dirty="0">
                <a:solidFill>
                  <a:srgbClr val="000000"/>
                </a:solidFill>
                <a:effectLst/>
                <a:latin typeface="Arial" panose="020B0604020202020204" pitchFamily="34" charset="0"/>
              </a:rPr>
              <a:t>Ο </a:t>
            </a:r>
            <a:r>
              <a:rPr lang="el-GR" b="0" i="1" dirty="0" err="1">
                <a:solidFill>
                  <a:srgbClr val="000000"/>
                </a:solidFill>
                <a:effectLst/>
                <a:latin typeface="Arial" panose="020B0604020202020204" pitchFamily="34" charset="0"/>
              </a:rPr>
              <a:t>Ερωτόκριτος</a:t>
            </a:r>
            <a:r>
              <a:rPr lang="el-GR" b="0" i="1" dirty="0">
                <a:solidFill>
                  <a:srgbClr val="000000"/>
                </a:solidFill>
                <a:effectLst/>
                <a:latin typeface="Arial" panose="020B0604020202020204" pitchFamily="34" charset="0"/>
              </a:rPr>
              <a:t> και η Αρετούσα σε πίνακα του </a:t>
            </a:r>
            <a:r>
              <a:rPr lang="el-GR" b="0" i="1" u="none" strike="noStrike" dirty="0">
                <a:solidFill>
                  <a:srgbClr val="0B0080"/>
                </a:solidFill>
                <a:effectLst/>
                <a:latin typeface="Arial" panose="020B0604020202020204" pitchFamily="34" charset="0"/>
                <a:hlinkClick r:id="rId3" tooltip="Θεόφιλος Χατζημιχαήλ"/>
              </a:rPr>
              <a:t>Θεόφιλου</a:t>
            </a:r>
            <a:endParaRPr lang="el-GR" i="1" dirty="0"/>
          </a:p>
        </p:txBody>
      </p:sp>
    </p:spTree>
    <p:extLst>
      <p:ext uri="{BB962C8B-B14F-4D97-AF65-F5344CB8AC3E}">
        <p14:creationId xmlns:p14="http://schemas.microsoft.com/office/powerpoint/2010/main" val="381962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97" y="737640"/>
            <a:ext cx="9601196" cy="376416"/>
          </a:xfrm>
        </p:spPr>
        <p:txBody>
          <a:bodyPr>
            <a:normAutofit/>
          </a:bodyPr>
          <a:lstStyle/>
          <a:p>
            <a:r>
              <a:rPr lang="el-GR" sz="1800" b="1" i="1" dirty="0" err="1">
                <a:solidFill>
                  <a:srgbClr val="00B050"/>
                </a:solidFill>
                <a:effectLst/>
                <a:latin typeface="Georgia" panose="02040502050405020303" pitchFamily="18" charset="0"/>
              </a:rPr>
              <a:t>Βιτσέντζος</a:t>
            </a:r>
            <a:r>
              <a:rPr lang="el-GR" sz="1800" b="1" i="1" dirty="0">
                <a:solidFill>
                  <a:srgbClr val="00B050"/>
                </a:solidFill>
                <a:effectLst/>
                <a:latin typeface="Georgia" panose="02040502050405020303" pitchFamily="18" charset="0"/>
              </a:rPr>
              <a:t> Κορνάρος, </a:t>
            </a:r>
            <a:r>
              <a:rPr lang="el-GR" sz="1800" b="1" i="1" dirty="0" err="1">
                <a:solidFill>
                  <a:srgbClr val="00B050"/>
                </a:solidFill>
                <a:effectLst/>
                <a:latin typeface="Georgia" panose="02040502050405020303" pitchFamily="18" charset="0"/>
              </a:rPr>
              <a:t>Ερωτόκριτος</a:t>
            </a:r>
            <a:endParaRPr lang="el-GR" sz="1800" b="1" i="1" dirty="0">
              <a:solidFill>
                <a:srgbClr val="00B050"/>
              </a:solidFill>
            </a:endParaRPr>
          </a:p>
        </p:txBody>
      </p:sp>
      <p:sp>
        <p:nvSpPr>
          <p:cNvPr id="5" name="TextBox 4"/>
          <p:cNvSpPr txBox="1"/>
          <p:nvPr/>
        </p:nvSpPr>
        <p:spPr>
          <a:xfrm>
            <a:off x="742765" y="1238342"/>
            <a:ext cx="10706470" cy="5447645"/>
          </a:xfrm>
          <a:prstGeom prst="rect">
            <a:avLst/>
          </a:prstGeom>
          <a:noFill/>
          <a:ln>
            <a:solidFill>
              <a:srgbClr val="FF0000"/>
            </a:solidFill>
          </a:ln>
        </p:spPr>
        <p:txBody>
          <a:bodyPr wrap="square" rtlCol="0">
            <a:spAutoFit/>
          </a:bodyPr>
          <a:lstStyle/>
          <a:p>
            <a:r>
              <a:rPr lang="el-GR" dirty="0"/>
              <a:t>Η υπόθεση του μυθιστορήματος εκτυλίσσεται σε μια </a:t>
            </a:r>
            <a:r>
              <a:rPr lang="el-GR" dirty="0">
                <a:solidFill>
                  <a:srgbClr val="FF0000"/>
                </a:solidFill>
              </a:rPr>
              <a:t>εποχή αόριστη ιστορικά</a:t>
            </a:r>
            <a:r>
              <a:rPr lang="el-GR" dirty="0"/>
              <a:t>, όπως όλα τα παραμύθια, και σε </a:t>
            </a:r>
            <a:r>
              <a:rPr lang="el-GR" dirty="0">
                <a:solidFill>
                  <a:srgbClr val="FF0000"/>
                </a:solidFill>
              </a:rPr>
              <a:t>τόπους </a:t>
            </a:r>
          </a:p>
          <a:p>
            <a:r>
              <a:rPr lang="el-GR" dirty="0">
                <a:solidFill>
                  <a:srgbClr val="FF0000"/>
                </a:solidFill>
              </a:rPr>
              <a:t>φανταστικούς</a:t>
            </a:r>
            <a:r>
              <a:rPr lang="el-GR" dirty="0"/>
              <a:t> που ανήκουν επίσης σε έναν κόσμο συμβατικό. </a:t>
            </a:r>
          </a:p>
          <a:p>
            <a:r>
              <a:rPr lang="el-GR" dirty="0"/>
              <a:t>Ο </a:t>
            </a:r>
            <a:r>
              <a:rPr lang="el-GR" dirty="0" err="1">
                <a:solidFill>
                  <a:srgbClr val="0070C0"/>
                </a:solidFill>
              </a:rPr>
              <a:t>Ερωτόκριτος</a:t>
            </a:r>
            <a:r>
              <a:rPr lang="el-GR" dirty="0"/>
              <a:t> ερωτεύεται την </a:t>
            </a:r>
            <a:r>
              <a:rPr lang="el-GR" dirty="0">
                <a:solidFill>
                  <a:srgbClr val="0070C0"/>
                </a:solidFill>
              </a:rPr>
              <a:t>Αρετούσα,</a:t>
            </a:r>
            <a:r>
              <a:rPr lang="el-GR" dirty="0"/>
              <a:t> κόρη του βασιλιά της Αθήνας. </a:t>
            </a:r>
          </a:p>
          <a:p>
            <a:r>
              <a:rPr lang="el-GR" dirty="0"/>
              <a:t>Η Αρετούσα γοητεύεται από τα τραγούδια που της λέει ο νέος κάτω από το παράθυρό της και τον ερωτεύεται για πάντα, </a:t>
            </a:r>
          </a:p>
          <a:p>
            <a:r>
              <a:rPr lang="el-GR" dirty="0"/>
              <a:t>κρυφά από τους γονείς τους. </a:t>
            </a:r>
          </a:p>
          <a:p>
            <a:r>
              <a:rPr lang="el-GR" dirty="0"/>
              <a:t>Ο βασιλιάς, για να τη βγάλει από τη μελαγχολία όπου έχει περιπέσει, οργανώνει ένα </a:t>
            </a:r>
            <a:r>
              <a:rPr lang="el-GR" dirty="0">
                <a:solidFill>
                  <a:srgbClr val="00B050"/>
                </a:solidFill>
              </a:rPr>
              <a:t>κονταροχτύπημα·</a:t>
            </a:r>
            <a:r>
              <a:rPr lang="el-GR" dirty="0"/>
              <a:t> στον νικητή </a:t>
            </a:r>
          </a:p>
          <a:p>
            <a:r>
              <a:rPr lang="el-GR" dirty="0"/>
              <a:t>θα δώσει την κόρη του. </a:t>
            </a:r>
          </a:p>
          <a:p>
            <a:r>
              <a:rPr lang="el-GR" dirty="0"/>
              <a:t>Ο </a:t>
            </a:r>
            <a:r>
              <a:rPr lang="el-GR" dirty="0" err="1"/>
              <a:t>Ερωτόκριτος</a:t>
            </a:r>
            <a:r>
              <a:rPr lang="el-GR" dirty="0"/>
              <a:t> νικά και ζητά το χέρι της, αλλά ο βασιλιάς αγανακτισμένος για το θράσος του θα τον εξορίσει. </a:t>
            </a:r>
          </a:p>
          <a:p>
            <a:r>
              <a:rPr lang="el-GR" dirty="0"/>
              <a:t>Η βασιλοπούλα αρνείται να παντρευτεί τον πρίγκιπα του Βυζαντίου και τιμωρείται με </a:t>
            </a:r>
            <a:r>
              <a:rPr lang="el-GR" dirty="0">
                <a:solidFill>
                  <a:srgbClr val="00B050"/>
                </a:solidFill>
              </a:rPr>
              <a:t>εγκλεισμό</a:t>
            </a:r>
            <a:r>
              <a:rPr lang="el-GR" dirty="0"/>
              <a:t>, παρέα με τη νένα της</a:t>
            </a:r>
          </a:p>
          <a:p>
            <a:r>
              <a:rPr lang="el-GR" dirty="0"/>
              <a:t> (πόσοι διάλογοι και αναστεναγμοί, λόγοι παρηγορητικοί κι ελπίδες ακούγονται σε εκείνο το ερημητήριο). </a:t>
            </a:r>
          </a:p>
          <a:p>
            <a:r>
              <a:rPr lang="el-GR" dirty="0"/>
              <a:t>Στο μεταξύ ο </a:t>
            </a:r>
            <a:r>
              <a:rPr lang="el-GR" dirty="0">
                <a:solidFill>
                  <a:srgbClr val="00B050"/>
                </a:solidFill>
              </a:rPr>
              <a:t>εχθρός πολιορκεί το βασίλειο </a:t>
            </a:r>
            <a:r>
              <a:rPr lang="el-GR" dirty="0"/>
              <a:t>κι ένας μοναδικός ήρωας επιτυγχάνει την απελευθέρωσή του: ο </a:t>
            </a:r>
            <a:r>
              <a:rPr lang="el-GR" dirty="0" err="1"/>
              <a:t>Ερωτόκριτος</a:t>
            </a:r>
            <a:r>
              <a:rPr lang="el-GR" dirty="0"/>
              <a:t>, </a:t>
            </a:r>
          </a:p>
          <a:p>
            <a:r>
              <a:rPr lang="el-GR" dirty="0"/>
              <a:t>που έχει αλλάξει όψη χάρη σε ένα μαγικό φίλτρο. Ο </a:t>
            </a:r>
            <a:r>
              <a:rPr lang="el-GR" dirty="0">
                <a:solidFill>
                  <a:srgbClr val="00B050"/>
                </a:solidFill>
              </a:rPr>
              <a:t>άγνωστος </a:t>
            </a:r>
            <a:r>
              <a:rPr lang="el-GR" dirty="0"/>
              <a:t>ζητάει το χέρι της Αρετούσας, ο βασιλιάς τού το παραχωρεί  αλλά  η Αρετούσα, που δεν μαντεύει την ταυτότητα του νικητή και δεν μπορεί να απαρνηθεί τον έρωτά της, δεν δέχεται. </a:t>
            </a:r>
          </a:p>
          <a:p>
            <a:r>
              <a:rPr lang="el-GR" dirty="0"/>
              <a:t>Ο </a:t>
            </a:r>
            <a:r>
              <a:rPr lang="el-GR" dirty="0" err="1"/>
              <a:t>Ερωτόκριτος</a:t>
            </a:r>
            <a:r>
              <a:rPr lang="el-GR" dirty="0"/>
              <a:t> τη βάζει σε </a:t>
            </a:r>
            <a:r>
              <a:rPr lang="el-GR" dirty="0">
                <a:solidFill>
                  <a:srgbClr val="7030A0"/>
                </a:solidFill>
              </a:rPr>
              <a:t>δοκιμασία,</a:t>
            </a:r>
            <a:r>
              <a:rPr lang="el-GR" dirty="0"/>
              <a:t> αποκαλύπτει ποιος είναι, αγκαλιάζονται, παντρεύονται και </a:t>
            </a:r>
          </a:p>
          <a:p>
            <a:r>
              <a:rPr lang="el-GR" dirty="0">
                <a:solidFill>
                  <a:srgbClr val="FF0000"/>
                </a:solidFill>
              </a:rPr>
              <a:t>όλοι ζουν καλά και ευτυχισμένα.</a:t>
            </a:r>
          </a:p>
          <a:p>
            <a:endParaRPr lang="el-GR" dirty="0">
              <a:solidFill>
                <a:srgbClr val="FF0000"/>
              </a:solidFill>
            </a:endParaRPr>
          </a:p>
          <a:p>
            <a:r>
              <a:rPr lang="el-GR" sz="1600" b="1" i="1" dirty="0" err="1"/>
              <a:t>Mario</a:t>
            </a:r>
            <a:r>
              <a:rPr lang="el-GR" sz="1600" b="1" i="1" dirty="0"/>
              <a:t> </a:t>
            </a:r>
            <a:r>
              <a:rPr lang="el-GR" sz="1600" b="1" i="1" dirty="0" err="1"/>
              <a:t>Vitti</a:t>
            </a:r>
            <a:r>
              <a:rPr lang="el-GR" sz="1600" b="1" i="1" dirty="0"/>
              <a:t>, Ιστορία της νεοελληνικής λογοτεχνίας, Εκδόσεις Οδυσσέας, Αθήνα 2003, 117-118</a:t>
            </a:r>
            <a:r>
              <a:rPr lang="el-GR" dirty="0"/>
              <a:t>.</a:t>
            </a:r>
          </a:p>
          <a:p>
            <a:endParaRPr lang="el-GR" sz="2400" dirty="0"/>
          </a:p>
        </p:txBody>
      </p:sp>
    </p:spTree>
    <p:extLst>
      <p:ext uri="{BB962C8B-B14F-4D97-AF65-F5344CB8AC3E}">
        <p14:creationId xmlns:p14="http://schemas.microsoft.com/office/powerpoint/2010/main" val="29279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71" y="352325"/>
            <a:ext cx="9601196" cy="2010245"/>
          </a:xfrm>
        </p:spPr>
        <p:txBody>
          <a:bodyPr>
            <a:normAutofit fontScale="90000"/>
          </a:bodyPr>
          <a:lstStyle/>
          <a:p>
            <a:pPr algn="ctr"/>
            <a:r>
              <a:rPr lang="el-GR" sz="1800" b="1" i="0" dirty="0">
                <a:solidFill>
                  <a:srgbClr val="000000"/>
                </a:solidFill>
                <a:effectLst/>
                <a:latin typeface="trebuchet ms" panose="020B0603020202020204" pitchFamily="34" charset="0"/>
              </a:rPr>
              <a:t>Πρώτο απόσπασμα</a:t>
            </a:r>
            <a:br>
              <a:rPr lang="el-GR" sz="1800" b="1" dirty="0">
                <a:solidFill>
                  <a:srgbClr val="000000"/>
                </a:solidFill>
                <a:latin typeface="trebuchet ms" panose="020B0603020202020204" pitchFamily="34" charset="0"/>
              </a:rPr>
            </a:br>
            <a:r>
              <a:rPr lang="el-GR" sz="1800" b="1" i="0" dirty="0">
                <a:solidFill>
                  <a:srgbClr val="000000"/>
                </a:solidFill>
                <a:effectLst/>
                <a:latin typeface="trebuchet ms" panose="020B0603020202020204" pitchFamily="34" charset="0"/>
              </a:rPr>
              <a:t>Γ. 891-936 </a:t>
            </a:r>
            <a:r>
              <a:rPr lang="el-GR" sz="1800" b="1" i="1" dirty="0">
                <a:solidFill>
                  <a:srgbClr val="000000"/>
                </a:solidFill>
                <a:effectLst/>
                <a:latin typeface="trebuchet ms" panose="020B0603020202020204" pitchFamily="34" charset="0"/>
              </a:rPr>
              <a:t>Διάλογος Ρήγα Ηρακλή και </a:t>
            </a:r>
            <a:r>
              <a:rPr lang="el-GR" sz="1800" b="1" i="1" dirty="0" err="1">
                <a:solidFill>
                  <a:srgbClr val="000000"/>
                </a:solidFill>
                <a:effectLst/>
                <a:latin typeface="trebuchet ms" panose="020B0603020202020204" pitchFamily="34" charset="0"/>
              </a:rPr>
              <a:t>Πεζόστρατου</a:t>
            </a:r>
            <a:br>
              <a:rPr lang="el-GR" sz="1800" b="1" i="1" dirty="0">
                <a:solidFill>
                  <a:srgbClr val="000000"/>
                </a:solidFill>
                <a:effectLst/>
                <a:latin typeface="trebuchet ms" panose="020B0603020202020204" pitchFamily="34" charset="0"/>
              </a:rPr>
            </a:br>
            <a:br>
              <a:rPr lang="el-GR" sz="1800" b="1" i="1" dirty="0">
                <a:solidFill>
                  <a:srgbClr val="000000"/>
                </a:solidFill>
                <a:effectLst/>
                <a:latin typeface="trebuchet ms" panose="020B0603020202020204" pitchFamily="34" charset="0"/>
              </a:rPr>
            </a:br>
            <a:r>
              <a:rPr lang="el-GR" sz="1400" b="0" i="0" dirty="0">
                <a:solidFill>
                  <a:srgbClr val="000000"/>
                </a:solidFill>
                <a:effectLst/>
                <a:latin typeface="trebuchet ms" panose="020B0603020202020204" pitchFamily="34" charset="0"/>
              </a:rPr>
              <a:t>Στο κομμάτι αυτό ο πατέρας του </a:t>
            </a:r>
            <a:r>
              <a:rPr lang="el-GR" sz="1400" b="0" i="0" dirty="0" err="1">
                <a:solidFill>
                  <a:srgbClr val="000000"/>
                </a:solidFill>
                <a:effectLst/>
                <a:latin typeface="trebuchet ms" panose="020B0603020202020204" pitchFamily="34" charset="0"/>
              </a:rPr>
              <a:t>Ερωτόκριτου</a:t>
            </a:r>
            <a:r>
              <a:rPr lang="el-GR" sz="1400" b="0" i="0" dirty="0">
                <a:solidFill>
                  <a:srgbClr val="000000"/>
                </a:solidFill>
                <a:effectLst/>
                <a:latin typeface="trebuchet ms" panose="020B0603020202020204" pitchFamily="34" charset="0"/>
              </a:rPr>
              <a:t>, ο </a:t>
            </a:r>
            <a:r>
              <a:rPr lang="el-GR" sz="1400" b="0" i="0" dirty="0" err="1">
                <a:solidFill>
                  <a:srgbClr val="000000"/>
                </a:solidFill>
                <a:effectLst/>
                <a:latin typeface="trebuchet ms" panose="020B0603020202020204" pitchFamily="34" charset="0"/>
              </a:rPr>
              <a:t>Πεζόστρατος</a:t>
            </a:r>
            <a:r>
              <a:rPr lang="el-GR" sz="1400" b="0" i="0" dirty="0">
                <a:solidFill>
                  <a:srgbClr val="000000"/>
                </a:solidFill>
                <a:effectLst/>
                <a:latin typeface="trebuchet ms" panose="020B0603020202020204" pitchFamily="34" charset="0"/>
              </a:rPr>
              <a:t>, θέλει να μιλήσει στον βασιλιά Ηρακλή για το αίσθημα των παιδιών τους: του </a:t>
            </a:r>
            <a:r>
              <a:rPr lang="el-GR" sz="1400" b="0" i="0" dirty="0" err="1">
                <a:solidFill>
                  <a:srgbClr val="000000"/>
                </a:solidFill>
                <a:effectLst/>
                <a:latin typeface="trebuchet ms" panose="020B0603020202020204" pitchFamily="34" charset="0"/>
              </a:rPr>
              <a:t>Ερωτόκριτου</a:t>
            </a:r>
            <a:r>
              <a:rPr lang="el-GR" sz="1400" b="0" i="0" dirty="0">
                <a:solidFill>
                  <a:srgbClr val="000000"/>
                </a:solidFill>
                <a:effectLst/>
                <a:latin typeface="trebuchet ms" panose="020B0603020202020204" pitchFamily="34" charset="0"/>
              </a:rPr>
              <a:t> και της Αρετούσας, που είναι κόρη του βασιλιά. </a:t>
            </a:r>
            <a:br>
              <a:rPr lang="el-GR" sz="1400" b="0" i="0" dirty="0">
                <a:solidFill>
                  <a:srgbClr val="000000"/>
                </a:solidFill>
                <a:effectLst/>
                <a:latin typeface="trebuchet ms" panose="020B0603020202020204" pitchFamily="34" charset="0"/>
              </a:rPr>
            </a:br>
            <a:r>
              <a:rPr lang="el-GR" sz="1400" b="0" i="0" dirty="0">
                <a:solidFill>
                  <a:srgbClr val="000000"/>
                </a:solidFill>
                <a:effectLst/>
                <a:latin typeface="trebuchet ms" panose="020B0603020202020204" pitchFamily="34" charset="0"/>
              </a:rPr>
              <a:t>Ο </a:t>
            </a:r>
            <a:r>
              <a:rPr lang="el-GR" sz="1400" b="0" i="0" dirty="0" err="1">
                <a:solidFill>
                  <a:srgbClr val="000000"/>
                </a:solidFill>
                <a:effectLst/>
                <a:latin typeface="trebuchet ms" panose="020B0603020202020204" pitchFamily="34" charset="0"/>
              </a:rPr>
              <a:t>Πεζόστρατος</a:t>
            </a:r>
            <a:r>
              <a:rPr lang="el-GR" sz="1400" b="0" i="0" dirty="0">
                <a:solidFill>
                  <a:srgbClr val="000000"/>
                </a:solidFill>
                <a:effectLst/>
                <a:latin typeface="trebuchet ms" panose="020B0603020202020204" pitchFamily="34" charset="0"/>
              </a:rPr>
              <a:t> είναι πολύ διστακτικός, γιατί οι δύο οικογένειες δεν ανήκουν στην ίδια κοινωνική τάξη και δεν ξέρει πώς θα αντιδράσει ο βασιλιάς. </a:t>
            </a:r>
            <a:br>
              <a:rPr lang="el-GR" sz="1400" b="0" i="0" dirty="0">
                <a:solidFill>
                  <a:srgbClr val="000000"/>
                </a:solidFill>
                <a:effectLst/>
                <a:latin typeface="trebuchet ms" panose="020B0603020202020204" pitchFamily="34" charset="0"/>
              </a:rPr>
            </a:br>
            <a:br>
              <a:rPr lang="el-GR" sz="1400" b="0" i="0" dirty="0">
                <a:solidFill>
                  <a:srgbClr val="000000"/>
                </a:solidFill>
                <a:effectLst/>
                <a:latin typeface="trebuchet ms" panose="020B0603020202020204" pitchFamily="34" charset="0"/>
              </a:rPr>
            </a:br>
            <a:r>
              <a:rPr lang="el-GR" sz="1400" dirty="0">
                <a:solidFill>
                  <a:srgbClr val="000000"/>
                </a:solidFill>
                <a:latin typeface="trebuchet ms" panose="020B0603020202020204" pitchFamily="34" charset="0"/>
              </a:rPr>
              <a:t>Ο </a:t>
            </a:r>
            <a:r>
              <a:rPr lang="el-GR" sz="1400" dirty="0" err="1">
                <a:solidFill>
                  <a:srgbClr val="000000"/>
                </a:solidFill>
                <a:latin typeface="trebuchet ms" panose="020B0603020202020204" pitchFamily="34" charset="0"/>
              </a:rPr>
              <a:t>Πεζόστρατος</a:t>
            </a:r>
            <a:r>
              <a:rPr lang="el-GR" sz="1400" dirty="0">
                <a:solidFill>
                  <a:srgbClr val="000000"/>
                </a:solidFill>
                <a:latin typeface="trebuchet ms" panose="020B0603020202020204" pitchFamily="34" charset="0"/>
              </a:rPr>
              <a:t> πριν αποκαλύψει ότι οι νέοι είναι σφοδρά ερωτευμένοι και αποφασισμένοι να παντρευτούν, αναπτύσσει κάποια </a:t>
            </a:r>
            <a:r>
              <a:rPr lang="el-GR" sz="1400" dirty="0">
                <a:solidFill>
                  <a:srgbClr val="FF0000"/>
                </a:solidFill>
                <a:latin typeface="trebuchet ms" panose="020B0603020202020204" pitchFamily="34" charset="0"/>
              </a:rPr>
              <a:t>ε π ι χ ε ι ρ ή μ α τ α </a:t>
            </a:r>
            <a:r>
              <a:rPr lang="el-GR" sz="1400" dirty="0">
                <a:solidFill>
                  <a:srgbClr val="000000"/>
                </a:solidFill>
                <a:latin typeface="trebuchet ms" panose="020B0603020202020204" pitchFamily="34" charset="0"/>
              </a:rPr>
              <a:t>,  </a:t>
            </a:r>
            <a:br>
              <a:rPr lang="el-GR" sz="1400" dirty="0">
                <a:solidFill>
                  <a:srgbClr val="000000"/>
                </a:solidFill>
                <a:latin typeface="trebuchet ms" panose="020B0603020202020204" pitchFamily="34" charset="0"/>
              </a:rPr>
            </a:br>
            <a:r>
              <a:rPr lang="el-GR" sz="1400" dirty="0">
                <a:solidFill>
                  <a:srgbClr val="000000"/>
                </a:solidFill>
                <a:latin typeface="trebuchet ms" panose="020B0603020202020204" pitchFamily="34" charset="0"/>
              </a:rPr>
              <a:t>με τα οποία προσπαθεί να πείσει τον βασιλιά:</a:t>
            </a:r>
            <a:br>
              <a:rPr lang="el-GR" sz="1400" dirty="0">
                <a:solidFill>
                  <a:srgbClr val="FF0000"/>
                </a:solidFill>
              </a:rPr>
            </a:br>
            <a:endParaRPr lang="el-GR" sz="1400" b="1" dirty="0"/>
          </a:p>
        </p:txBody>
      </p:sp>
      <p:sp>
        <p:nvSpPr>
          <p:cNvPr id="6" name="Content Placeholder 2">
            <a:extLst>
              <a:ext uri="{FF2B5EF4-FFF2-40B4-BE49-F238E27FC236}">
                <a16:creationId xmlns:a16="http://schemas.microsoft.com/office/drawing/2014/main" id="{E81BE369-9CF7-4231-ABB0-6B60D3746E8D}"/>
              </a:ext>
            </a:extLst>
          </p:cNvPr>
          <p:cNvSpPr txBox="1">
            <a:spLocks/>
          </p:cNvSpPr>
          <p:nvPr/>
        </p:nvSpPr>
        <p:spPr>
          <a:xfrm>
            <a:off x="1333071" y="4629574"/>
            <a:ext cx="9601196" cy="80467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l-GR" dirty="0"/>
          </a:p>
        </p:txBody>
      </p:sp>
      <p:graphicFrame>
        <p:nvGraphicFramePr>
          <p:cNvPr id="9" name="Πίνακας 3">
            <a:extLst>
              <a:ext uri="{FF2B5EF4-FFF2-40B4-BE49-F238E27FC236}">
                <a16:creationId xmlns:a16="http://schemas.microsoft.com/office/drawing/2014/main" id="{14F2CA0A-55BA-461E-8C35-C477096E4809}"/>
              </a:ext>
            </a:extLst>
          </p:cNvPr>
          <p:cNvGraphicFramePr>
            <a:graphicFrameLocks noGrp="1"/>
          </p:cNvGraphicFramePr>
          <p:nvPr>
            <p:extLst>
              <p:ext uri="{D42A27DB-BD31-4B8C-83A1-F6EECF244321}">
                <p14:modId xmlns:p14="http://schemas.microsoft.com/office/powerpoint/2010/main" val="3959542516"/>
              </p:ext>
            </p:extLst>
          </p:nvPr>
        </p:nvGraphicFramePr>
        <p:xfrm>
          <a:off x="791592" y="2632777"/>
          <a:ext cx="10660602" cy="3537205"/>
        </p:xfrm>
        <a:graphic>
          <a:graphicData uri="http://schemas.openxmlformats.org/drawingml/2006/table">
            <a:tbl>
              <a:tblPr firstRow="1" bandRow="1">
                <a:tableStyleId>{5C22544A-7EE6-4342-B048-85BDC9FD1C3A}</a:tableStyleId>
              </a:tblPr>
              <a:tblGrid>
                <a:gridCol w="10660602">
                  <a:extLst>
                    <a:ext uri="{9D8B030D-6E8A-4147-A177-3AD203B41FA5}">
                      <a16:colId xmlns:a16="http://schemas.microsoft.com/office/drawing/2014/main" val="2248414895"/>
                    </a:ext>
                  </a:extLst>
                </a:gridCol>
              </a:tblGrid>
              <a:tr h="12780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dirty="0">
                          <a:solidFill>
                            <a:srgbClr val="FF0000"/>
                          </a:solidFill>
                        </a:rPr>
                        <a:t>1</a:t>
                      </a:r>
                      <a:r>
                        <a:rPr lang="el-GR" sz="2000" dirty="0">
                          <a:solidFill>
                            <a:srgbClr val="FF0000"/>
                          </a:solidFill>
                        </a:rPr>
                        <a:t>/</a:t>
                      </a:r>
                      <a:endParaRPr lang="el-GR" dirty="0"/>
                    </a:p>
                  </a:txBody>
                  <a:tcPr/>
                </a:tc>
                <a:extLst>
                  <a:ext uri="{0D108BD9-81ED-4DB2-BD59-A6C34878D82A}">
                    <a16:rowId xmlns:a16="http://schemas.microsoft.com/office/drawing/2014/main" val="1969844369"/>
                  </a:ext>
                </a:extLst>
              </a:tr>
              <a:tr h="764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000" dirty="0">
                          <a:solidFill>
                            <a:srgbClr val="FF0000"/>
                          </a:solidFill>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p>
                  </a:txBody>
                  <a:tcPr/>
                </a:tc>
                <a:extLst>
                  <a:ext uri="{0D108BD9-81ED-4DB2-BD59-A6C34878D82A}">
                    <a16:rowId xmlns:a16="http://schemas.microsoft.com/office/drawing/2014/main" val="3834993033"/>
                  </a:ext>
                </a:extLst>
              </a:tr>
              <a:tr h="764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000" dirty="0">
                          <a:solidFill>
                            <a:srgbClr val="FF0000"/>
                          </a:solidFill>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p>
                  </a:txBody>
                  <a:tcPr/>
                </a:tc>
                <a:extLst>
                  <a:ext uri="{0D108BD9-81ED-4DB2-BD59-A6C34878D82A}">
                    <a16:rowId xmlns:a16="http://schemas.microsoft.com/office/drawing/2014/main" val="2041206224"/>
                  </a:ext>
                </a:extLst>
              </a:tr>
              <a:tr h="729741">
                <a:tc>
                  <a:txBody>
                    <a:bodyPr/>
                    <a:lstStyle/>
                    <a:p>
                      <a:r>
                        <a:rPr lang="el-GR" sz="1800" dirty="0">
                          <a:solidFill>
                            <a:srgbClr val="FF0000"/>
                          </a:solidFill>
                        </a:rPr>
                        <a:t>4</a:t>
                      </a:r>
                      <a:r>
                        <a:rPr lang="el-GR" sz="2000" dirty="0">
                          <a:solidFill>
                            <a:srgbClr val="FF0000"/>
                          </a:solidFill>
                        </a:rPr>
                        <a:t>/</a:t>
                      </a:r>
                    </a:p>
                    <a:p>
                      <a:endParaRPr lang="el-GR" dirty="0"/>
                    </a:p>
                  </a:txBody>
                  <a:tcPr/>
                </a:tc>
                <a:extLst>
                  <a:ext uri="{0D108BD9-81ED-4DB2-BD59-A6C34878D82A}">
                    <a16:rowId xmlns:a16="http://schemas.microsoft.com/office/drawing/2014/main" val="1569964671"/>
                  </a:ext>
                </a:extLst>
              </a:tr>
            </a:tbl>
          </a:graphicData>
        </a:graphic>
      </p:graphicFrame>
    </p:spTree>
    <p:extLst>
      <p:ext uri="{BB962C8B-B14F-4D97-AF65-F5344CB8AC3E}">
        <p14:creationId xmlns:p14="http://schemas.microsoft.com/office/powerpoint/2010/main" val="38657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241</TotalTime>
  <Words>2094</Words>
  <Application>Microsoft Office PowerPoint</Application>
  <PresentationFormat>Ευρεία οθόνη</PresentationFormat>
  <Paragraphs>118</Paragraphs>
  <Slides>24</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Arial</vt:lpstr>
      <vt:lpstr>Garamond</vt:lpstr>
      <vt:lpstr>Georgia</vt:lpstr>
      <vt:lpstr>Open Sans</vt:lpstr>
      <vt:lpstr>Roboto</vt:lpstr>
      <vt:lpstr>Roboto Slab</vt:lpstr>
      <vt:lpstr>Tahoma</vt:lpstr>
      <vt:lpstr>trebuchet ms</vt:lpstr>
      <vt:lpstr>Verdana</vt:lpstr>
      <vt:lpstr>Organic</vt:lpstr>
      <vt:lpstr> Ερωτόκριτος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Βιτσέντζος Κορνάρος, Ερωτόκριτος</vt:lpstr>
      <vt:lpstr>Πρώτο απόσπασμα Γ. 891-936 Διάλογος Ρήγα Ηρακλή και Πεζόστρατου  Στο κομμάτι αυτό ο πατέρας του Ερωτόκριτου, ο Πεζόστρατος, θέλει να μιλήσει στον βασιλιά Ηρακλή για το αίσθημα των παιδιών τους: του Ερωτόκριτου και της Αρετούσας, που είναι κόρη του βασιλιά.  Ο Πεζόστρατος είναι πολύ διστακτικός, γιατί οι δύο οικογένειες δεν ανήκουν στην ίδια κοινωνική τάξη και δεν ξέρει πώς θα αντιδράσει ο βασιλιάς.   Ο Πεζόστρατος πριν αποκαλύψει ότι οι νέοι είναι σφοδρά ερωτευμένοι και αποφασισμένοι να παντρευτούν, αναπτύσσει κάποια ε π ι χ ε ι ρ ή μ α τ α ,   με τα οποία προσπαθεί να πείσει τον βασιλιά: </vt:lpstr>
      <vt:lpstr>Παρουσίαση του PowerPoint</vt:lpstr>
      <vt:lpstr>Μετά την επιχειρηματολογία του ο Πεζόστρατος ανακοινώνει το μεγάλο νέο.   Όμως, ο βασιλιάς α ν τ ι δ ρ ά σκληρά:</vt:lpstr>
      <vt:lpstr>Η αγανάκτηση του βασιλιά ο φ ε ί λ ε τ α ι στα ήθη της εποχής:</vt:lpstr>
      <vt:lpstr>      Δεύτερο απόσπασμα Δ. 1003-1038 Μάχη Αθηναίων και Βλάχων  Σε αυτό το απόσπασμα αξίζει να σημειωθούν οι    τ ρ ό π ο ι   με τους οποίους ο ποιητής αποδίδει την πολεμική ορμή του Ερωτόκριτου:  1/ με   π α ρ ο μ ο ι ώ σ ε ι ς:   </vt:lpstr>
      <vt:lpstr>Η   λ ε ι τ ο υ ρ γ ί α   της παρομοίωσης:</vt:lpstr>
      <vt:lpstr>Στιχουργική</vt:lpstr>
      <vt:lpstr>https://video.link/w/q93kb  https://www.youtube.com/watch?v=s2dqEmYs_30&amp;feature=emb_title  Γιάννης Χαρούλης - Ερωτόκριτος - Live </vt:lpstr>
      <vt:lpstr>Παρουσίαση του PowerPoint</vt:lpstr>
      <vt:lpstr>https://video.link/w/oE3kb  https://www.youtube.com/watch?v=gIMaxqxBjV0  Ερωτόκριτος. Διάλογος Πεζόστρατου και Ρήγα. Γ, 891-936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ΕΡΩΤΟΚΡΙΤΟΣ</dc:title>
  <dc:creator>ΤΑΣΙΟΠΟΥΛΟΥ</dc:creator>
  <cp:lastModifiedBy>User</cp:lastModifiedBy>
  <cp:revision>5</cp:revision>
  <dcterms:created xsi:type="dcterms:W3CDTF">2020-09-24T18:21:33Z</dcterms:created>
  <dcterms:modified xsi:type="dcterms:W3CDTF">2020-11-10T23:02:39Z</dcterms:modified>
</cp:coreProperties>
</file>