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9"/>
  </p:notesMasterIdLst>
  <p:handoutMasterIdLst>
    <p:handoutMasterId r:id="rId30"/>
  </p:handoutMasterIdLst>
  <p:sldIdLst>
    <p:sldId id="265" r:id="rId5"/>
    <p:sldId id="292" r:id="rId6"/>
    <p:sldId id="290" r:id="rId7"/>
    <p:sldId id="270" r:id="rId8"/>
    <p:sldId id="271" r:id="rId9"/>
    <p:sldId id="272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2" r:id="rId19"/>
    <p:sldId id="273" r:id="rId20"/>
    <p:sldId id="284" r:id="rId21"/>
    <p:sldId id="274" r:id="rId22"/>
    <p:sldId id="285" r:id="rId23"/>
    <p:sldId id="286" r:id="rId24"/>
    <p:sldId id="287" r:id="rId25"/>
    <p:sldId id="288" r:id="rId26"/>
    <p:sldId id="289" r:id="rId27"/>
    <p:sldId id="291" r:id="rId28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521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1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A73E0F-E9B6-4A94-B212-04671FBC8BDE}" type="datetime1">
              <a:rPr lang="el-GR" smtClean="0"/>
              <a:t>19/12/2020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D581219-5D16-4227-B4C4-93AD478D4730}" type="datetime1">
              <a:rPr lang="el-GR" smtClean="0"/>
              <a:t>19/12/2020</a:t>
            </a:fld>
            <a:endParaRPr lang="en-US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 dirty="0"/>
              <a:t>Στυλ υποδείγματος κειμένου</a:t>
            </a:r>
          </a:p>
          <a:p>
            <a:pPr lvl="1" rtl="0"/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el-GR" noProof="0" smtClean="0"/>
              <a:t>1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607618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 rtl="0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 rtl="0"/>
            <a:r>
              <a:rPr lang="el-GR"/>
              <a:t>Κάντε κλικ για να επεξεργαστείτε τον υπότιτλο του υποδείγματος</a:t>
            </a:r>
            <a:endParaRPr lang="el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F2E976-C45A-4B45-922E-F952A9E438A5}" type="datetime1">
              <a:rPr lang="el-GR" noProof="0" smtClean="0"/>
              <a:t>19/12/2020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D9D313-CF09-4D81-91EB-DADF059F6676}" type="datetime1">
              <a:rPr lang="el-GR" smtClean="0"/>
              <a:t>19/12/2020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70A923-44F9-4D91-8D19-DFB14B97F99B}" type="datetime1">
              <a:rPr lang="el-GR" smtClean="0"/>
              <a:t>19/12/2020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>
            <a:spLocks noGrp="1"/>
          </p:cNvSpPr>
          <p:nvPr>
            <p:ph type="title" hasCustomPrompt="1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l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εικόνας 2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" dirty="0"/>
          </a:p>
        </p:txBody>
      </p:sp>
      <p:sp>
        <p:nvSpPr>
          <p:cNvPr id="8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2D3A02-D8CC-4499-B4BE-EF05BC937816}" type="datetime1">
              <a:rPr lang="el-GR" smtClean="0"/>
              <a:t>19/12/2020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893994-6F7D-4890-B9AC-2FDE1F7F67C0}" type="datetime1">
              <a:rPr lang="el-GR" smtClean="0"/>
              <a:t>19/12/2020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 rtl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FF9A73-599D-4277-8B7B-5D29641E2D7E}" type="datetime1">
              <a:rPr lang="el-GR" smtClean="0"/>
              <a:t>19/12/2020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 hasCustomPrompt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9553D7-7FFA-4A22-83C2-3186B61BD08A}" type="datetime1">
              <a:rPr lang="el-GR" smtClean="0"/>
              <a:t>19/12/2020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 rtl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 hasCustomPrompt="1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 rtl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 hasCustomPrompt="1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19B7B7-9AC2-490D-830F-1FC244D1A2CB}" type="datetime1">
              <a:rPr lang="el-GR" smtClean="0"/>
              <a:t>19/12/2020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9E4852-5DA0-4F94-BDED-2BBD35B3B7D4}" type="datetime1">
              <a:rPr lang="el-GR" smtClean="0"/>
              <a:t>19/12/2020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DF4912-A827-4533-A1C5-B146F9186627}" type="datetime1">
              <a:rPr lang="el-GR" smtClean="0"/>
              <a:t>19/12/2020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 rtl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826928-69F3-4830-86E4-140AE5B35980}" type="datetime1">
              <a:rPr lang="el-GR" smtClean="0"/>
              <a:t>19/12/2020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>
            <a:spLocks noGrp="1"/>
          </p:cNvSpPr>
          <p:nvPr>
            <p:ph type="title" hasCustomPrompt="1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l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εικόνας 2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" dirty="0"/>
          </a:p>
        </p:txBody>
      </p:sp>
      <p:sp>
        <p:nvSpPr>
          <p:cNvPr id="8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F5F740-8E3E-4E83-B74C-40E946350C6A}" type="datetime1">
              <a:rPr lang="el-GR" smtClean="0"/>
              <a:t>19/12/2020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AEF5310-084B-4F92-8B78-7BA35F2F7B6A}" type="datetime1">
              <a:rPr lang="el-GR" smtClean="0"/>
              <a:t>19/12/2020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l"/>
              <a:t>Προσθήκη υποσέλιδου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video.link/w/wTX5b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books.edu.gr/ebooks/v/html/8547/2296/Archaia-Ellinika-mtfr-Omirika-Epi-Iliada_B-Gymnasiou_empl/index10.html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98268" y="721804"/>
            <a:ext cx="6664171" cy="2387600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r>
              <a:rPr lang="el-GR" sz="2000" b="1" i="1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ΙΛΙΑΔΑ - Ραψωδία Ζ 369-529</a:t>
            </a:r>
            <a:r>
              <a:rPr lang="el-GR" sz="2700" b="1" i="1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el-GR" sz="2700" b="1" i="1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r>
              <a:rPr lang="el-GR" sz="2700" b="1" i="1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Ο Έκτορας στην Τροία</a:t>
            </a:r>
            <a:br>
              <a:rPr lang="el-GR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</a:br>
            <a:endParaRPr lang="el" dirty="0"/>
          </a:p>
        </p:txBody>
      </p:sp>
      <p:pic>
        <p:nvPicPr>
          <p:cNvPr id="1026" name="Picture 2" descr="έκτορας">
            <a:extLst>
              <a:ext uri="{FF2B5EF4-FFF2-40B4-BE49-F238E27FC236}">
                <a16:creationId xmlns:a16="http://schemas.microsoft.com/office/drawing/2014/main" id="{BF9004E1-1D5B-4325-AE15-449BA2E7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577" y="721804"/>
            <a:ext cx="4305300" cy="577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542536-C182-4D18-B609-604D9619C107}"/>
              </a:ext>
            </a:extLst>
          </p:cNvPr>
          <p:cNvSpPr txBox="1"/>
          <p:nvPr/>
        </p:nvSpPr>
        <p:spPr>
          <a:xfrm>
            <a:off x="840604" y="6039518"/>
            <a:ext cx="609452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1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Ο Έκτορας αποχαιρετά την Ανδρομάχη.</a:t>
            </a:r>
            <a:br>
              <a:rPr lang="el-GR" sz="1200" b="1" i="1" dirty="0"/>
            </a:br>
            <a:r>
              <a:rPr lang="el-GR" sz="1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Χαλκιδικός</a:t>
            </a:r>
            <a:r>
              <a:rPr lang="el-GR" sz="1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αμφορέας τύπου Β της Ομάδας Ε, περίπου 540-530 π.Χ.</a:t>
            </a:r>
            <a:endParaRPr lang="el-GR" sz="1200" b="1" i="1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08BE2-E95A-44CC-BAB9-351AECC75F35}"/>
              </a:ext>
            </a:extLst>
          </p:cNvPr>
          <p:cNvSpPr txBox="1"/>
          <p:nvPr/>
        </p:nvSpPr>
        <p:spPr>
          <a:xfrm>
            <a:off x="668045" y="181957"/>
            <a:ext cx="6094520" cy="649408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l-GR" sz="1600" b="1" i="0" dirty="0">
              <a:solidFill>
                <a:srgbClr val="FF0000"/>
              </a:solidFill>
              <a:effectLst/>
              <a:latin typeface="Verdana" panose="020B0604030504040204" pitchFamily="34" charset="0"/>
            </a:endParaRPr>
          </a:p>
          <a:p>
            <a:pPr algn="ctr"/>
            <a:endParaRPr lang="el-GR" sz="1600" b="1" i="0" dirty="0">
              <a:solidFill>
                <a:srgbClr val="FF0000"/>
              </a:solidFill>
              <a:effectLst/>
              <a:latin typeface="Verdana" panose="020B0604030504040204" pitchFamily="34" charset="0"/>
            </a:endParaRPr>
          </a:p>
          <a:p>
            <a:pPr algn="ctr"/>
            <a:r>
              <a:rPr lang="el-GR" sz="16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Ανδρομάχη</a:t>
            </a:r>
          </a:p>
          <a:p>
            <a:pPr algn="just"/>
            <a:endParaRPr lang="el-GR" sz="1600" b="0" i="0" dirty="0">
              <a:solidFill>
                <a:srgbClr val="660000"/>
              </a:solidFill>
              <a:effectLst/>
              <a:latin typeface="Roboto"/>
            </a:endParaRPr>
          </a:p>
          <a:p>
            <a:pPr algn="just"/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  αφοσιωμένη </a:t>
            </a:r>
            <a:r>
              <a:rPr lang="el-GR" sz="1600" dirty="0">
                <a:solidFill>
                  <a:srgbClr val="00B0F0"/>
                </a:solidFill>
                <a:latin typeface="Verdana" panose="020B0604030504040204" pitchFamily="34" charset="0"/>
              </a:rPr>
              <a:t>σύζυγος</a:t>
            </a:r>
          </a:p>
          <a:p>
            <a:pPr algn="just"/>
            <a:endParaRPr lang="el-GR" sz="1600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algn="just"/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(νιώθει </a:t>
            </a:r>
            <a:r>
              <a:rPr lang="el-GR" sz="16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αγάπη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για τον Έκτορα, </a:t>
            </a:r>
          </a:p>
          <a:p>
            <a:pPr algn="just"/>
            <a:r>
              <a:rPr lang="el-GR" sz="16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τρυφερότητα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, </a:t>
            </a:r>
          </a:p>
          <a:p>
            <a:pPr algn="just"/>
            <a:r>
              <a:rPr lang="el-GR" sz="16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αγωνιά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για αυτόν </a:t>
            </a: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&amp;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εκδηλώνει τα συναισθήματα της διακριτικά  </a:t>
            </a: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-χωρίς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μελοδραματισμούς). </a:t>
            </a:r>
          </a:p>
          <a:p>
            <a:pPr indent="114300" algn="just"/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Ο </a:t>
            </a:r>
            <a:r>
              <a:rPr lang="el-GR" sz="1600" b="0" i="0" dirty="0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σύζυγος 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της- το μόνο στήριγμα της </a:t>
            </a: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&amp;</a:t>
            </a:r>
          </a:p>
          <a:p>
            <a:pPr algn="just"/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δηλώνει ότι προτιμά να πεθάνει παρά να τον χάσει.</a:t>
            </a:r>
          </a:p>
          <a:p>
            <a:pPr algn="just"/>
            <a:endParaRPr lang="el-GR" sz="1600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Κλαίει από </a:t>
            </a:r>
            <a:r>
              <a:rPr lang="el-GR" sz="1600" b="0" i="0" dirty="0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αγωνία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&amp;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l-GR" sz="1600" b="0" i="0" dirty="0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φόβο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μήπως πάθει κάτι </a:t>
            </a:r>
          </a:p>
          <a:p>
            <a:pPr algn="just"/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ο Έκτορας.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l-GR" sz="1600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μεγάλη επιθυμία να κρατήσει κοντά το σύζυγο της </a:t>
            </a: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-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του προτείνει κάποιο σχέδιο για την άμυνα της πόλης.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μια μητέρα </a:t>
            </a:r>
            <a:r>
              <a:rPr lang="el-GR" sz="1600" b="0" i="0" dirty="0">
                <a:solidFill>
                  <a:srgbClr val="FF33CC"/>
                </a:solidFill>
                <a:effectLst/>
                <a:latin typeface="Verdana" panose="020B0604030504040204" pitchFamily="34" charset="0"/>
              </a:rPr>
              <a:t>τρυφερή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&amp;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l-GR" sz="1600" b="0" i="0" dirty="0">
                <a:solidFill>
                  <a:srgbClr val="FF33CC"/>
                </a:solidFill>
                <a:effectLst/>
                <a:latin typeface="Verdana" panose="020B0604030504040204" pitchFamily="34" charset="0"/>
              </a:rPr>
              <a:t>στοργική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(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νοιάζεται </a:t>
            </a: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&amp; 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αγωνιά για το μέλλον του παιδιού της).</a:t>
            </a:r>
          </a:p>
          <a:p>
            <a:pPr indent="114300" algn="just"/>
            <a:endParaRPr lang="el-GR" sz="1600" b="0" i="0" dirty="0">
              <a:solidFill>
                <a:srgbClr val="660000"/>
              </a:solidFill>
              <a:effectLst/>
              <a:latin typeface="Roboto"/>
            </a:endParaRPr>
          </a:p>
          <a:p>
            <a:pPr indent="114300" algn="just"/>
            <a:endParaRPr lang="el-GR" sz="1600" b="0" i="0" dirty="0">
              <a:solidFill>
                <a:srgbClr val="660000"/>
              </a:solidFill>
              <a:effectLst/>
              <a:latin typeface="Roboto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6CF0BEE-0DB1-47B0-8B14-9D5E52F30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03" y="103573"/>
            <a:ext cx="4155397" cy="595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353938-5B21-4BA3-ACF7-23B04E1E2161}"/>
              </a:ext>
            </a:extLst>
          </p:cNvPr>
          <p:cNvSpPr txBox="1"/>
          <p:nvPr/>
        </p:nvSpPr>
        <p:spPr>
          <a:xfrm>
            <a:off x="6897949" y="6292762"/>
            <a:ext cx="5084685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1200" b="0" i="0" dirty="0">
                <a:solidFill>
                  <a:srgbClr val="444444"/>
                </a:solidFill>
                <a:effectLst/>
                <a:latin typeface="Helvetica Neue"/>
              </a:rPr>
              <a:t>Ο Έκτορας, η Ανδρομάχη και η παραμάνα με τον </a:t>
            </a:r>
            <a:r>
              <a:rPr lang="el-GR" sz="1200" b="0" i="0" dirty="0" err="1">
                <a:solidFill>
                  <a:srgbClr val="444444"/>
                </a:solidFill>
                <a:effectLst/>
                <a:latin typeface="Helvetica Neue"/>
              </a:rPr>
              <a:t>Αστυάνακτα</a:t>
            </a:r>
            <a:r>
              <a:rPr lang="el-GR" sz="1200" b="0" i="0" dirty="0">
                <a:solidFill>
                  <a:srgbClr val="444444"/>
                </a:solidFill>
                <a:effectLst/>
                <a:latin typeface="Helvetica Neue"/>
              </a:rPr>
              <a:t>. </a:t>
            </a:r>
            <a:r>
              <a:rPr lang="el-GR" sz="1200" b="0" i="0" dirty="0" err="1">
                <a:solidFill>
                  <a:srgbClr val="444444"/>
                </a:solidFill>
                <a:effectLst/>
                <a:latin typeface="Helvetica Neue"/>
              </a:rPr>
              <a:t>Tischbein</a:t>
            </a:r>
            <a:r>
              <a:rPr lang="el-GR" sz="1200" b="0" i="0" dirty="0">
                <a:solidFill>
                  <a:srgbClr val="444444"/>
                </a:solidFill>
                <a:effectLst/>
                <a:latin typeface="Helvetica Neue"/>
              </a:rPr>
              <a:t>, </a:t>
            </a:r>
            <a:r>
              <a:rPr lang="el-GR" sz="1200" b="0" i="0" dirty="0" err="1">
                <a:solidFill>
                  <a:srgbClr val="444444"/>
                </a:solidFill>
                <a:effectLst/>
                <a:latin typeface="Helvetica Neue"/>
              </a:rPr>
              <a:t>Johann</a:t>
            </a:r>
            <a:r>
              <a:rPr lang="el-GR" sz="1200" b="0" i="0" dirty="0">
                <a:solidFill>
                  <a:srgbClr val="444444"/>
                </a:solidFill>
                <a:effectLst/>
                <a:latin typeface="Helvetica Neue"/>
              </a:rPr>
              <a:t> </a:t>
            </a:r>
            <a:r>
              <a:rPr lang="el-GR" sz="1200" b="0" i="0" dirty="0" err="1">
                <a:solidFill>
                  <a:srgbClr val="444444"/>
                </a:solidFill>
                <a:effectLst/>
                <a:latin typeface="Helvetica Neue"/>
              </a:rPr>
              <a:t>Heinrich</a:t>
            </a:r>
            <a:r>
              <a:rPr lang="el-GR" sz="1200" b="0" i="0" dirty="0">
                <a:solidFill>
                  <a:srgbClr val="444444"/>
                </a:solidFill>
                <a:effectLst/>
                <a:latin typeface="Helvetica Neue"/>
              </a:rPr>
              <a:t> (1751-1829)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07519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71AC34-B3C8-427F-83EC-DE56F628C8F2}"/>
              </a:ext>
            </a:extLst>
          </p:cNvPr>
          <p:cNvSpPr txBox="1"/>
          <p:nvPr/>
        </p:nvSpPr>
        <p:spPr>
          <a:xfrm>
            <a:off x="390618" y="208366"/>
            <a:ext cx="4793942" cy="649408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R="867410" algn="just">
              <a:spcAft>
                <a:spcPts val="0"/>
              </a:spcAft>
            </a:pPr>
            <a:endParaRPr lang="el-GR" sz="1600" b="1" i="0" dirty="0">
              <a:solidFill>
                <a:srgbClr val="FF0000"/>
              </a:solidFill>
              <a:effectLst/>
              <a:latin typeface="Verdana" panose="020B0604030504040204" pitchFamily="34" charset="0"/>
            </a:endParaRPr>
          </a:p>
          <a:p>
            <a:pPr marR="867410" algn="ctr">
              <a:spcAft>
                <a:spcPts val="0"/>
              </a:spcAft>
            </a:pPr>
            <a:r>
              <a:rPr lang="el-GR" sz="16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Απάντηση Έκτορα</a:t>
            </a:r>
          </a:p>
          <a:p>
            <a:pPr marR="867410" algn="just">
              <a:spcAft>
                <a:spcPts val="0"/>
              </a:spcAft>
            </a:pPr>
            <a:endParaRPr lang="el-GR" sz="1600" b="0" i="0" dirty="0">
              <a:solidFill>
                <a:srgbClr val="660000"/>
              </a:solidFill>
              <a:effectLst/>
              <a:latin typeface="Roboto"/>
            </a:endParaRPr>
          </a:p>
          <a:p>
            <a:pPr marR="867410" algn="just"/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Δηλώνει ότι κατανοεί την Ανδρομάχη αλλά βαραίνουν οι </a:t>
            </a:r>
            <a:r>
              <a:rPr lang="el-GR" sz="1600" b="0" i="0" dirty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ευθύνες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που έχει απέναντι στο λαό και στη γενιά του.</a:t>
            </a:r>
          </a:p>
          <a:p>
            <a:pPr marR="867410" algn="just"/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R="867410" algn="just"/>
            <a:br>
              <a:rPr lang="el-GR" sz="1600" dirty="0"/>
            </a:b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Όμως αρνείται κατηγορηματικά να εγκαταλείψει το πεδίο της μάχης επειδή:</a:t>
            </a:r>
          </a:p>
          <a:p>
            <a:pPr marR="867410" algn="just"/>
            <a:endParaRPr lang="el-GR" sz="1600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marR="867410" algn="just"/>
            <a:r>
              <a:rPr lang="el-GR" sz="1600" b="1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α) 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ντρέπεται τους Τρώες </a:t>
            </a: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&amp;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τις </a:t>
            </a:r>
            <a:r>
              <a:rPr lang="el-GR" sz="1600" b="0" i="0" dirty="0" err="1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Τρωαδίτισσες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</a:t>
            </a:r>
            <a:endParaRPr lang="el-GR" sz="1600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marR="867410" algn="just"/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R="867410" algn="just"/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&amp;</a:t>
            </a:r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R="867410" algn="just"/>
            <a:endParaRPr lang="el-GR" sz="1600" b="0" i="0" dirty="0">
              <a:solidFill>
                <a:srgbClr val="660000"/>
              </a:solidFill>
              <a:effectLst/>
              <a:latin typeface="Roboto"/>
            </a:endParaRPr>
          </a:p>
          <a:p>
            <a:pPr marR="867410" algn="just"/>
            <a:endParaRPr lang="el-GR" sz="1600" b="0" i="0" dirty="0">
              <a:solidFill>
                <a:srgbClr val="660000"/>
              </a:solidFill>
              <a:effectLst/>
              <a:latin typeface="Roboto"/>
            </a:endParaRPr>
          </a:p>
          <a:p>
            <a:pPr marR="867410" algn="just"/>
            <a:r>
              <a:rPr lang="el-GR" sz="1600" b="1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β) 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είναι χρέος του να πολεμάει για να διατηρήσει το καλό όνομα του πατέρα του &amp; το δικό του. </a:t>
            </a:r>
          </a:p>
          <a:p>
            <a:pPr marR="867410" algn="just"/>
            <a:endParaRPr lang="el-GR" sz="1600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marR="867410" algn="just"/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R="867410" algn="just"/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02435-A05F-444F-AD03-1D97751F085A}"/>
              </a:ext>
            </a:extLst>
          </p:cNvPr>
          <p:cNvSpPr txBox="1"/>
          <p:nvPr/>
        </p:nvSpPr>
        <p:spPr>
          <a:xfrm>
            <a:off x="5610687" y="177035"/>
            <a:ext cx="6267635" cy="65556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marR="867410" indent="-285750" algn="just">
              <a:buFont typeface="Wingdings" panose="05000000000000000000" pitchFamily="2" charset="2"/>
              <a:buChar char="ü"/>
            </a:pP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Η</a:t>
            </a:r>
            <a:r>
              <a:rPr lang="el-GR" sz="1400" b="1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l-GR" sz="1400" b="1" i="0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υστεροφημία</a:t>
            </a:r>
          </a:p>
          <a:p>
            <a:pPr marR="867410" algn="just"/>
            <a:endParaRPr lang="el-GR" sz="1400" b="1" u="sng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867410" algn="just"/>
            <a:r>
              <a:rPr lang="el-GR" sz="14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 η φήμη που συνοδεύει το όνομα κάποιου μετά το θάνατο του)</a:t>
            </a: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marR="867410" algn="just"/>
            <a:endParaRPr lang="el-GR" sz="1400" dirty="0">
              <a:solidFill>
                <a:srgbClr val="66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867410" algn="just"/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ήταν σπουδαίο </a:t>
            </a:r>
            <a:r>
              <a:rPr lang="el-GR" sz="1400" b="1" i="0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ιδανικό </a:t>
            </a: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για την αρχαιότητα. </a:t>
            </a:r>
          </a:p>
          <a:p>
            <a:pPr marR="867410" algn="just"/>
            <a:endParaRPr lang="el-GR" sz="1400" b="0" i="0" dirty="0">
              <a:solidFill>
                <a:srgbClr val="66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867410" algn="just"/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Όποιος ήθελε να διατηρήσει την υστεροφημία του ήταν υποχρεωμένος να μην απογοητεύσει ποτέ την κοινή γνώμη.</a:t>
            </a:r>
          </a:p>
          <a:p>
            <a:pPr marR="867410" algn="just"/>
            <a:endParaRPr lang="el-GR" sz="1400" b="0" i="0" dirty="0">
              <a:solidFill>
                <a:srgbClr val="66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867410" indent="-285750" algn="just">
              <a:buFont typeface="Wingdings" panose="05000000000000000000" pitchFamily="2" charset="2"/>
              <a:buChar char="ü"/>
            </a:pP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Δηλώνει ότι ξέρει καλά πως η Τροία θα χαθεί</a:t>
            </a:r>
          </a:p>
          <a:p>
            <a:pPr marR="867410" algn="just"/>
            <a:r>
              <a:rPr lang="el-GR" sz="14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</a:t>
            </a:r>
            <a:r>
              <a:rPr lang="el-GR" sz="14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 </a:t>
            </a:r>
            <a:r>
              <a:rPr lang="el-GR" sz="1400" b="1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προοικονομία</a:t>
            </a:r>
            <a:r>
              <a:rPr lang="el-GR" sz="14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l-GR" sz="1400" b="1" dirty="0">
              <a:solidFill>
                <a:srgbClr val="66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867410" algn="just"/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 ωστόσο αυτό δεν τον αποθαρρύνει από το να πολεμήσει).</a:t>
            </a:r>
          </a:p>
          <a:p>
            <a:pPr marR="867410" algn="just"/>
            <a:endParaRPr lang="el-GR" sz="1400" dirty="0">
              <a:solidFill>
                <a:srgbClr val="66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867410" indent="-285750" algn="just">
              <a:buFont typeface="Wingdings" panose="05000000000000000000" pitchFamily="2" charset="2"/>
              <a:buChar char="ü"/>
            </a:pP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Η τιμή και η δόξα της οικογένειας: αξίες που η μια γενιά κληρονομεί </a:t>
            </a:r>
            <a:r>
              <a:rPr lang="el-GR" sz="1400" dirty="0">
                <a:solidFill>
                  <a:srgbClr val="66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σ</a:t>
            </a: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την άλλη </a:t>
            </a:r>
            <a:r>
              <a:rPr lang="el-GR" sz="1400" dirty="0">
                <a:solidFill>
                  <a:srgbClr val="66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&amp;</a:t>
            </a: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το χρέος του Έκτορα είναι να τις διατηρήσει </a:t>
            </a:r>
            <a:r>
              <a:rPr lang="el-GR" sz="1400" dirty="0">
                <a:solidFill>
                  <a:srgbClr val="66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&amp;</a:t>
            </a: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να τις επαυξήσει.</a:t>
            </a:r>
          </a:p>
          <a:p>
            <a:pPr marR="867410" algn="just"/>
            <a:endParaRPr lang="el-GR" sz="1400" b="0" i="0" dirty="0">
              <a:solidFill>
                <a:srgbClr val="66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867410" indent="-285750" algn="just">
              <a:buFont typeface="Wingdings" panose="05000000000000000000" pitchFamily="2" charset="2"/>
              <a:buChar char="ü"/>
            </a:pP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Ενδιαφέρεται για την τύχη όλων των Τρώων μετά την πτώση της  + </a:t>
            </a:r>
            <a:r>
              <a:rPr lang="el-GR" sz="1400" b="0" i="0" u="sng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πονάει για τη σκληρή μοίρα που περιμένει την Ανδρομάχη. </a:t>
            </a:r>
          </a:p>
          <a:p>
            <a:pPr marR="867410"/>
            <a:r>
              <a:rPr lang="el-GR" sz="1400" b="0" i="0" u="sng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Δεν είναι μόνο ο δικός του πόνος αλλά </a:t>
            </a:r>
            <a:r>
              <a:rPr lang="el-GR" sz="1400" u="sng" dirty="0">
                <a:solidFill>
                  <a:srgbClr val="66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&amp;</a:t>
            </a:r>
            <a:r>
              <a:rPr lang="el-GR" sz="1400" b="0" i="0" u="sng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η ντροπή για την Ανδρομάχη.</a:t>
            </a:r>
            <a:r>
              <a:rPr lang="el-GR" sz="14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R="867410" algn="r"/>
            <a:r>
              <a:rPr lang="el-GR" sz="14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</a:t>
            </a:r>
            <a:r>
              <a:rPr lang="el-GR" sz="14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l-GR" sz="1400" b="1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προοικονομία</a:t>
            </a:r>
            <a:r>
              <a:rPr lang="el-GR" sz="14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R="867410" algn="just"/>
            <a:endParaRPr lang="el-GR" sz="1400" b="0" i="0" dirty="0">
              <a:solidFill>
                <a:srgbClr val="66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867410" indent="-285750" algn="just">
              <a:buFont typeface="Wingdings" panose="05000000000000000000" pitchFamily="2" charset="2"/>
              <a:buChar char="ü"/>
            </a:pP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 Η ντροπή της Ανδρομάχης θα είναι </a:t>
            </a:r>
            <a:r>
              <a:rPr lang="el-GR" sz="1400" dirty="0">
                <a:solidFill>
                  <a:srgbClr val="66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&amp;</a:t>
            </a: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δική του ντροπή για αυτό δηλώνει ότι προτιμά να πεθάνει.</a:t>
            </a:r>
          </a:p>
        </p:txBody>
      </p:sp>
    </p:spTree>
    <p:extLst>
      <p:ext uri="{BB962C8B-B14F-4D97-AF65-F5344CB8AC3E}">
        <p14:creationId xmlns:p14="http://schemas.microsoft.com/office/powerpoint/2010/main" val="141506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D78D6D-3960-47B4-9CFE-61110A63ED55}"/>
              </a:ext>
            </a:extLst>
          </p:cNvPr>
          <p:cNvSpPr txBox="1"/>
          <p:nvPr/>
        </p:nvSpPr>
        <p:spPr>
          <a:xfrm>
            <a:off x="1207363" y="199565"/>
            <a:ext cx="10520039" cy="649408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l-GR" sz="1600" b="1" i="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l-GR" sz="16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Έκτορας και </a:t>
            </a:r>
            <a:r>
              <a:rPr lang="el-GR" sz="1600" b="1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Αστυάνακτας</a:t>
            </a:r>
            <a:endParaRPr lang="el-GR" sz="1600" b="1" i="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Με 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το παιδί  η βαριά ατμόσφαιρα αλλάζει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η οικογένεια ζει κάποιες πρόσκαιρες στιγμές ξεγνοιασιάς και ας είναι οι τελευταίες.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Η σκηνή από στενά συζυγική γίνεται οικογενειακή.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Ό Έκτορας βγάζει την περικεφαλαία και την αφήνει στη γη. </a:t>
            </a:r>
          </a:p>
          <a:p>
            <a:pPr algn="just"/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(όχι 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πια ο πολεμιστής </a:t>
            </a: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ο τρυφερός, στοργικός πατέρας). </a:t>
            </a:r>
          </a:p>
          <a:p>
            <a:pPr algn="just"/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l-GR" sz="16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Η σκηνή </a:t>
            </a:r>
            <a:r>
              <a:rPr lang="el-G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l-GR" sz="16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αντιπολεμικό μήνυμα</a:t>
            </a:r>
            <a:r>
              <a:rPr lang="el-GR" sz="16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 Ό Έκτορας προσεύχεται στο Δία για το παιδί του </a:t>
            </a:r>
          </a:p>
          <a:p>
            <a:pPr algn="ctr"/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να γίνει ο γιος σπουδαίος πολεμιστής, </a:t>
            </a:r>
          </a:p>
          <a:p>
            <a:pPr algn="ctr"/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να βασιλεύσει στην Τροία με δόξα, </a:t>
            </a:r>
          </a:p>
          <a:p>
            <a:pPr algn="ctr"/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να γίνει καλύτερος από τον πατέρα του </a:t>
            </a: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&amp;</a:t>
            </a:r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να είναι η χαρά της μητέρας του.</a:t>
            </a:r>
          </a:p>
          <a:p>
            <a:pPr algn="ctr"/>
            <a:endParaRPr lang="el-GR" sz="1600" b="0" i="0" u="sng" dirty="0">
              <a:solidFill>
                <a:srgbClr val="66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l-GR" sz="1600" b="1" i="0" u="sng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επική ειρωνεία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καθώς οι ακροατές ξέρουν ότι </a:t>
            </a:r>
          </a:p>
          <a:p>
            <a:pPr algn="ctr"/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ο </a:t>
            </a:r>
            <a:r>
              <a:rPr lang="el-GR" sz="1600" b="0" i="0" dirty="0" err="1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Αστυάνακτας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θα πεθάνει μόλις οι Αχαιοί κυριέψουν την Τροία.) </a:t>
            </a:r>
          </a:p>
          <a:p>
            <a:pPr algn="ctr"/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l-GR" sz="1600" dirty="0">
              <a:solidFill>
                <a:srgbClr val="66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Για τον γιο του μιλάει με </a:t>
            </a:r>
            <a:r>
              <a:rPr lang="el-GR" sz="1600" b="0" i="0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αισιοδοξία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l-GR" sz="1600" b="0" i="0" u="sng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ως πατέρας 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που ξεχνάει τον πόλεμο ενώ στην Ανδρομάχη</a:t>
            </a:r>
          </a:p>
          <a:p>
            <a:pPr algn="just"/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μιλούσε με απαισιοδοξία - μιλούσε </a:t>
            </a:r>
            <a:r>
              <a:rPr lang="el-GR" sz="1600" b="0" i="0" u="sng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ως πολεμιστής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</a:p>
          <a:p>
            <a:pPr algn="just"/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Η </a:t>
            </a:r>
            <a:r>
              <a:rPr lang="el-GR" sz="1600" b="0" i="0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παρουσία του </a:t>
            </a:r>
            <a:r>
              <a:rPr lang="el-GR" sz="1600" b="0" i="0" dirty="0" err="1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Αστυάνακτα</a:t>
            </a:r>
            <a:r>
              <a:rPr lang="el-GR" sz="1600" b="0" i="0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είναι καταλυτική </a:t>
            </a: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&amp;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δικαιολογεί την αισιοδοξία, τις ευχές </a:t>
            </a: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&amp;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την ελπίδα.</a:t>
            </a:r>
          </a:p>
        </p:txBody>
      </p:sp>
    </p:spTree>
    <p:extLst>
      <p:ext uri="{BB962C8B-B14F-4D97-AF65-F5344CB8AC3E}">
        <p14:creationId xmlns:p14="http://schemas.microsoft.com/office/powerpoint/2010/main" val="122521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C86850-D4E1-4ECB-9CFC-A128431273B9}"/>
              </a:ext>
            </a:extLst>
          </p:cNvPr>
          <p:cNvSpPr txBox="1"/>
          <p:nvPr/>
        </p:nvSpPr>
        <p:spPr>
          <a:xfrm>
            <a:off x="787153" y="120402"/>
            <a:ext cx="10617693" cy="66171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R="327025" algn="just">
              <a:spcAft>
                <a:spcPts val="0"/>
              </a:spcAft>
            </a:pPr>
            <a:endParaRPr lang="el-GR" sz="1600" b="1" i="0" u="sng" dirty="0">
              <a:solidFill>
                <a:srgbClr val="FF0000"/>
              </a:solidFill>
              <a:effectLst/>
              <a:latin typeface="Verdana" panose="020B0604030504040204" pitchFamily="34" charset="0"/>
            </a:endParaRPr>
          </a:p>
          <a:p>
            <a:pPr marR="327025" algn="ctr">
              <a:spcAft>
                <a:spcPts val="0"/>
              </a:spcAft>
            </a:pPr>
            <a:r>
              <a:rPr lang="el-GR" sz="16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Αποχωρισμός</a:t>
            </a:r>
          </a:p>
          <a:p>
            <a:pPr marR="327025" algn="just">
              <a:spcAft>
                <a:spcPts val="0"/>
              </a:spcAft>
            </a:pPr>
            <a:endParaRPr lang="el-GR" sz="1600" b="0" i="0" dirty="0">
              <a:solidFill>
                <a:srgbClr val="660000"/>
              </a:solidFill>
              <a:effectLst/>
              <a:latin typeface="Roboto"/>
            </a:endParaRPr>
          </a:p>
          <a:p>
            <a:pPr marL="285750" marR="327025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Ο αποχαιρετισμός γίνεται απλά χωρίς μελοδραματισμούς.</a:t>
            </a:r>
            <a:endParaRPr lang="el-GR" sz="1600" b="0" i="0" dirty="0">
              <a:solidFill>
                <a:srgbClr val="660000"/>
              </a:solidFill>
              <a:effectLst/>
              <a:latin typeface="Roboto"/>
            </a:endParaRPr>
          </a:p>
          <a:p>
            <a:pPr marL="171450" marR="327025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Ο Έκτορας δίνει το παιδί στη μητέρα του παιδί αυτό είναι το στοιχείο που ενώνει τους δύο συζύγους.</a:t>
            </a:r>
          </a:p>
          <a:p>
            <a:pPr marR="327025" indent="-114300" algn="just">
              <a:spcAft>
                <a:spcPts val="0"/>
              </a:spcAft>
            </a:pPr>
            <a:endParaRPr lang="el-GR" sz="1600" b="0" i="0" dirty="0">
              <a:solidFill>
                <a:srgbClr val="660000"/>
              </a:solidFill>
              <a:effectLst/>
              <a:latin typeface="Roboto"/>
            </a:endParaRPr>
          </a:p>
          <a:p>
            <a:pPr marL="285750" marR="327025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Η Ανδρομάχη νιώθει ανάμεικτα συναισθήματα (γέλια-κλάματα)</a:t>
            </a:r>
          </a:p>
          <a:p>
            <a:pPr marR="327025" algn="just">
              <a:spcAft>
                <a:spcPts val="0"/>
              </a:spcAft>
            </a:pPr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L="285750" marR="327025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Ο Έκτορας χαϊδεύει την Ανδρομάχη και εκφράζει την ρεαλιστική  αντίληψη ότι όλοι οι άνθρωποι πεθαίνουν όταν έρθει η ώρα τους.</a:t>
            </a:r>
          </a:p>
          <a:p>
            <a:pPr marL="285750" marR="327025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 Δ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ίνει στην Ανδρομάχη </a:t>
            </a:r>
            <a:r>
              <a:rPr lang="el-GR" sz="1600" b="0" i="0" u="sng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οδηγίες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για τις ασχολίες της </a:t>
            </a: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&amp;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της θυμίζει </a:t>
            </a:r>
            <a:r>
              <a:rPr lang="el-GR" sz="1600" b="0" i="0" u="sng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οι άνδρες είναι υπεύθυνοι για θέματα που αφορούν τον πόλεμο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   </a:t>
            </a:r>
          </a:p>
          <a:p>
            <a:pPr marR="327025" algn="just">
              <a:spcAft>
                <a:spcPts val="0"/>
              </a:spcAft>
            </a:pPr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L="285750" marR="327025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Ο Έκτορας ξαναφορά την περικεφαλαία του και γίνεται και πάλι πολεμιστής.   </a:t>
            </a:r>
          </a:p>
          <a:p>
            <a:pPr marL="285750" marR="327025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1600" b="0" i="0" u="sng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Η σκηνή κλείνει όπως άρχισε:</a:t>
            </a:r>
            <a:r>
              <a:rPr lang="el-GR" sz="16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με την εικόνα της δακρυσμένης Ανδρομάχης</a:t>
            </a:r>
          </a:p>
          <a:p>
            <a:pPr marR="327025" algn="ctr">
              <a:spcAft>
                <a:spcPts val="0"/>
              </a:spcAft>
            </a:pPr>
            <a:r>
              <a:rPr lang="el-GR" sz="16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(</a:t>
            </a:r>
            <a:r>
              <a:rPr lang="el-GR" sz="1600" b="1" i="0" u="sng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σχήμα κύκλου)</a:t>
            </a:r>
          </a:p>
          <a:p>
            <a:pPr marL="285750" marR="327025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l-GR" sz="1600" b="1" i="0" u="sng" dirty="0">
              <a:solidFill>
                <a:srgbClr val="FF0000"/>
              </a:solidFill>
              <a:effectLst/>
              <a:latin typeface="Verdana" panose="020B0604030504040204" pitchFamily="34" charset="0"/>
            </a:endParaRPr>
          </a:p>
          <a:p>
            <a:pPr marL="285750" marR="327025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1600" dirty="0"/>
              <a:t> 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l-GR" sz="1600" b="0" i="0" u="sng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Η συνάντηση Έκτορα και Ανδρομάχης  </a:t>
            </a:r>
            <a:r>
              <a:rPr lang="el-GR" sz="1600" u="sng" dirty="0">
                <a:solidFill>
                  <a:srgbClr val="660000"/>
                </a:solidFill>
                <a:latin typeface="Verdana" panose="020B0604030504040204" pitchFamily="34" charset="0"/>
              </a:rPr>
              <a:t>&amp;</a:t>
            </a:r>
            <a:r>
              <a:rPr lang="el-GR" sz="1600" b="0" i="0" u="sng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ο αποχωρισμός τους είναι </a:t>
            </a:r>
          </a:p>
          <a:p>
            <a:pPr marR="327025" algn="just">
              <a:spcAft>
                <a:spcPts val="0"/>
              </a:spcAft>
            </a:pPr>
            <a:r>
              <a:rPr lang="el-GR" sz="1600" b="0" i="0" u="sng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μια </a:t>
            </a:r>
            <a:r>
              <a:rPr lang="el-GR" sz="1600" b="1" i="0" u="sng" dirty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ανθρώπινη οικογενειακή στιγμή</a:t>
            </a:r>
            <a:r>
              <a:rPr lang="el-GR" sz="1600" b="0" i="0" u="sng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που έρχεται σε αντίθεση με τις σκληρές πολεμικές σκηνές της </a:t>
            </a:r>
            <a:r>
              <a:rPr lang="el-GR" sz="1600" b="0" i="0" u="sng" dirty="0" err="1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Ιλιάδας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marL="285750" marR="327025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R="327025" algn="ctr">
              <a:spcAft>
                <a:spcPts val="0"/>
              </a:spcAft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( μια γυναίκα δακρυσμένη </a:t>
            </a:r>
            <a:r>
              <a:rPr lang="el-GR" sz="1400" dirty="0">
                <a:solidFill>
                  <a:srgbClr val="660000"/>
                </a:solidFill>
                <a:latin typeface="Verdana" panose="020B0604030504040204" pitchFamily="34" charset="0"/>
              </a:rPr>
              <a:t>-</a:t>
            </a: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l-GR" sz="1400" b="0" i="0" dirty="0" err="1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παρακαλά</a:t>
            </a: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τον άνδρα της να μείνει κοντά της, </a:t>
            </a:r>
          </a:p>
          <a:p>
            <a:pPr marR="327025" algn="ctr">
              <a:spcAft>
                <a:spcPts val="0"/>
              </a:spcAft>
            </a:pP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ένας άνδρας τρυφερός σύζυγος </a:t>
            </a:r>
            <a:r>
              <a:rPr lang="el-GR" sz="1400" dirty="0">
                <a:solidFill>
                  <a:srgbClr val="660000"/>
                </a:solidFill>
                <a:latin typeface="Verdana" panose="020B0604030504040204" pitchFamily="34" charset="0"/>
              </a:rPr>
              <a:t>&amp; </a:t>
            </a: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πατέρας,</a:t>
            </a:r>
          </a:p>
          <a:p>
            <a:pPr marR="327025" algn="ctr">
              <a:spcAft>
                <a:spcPts val="0"/>
              </a:spcAft>
            </a:pP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ξεχνά την ιδιότητα του πολεμιστή </a:t>
            </a:r>
            <a:r>
              <a:rPr lang="el-GR" sz="1400" dirty="0">
                <a:solidFill>
                  <a:srgbClr val="660000"/>
                </a:solidFill>
                <a:latin typeface="Verdana" panose="020B0604030504040204" pitchFamily="34" charset="0"/>
              </a:rPr>
              <a:t>&amp;</a:t>
            </a: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</a:t>
            </a:r>
          </a:p>
          <a:p>
            <a:pPr marR="327025" algn="ctr">
              <a:spcAft>
                <a:spcPts val="0"/>
              </a:spcAft>
            </a:pP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ένα βρέφος στην αγκαλιά του πατέρα </a:t>
            </a:r>
            <a:r>
              <a:rPr lang="el-GR" sz="1400" dirty="0">
                <a:solidFill>
                  <a:srgbClr val="660000"/>
                </a:solidFill>
                <a:latin typeface="Verdana" panose="020B0604030504040204" pitchFamily="34" charset="0"/>
              </a:rPr>
              <a:t>-</a:t>
            </a: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της μητέρας του)</a:t>
            </a:r>
          </a:p>
          <a:p>
            <a:pPr marR="327025" algn="ctr">
              <a:spcAft>
                <a:spcPts val="0"/>
              </a:spcAft>
            </a:pPr>
            <a:endParaRPr lang="el-GR" sz="1400" b="0" i="0" dirty="0">
              <a:solidFill>
                <a:srgbClr val="66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200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E2E49A-A64F-4A1C-A4A2-8F1938B30EAA}"/>
              </a:ext>
            </a:extLst>
          </p:cNvPr>
          <p:cNvSpPr txBox="1"/>
          <p:nvPr/>
        </p:nvSpPr>
        <p:spPr>
          <a:xfrm>
            <a:off x="543757" y="197346"/>
            <a:ext cx="6094520" cy="64633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R="327025" indent="-571500" algn="ctr"/>
            <a:endParaRPr lang="el-GR" b="1" i="0" u="sng" dirty="0">
              <a:solidFill>
                <a:srgbClr val="FF0000"/>
              </a:solidFill>
              <a:effectLst/>
              <a:latin typeface="Verdana" panose="020B0604030504040204" pitchFamily="34" charset="0"/>
            </a:endParaRPr>
          </a:p>
          <a:p>
            <a:pPr marR="327025" indent="-571500" algn="ctr"/>
            <a:r>
              <a:rPr lang="el-GR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Χαρακτηρισμός Έκτορα</a:t>
            </a:r>
          </a:p>
          <a:p>
            <a:pPr marR="327025" indent="-571500" algn="ctr"/>
            <a:endParaRPr lang="el-GR" b="0" i="0" dirty="0">
              <a:solidFill>
                <a:srgbClr val="660000"/>
              </a:solidFill>
              <a:effectLst/>
              <a:latin typeface="Roboto"/>
            </a:endParaRPr>
          </a:p>
          <a:p>
            <a:pPr marL="171450" marR="327025" indent="-285750" algn="l">
              <a:buFont typeface="Wingdings" panose="05000000000000000000" pitchFamily="2" charset="2"/>
              <a:buChar char="ü"/>
            </a:pP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ήρεμος, </a:t>
            </a:r>
          </a:p>
          <a:p>
            <a:pPr marL="171450" marR="327025" indent="-285750" algn="l">
              <a:buFont typeface="Wingdings" panose="05000000000000000000" pitchFamily="2" charset="2"/>
              <a:buChar char="ü"/>
            </a:pP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γενναίος πολεμιστής, </a:t>
            </a:r>
          </a:p>
          <a:p>
            <a:pPr marL="171450" marR="327025" indent="-285750" algn="l">
              <a:buFont typeface="Wingdings" panose="05000000000000000000" pitchFamily="2" charset="2"/>
              <a:buChar char="ü"/>
            </a:pP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πιστός στις αρχές του </a:t>
            </a:r>
            <a:r>
              <a:rPr lang="el-GR" dirty="0">
                <a:solidFill>
                  <a:srgbClr val="660000"/>
                </a:solidFill>
                <a:latin typeface="Verdana" panose="020B0604030504040204" pitchFamily="34" charset="0"/>
              </a:rPr>
              <a:t>&amp;</a:t>
            </a: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στα ιδανικά του</a:t>
            </a:r>
          </a:p>
          <a:p>
            <a:pPr marR="327025" indent="-114300" algn="l"/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marR="327025" indent="-114300" algn="l"/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(στο χρέος ότι πρέπει να πολεμήσει) αν και ξέρει ότι η Τροία θα χαθεί &amp; ότι με αυτόν τον τρόπο θα στενοχωρήσει την οικογένεια του. </a:t>
            </a:r>
          </a:p>
          <a:p>
            <a:pPr marR="327025" indent="-114300" algn="l"/>
            <a:endParaRPr lang="el-GR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R="327025" indent="-114300" algn="l"/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marL="171450" marR="327025" indent="-285750" algn="l">
              <a:buFont typeface="Wingdings" panose="05000000000000000000" pitchFamily="2" charset="2"/>
              <a:buChar char="ü"/>
            </a:pP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τρυφερός σύζυγος,</a:t>
            </a:r>
          </a:p>
          <a:p>
            <a:pPr marL="171450" marR="327025" indent="-285750" algn="l">
              <a:buFont typeface="Wingdings" panose="05000000000000000000" pitchFamily="2" charset="2"/>
              <a:buChar char="ü"/>
            </a:pP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στοργικός πατέρας, </a:t>
            </a:r>
          </a:p>
          <a:p>
            <a:pPr marL="171450" marR="327025" indent="-285750" algn="l">
              <a:buFont typeface="Wingdings" panose="05000000000000000000" pitchFamily="2" charset="2"/>
              <a:buChar char="ü"/>
            </a:pP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αισιόδοξος όταν μιλάει για το  μέλλον του γιου του. </a:t>
            </a:r>
          </a:p>
          <a:p>
            <a:pPr marR="327025" indent="-114300" algn="l"/>
            <a:endParaRPr lang="el-GR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R="327025" indent="-114300" algn="l"/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marL="171450" marR="327025" indent="-285750" algn="l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660000"/>
                </a:solidFill>
                <a:latin typeface="Verdana" panose="020B0604030504040204" pitchFamily="34" charset="0"/>
              </a:rPr>
              <a:t>ρ</a:t>
            </a: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εαλιστής </a:t>
            </a:r>
          </a:p>
          <a:p>
            <a:pPr marR="327025" algn="l"/>
            <a:endParaRPr lang="el-GR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R="327025" algn="l"/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[ρεαλιστικές απόψεις για τη ζωή </a:t>
            </a:r>
            <a:r>
              <a:rPr lang="el-GR" dirty="0">
                <a:solidFill>
                  <a:srgbClr val="660000"/>
                </a:solidFill>
                <a:latin typeface="Verdana" panose="020B0604030504040204" pitchFamily="34" charset="0"/>
              </a:rPr>
              <a:t>&amp;</a:t>
            </a: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το θάνατο </a:t>
            </a:r>
            <a:r>
              <a:rPr lang="el-GR" dirty="0">
                <a:solidFill>
                  <a:srgbClr val="660000"/>
                </a:solidFill>
                <a:latin typeface="Verdana" panose="020B0604030504040204" pitchFamily="34" charset="0"/>
              </a:rPr>
              <a:t>&amp;</a:t>
            </a: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ξέρει ότι κάποιοι στιγμή όλοι θα πεθάνουν].</a:t>
            </a:r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marR="327025" indent="-114300" algn="l"/>
            <a:endParaRPr lang="el-GR" b="0" i="0" dirty="0">
              <a:solidFill>
                <a:srgbClr val="660000"/>
              </a:solidFill>
              <a:effectLst/>
              <a:latin typeface="Roboto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3C458C8-DE71-4FE2-9BB8-122F3CFAF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365" y="266330"/>
            <a:ext cx="4323425" cy="63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4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AC68FC-4309-4711-9271-C189163EF07F}"/>
              </a:ext>
            </a:extLst>
          </p:cNvPr>
          <p:cNvSpPr txBox="1"/>
          <p:nvPr/>
        </p:nvSpPr>
        <p:spPr>
          <a:xfrm>
            <a:off x="632533" y="583252"/>
            <a:ext cx="6094520" cy="369331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el-GR" dirty="0">
              <a:hlinkClick r:id="rId2"/>
            </a:endParaRPr>
          </a:p>
          <a:p>
            <a:endParaRPr lang="el-GR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l-GR" dirty="0">
                <a:hlinkClick r:id="rId2"/>
              </a:rPr>
              <a:t>https://video.link/w/wTX5b</a:t>
            </a:r>
            <a:endParaRPr lang="el-GR" dirty="0"/>
          </a:p>
          <a:p>
            <a:endParaRPr lang="en-US" dirty="0"/>
          </a:p>
          <a:p>
            <a:r>
              <a:rPr lang="el-GR" dirty="0"/>
              <a:t>Μάνου Χατζηδάκη- Ιάκωβου </a:t>
            </a:r>
            <a:r>
              <a:rPr lang="el-GR" dirty="0" err="1"/>
              <a:t>Καμπανέλλη</a:t>
            </a:r>
            <a:endParaRPr lang="el-GR" dirty="0"/>
          </a:p>
          <a:p>
            <a:endParaRPr lang="en-US" dirty="0"/>
          </a:p>
          <a:p>
            <a:r>
              <a:rPr lang="el-GR" dirty="0"/>
              <a:t>ΛΑΚΗΣ ΠΑΠΠΑΣ - Έκτορας &amp; Ανδρομάχη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C3E889ED-7E55-43F8-AC5A-C3990F73A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26" y="677476"/>
            <a:ext cx="4847207" cy="604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93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5149BF-E5FE-4A01-9E40-FC715E2165A0}"/>
              </a:ext>
            </a:extLst>
          </p:cNvPr>
          <p:cNvSpPr txBox="1"/>
          <p:nvPr/>
        </p:nvSpPr>
        <p:spPr>
          <a:xfrm>
            <a:off x="419470" y="258048"/>
            <a:ext cx="3753036" cy="618630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571500">
              <a:spcAft>
                <a:spcPts val="0"/>
              </a:spcAft>
            </a:pPr>
            <a:endParaRPr lang="el-GR" b="1" i="0" dirty="0">
              <a:solidFill>
                <a:srgbClr val="FF0000"/>
              </a:solidFill>
              <a:effectLst/>
              <a:latin typeface="Verdana" panose="020B0604030504040204" pitchFamily="34" charset="0"/>
            </a:endParaRPr>
          </a:p>
          <a:p>
            <a:pPr indent="571500">
              <a:spcAft>
                <a:spcPts val="0"/>
              </a:spcAft>
            </a:pPr>
            <a:r>
              <a:rPr lang="el-GR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Δομή</a:t>
            </a:r>
          </a:p>
          <a:p>
            <a:pPr indent="571500">
              <a:spcAft>
                <a:spcPts val="0"/>
              </a:spcAft>
            </a:pPr>
            <a:endParaRPr lang="el-GR" b="0" i="0" dirty="0">
              <a:solidFill>
                <a:srgbClr val="660000"/>
              </a:solidFill>
              <a:effectLst/>
              <a:latin typeface="Roboto"/>
            </a:endParaRPr>
          </a:p>
          <a:p>
            <a:pPr indent="571500">
              <a:spcAft>
                <a:spcPts val="0"/>
              </a:spcAft>
            </a:pPr>
            <a:br>
              <a:rPr lang="el-GR" dirty="0"/>
            </a:br>
            <a:r>
              <a:rPr lang="el-GR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l-GR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Σκηνή 3</a:t>
            </a:r>
            <a:r>
              <a:rPr lang="el-GR" b="1" i="0" baseline="3000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η</a:t>
            </a:r>
            <a:r>
              <a:rPr lang="el-GR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: 495-502</a:t>
            </a: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: </a:t>
            </a:r>
          </a:p>
          <a:p>
            <a:pPr indent="571500">
              <a:spcAft>
                <a:spcPts val="0"/>
              </a:spcAft>
            </a:pPr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indent="571500">
              <a:spcAft>
                <a:spcPts val="0"/>
              </a:spcAft>
            </a:pP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Ο θρήνος στο παλάτι για τον Έκτορα. </a:t>
            </a:r>
          </a:p>
          <a:p>
            <a:pPr indent="571500">
              <a:spcAft>
                <a:spcPts val="0"/>
              </a:spcAft>
            </a:pPr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indent="571500">
              <a:spcAft>
                <a:spcPts val="0"/>
              </a:spcAft>
            </a:pPr>
            <a:endParaRPr lang="el-GR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indent="571500">
              <a:spcAft>
                <a:spcPts val="0"/>
              </a:spcAft>
            </a:pPr>
            <a:endParaRPr lang="el-GR" b="0" i="0" dirty="0">
              <a:solidFill>
                <a:srgbClr val="660000"/>
              </a:solidFill>
              <a:effectLst/>
              <a:latin typeface="Roboto"/>
            </a:endParaRPr>
          </a:p>
          <a:p>
            <a:pPr indent="571500">
              <a:spcAft>
                <a:spcPts val="0"/>
              </a:spcAft>
            </a:pPr>
            <a:r>
              <a:rPr lang="el-GR" dirty="0">
                <a:solidFill>
                  <a:srgbClr val="660000"/>
                </a:solidFill>
                <a:latin typeface="Verdana" panose="020B0604030504040204" pitchFamily="34" charset="0"/>
              </a:rPr>
              <a:t>Κ</a:t>
            </a: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ύρια πρόσωπα:</a:t>
            </a:r>
          </a:p>
          <a:p>
            <a:pPr indent="571500">
              <a:spcAft>
                <a:spcPts val="0"/>
              </a:spcAft>
            </a:pP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-η Ανδρομάχη </a:t>
            </a:r>
          </a:p>
          <a:p>
            <a:pPr indent="571500">
              <a:spcAft>
                <a:spcPts val="0"/>
              </a:spcAft>
            </a:pP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-οι γυναίκες του σπιτιού </a:t>
            </a:r>
          </a:p>
          <a:p>
            <a:pPr indent="571500">
              <a:spcAft>
                <a:spcPts val="0"/>
              </a:spcAft>
            </a:pPr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indent="571500">
              <a:spcAft>
                <a:spcPts val="0"/>
              </a:spcAft>
            </a:pPr>
            <a:r>
              <a:rPr lang="el-GR" dirty="0">
                <a:solidFill>
                  <a:srgbClr val="660000"/>
                </a:solidFill>
                <a:latin typeface="Verdana" panose="020B0604030504040204" pitchFamily="34" charset="0"/>
              </a:rPr>
              <a:t>&amp;</a:t>
            </a:r>
          </a:p>
          <a:p>
            <a:pPr indent="571500">
              <a:spcAft>
                <a:spcPts val="0"/>
              </a:spcAft>
            </a:pPr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indent="571500">
              <a:spcAft>
                <a:spcPts val="0"/>
              </a:spcAft>
            </a:pP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-δεν υπάρχουν βουβά πρόσωπα.</a:t>
            </a:r>
            <a:endParaRPr lang="el-GR" b="0" i="0" dirty="0">
              <a:solidFill>
                <a:srgbClr val="660000"/>
              </a:solidFill>
              <a:effectLst/>
              <a:latin typeface="Roboto"/>
            </a:endParaRPr>
          </a:p>
          <a:p>
            <a:pPr indent="571500">
              <a:spcAft>
                <a:spcPts val="0"/>
              </a:spcAft>
            </a:pPr>
            <a:br>
              <a:rPr lang="el-GR" dirty="0"/>
            </a:br>
            <a:br>
              <a:rPr lang="el-GR" dirty="0"/>
            </a:b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4F8CF-A654-4F99-B372-5B58AB108D57}"/>
              </a:ext>
            </a:extLst>
          </p:cNvPr>
          <p:cNvSpPr txBox="1"/>
          <p:nvPr/>
        </p:nvSpPr>
        <p:spPr>
          <a:xfrm>
            <a:off x="4520953" y="352393"/>
            <a:ext cx="6094520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endParaRPr lang="el-GR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r>
              <a:rPr lang="el-GR" b="0" i="0" dirty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Η Ανδρομάχη:</a:t>
            </a:r>
          </a:p>
          <a:p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έφτασε στο παλάτι </a:t>
            </a:r>
            <a:r>
              <a:rPr lang="el-GR" dirty="0">
                <a:solidFill>
                  <a:srgbClr val="660000"/>
                </a:solidFill>
                <a:latin typeface="Verdana" panose="020B0604030504040204" pitchFamily="34" charset="0"/>
              </a:rPr>
              <a:t>&amp;</a:t>
            </a: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</a:t>
            </a:r>
          </a:p>
          <a:p>
            <a:endParaRPr lang="el-GR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μαζί με όλες τις γυναίκες </a:t>
            </a:r>
            <a:r>
              <a:rPr lang="el-GR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θρηνούσαν</a:t>
            </a: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τον Έκτορα αν και εκείνος ήταν ζωντανός. </a:t>
            </a:r>
          </a:p>
          <a:p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660000"/>
                </a:solidFill>
                <a:latin typeface="Verdana" panose="020B0604030504040204" pitchFamily="34" charset="0"/>
              </a:rPr>
              <a:t>ο</a:t>
            </a: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Θρήνος βέβαια είναι αρκετά </a:t>
            </a:r>
            <a:r>
              <a:rPr lang="el-GR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πρόωρος </a:t>
            </a: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αλλά</a:t>
            </a:r>
          </a:p>
          <a:p>
            <a:endParaRPr lang="el-GR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από αυτό το σημείο </a:t>
            </a:r>
            <a:r>
              <a:rPr lang="el-GR" dirty="0">
                <a:solidFill>
                  <a:srgbClr val="660000"/>
                </a:solidFill>
                <a:latin typeface="Verdana" panose="020B0604030504040204" pitchFamily="34" charset="0"/>
              </a:rPr>
              <a:t>&amp;</a:t>
            </a: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ύστερα ο Έκτορας θα μάχεται με το φόβο, το σημάδι </a:t>
            </a:r>
            <a:r>
              <a:rPr lang="el-GR" dirty="0">
                <a:solidFill>
                  <a:srgbClr val="660000"/>
                </a:solidFill>
                <a:latin typeface="Verdana" panose="020B0604030504040204" pitchFamily="34" charset="0"/>
              </a:rPr>
              <a:t>&amp;</a:t>
            </a: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την υποψία του θανάτου.</a:t>
            </a:r>
          </a:p>
          <a:p>
            <a:endParaRPr lang="el-GR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7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5180A0-B0DA-40C8-B2A9-8F63053B5A6C}"/>
              </a:ext>
            </a:extLst>
          </p:cNvPr>
          <p:cNvSpPr txBox="1"/>
          <p:nvPr/>
        </p:nvSpPr>
        <p:spPr>
          <a:xfrm>
            <a:off x="4864963" y="58846"/>
            <a:ext cx="7058487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marR="867410" algn="l"/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R="867410" algn="l"/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Στη συνάντηση με τον Έκτορα:</a:t>
            </a:r>
          </a:p>
          <a:p>
            <a:pPr marR="867410" algn="l"/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L="285750" marR="867410" indent="-285750" algn="l">
              <a:buFont typeface="Wingdings" panose="05000000000000000000" pitchFamily="2" charset="2"/>
              <a:buChar char="ü"/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ο Πάρης παρουσιάζεται ως πολεμιστής με λαμπρό εξοπλισμό, </a:t>
            </a:r>
          </a:p>
          <a:p>
            <a:pPr marL="285750" marR="867410" indent="-285750" algn="l">
              <a:buFont typeface="Wingdings" panose="05000000000000000000" pitchFamily="2" charset="2"/>
              <a:buChar char="ü"/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γρήγορος με εντυπωσιακή εμφάνιση, </a:t>
            </a:r>
          </a:p>
          <a:p>
            <a:pPr marL="285750" marR="867410" indent="-285750" algn="l">
              <a:buFont typeface="Wingdings" panose="05000000000000000000" pitchFamily="2" charset="2"/>
              <a:buChar char="ü"/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σαν ήλιος </a:t>
            </a: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&amp;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αναγνωρίζεται η ανδρεία του από τον Έκτορα.</a:t>
            </a:r>
          </a:p>
          <a:p>
            <a:pPr marL="285750" marR="86741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 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 Η </a:t>
            </a:r>
            <a:r>
              <a:rPr lang="el-GR" sz="1600" b="1" i="0" u="sng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πλατιά παρομοίωση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 : </a:t>
            </a:r>
          </a:p>
          <a:p>
            <a:pPr marR="867410" algn="l"/>
            <a:endParaRPr lang="el-GR" sz="1600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marR="867410" algn="l"/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(</a:t>
            </a:r>
            <a:r>
              <a:rPr lang="el-GR" sz="1600" b="0" i="0" u="sng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αναφορικό μέρος: 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506-511 </a:t>
            </a: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&amp;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</a:t>
            </a:r>
          </a:p>
          <a:p>
            <a:pPr marR="867410" algn="l"/>
            <a:r>
              <a:rPr lang="el-GR" sz="1600" b="0" i="0" u="sng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δεικτικό μέρος: 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512-514)  </a:t>
            </a:r>
          </a:p>
          <a:p>
            <a:pPr marR="867410" algn="l"/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που παρομοιάζει τον Πάρη  με ένα άλογο που σπάζει τα δεσμά του</a:t>
            </a:r>
          </a:p>
          <a:p>
            <a:pPr marR="867410" algn="l"/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R="867410" algn="l"/>
            <a:r>
              <a:rPr lang="el-GR" sz="1600" dirty="0">
                <a:solidFill>
                  <a:srgbClr val="FF0000"/>
                </a:solidFill>
                <a:latin typeface="Verdana" panose="020B0604030504040204" pitchFamily="34" charset="0"/>
              </a:rPr>
              <a:t>[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  </a:t>
            </a:r>
            <a:r>
              <a:rPr lang="el-GR" sz="16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στόχος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: 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να τονίσει την εντυπωσιακή εμφάνιση,</a:t>
            </a:r>
          </a:p>
          <a:p>
            <a:pPr marR="867410" algn="l"/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την ορμητικότητα, την ταχύτητα ,</a:t>
            </a:r>
          </a:p>
          <a:p>
            <a:pPr marR="867410" algn="l"/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την περηφάνια </a:t>
            </a: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&amp;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την ομορφιά του Πάρη</a:t>
            </a:r>
            <a:r>
              <a:rPr lang="el-GR" sz="16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.]</a:t>
            </a:r>
          </a:p>
          <a:p>
            <a:pPr marR="867410" algn="l"/>
            <a:endParaRPr lang="el-GR" sz="1600" b="0" i="0" dirty="0">
              <a:solidFill>
                <a:srgbClr val="660000"/>
              </a:solidFill>
              <a:effectLst/>
              <a:latin typeface="Roboto"/>
            </a:endParaRPr>
          </a:p>
          <a:p>
            <a:pPr marR="867410" algn="ctr"/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         Ο Έκτορας αναγνωρίζει την παλικαριά του Πάρη, δικαιολογεί τη στάση του -λέει τον επηρεάζουν τα αρνητικά σχόλια των άλλων- </a:t>
            </a: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&amp;</a:t>
            </a:r>
          </a:p>
          <a:p>
            <a:pPr marR="867410" algn="ctr"/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δηλώνει: όλα θα βελτιωθούν με τη βοήθεια του Δία.</a:t>
            </a:r>
          </a:p>
          <a:p>
            <a:pPr marR="867410" algn="ctr"/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R="867410" algn="r"/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(</a:t>
            </a:r>
            <a:r>
              <a:rPr lang="el-GR" sz="1600" b="1" i="0" u="sng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επική ειρωνεία</a:t>
            </a:r>
            <a:r>
              <a:rPr lang="el-GR" sz="16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marL="285750" marR="867410" indent="-285750" algn="r">
              <a:buFontTx/>
              <a:buChar char="-"/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οι ακροατές ξέρουν την τύχη της Τροίας)</a:t>
            </a:r>
            <a:endParaRPr lang="el-GR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8411E-82F7-43C9-93E2-0B79D9AC20AA}"/>
              </a:ext>
            </a:extLst>
          </p:cNvPr>
          <p:cNvSpPr txBox="1"/>
          <p:nvPr/>
        </p:nvSpPr>
        <p:spPr>
          <a:xfrm>
            <a:off x="268550" y="335845"/>
            <a:ext cx="3415684" cy="646330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indent="571500"/>
            <a:endParaRPr lang="el-GR" b="1" i="0" u="sng" dirty="0">
              <a:solidFill>
                <a:srgbClr val="FF0000"/>
              </a:solidFill>
              <a:effectLst/>
              <a:latin typeface="Verdana" panose="020B0604030504040204" pitchFamily="34" charset="0"/>
            </a:endParaRPr>
          </a:p>
          <a:p>
            <a:pPr indent="571500"/>
            <a:endParaRPr lang="el-GR" b="1" u="sng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indent="571500"/>
            <a:r>
              <a:rPr lang="el-GR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Σκηνή 4</a:t>
            </a:r>
            <a:r>
              <a:rPr lang="el-GR" b="1" i="0" baseline="3000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η</a:t>
            </a:r>
            <a:r>
              <a:rPr lang="el-GR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: 503-529</a:t>
            </a:r>
          </a:p>
          <a:p>
            <a:pPr indent="571500"/>
            <a:endParaRPr lang="el-GR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indent="571500"/>
            <a:endParaRPr lang="el-GR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indent="571500">
              <a:spcAft>
                <a:spcPts val="0"/>
              </a:spcAft>
            </a:pP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Η συνάντηση του Πάρη με τον Έκτορα. </a:t>
            </a:r>
          </a:p>
          <a:p>
            <a:pPr indent="571500">
              <a:spcAft>
                <a:spcPts val="0"/>
              </a:spcAft>
            </a:pPr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indent="571500">
              <a:spcAft>
                <a:spcPts val="0"/>
              </a:spcAft>
            </a:pPr>
            <a:endParaRPr lang="el-GR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indent="571500">
              <a:spcAft>
                <a:spcPts val="0"/>
              </a:spcAft>
            </a:pPr>
            <a:r>
              <a:rPr lang="el-GR" i="0" u="sng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Η σκην</a:t>
            </a:r>
            <a:r>
              <a:rPr lang="el-GR" u="sng" dirty="0">
                <a:solidFill>
                  <a:srgbClr val="660000"/>
                </a:solidFill>
                <a:latin typeface="Verdana" panose="020B0604030504040204" pitchFamily="34" charset="0"/>
              </a:rPr>
              <a:t>ή:</a:t>
            </a:r>
            <a:r>
              <a:rPr lang="el-GR" i="0" u="sng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εκτυλίσσεται στο δρόμο </a:t>
            </a:r>
          </a:p>
          <a:p>
            <a:pPr indent="571500">
              <a:spcAft>
                <a:spcPts val="0"/>
              </a:spcAft>
            </a:pP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από τις Σκαιές Πύλες προς το πεδίο της μάχης. </a:t>
            </a:r>
          </a:p>
          <a:p>
            <a:pPr indent="571500">
              <a:spcAft>
                <a:spcPts val="0"/>
              </a:spcAft>
            </a:pPr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indent="571500">
              <a:spcAft>
                <a:spcPts val="0"/>
              </a:spcAft>
            </a:pPr>
            <a:r>
              <a:rPr lang="el-GR" u="sng" dirty="0">
                <a:solidFill>
                  <a:srgbClr val="660000"/>
                </a:solidFill>
                <a:latin typeface="Verdana" panose="020B0604030504040204" pitchFamily="34" charset="0"/>
              </a:rPr>
              <a:t>Π</a:t>
            </a:r>
            <a:r>
              <a:rPr lang="el-GR" i="0" u="sng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ρωταγωνιστές</a:t>
            </a:r>
            <a:r>
              <a:rPr lang="el-GR" b="0" i="0" u="sng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: </a:t>
            </a: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ο Έκτορας &amp; ο Πάρης.</a:t>
            </a:r>
          </a:p>
          <a:p>
            <a:pPr indent="571500">
              <a:spcAft>
                <a:spcPts val="0"/>
              </a:spcAft>
            </a:pPr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indent="571500">
              <a:spcAft>
                <a:spcPts val="0"/>
              </a:spcAft>
            </a:pPr>
            <a:endParaRPr lang="el-GR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indent="571500">
              <a:spcAft>
                <a:spcPts val="0"/>
              </a:spcAft>
            </a:pP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Δεν υπάρχουν βουβά πρόσωπα.</a:t>
            </a:r>
          </a:p>
          <a:p>
            <a:pPr indent="571500">
              <a:spcAft>
                <a:spcPts val="0"/>
              </a:spcAft>
            </a:pPr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indent="571500">
              <a:spcAft>
                <a:spcPts val="0"/>
              </a:spcAft>
            </a:pPr>
            <a:endParaRPr lang="el-GR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indent="571500">
              <a:spcAft>
                <a:spcPts val="0"/>
              </a:spcAft>
            </a:pPr>
            <a:endParaRPr lang="el-GR" b="0" i="0" dirty="0">
              <a:solidFill>
                <a:srgbClr val="66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330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12D7E8B-E6CC-4909-B53A-398E921D4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5" y="337536"/>
            <a:ext cx="857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A508C3-BBF7-43FA-B836-531A61FADD21}"/>
              </a:ext>
            </a:extLst>
          </p:cNvPr>
          <p:cNvSpPr txBox="1"/>
          <p:nvPr/>
        </p:nvSpPr>
        <p:spPr>
          <a:xfrm>
            <a:off x="570389" y="5647068"/>
            <a:ext cx="8462455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el-GR" b="0" i="0" dirty="0">
              <a:solidFill>
                <a:srgbClr val="444444"/>
              </a:solidFill>
              <a:effectLst/>
              <a:latin typeface="Helvetica Neue"/>
            </a:endParaRPr>
          </a:p>
          <a:p>
            <a:r>
              <a:rPr lang="el-GR" b="0" i="0" dirty="0">
                <a:solidFill>
                  <a:srgbClr val="444444"/>
                </a:solidFill>
                <a:effectLst/>
                <a:latin typeface="Helvetica Neue"/>
              </a:rPr>
              <a:t>Έκτορας και Ανδρομάχη.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elvetica Neue"/>
              </a:rPr>
              <a:t>Tischbein</a:t>
            </a:r>
            <a:r>
              <a:rPr lang="en-US" b="0" i="0" dirty="0">
                <a:solidFill>
                  <a:srgbClr val="444444"/>
                </a:solidFill>
                <a:effectLst/>
                <a:latin typeface="Helvetica Neue"/>
              </a:rPr>
              <a:t>, Johann Heinrich, (1751-1829)</a:t>
            </a:r>
            <a:endParaRPr lang="el-GR" b="0" i="0" dirty="0">
              <a:solidFill>
                <a:srgbClr val="444444"/>
              </a:solidFill>
              <a:effectLst/>
              <a:latin typeface="Helvetica Neue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568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EA36D60-2F1A-4694-A7E3-A8C9109E8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34" y="186616"/>
            <a:ext cx="8976619" cy="529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D8AE70-E7AD-4EC8-B6D1-E484E5899F50}"/>
              </a:ext>
            </a:extLst>
          </p:cNvPr>
          <p:cNvSpPr txBox="1"/>
          <p:nvPr/>
        </p:nvSpPr>
        <p:spPr>
          <a:xfrm>
            <a:off x="302301" y="5567169"/>
            <a:ext cx="8902083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el-GR" b="0" i="0" dirty="0">
              <a:solidFill>
                <a:srgbClr val="444444"/>
              </a:solidFill>
              <a:effectLst/>
              <a:latin typeface="Helvetica Neue"/>
            </a:endParaRPr>
          </a:p>
          <a:p>
            <a:r>
              <a:rPr lang="el-GR" b="0" i="0" dirty="0">
                <a:solidFill>
                  <a:srgbClr val="444444"/>
                </a:solidFill>
                <a:effectLst/>
                <a:latin typeface="Helvetica Neue"/>
              </a:rPr>
              <a:t>Ο Έκτορας αποχαιρετάει την οικογένειά του. </a:t>
            </a:r>
            <a:r>
              <a:rPr lang="el-GR" b="0" i="0" dirty="0" err="1">
                <a:solidFill>
                  <a:srgbClr val="444444"/>
                </a:solidFill>
                <a:effectLst/>
                <a:latin typeface="Helvetica Neue"/>
              </a:rPr>
              <a:t>Huntington</a:t>
            </a:r>
            <a:r>
              <a:rPr lang="el-GR" b="0" i="0" dirty="0">
                <a:solidFill>
                  <a:srgbClr val="444444"/>
                </a:solidFill>
                <a:effectLst/>
                <a:latin typeface="Helvetica Neue"/>
              </a:rPr>
              <a:t>, </a:t>
            </a:r>
            <a:r>
              <a:rPr lang="el-GR" b="0" i="0" dirty="0" err="1">
                <a:solidFill>
                  <a:srgbClr val="444444"/>
                </a:solidFill>
                <a:effectLst/>
                <a:latin typeface="Helvetica Neue"/>
              </a:rPr>
              <a:t>Lucy</a:t>
            </a:r>
            <a:r>
              <a:rPr lang="el-GR" b="0" i="0" dirty="0">
                <a:solidFill>
                  <a:srgbClr val="444444"/>
                </a:solidFill>
                <a:effectLst/>
                <a:latin typeface="Helvetica Neue"/>
              </a:rPr>
              <a:t> C., 1810. Νέα Υόρκη, Μητροπολιτικό Μουσείο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259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A93FC1-B1FE-4D0A-8598-E01EC0561142}"/>
              </a:ext>
            </a:extLst>
          </p:cNvPr>
          <p:cNvSpPr txBox="1"/>
          <p:nvPr/>
        </p:nvSpPr>
        <p:spPr>
          <a:xfrm>
            <a:off x="375082" y="190843"/>
            <a:ext cx="6094520" cy="369331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el-GR" dirty="0">
              <a:hlinkClick r:id="rId2"/>
            </a:endParaRPr>
          </a:p>
          <a:p>
            <a:endParaRPr lang="el-GR" dirty="0">
              <a:hlinkClick r:id="rId2"/>
            </a:endParaRPr>
          </a:p>
          <a:p>
            <a:r>
              <a:rPr lang="el-GR" dirty="0">
                <a:hlinkClick r:id="rId2"/>
              </a:rPr>
              <a:t>http://ebooks.edu.gr/ebooks/v/html/8547/2296/Archaia-Ellinika-mtfr-Omirika-Epi-Iliada_B-Gymnasiou_empl/index10.html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pPr algn="ctr"/>
            <a:r>
              <a:rPr lang="el-GR" b="1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ραψωδία </a:t>
            </a:r>
            <a:r>
              <a:rPr lang="el-GR" b="1" i="1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Ζ</a:t>
            </a:r>
            <a:r>
              <a:rPr lang="el-GR" b="1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 369 - 529</a:t>
            </a:r>
          </a:p>
          <a:p>
            <a:pPr algn="ctr"/>
            <a:r>
              <a:rPr lang="el-GR" b="1" i="0" dirty="0">
                <a:solidFill>
                  <a:srgbClr val="0070C0"/>
                </a:solidFill>
                <a:effectLst/>
                <a:latin typeface="Tahoma" panose="020B0604030504040204" pitchFamily="34" charset="0"/>
              </a:rPr>
              <a:t>Ο Έκτορας στην Τροία</a:t>
            </a:r>
          </a:p>
          <a:p>
            <a:endParaRPr lang="el-GR" dirty="0">
              <a:solidFill>
                <a:srgbClr val="0070C0"/>
              </a:solidFill>
            </a:endParaRPr>
          </a:p>
          <a:p>
            <a:endParaRPr lang="el-GR" dirty="0">
              <a:solidFill>
                <a:srgbClr val="0070C0"/>
              </a:solidFill>
            </a:endParaRPr>
          </a:p>
          <a:p>
            <a:endParaRPr lang="el-GR" dirty="0">
              <a:solidFill>
                <a:srgbClr val="0070C0"/>
              </a:solidFill>
            </a:endParaRPr>
          </a:p>
          <a:p>
            <a:endParaRPr lang="el-GR" dirty="0"/>
          </a:p>
        </p:txBody>
      </p:sp>
      <p:pic>
        <p:nvPicPr>
          <p:cNvPr id="1026" name="Picture 2" descr="Εικόνα 16. Έκτωρ και Ανδρομάχη. Πίνακας του Ν. Εγγονόπουλου, 1969.">
            <a:extLst>
              <a:ext uri="{FF2B5EF4-FFF2-40B4-BE49-F238E27FC236}">
                <a16:creationId xmlns:a16="http://schemas.microsoft.com/office/drawing/2014/main" id="{CAEC72CA-D1D0-4682-9250-3C4FD7DE2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483" y="1704304"/>
            <a:ext cx="3391270" cy="502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7870BC-2B90-4362-9149-F88882F9D0F2}"/>
              </a:ext>
            </a:extLst>
          </p:cNvPr>
          <p:cNvSpPr txBox="1"/>
          <p:nvPr/>
        </p:nvSpPr>
        <p:spPr>
          <a:xfrm>
            <a:off x="5146826" y="6020826"/>
            <a:ext cx="339127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1200" b="0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Έκτωρ και Ανδρομάχη.</a:t>
            </a:r>
            <a:br>
              <a:rPr lang="el-GR" sz="1200" i="1" dirty="0"/>
            </a:br>
            <a:r>
              <a:rPr lang="el-GR" sz="1200" b="0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Πίνακας του Ν. Εγγονόπουλου, 1969.</a:t>
            </a:r>
            <a:br>
              <a:rPr lang="el-GR" sz="1200" i="1" dirty="0"/>
            </a:br>
            <a:r>
              <a:rPr lang="el-GR" sz="1200" b="0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Συλλογή Ε. Εγγονοπούλου.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20250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4B4A275-CBAA-403A-910F-BD4D1AD2E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668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2EA0B-6F28-4A15-9169-4E23A031B23A}"/>
              </a:ext>
            </a:extLst>
          </p:cNvPr>
          <p:cNvSpPr txBox="1"/>
          <p:nvPr/>
        </p:nvSpPr>
        <p:spPr>
          <a:xfrm>
            <a:off x="5479742" y="5865465"/>
            <a:ext cx="609452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el-GR" b="0" i="0" dirty="0">
              <a:solidFill>
                <a:srgbClr val="444444"/>
              </a:solidFill>
              <a:effectLst/>
              <a:latin typeface="Helvetica Neue"/>
            </a:endParaRPr>
          </a:p>
          <a:p>
            <a:r>
              <a:rPr lang="el-GR" b="0" i="0" dirty="0">
                <a:solidFill>
                  <a:srgbClr val="444444"/>
                </a:solidFill>
                <a:effectLst/>
                <a:latin typeface="Helvetica Neue"/>
              </a:rPr>
              <a:t>Έκτορας και Ανδρομάχη. </a:t>
            </a:r>
            <a:r>
              <a:rPr lang="el-GR" b="0" i="0" dirty="0" err="1">
                <a:solidFill>
                  <a:srgbClr val="444444"/>
                </a:solidFill>
                <a:effectLst/>
                <a:latin typeface="Helvetica Neue"/>
              </a:rPr>
              <a:t>Chirico</a:t>
            </a:r>
            <a:r>
              <a:rPr lang="el-GR" b="0" i="0" dirty="0">
                <a:solidFill>
                  <a:srgbClr val="444444"/>
                </a:solidFill>
                <a:effectLst/>
                <a:latin typeface="Helvetica Neue"/>
              </a:rPr>
              <a:t>, </a:t>
            </a:r>
            <a:r>
              <a:rPr lang="el-GR" b="0" i="0" dirty="0" err="1">
                <a:solidFill>
                  <a:srgbClr val="444444"/>
                </a:solidFill>
                <a:effectLst/>
                <a:latin typeface="Helvetica Neue"/>
              </a:rPr>
              <a:t>Giorgio</a:t>
            </a:r>
            <a:r>
              <a:rPr lang="el-GR" b="0" i="0" dirty="0">
                <a:solidFill>
                  <a:srgbClr val="444444"/>
                </a:solidFill>
                <a:effectLst/>
                <a:latin typeface="Helvetica Neue"/>
              </a:rPr>
              <a:t> de, 1917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679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34D3946-515C-4A03-8A25-5F89B0EA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91" y="133165"/>
            <a:ext cx="5065713" cy="662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B7AFCB-19FC-4921-BE92-DA977B931124}"/>
              </a:ext>
            </a:extLst>
          </p:cNvPr>
          <p:cNvSpPr txBox="1"/>
          <p:nvPr/>
        </p:nvSpPr>
        <p:spPr>
          <a:xfrm>
            <a:off x="5426476" y="5832577"/>
            <a:ext cx="609452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endParaRPr lang="el-GR" b="0" i="0" dirty="0">
              <a:solidFill>
                <a:srgbClr val="444444"/>
              </a:solidFill>
              <a:effectLst/>
              <a:latin typeface="Helvetica Neue"/>
            </a:endParaRPr>
          </a:p>
          <a:p>
            <a:r>
              <a:rPr lang="el-GR" b="0" i="0" dirty="0">
                <a:solidFill>
                  <a:srgbClr val="444444"/>
                </a:solidFill>
                <a:effectLst/>
                <a:latin typeface="Helvetica Neue"/>
              </a:rPr>
              <a:t>Έκτορας και Ανδρομάχη. </a:t>
            </a:r>
            <a:r>
              <a:rPr lang="el-GR" b="0" i="0" dirty="0" err="1">
                <a:solidFill>
                  <a:srgbClr val="444444"/>
                </a:solidFill>
                <a:effectLst/>
                <a:latin typeface="Helvetica Neue"/>
              </a:rPr>
              <a:t>Chirico</a:t>
            </a:r>
            <a:r>
              <a:rPr lang="el-GR" b="0" i="0" dirty="0">
                <a:solidFill>
                  <a:srgbClr val="444444"/>
                </a:solidFill>
                <a:effectLst/>
                <a:latin typeface="Helvetica Neue"/>
              </a:rPr>
              <a:t>, </a:t>
            </a:r>
            <a:r>
              <a:rPr lang="el-GR" b="0" i="0" dirty="0" err="1">
                <a:solidFill>
                  <a:srgbClr val="444444"/>
                </a:solidFill>
                <a:effectLst/>
                <a:latin typeface="Helvetica Neue"/>
              </a:rPr>
              <a:t>Giorgio</a:t>
            </a:r>
            <a:r>
              <a:rPr lang="el-GR" b="0" i="0" dirty="0">
                <a:solidFill>
                  <a:srgbClr val="444444"/>
                </a:solidFill>
                <a:effectLst/>
                <a:latin typeface="Helvetica Neue"/>
              </a:rPr>
              <a:t> de, 1924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50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CFDA3E8-C628-44EA-A653-032DABFB9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5" y="66675"/>
            <a:ext cx="4733925" cy="679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E593C7-C3CC-4097-9188-9D49786F12B4}"/>
              </a:ext>
            </a:extLst>
          </p:cNvPr>
          <p:cNvSpPr txBox="1"/>
          <p:nvPr/>
        </p:nvSpPr>
        <p:spPr>
          <a:xfrm>
            <a:off x="5311065" y="5803322"/>
            <a:ext cx="609452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el-GR" b="0" i="0" dirty="0">
              <a:solidFill>
                <a:srgbClr val="444444"/>
              </a:solidFill>
              <a:effectLst/>
              <a:latin typeface="Helvetica Neue"/>
            </a:endParaRPr>
          </a:p>
          <a:p>
            <a:r>
              <a:rPr lang="it-IT" b="0" i="0" dirty="0">
                <a:solidFill>
                  <a:srgbClr val="444444"/>
                </a:solidFill>
                <a:effectLst/>
                <a:latin typeface="Helvetica Neue"/>
              </a:rPr>
              <a:t>Ανδρομάχη. Chirico, Giorgio de, 1916</a:t>
            </a:r>
            <a:endParaRPr lang="el-GR" b="0" i="0" dirty="0">
              <a:solidFill>
                <a:srgbClr val="444444"/>
              </a:solidFill>
              <a:effectLst/>
              <a:latin typeface="Helvetica Neue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36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C3B8373-E7AD-40B1-B43F-BBEB340D8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61" y="0"/>
            <a:ext cx="512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59581A-2CA3-4055-81AD-0C02644AEC1E}"/>
              </a:ext>
            </a:extLst>
          </p:cNvPr>
          <p:cNvSpPr txBox="1"/>
          <p:nvPr/>
        </p:nvSpPr>
        <p:spPr>
          <a:xfrm>
            <a:off x="5621785" y="5767811"/>
            <a:ext cx="609452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el-GR" b="0" i="0" dirty="0">
              <a:solidFill>
                <a:srgbClr val="444444"/>
              </a:solidFill>
              <a:effectLst/>
              <a:latin typeface="Helvetica Neue"/>
            </a:endParaRPr>
          </a:p>
          <a:p>
            <a:r>
              <a:rPr lang="el-GR" b="0" i="0" dirty="0">
                <a:solidFill>
                  <a:srgbClr val="444444"/>
                </a:solidFill>
                <a:effectLst/>
                <a:latin typeface="Helvetica Neue"/>
              </a:rPr>
              <a:t>Έκτορας και Ανδρομάχη. </a:t>
            </a:r>
            <a:r>
              <a:rPr lang="el-GR" b="0" i="0" dirty="0" err="1">
                <a:solidFill>
                  <a:srgbClr val="444444"/>
                </a:solidFill>
                <a:effectLst/>
                <a:latin typeface="Helvetica Neue"/>
              </a:rPr>
              <a:t>Chirico</a:t>
            </a:r>
            <a:r>
              <a:rPr lang="el-GR" b="0" i="0" dirty="0">
                <a:solidFill>
                  <a:srgbClr val="444444"/>
                </a:solidFill>
                <a:effectLst/>
                <a:latin typeface="Helvetica Neue"/>
              </a:rPr>
              <a:t>, </a:t>
            </a:r>
            <a:r>
              <a:rPr lang="el-GR" b="0" i="0" dirty="0" err="1">
                <a:solidFill>
                  <a:srgbClr val="444444"/>
                </a:solidFill>
                <a:effectLst/>
                <a:latin typeface="Helvetica Neue"/>
              </a:rPr>
              <a:t>Giorgio</a:t>
            </a:r>
            <a:r>
              <a:rPr lang="el-GR" b="0" i="0" dirty="0">
                <a:solidFill>
                  <a:srgbClr val="444444"/>
                </a:solidFill>
                <a:effectLst/>
                <a:latin typeface="Helvetica Neue"/>
              </a:rPr>
              <a:t> de, 1970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788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C94747-B0E8-4601-A431-5AB36FD5561E}"/>
              </a:ext>
            </a:extLst>
          </p:cNvPr>
          <p:cNvSpPr txBox="1"/>
          <p:nvPr/>
        </p:nvSpPr>
        <p:spPr>
          <a:xfrm>
            <a:off x="363985" y="5647349"/>
            <a:ext cx="8473550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el-GR" sz="1600" b="0" i="0" dirty="0">
              <a:solidFill>
                <a:srgbClr val="444444"/>
              </a:solidFill>
              <a:effectLst/>
              <a:latin typeface="Helvetica Neue"/>
            </a:endParaRPr>
          </a:p>
          <a:p>
            <a:r>
              <a:rPr lang="el-GR" sz="1600" b="0" i="0" dirty="0">
                <a:solidFill>
                  <a:srgbClr val="444444"/>
                </a:solidFill>
                <a:effectLst/>
                <a:latin typeface="Helvetica Neue"/>
              </a:rPr>
              <a:t>Αποχαιρετισμός Έκτορα και Ανδρομάχης. </a:t>
            </a:r>
            <a:r>
              <a:rPr lang="en-US" sz="1600" b="0" i="0" dirty="0" err="1">
                <a:solidFill>
                  <a:srgbClr val="444444"/>
                </a:solidFill>
                <a:effectLst/>
                <a:latin typeface="Helvetica Neue"/>
              </a:rPr>
              <a:t>Losenko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Helvetica Neue"/>
              </a:rPr>
              <a:t>, Anton, 1773. </a:t>
            </a:r>
            <a:r>
              <a:rPr lang="el-GR" sz="1600" b="0" i="0" dirty="0">
                <a:solidFill>
                  <a:srgbClr val="444444"/>
                </a:solidFill>
                <a:effectLst/>
                <a:latin typeface="Helvetica Neue"/>
              </a:rPr>
              <a:t>Μόσχα,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Helvetica Neue"/>
              </a:rPr>
              <a:t>The State </a:t>
            </a:r>
            <a:r>
              <a:rPr lang="en-US" sz="1600" b="0" i="0" dirty="0" err="1">
                <a:solidFill>
                  <a:srgbClr val="444444"/>
                </a:solidFill>
                <a:effectLst/>
                <a:latin typeface="Helvetica Neue"/>
              </a:rPr>
              <a:t>Tretyakov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Helvetica Neue"/>
              </a:rPr>
              <a:t> Gallery</a:t>
            </a:r>
            <a:endParaRPr lang="el-GR" sz="1600" b="0" i="0" dirty="0">
              <a:solidFill>
                <a:srgbClr val="444444"/>
              </a:solidFill>
              <a:effectLst/>
              <a:latin typeface="Helvetica Neue"/>
            </a:endParaRPr>
          </a:p>
          <a:p>
            <a:endParaRPr lang="el-GR" sz="1600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7B87BAE7-841C-4F1C-87ED-630DB926A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35" y="168860"/>
            <a:ext cx="8572500" cy="50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83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F1DABA12-FD30-449E-B179-9287BF437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46" y="151106"/>
            <a:ext cx="857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4F6A36-1928-456F-AD5D-056E3744E990}"/>
              </a:ext>
            </a:extLst>
          </p:cNvPr>
          <p:cNvSpPr txBox="1"/>
          <p:nvPr/>
        </p:nvSpPr>
        <p:spPr>
          <a:xfrm>
            <a:off x="355569" y="5236904"/>
            <a:ext cx="8462454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el-GR" sz="1600" b="0" i="0" dirty="0">
              <a:solidFill>
                <a:srgbClr val="444444"/>
              </a:solidFill>
              <a:effectLst/>
              <a:latin typeface="Helvetica Neue"/>
            </a:endParaRPr>
          </a:p>
          <a:p>
            <a:r>
              <a:rPr lang="el-GR" sz="1600" b="0" i="0" dirty="0">
                <a:solidFill>
                  <a:srgbClr val="444444"/>
                </a:solidFill>
                <a:effectLst/>
                <a:latin typeface="Helvetica Neue"/>
              </a:rPr>
              <a:t>Η Ανδρομάχη, ο μικρός </a:t>
            </a:r>
            <a:r>
              <a:rPr lang="el-GR" sz="1600" b="0" i="0" dirty="0" err="1">
                <a:solidFill>
                  <a:srgbClr val="444444"/>
                </a:solidFill>
                <a:effectLst/>
                <a:latin typeface="Helvetica Neue"/>
              </a:rPr>
              <a:t>Αστυάνακτας</a:t>
            </a:r>
            <a:r>
              <a:rPr lang="el-GR" sz="1600" b="0" i="0" dirty="0">
                <a:solidFill>
                  <a:srgbClr val="444444"/>
                </a:solidFill>
                <a:effectLst/>
                <a:latin typeface="Helvetica Neue"/>
              </a:rPr>
              <a:t> και ο Έκτορας. </a:t>
            </a:r>
            <a:r>
              <a:rPr lang="el-GR" sz="1600" b="0" i="0" dirty="0" err="1">
                <a:solidFill>
                  <a:srgbClr val="444444"/>
                </a:solidFill>
                <a:effectLst/>
                <a:latin typeface="Helvetica Neue"/>
              </a:rPr>
              <a:t>Απουλικός</a:t>
            </a:r>
            <a:r>
              <a:rPr lang="el-GR" sz="1600" b="0" i="0" dirty="0">
                <a:solidFill>
                  <a:srgbClr val="444444"/>
                </a:solidFill>
                <a:effectLst/>
                <a:latin typeface="Helvetica Neue"/>
              </a:rPr>
              <a:t> ερυθρόμορφος </a:t>
            </a:r>
            <a:r>
              <a:rPr lang="el-GR" sz="1600" b="0" i="0" dirty="0" err="1">
                <a:solidFill>
                  <a:srgbClr val="444444"/>
                </a:solidFill>
                <a:effectLst/>
                <a:latin typeface="Helvetica Neue"/>
              </a:rPr>
              <a:t>κιονωτός</a:t>
            </a:r>
            <a:r>
              <a:rPr lang="el-GR" sz="1600" b="0" i="0" dirty="0">
                <a:solidFill>
                  <a:srgbClr val="444444"/>
                </a:solidFill>
                <a:effectLst/>
                <a:latin typeface="Helvetica Neue"/>
              </a:rPr>
              <a:t> κρατήρας, περίπου 370-360 π.Χ. </a:t>
            </a:r>
            <a:r>
              <a:rPr lang="en-US" sz="1600" b="0" i="1" dirty="0">
                <a:solidFill>
                  <a:srgbClr val="444444"/>
                </a:solidFill>
                <a:effectLst/>
                <a:latin typeface="Helvetica Neue"/>
              </a:rPr>
              <a:t>Museo Nazionale of the Palazzo </a:t>
            </a:r>
            <a:r>
              <a:rPr lang="en-US" sz="1600" b="0" i="1" dirty="0" err="1">
                <a:solidFill>
                  <a:srgbClr val="444444"/>
                </a:solidFill>
                <a:effectLst/>
                <a:latin typeface="Helvetica Neue"/>
              </a:rPr>
              <a:t>Jatta</a:t>
            </a:r>
            <a:r>
              <a:rPr lang="en-US" sz="1600" b="0" i="1" dirty="0">
                <a:solidFill>
                  <a:srgbClr val="444444"/>
                </a:solidFill>
                <a:effectLst/>
                <a:latin typeface="Helvetica Neue"/>
              </a:rPr>
              <a:t> in </a:t>
            </a:r>
            <a:r>
              <a:rPr lang="en-US" sz="1600" b="0" i="1" dirty="0" err="1">
                <a:solidFill>
                  <a:srgbClr val="444444"/>
                </a:solidFill>
                <a:effectLst/>
                <a:latin typeface="Helvetica Neue"/>
              </a:rPr>
              <a:t>Ruvo</a:t>
            </a:r>
            <a:r>
              <a:rPr lang="en-US" sz="1600" b="0" i="1" dirty="0">
                <a:solidFill>
                  <a:srgbClr val="444444"/>
                </a:solidFill>
                <a:effectLst/>
                <a:latin typeface="Helvetica Neue"/>
              </a:rPr>
              <a:t> di Puglia (Bari)</a:t>
            </a:r>
            <a:endParaRPr lang="el-GR" sz="1600" b="0" i="1" dirty="0">
              <a:solidFill>
                <a:srgbClr val="444444"/>
              </a:solidFill>
              <a:effectLst/>
              <a:latin typeface="Helvetica Neue"/>
            </a:endParaRPr>
          </a:p>
          <a:p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1895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C27AD8-A7BC-4240-A08C-30D42FAEC90A}"/>
              </a:ext>
            </a:extLst>
          </p:cNvPr>
          <p:cNvSpPr txBox="1"/>
          <p:nvPr/>
        </p:nvSpPr>
        <p:spPr>
          <a:xfrm>
            <a:off x="1111928" y="611638"/>
            <a:ext cx="6094520" cy="369331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endParaRPr lang="el-GR" sz="1800" b="1" i="0" dirty="0">
              <a:solidFill>
                <a:srgbClr val="F44336"/>
              </a:solidFill>
              <a:effectLst/>
              <a:latin typeface="Calibri" panose="020F0502020204030204" pitchFamily="34" charset="0"/>
            </a:endParaRPr>
          </a:p>
          <a:p>
            <a:pPr algn="ctr"/>
            <a:endParaRPr lang="el-GR" b="1" dirty="0">
              <a:solidFill>
                <a:srgbClr val="F44336"/>
              </a:solidFill>
              <a:latin typeface="Calibri" panose="020F0502020204030204" pitchFamily="34" charset="0"/>
            </a:endParaRPr>
          </a:p>
          <a:p>
            <a:pPr algn="ctr"/>
            <a:r>
              <a:rPr lang="el-GR" sz="1800" b="1" i="0" dirty="0">
                <a:solidFill>
                  <a:srgbClr val="F44336"/>
                </a:solidFill>
                <a:effectLst/>
                <a:latin typeface="Calibri" panose="020F0502020204030204" pitchFamily="34" charset="0"/>
              </a:rPr>
              <a:t>ΚΥΡΙΑ ΘΕΜΑΤΑ</a:t>
            </a:r>
          </a:p>
          <a:p>
            <a:pPr algn="l"/>
            <a:endParaRPr lang="el-GR" b="1" dirty="0">
              <a:solidFill>
                <a:srgbClr val="F44336"/>
              </a:solidFill>
              <a:latin typeface="Calibri" panose="020F0502020204030204" pitchFamily="34" charset="0"/>
            </a:endParaRPr>
          </a:p>
          <a:p>
            <a:pPr algn="l"/>
            <a:endParaRPr lang="el-GR" sz="1800" b="0" i="0" dirty="0">
              <a:solidFill>
                <a:srgbClr val="F44336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l-GR" sz="1800" b="1" i="0" dirty="0">
                <a:solidFill>
                  <a:srgbClr val="F44336"/>
                </a:solidFill>
                <a:effectLst/>
                <a:latin typeface="Calibri" panose="020F0502020204030204" pitchFamily="34" charset="0"/>
              </a:rPr>
              <a:t>● Το εσωτερικό της </a:t>
            </a:r>
            <a:r>
              <a:rPr lang="el-GR" sz="1800" b="1" i="0" dirty="0" err="1">
                <a:solidFill>
                  <a:srgbClr val="F44336"/>
                </a:solidFill>
                <a:effectLst/>
                <a:latin typeface="Calibri" panose="020F0502020204030204" pitchFamily="34" charset="0"/>
              </a:rPr>
              <a:t>πολιορκημένης</a:t>
            </a:r>
            <a:r>
              <a:rPr lang="el-GR" sz="1800" b="1" i="0" dirty="0">
                <a:solidFill>
                  <a:srgbClr val="F44336"/>
                </a:solidFill>
                <a:effectLst/>
                <a:latin typeface="Calibri" panose="020F0502020204030204" pitchFamily="34" charset="0"/>
              </a:rPr>
              <a:t> πολιτείας</a:t>
            </a:r>
          </a:p>
          <a:p>
            <a:pPr algn="l"/>
            <a:endParaRPr lang="el-GR" sz="1800" b="0" i="0" dirty="0">
              <a:solidFill>
                <a:srgbClr val="F44336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l-GR" sz="1800" b="1" i="0" dirty="0">
                <a:solidFill>
                  <a:srgbClr val="F44336"/>
                </a:solidFill>
                <a:effectLst/>
                <a:latin typeface="Calibri" panose="020F0502020204030204" pitchFamily="34" charset="0"/>
              </a:rPr>
              <a:t>● Η οικογένεια του Έκτορα: η σύζυγος και ο γιος του</a:t>
            </a:r>
          </a:p>
          <a:p>
            <a:pPr algn="l"/>
            <a:endParaRPr lang="el-GR" sz="1800" b="0" i="0" dirty="0">
              <a:solidFill>
                <a:srgbClr val="F44336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l-GR" sz="1800" b="1" i="0" dirty="0">
                <a:solidFill>
                  <a:srgbClr val="F44336"/>
                </a:solidFill>
                <a:effectLst/>
                <a:latin typeface="Calibri" panose="020F0502020204030204" pitchFamily="34" charset="0"/>
              </a:rPr>
              <a:t>● Ο Έκτορας σε ιδιωτικές στιγμές ως σύζυγος και πατέρας</a:t>
            </a:r>
          </a:p>
          <a:p>
            <a:pPr algn="l"/>
            <a:endParaRPr lang="el-GR" b="1" dirty="0">
              <a:solidFill>
                <a:srgbClr val="F44336"/>
              </a:solidFill>
              <a:latin typeface="Calibri" panose="020F0502020204030204" pitchFamily="34" charset="0"/>
            </a:endParaRPr>
          </a:p>
          <a:p>
            <a:pPr algn="l"/>
            <a:endParaRPr lang="el-GR" sz="1800" b="1" i="0" dirty="0">
              <a:solidFill>
                <a:srgbClr val="F44336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el-GR" sz="1800" b="0" i="0" dirty="0">
              <a:solidFill>
                <a:srgbClr val="F44336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047ACB2-3B32-4643-9C7A-77688A474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679" y="611637"/>
            <a:ext cx="3963925" cy="596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95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E54062-F2D2-4263-A2A8-1D2D4F3431D0}"/>
              </a:ext>
            </a:extLst>
          </p:cNvPr>
          <p:cNvSpPr txBox="1"/>
          <p:nvPr/>
        </p:nvSpPr>
        <p:spPr>
          <a:xfrm>
            <a:off x="277427" y="391212"/>
            <a:ext cx="3610993" cy="569386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571500" algn="just">
              <a:spcAft>
                <a:spcPts val="0"/>
              </a:spcAft>
            </a:pPr>
            <a:r>
              <a:rPr lang="el-GR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Δομή</a:t>
            </a:r>
            <a:endParaRPr lang="el-GR" b="0" i="0" dirty="0">
              <a:solidFill>
                <a:srgbClr val="660000"/>
              </a:solidFill>
              <a:effectLst/>
              <a:latin typeface="Roboto"/>
            </a:endParaRPr>
          </a:p>
          <a:p>
            <a:pPr indent="571500" algn="just">
              <a:spcAft>
                <a:spcPts val="0"/>
              </a:spcAft>
            </a:pPr>
            <a:br>
              <a:rPr lang="el-GR" dirty="0"/>
            </a:br>
            <a:r>
              <a:rPr lang="el-GR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Σκηνή 1</a:t>
            </a:r>
            <a:r>
              <a:rPr lang="el-GR" b="1" i="0" baseline="3000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η</a:t>
            </a:r>
            <a:r>
              <a:rPr lang="el-GR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: 369-389</a:t>
            </a: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 </a:t>
            </a:r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indent="571500" algn="just">
              <a:spcAft>
                <a:spcPts val="0"/>
              </a:spcAft>
            </a:pPr>
            <a:endParaRPr lang="el-GR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indent="571500" algn="just">
              <a:spcAft>
                <a:spcPts val="0"/>
              </a:spcAft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Η αναζήτηση της Ανδρομάχης από τον Έκτορα. </a:t>
            </a:r>
          </a:p>
          <a:p>
            <a:pPr indent="571500" algn="just">
              <a:spcAft>
                <a:spcPts val="0"/>
              </a:spcAft>
            </a:pPr>
            <a:endParaRPr lang="el-GR" sz="1600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indent="571500" algn="just">
              <a:spcAft>
                <a:spcPts val="0"/>
              </a:spcAft>
            </a:pPr>
            <a:r>
              <a:rPr lang="el-GR" sz="1600" b="1" dirty="0">
                <a:solidFill>
                  <a:srgbClr val="660000"/>
                </a:solidFill>
                <a:latin typeface="Verdana" panose="020B0604030504040204" pitchFamily="34" charset="0"/>
              </a:rPr>
              <a:t>Κ</a:t>
            </a:r>
            <a:r>
              <a:rPr lang="el-GR" sz="1600" b="1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ύρια πρόσωπα:</a:t>
            </a:r>
          </a:p>
          <a:p>
            <a:pPr indent="571500" algn="just">
              <a:spcAft>
                <a:spcPts val="0"/>
              </a:spcAft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η οικονόμος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Ο Έκτορας 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οι δούλες παρούσες χωρίς να μιλούν </a:t>
            </a:r>
          </a:p>
          <a:p>
            <a:pPr indent="571500">
              <a:spcAft>
                <a:spcPts val="0"/>
              </a:spcAft>
            </a:pPr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indent="571500" algn="just">
              <a:spcAft>
                <a:spcPts val="0"/>
              </a:spcAft>
            </a:pPr>
            <a:endParaRPr lang="el-GR" sz="1600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indent="571500" algn="ctr">
              <a:spcAft>
                <a:spcPts val="0"/>
              </a:spcAft>
            </a:pP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[  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Η παρουσία τους: απαραίτητη </a:t>
            </a:r>
          </a:p>
          <a:p>
            <a:pPr indent="571500" algn="ctr">
              <a:spcAft>
                <a:spcPts val="0"/>
              </a:spcAft>
            </a:pPr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indent="571500" algn="ctr">
              <a:spcAft>
                <a:spcPts val="0"/>
              </a:spcAft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γιατί στο παλάτι υπήρχαν πολλοί δούλοι και υπηρέτες. ]</a:t>
            </a:r>
            <a:endParaRPr lang="el-GR" b="0" i="0" dirty="0">
              <a:solidFill>
                <a:srgbClr val="660000"/>
              </a:solidFill>
              <a:effectLst/>
              <a:latin typeface="Roboto"/>
            </a:endParaRPr>
          </a:p>
          <a:p>
            <a:pPr indent="571500" algn="just">
              <a:spcAft>
                <a:spcPts val="0"/>
              </a:spcAft>
            </a:pPr>
            <a:br>
              <a:rPr lang="el-GR" dirty="0"/>
            </a:b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A3DC47-FE6E-4E1D-9652-F5299FAD1328}"/>
              </a:ext>
            </a:extLst>
          </p:cNvPr>
          <p:cNvSpPr txBox="1"/>
          <p:nvPr/>
        </p:nvSpPr>
        <p:spPr>
          <a:xfrm>
            <a:off x="4742895" y="531660"/>
            <a:ext cx="7268592" cy="57554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90170" indent="-90170" algn="just">
              <a:spcAft>
                <a:spcPts val="0"/>
              </a:spcAft>
            </a:pPr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L="90170" indent="-90170" algn="just">
              <a:spcAft>
                <a:spcPts val="0"/>
              </a:spcAft>
            </a:pPr>
            <a:endParaRPr lang="el-GR" sz="1600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Ο Έκτορας αναζητά την Ανδρομάχη η οποία όμως δεν βρίσκεται στο ανάκτορο. </a:t>
            </a:r>
          </a:p>
          <a:p>
            <a:pPr algn="just">
              <a:spcAft>
                <a:spcPts val="0"/>
              </a:spcAft>
            </a:pPr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L="90170" indent="-90170" algn="just">
              <a:spcAft>
                <a:spcPts val="0"/>
              </a:spcAft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Ο Έκτορας θα μάθει από την οικονόμο του σπιτιού κάτι που ήδη γνωρίζουν οι ακροατές </a:t>
            </a:r>
            <a:r>
              <a:rPr lang="el-GR" sz="1600" b="1" i="0" u="sng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(επική ειρωνεία)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marL="90170" indent="-90170" algn="just">
              <a:spcAft>
                <a:spcPts val="0"/>
              </a:spcAft>
            </a:pPr>
            <a:endParaRPr lang="el-GR" sz="1600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marL="90170" indent="-90170" algn="ctr">
              <a:spcAft>
                <a:spcPts val="0"/>
              </a:spcAft>
            </a:pPr>
            <a:r>
              <a:rPr lang="el-GR" sz="1600" b="0" i="0" u="sng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ότι η Ανδρομάχη βρίσκεται στα τείχη ανήσυχη για τον Έκτορα.</a:t>
            </a:r>
          </a:p>
          <a:p>
            <a:pPr marL="90170" indent="-90170" algn="just">
              <a:spcAft>
                <a:spcPts val="0"/>
              </a:spcAft>
            </a:pPr>
            <a:endParaRPr lang="el-GR" sz="1600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marL="90170" indent="-90170" algn="just">
              <a:spcAft>
                <a:spcPts val="0"/>
              </a:spcAft>
            </a:pPr>
            <a:endParaRPr lang="el-GR" sz="1600" b="0" i="0" dirty="0">
              <a:solidFill>
                <a:srgbClr val="660000"/>
              </a:solidFill>
              <a:effectLst/>
              <a:latin typeface="Roboto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Ό Έκτορας χρησιμοποιεί τα </a:t>
            </a:r>
            <a:r>
              <a:rPr lang="el-GR" sz="1600" b="1" i="0" u="sng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άστοχα ερωτήματα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el-GR" sz="1600" b="0" i="0" u="sng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για να μάθει που είναι η Ανδρομάχη.</a:t>
            </a:r>
          </a:p>
          <a:p>
            <a:pPr marL="90170" indent="-90170" algn="just">
              <a:spcAft>
                <a:spcPts val="0"/>
              </a:spcAft>
            </a:pPr>
            <a:endParaRPr lang="el-GR" sz="1600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marL="90170" indent="-90170" algn="just">
              <a:spcAft>
                <a:spcPts val="0"/>
              </a:spcAft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 </a:t>
            </a:r>
            <a:endParaRPr lang="el-GR" sz="1600" b="0" i="0" dirty="0">
              <a:solidFill>
                <a:srgbClr val="660000"/>
              </a:solidFill>
              <a:effectLst/>
              <a:latin typeface="Roboto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Ο  στόχος είναι να δοθεί έμφαση στη σωστή απάντηση και από την άλλη έχουμε </a:t>
            </a:r>
            <a:r>
              <a:rPr lang="el-GR" sz="1600" b="1" i="0" u="sng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επιβράδυνση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: </a:t>
            </a:r>
          </a:p>
          <a:p>
            <a:pPr marL="90170" indent="-90170" algn="just">
              <a:spcAft>
                <a:spcPts val="0"/>
              </a:spcAft>
            </a:pPr>
            <a:endParaRPr lang="el-GR" sz="1600" b="0" i="0" dirty="0">
              <a:solidFill>
                <a:srgbClr val="660000"/>
              </a:solidFill>
              <a:effectLst/>
              <a:latin typeface="Roboto"/>
            </a:endParaRPr>
          </a:p>
          <a:p>
            <a:pPr marL="90170" indent="-90170" algn="ctr">
              <a:spcAft>
                <a:spcPts val="0"/>
              </a:spcAft>
            </a:pPr>
            <a:r>
              <a:rPr lang="el-GR" sz="1600" b="0" i="0" u="sng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οι ακροατές χαλαρώνουν και ετοιμάζονται να παρακολουθήσουν </a:t>
            </a:r>
          </a:p>
          <a:p>
            <a:pPr marL="90170" indent="-90170" algn="ctr">
              <a:spcAft>
                <a:spcPts val="0"/>
              </a:spcAft>
            </a:pPr>
            <a:r>
              <a:rPr lang="el-GR" sz="1600" b="0" i="0" u="sng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τη συνέχεια με μεγαλύτερο ενδιαφέρον.</a:t>
            </a:r>
          </a:p>
          <a:p>
            <a:pPr marL="90170" indent="-90170" algn="just">
              <a:spcAft>
                <a:spcPts val="0"/>
              </a:spcAft>
            </a:pPr>
            <a:endParaRPr lang="el-GR" sz="1600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marL="90170" indent="-90170" algn="just">
              <a:spcAft>
                <a:spcPts val="0"/>
              </a:spcAft>
            </a:pPr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L="90170" indent="-90170" algn="just">
              <a:spcAft>
                <a:spcPts val="0"/>
              </a:spcAft>
            </a:pPr>
            <a:endParaRPr lang="el-GR" sz="1600" b="0" i="0" dirty="0">
              <a:solidFill>
                <a:srgbClr val="66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8006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E4235D-B908-4D06-83AD-C9B01A98D18A}"/>
              </a:ext>
            </a:extLst>
          </p:cNvPr>
          <p:cNvSpPr txBox="1"/>
          <p:nvPr/>
        </p:nvSpPr>
        <p:spPr>
          <a:xfrm>
            <a:off x="170895" y="181957"/>
            <a:ext cx="4223552" cy="62478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571500" algn="just">
              <a:spcAft>
                <a:spcPts val="0"/>
              </a:spcAft>
            </a:pPr>
            <a:endParaRPr lang="el-GR" sz="1600" b="1" i="0" u="sng" dirty="0">
              <a:solidFill>
                <a:srgbClr val="FF0000"/>
              </a:solidFill>
              <a:effectLst/>
              <a:latin typeface="Verdana" panose="020B0604030504040204" pitchFamily="34" charset="0"/>
            </a:endParaRPr>
          </a:p>
          <a:p>
            <a:pPr indent="571500" algn="ctr">
              <a:spcAft>
                <a:spcPts val="0"/>
              </a:spcAft>
            </a:pPr>
            <a:r>
              <a:rPr lang="el-GR" sz="16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Δομή</a:t>
            </a:r>
          </a:p>
          <a:p>
            <a:pPr indent="571500" algn="just">
              <a:spcAft>
                <a:spcPts val="0"/>
              </a:spcAft>
            </a:pPr>
            <a:endParaRPr lang="el-GR" sz="1600" dirty="0">
              <a:solidFill>
                <a:srgbClr val="660000"/>
              </a:solidFill>
              <a:latin typeface="Roboto"/>
            </a:endParaRPr>
          </a:p>
          <a:p>
            <a:pPr indent="571500" algn="just">
              <a:spcAft>
                <a:spcPts val="0"/>
              </a:spcAft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l-GR" sz="16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Σκηνή 2</a:t>
            </a:r>
            <a:r>
              <a:rPr lang="el-GR" sz="1600" b="1" i="0" baseline="3000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η</a:t>
            </a:r>
            <a:r>
              <a:rPr lang="el-GR" sz="16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l-GR" sz="16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: 390-494</a:t>
            </a:r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indent="571500" algn="just">
              <a:spcAft>
                <a:spcPts val="0"/>
              </a:spcAft>
            </a:pPr>
            <a:endParaRPr lang="el-GR" sz="1600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indent="571500">
              <a:spcAft>
                <a:spcPts val="0"/>
              </a:spcAft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Η  συνάντηση Έκτορα </a:t>
            </a: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&amp;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Ανδρομάχης. </a:t>
            </a:r>
          </a:p>
          <a:p>
            <a:pPr indent="571500" algn="just">
              <a:spcAft>
                <a:spcPts val="0"/>
              </a:spcAft>
            </a:pPr>
            <a:endParaRPr lang="el-GR" sz="1600" b="0" i="0" dirty="0">
              <a:solidFill>
                <a:srgbClr val="660000"/>
              </a:solidFill>
              <a:effectLst/>
              <a:latin typeface="Roboto"/>
            </a:endParaRPr>
          </a:p>
          <a:p>
            <a:pPr indent="571500" algn="just">
              <a:spcAft>
                <a:spcPts val="0"/>
              </a:spcAft>
            </a:pPr>
            <a:r>
              <a:rPr lang="el-GR" sz="1600" b="1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Τα κύρια πρόσωπα:</a:t>
            </a:r>
          </a:p>
          <a:p>
            <a:pPr indent="571500" algn="just">
              <a:spcAft>
                <a:spcPts val="0"/>
              </a:spcAft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ο </a:t>
            </a:r>
            <a:r>
              <a:rPr lang="el-GR" sz="1600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Έκτορας 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και η </a:t>
            </a:r>
            <a:r>
              <a:rPr lang="el-GR" sz="1600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Ανδρομάχη </a:t>
            </a:r>
            <a:endParaRPr lang="el-GR" sz="1600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indent="571500" algn="just">
              <a:spcAft>
                <a:spcPts val="0"/>
              </a:spcAft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</a:t>
            </a:r>
            <a:endParaRPr lang="el-GR" sz="1600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indent="571500" algn="just">
              <a:spcAft>
                <a:spcPts val="0"/>
              </a:spcAft>
            </a:pPr>
            <a:r>
              <a:rPr lang="el-GR" sz="1600" b="1" dirty="0">
                <a:solidFill>
                  <a:srgbClr val="660000"/>
                </a:solidFill>
                <a:latin typeface="Verdana" panose="020B0604030504040204" pitchFamily="34" charset="0"/>
              </a:rPr>
              <a:t>Τ</a:t>
            </a:r>
            <a:r>
              <a:rPr lang="el-GR" sz="1600" b="1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α πρόσωπα που δεν μιλούν:  </a:t>
            </a:r>
          </a:p>
          <a:p>
            <a:pPr indent="571500" algn="just">
              <a:spcAft>
                <a:spcPts val="0"/>
              </a:spcAft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η παραμάνα </a:t>
            </a: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&amp;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ο </a:t>
            </a:r>
            <a:r>
              <a:rPr lang="el-GR" sz="1600" b="0" i="0" dirty="0" err="1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Αστυάνακτας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indent="571500" algn="just">
              <a:spcAft>
                <a:spcPts val="0"/>
              </a:spcAft>
            </a:pPr>
            <a:endParaRPr lang="el-GR" sz="1600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indent="571500">
              <a:spcAft>
                <a:spcPts val="0"/>
              </a:spcAft>
            </a:pPr>
            <a:r>
              <a:rPr lang="el-GR" sz="1600" u="sng" dirty="0">
                <a:solidFill>
                  <a:srgbClr val="0070C0"/>
                </a:solidFill>
                <a:latin typeface="Verdana" panose="020B0604030504040204" pitchFamily="34" charset="0"/>
              </a:rPr>
              <a:t>Π</a:t>
            </a:r>
            <a:r>
              <a:rPr lang="el-GR" sz="1600" i="0" u="sng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αραμάνα</a:t>
            </a:r>
            <a:r>
              <a:rPr lang="el-GR" sz="1600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- 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απαραίτητη- μια βασίλισσα συνοδεύεται πάντοτε από μια υπηρέτρια. </a:t>
            </a:r>
          </a:p>
          <a:p>
            <a:pPr indent="571500" algn="just">
              <a:spcAft>
                <a:spcPts val="0"/>
              </a:spcAft>
            </a:pPr>
            <a:r>
              <a:rPr lang="el-GR" sz="1600" i="0" u="sng" dirty="0" err="1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Αστυάνακτας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-απαραίτητος γιατί θα έπρεπε να είναι παρούσα  </a:t>
            </a:r>
            <a:r>
              <a:rPr lang="el-GR" sz="1600" b="0" i="0" u="sng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όλη η οικογένεια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σε αυτές τις τελευταίες οικογενειακές στιγμές. </a:t>
            </a:r>
          </a:p>
          <a:p>
            <a:pPr indent="571500" algn="just">
              <a:spcAft>
                <a:spcPts val="0"/>
              </a:spcAft>
            </a:pPr>
            <a:endParaRPr lang="el-GR" sz="1600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indent="571500" algn="ctr">
              <a:spcAft>
                <a:spcPts val="0"/>
              </a:spcAft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Η σκηνή εκτυλίσσεται στις</a:t>
            </a:r>
          </a:p>
          <a:p>
            <a:pPr indent="571500" algn="ctr">
              <a:spcAft>
                <a:spcPts val="0"/>
              </a:spcAft>
            </a:pP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l-GR" sz="1600" b="0" i="0" u="sng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Σκαιές Πύλες.</a:t>
            </a:r>
          </a:p>
          <a:p>
            <a:pPr indent="571500" algn="just">
              <a:spcAft>
                <a:spcPts val="0"/>
              </a:spcAft>
            </a:pPr>
            <a:endParaRPr lang="el-GR" sz="1600" b="0" i="0" dirty="0">
              <a:solidFill>
                <a:srgbClr val="660000"/>
              </a:solidFill>
              <a:effectLst/>
              <a:latin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87B47A-C45B-421A-BAC8-9ADE9EE19B80}"/>
              </a:ext>
            </a:extLst>
          </p:cNvPr>
          <p:cNvSpPr txBox="1"/>
          <p:nvPr/>
        </p:nvSpPr>
        <p:spPr>
          <a:xfrm>
            <a:off x="4625267" y="266887"/>
            <a:ext cx="7395838" cy="612475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450215" marR="57150" indent="-450215" algn="l"/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marL="450215" marR="57150" indent="-450215" algn="l"/>
            <a:endParaRPr lang="el-GR" sz="1400" b="0" i="0" dirty="0">
              <a:solidFill>
                <a:srgbClr val="660000"/>
              </a:solidFill>
              <a:effectLst/>
              <a:latin typeface="Roboto"/>
            </a:endParaRPr>
          </a:p>
          <a:p>
            <a:pPr marL="450215" marR="57150" indent="-450215"/>
            <a:r>
              <a:rPr lang="el-GR" sz="1400" b="1" i="0" dirty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Η ανέλπιστη συνάντηση:</a:t>
            </a:r>
          </a:p>
          <a:p>
            <a:pPr marL="450215" marR="57150" indent="-450215"/>
            <a:endParaRPr lang="el-GR" sz="14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L="285750" marR="57150" indent="-285750">
              <a:buFont typeface="Arial" panose="020B0604020202020204" pitchFamily="34" charset="0"/>
              <a:buChar char="•"/>
            </a:pP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πάνω από το πεδίο του πολέμου </a:t>
            </a:r>
          </a:p>
          <a:p>
            <a:pPr marL="285750" marR="57150" indent="-285750">
              <a:buFont typeface="Arial" panose="020B0604020202020204" pitchFamily="34" charset="0"/>
              <a:buChar char="•"/>
            </a:pP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με απαράμιλλη διακριτικότητα και άριστα ψυχολογημένο τρόπο από τον ποιητή</a:t>
            </a:r>
          </a:p>
          <a:p>
            <a:pPr marL="285750" marR="57150" indent="-285750">
              <a:buFont typeface="Arial" panose="020B0604020202020204" pitchFamily="34" charset="0"/>
              <a:buChar char="•"/>
            </a:pP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χωρίς συναισθηματικές εξάρσεις</a:t>
            </a:r>
          </a:p>
          <a:p>
            <a:pPr marL="285750" marR="57150" indent="-285750">
              <a:buFont typeface="Arial" panose="020B0604020202020204" pitchFamily="34" charset="0"/>
              <a:buChar char="•"/>
            </a:pP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οι κινήσεις απεικονίζονται με λιτότητα.</a:t>
            </a:r>
          </a:p>
          <a:p>
            <a:pPr marL="450215" marR="57150" indent="-450215"/>
            <a:endParaRPr lang="el-GR" sz="14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L="450215" marR="57150" indent="-450215" algn="l"/>
            <a:endParaRPr lang="el-GR" sz="14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L="450215" marR="57150" indent="-450215" algn="l"/>
            <a:r>
              <a:rPr lang="el-GR" sz="1400" b="0" i="0" dirty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Η συνομιλία: </a:t>
            </a: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κοντά στον χώρο της μάχης </a:t>
            </a:r>
            <a:r>
              <a:rPr lang="el-GR" sz="1400" b="1" i="0" dirty="0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(πιο δραματική). </a:t>
            </a:r>
          </a:p>
          <a:p>
            <a:pPr marL="450215" marR="57150" indent="-450215" algn="l"/>
            <a:endParaRPr lang="el-GR" sz="14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L="450215" marR="57150" indent="-450215" algn="l"/>
            <a:endParaRPr lang="el-GR" sz="1400" b="0" i="0" dirty="0">
              <a:solidFill>
                <a:srgbClr val="660000"/>
              </a:solidFill>
              <a:effectLst/>
              <a:latin typeface="Roboto"/>
            </a:endParaRPr>
          </a:p>
          <a:p>
            <a:pPr marL="450215" marR="57150" indent="-450215" algn="l"/>
            <a:endParaRPr lang="el-GR" sz="1400" b="0" i="0" dirty="0">
              <a:solidFill>
                <a:srgbClr val="660000"/>
              </a:solidFill>
              <a:effectLst/>
              <a:latin typeface="Roboto"/>
            </a:endParaRPr>
          </a:p>
          <a:p>
            <a:pPr marL="450215" marR="57150" indent="-450215" algn="l"/>
            <a:r>
              <a:rPr lang="el-GR" sz="1400" b="1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Οι δύο σύζυγοι : </a:t>
            </a: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έψαχνε ο ένας τον άλλον</a:t>
            </a:r>
          </a:p>
          <a:p>
            <a:pPr marL="450215" marR="57150" indent="-450215" algn="l"/>
            <a:r>
              <a:rPr lang="el-GR" sz="1400" dirty="0">
                <a:solidFill>
                  <a:srgbClr val="660000"/>
                </a:solidFill>
                <a:latin typeface="Verdana" panose="020B0604030504040204" pitchFamily="34" charset="0"/>
              </a:rPr>
              <a:t>                           </a:t>
            </a: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(μεγαλώνει η  </a:t>
            </a:r>
            <a:r>
              <a:rPr lang="el-GR" sz="1400" b="1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αγωνία</a:t>
            </a: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για τους ακροατές).</a:t>
            </a:r>
          </a:p>
          <a:p>
            <a:pPr marL="450215" marR="57150" indent="-450215" algn="l"/>
            <a:endParaRPr lang="el-GR" sz="14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L="450215" marR="57150" indent="-450215" algn="l"/>
            <a:endParaRPr lang="el-GR" sz="14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L="450215" marR="57150" indent="-450215" algn="l"/>
            <a:endParaRPr lang="el-GR" sz="1400" b="0" i="0" dirty="0">
              <a:solidFill>
                <a:srgbClr val="660000"/>
              </a:solidFill>
              <a:effectLst/>
              <a:latin typeface="Roboto"/>
            </a:endParaRPr>
          </a:p>
          <a:p>
            <a:pPr marL="450215" marR="57150" indent="-450215" algn="l"/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 Οι πληροφορίες για την Ανδρομάχη και τον </a:t>
            </a:r>
            <a:r>
              <a:rPr lang="el-GR" sz="1400" b="0" i="0" dirty="0" err="1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Αστυάνακτα</a:t>
            </a: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: ως </a:t>
            </a:r>
            <a:r>
              <a:rPr lang="el-GR" sz="14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επιβράδυνση</a:t>
            </a:r>
            <a:r>
              <a:rPr lang="el-GR" sz="14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marL="450215" marR="57150" indent="-450215" algn="l"/>
            <a:endParaRPr lang="el-GR" sz="1400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marL="450215" marR="57150" indent="-450215" algn="l"/>
            <a:endParaRPr lang="el-GR" sz="1400" b="0" i="0" dirty="0">
              <a:solidFill>
                <a:srgbClr val="FF0000"/>
              </a:solidFill>
              <a:effectLst/>
              <a:latin typeface="Verdana" panose="020B0604030504040204" pitchFamily="34" charset="0"/>
            </a:endParaRPr>
          </a:p>
          <a:p>
            <a:pPr marL="450215" marR="57150" indent="-450215" algn="l"/>
            <a:endParaRPr lang="el-GR" sz="1400" b="0" i="0" dirty="0">
              <a:solidFill>
                <a:srgbClr val="FF0000"/>
              </a:solidFill>
              <a:effectLst/>
              <a:latin typeface="Verdana" panose="020B0604030504040204" pitchFamily="34" charset="0"/>
            </a:endParaRPr>
          </a:p>
          <a:p>
            <a:pPr marL="450215" marR="57150" indent="-450215" algn="l"/>
            <a:endParaRPr lang="el-GR" sz="1400" b="0" i="0" dirty="0">
              <a:solidFill>
                <a:srgbClr val="660000"/>
              </a:solidFill>
              <a:effectLst/>
              <a:latin typeface="Roboto"/>
            </a:endParaRPr>
          </a:p>
          <a:p>
            <a:pPr marL="450215" marR="57150" indent="-450215" algn="l"/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Ο στόχος </a:t>
            </a:r>
            <a:r>
              <a:rPr lang="el-GR" sz="1400" b="0" i="0" u="sng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της Ανδρομάχης: </a:t>
            </a: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να πείσει τον Έκτορα να μείνει στην πόλη </a:t>
            </a:r>
          </a:p>
          <a:p>
            <a:pPr marL="450215" marR="57150" indent="-450215" algn="l"/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                                      </a:t>
            </a:r>
            <a:r>
              <a:rPr lang="el-GR" sz="14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(</a:t>
            </a: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με </a:t>
            </a:r>
            <a:r>
              <a:rPr lang="el-GR" sz="14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επιχειρήματα)</a:t>
            </a:r>
            <a:endParaRPr lang="el-GR" sz="14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L="450215" marR="57150" indent="-450215" algn="l"/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 </a:t>
            </a:r>
            <a:endParaRPr lang="el-GR" sz="1400" b="0" i="0" dirty="0">
              <a:solidFill>
                <a:srgbClr val="66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3261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28EC0C-D35D-4C3B-9FD0-F6D4290F197E}"/>
              </a:ext>
            </a:extLst>
          </p:cNvPr>
          <p:cNvSpPr txBox="1"/>
          <p:nvPr/>
        </p:nvSpPr>
        <p:spPr>
          <a:xfrm>
            <a:off x="1278383" y="446349"/>
            <a:ext cx="9942991" cy="62478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marL="450215" marR="57150" indent="-450215" algn="just"/>
            <a:endParaRPr lang="el-GR" sz="1600" b="0" i="0" dirty="0">
              <a:solidFill>
                <a:srgbClr val="660000"/>
              </a:solidFill>
              <a:effectLst/>
              <a:latin typeface="Roboto"/>
            </a:endParaRPr>
          </a:p>
          <a:p>
            <a:pPr marL="450215" marR="57150" indent="-450215" algn="ctr"/>
            <a:r>
              <a:rPr lang="el-GR" sz="1600" b="1" i="0" dirty="0">
                <a:solidFill>
                  <a:srgbClr val="FF0000"/>
                </a:solidFill>
                <a:effectLst/>
                <a:latin typeface="Roboto"/>
              </a:rPr>
              <a:t>Επιχειρήματα Ανδρομάχης</a:t>
            </a:r>
          </a:p>
          <a:p>
            <a:pPr marL="450215" marR="57150" indent="-450215" algn="just"/>
            <a:endParaRPr lang="el-GR" sz="1600" b="0" i="0" dirty="0">
              <a:solidFill>
                <a:srgbClr val="660000"/>
              </a:solidFill>
              <a:effectLst/>
              <a:latin typeface="Roboto"/>
            </a:endParaRPr>
          </a:p>
          <a:p>
            <a:pPr marL="450215" marR="57150" indent="-450215" algn="just"/>
            <a:r>
              <a:rPr lang="el-GR" sz="1600" b="1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α) 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εκφράζει τους φόβους της για το μέλλον </a:t>
            </a: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(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θα μείνει εκείνη χήρα </a:t>
            </a: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&amp;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το παιδί της ορφανό –</a:t>
            </a:r>
          </a:p>
          <a:p>
            <a:pPr marL="450215" marR="57150" indent="-450215" algn="just"/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                                                                  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θα βυθιστούν στον πόνο). </a:t>
            </a:r>
          </a:p>
          <a:p>
            <a:pPr marL="450215" marR="57150" indent="-450215" algn="just"/>
            <a:endParaRPr lang="el-GR" sz="1600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marL="450215" marR="57150" indent="-450215" algn="ctr"/>
            <a:r>
              <a:rPr lang="el-GR" sz="1600" b="1" i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Στίχοι</a:t>
            </a:r>
            <a:r>
              <a:rPr lang="el-GR" sz="1600" i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407-408 </a:t>
            </a:r>
            <a:r>
              <a:rPr lang="el-GR" sz="1600" i="1" dirty="0">
                <a:solidFill>
                  <a:srgbClr val="FF0000"/>
                </a:solidFill>
                <a:latin typeface="Verdana" panose="020B0604030504040204" pitchFamily="34" charset="0"/>
              </a:rPr>
              <a:t>&amp;</a:t>
            </a:r>
            <a:r>
              <a:rPr lang="el-GR" sz="1600" i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  432: </a:t>
            </a:r>
            <a:r>
              <a:rPr lang="el-GR" sz="1600" b="1" i="0" u="sng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προοικονομία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 για όσα θα συμβούν στο μέλλον.</a:t>
            </a:r>
          </a:p>
          <a:p>
            <a:pPr marL="450215" marR="57150" indent="-450215" algn="just"/>
            <a:endParaRPr lang="el-GR" sz="1600" b="0" i="0" dirty="0">
              <a:solidFill>
                <a:srgbClr val="660000"/>
              </a:solidFill>
              <a:effectLst/>
              <a:latin typeface="Roboto"/>
            </a:endParaRPr>
          </a:p>
          <a:p>
            <a:pPr marL="450215" marR="57150" indent="-450215" algn="just"/>
            <a:r>
              <a:rPr lang="el-GR" sz="1600" b="1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β) 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θυμίζει στον Έκτορα ότι έχει χάσει την οικογένει</a:t>
            </a: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ά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της στο παρελθόν </a:t>
            </a: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&amp;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αν χάσει και αυτόν θα μείνει μόνη στον κόσμο. </a:t>
            </a:r>
          </a:p>
          <a:p>
            <a:pPr marL="450215" marR="57150" indent="-450215" algn="just"/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L="450215" marR="57150" indent="-450215" algn="just"/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Η αναφορά της Ανδρομάχης στο παρελθόν της οικογένειας της αποτελεί </a:t>
            </a:r>
          </a:p>
          <a:p>
            <a:pPr marL="450215" marR="57150" indent="-450215" algn="just"/>
            <a:r>
              <a:rPr lang="el-GR" sz="1600" b="1" i="0" u="sng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επιβράδυνση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 &amp; </a:t>
            </a:r>
            <a:r>
              <a:rPr lang="el-GR" sz="1600" b="1" i="0" u="sng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ειρωνεία</a:t>
            </a:r>
            <a:r>
              <a:rPr lang="el-GR" sz="160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  (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οι ακροατές γνωρίζουν ότι ο Αχιλλέας θα είναι αυτός που θα της</a:t>
            </a:r>
          </a:p>
          <a:p>
            <a:pPr marL="450215" marR="57150" indent="-450215" algn="just"/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                    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                     στερήσει </a:t>
            </a: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&amp; 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το μοναδικό της στήριγμα: τον Έκτορα).</a:t>
            </a:r>
          </a:p>
          <a:p>
            <a:pPr marL="450215" marR="57150" indent="-450215" algn="just"/>
            <a:endParaRPr lang="el-GR" sz="1600" b="0" i="0" dirty="0">
              <a:solidFill>
                <a:srgbClr val="660000"/>
              </a:solidFill>
              <a:effectLst/>
              <a:latin typeface="Roboto"/>
            </a:endParaRPr>
          </a:p>
          <a:p>
            <a:pPr marL="450215" marR="57150" indent="-450215" algn="just"/>
            <a:r>
              <a:rPr lang="el-GR" sz="1600" b="1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γ) 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Προτείνει στον Έκτορα να μείνει στην πόλη </a:t>
            </a:r>
            <a:r>
              <a:rPr lang="el-GR" sz="1600" dirty="0">
                <a:solidFill>
                  <a:srgbClr val="660000"/>
                </a:solidFill>
                <a:latin typeface="Verdana" panose="020B0604030504040204" pitchFamily="34" charset="0"/>
              </a:rPr>
              <a:t>&amp; </a:t>
            </a:r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να οργανώσει την άμυνά της.</a:t>
            </a:r>
          </a:p>
          <a:p>
            <a:pPr marL="450215" marR="57150" indent="-450215" algn="just"/>
            <a:endParaRPr lang="el-GR" sz="16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L="450215" marR="57150" indent="-450215" algn="ctr"/>
            <a:r>
              <a:rPr lang="el-GR" sz="16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Τα επιχειρήματα της Ανδρομάχης κινούνται σε τρία χρονικά επίπεδα:</a:t>
            </a:r>
          </a:p>
          <a:p>
            <a:pPr marL="450215" marR="57150" indent="-450215" algn="ctr"/>
            <a:r>
              <a:rPr lang="el-GR" sz="16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                                                         παρελθόν, παρόν,  μέλλον</a:t>
            </a:r>
          </a:p>
          <a:p>
            <a:pPr marL="450215" marR="57150" indent="-450215" algn="just"/>
            <a:endParaRPr lang="el-GR" sz="1600" b="0" i="0" dirty="0">
              <a:solidFill>
                <a:srgbClr val="660000"/>
              </a:solidFill>
              <a:effectLst/>
              <a:latin typeface="Roboto"/>
            </a:endParaRPr>
          </a:p>
          <a:p>
            <a:pPr marL="450215" marR="57150" indent="-450215" algn="ctr"/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Η Ανδρομάχη προσπαθεί να επηρεάσει </a:t>
            </a:r>
            <a:r>
              <a:rPr lang="el-GR" sz="1400" b="1" i="0" u="sng" dirty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συναισθηματικά</a:t>
            </a:r>
            <a:r>
              <a:rPr lang="el-GR" sz="1400" b="1" i="0" dirty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τον Έκτορα </a:t>
            </a:r>
            <a:r>
              <a:rPr lang="el-GR" sz="1400" dirty="0">
                <a:solidFill>
                  <a:srgbClr val="660000"/>
                </a:solidFill>
                <a:latin typeface="Verdana" panose="020B0604030504040204" pitchFamily="34" charset="0"/>
              </a:rPr>
              <a:t>&amp;</a:t>
            </a:r>
            <a:endParaRPr lang="el-GR" sz="1400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L="450215" marR="57150" indent="-450215" algn="ctr"/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να φέρει τον άνδρα της μπροστά σε αδιέξοδο. </a:t>
            </a:r>
          </a:p>
          <a:p>
            <a:pPr marL="450215" marR="57150" indent="-450215" algn="ctr"/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Χρησιμοποιεί όμως </a:t>
            </a:r>
            <a:r>
              <a:rPr lang="el-GR" sz="1400" dirty="0">
                <a:solidFill>
                  <a:srgbClr val="660000"/>
                </a:solidFill>
                <a:latin typeface="Verdana" panose="020B0604030504040204" pitchFamily="34" charset="0"/>
              </a:rPr>
              <a:t>&amp;</a:t>
            </a: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τη </a:t>
            </a:r>
            <a:r>
              <a:rPr lang="el-GR" sz="1400" b="1" i="0" u="sng" dirty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λογική </a:t>
            </a:r>
          </a:p>
          <a:p>
            <a:pPr marL="450215" marR="57150" indent="-450215" algn="ctr"/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όταν του προτείνει ένα </a:t>
            </a:r>
            <a:r>
              <a:rPr lang="el-GR" sz="1400" b="0" i="0" u="sng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σχέδιο</a:t>
            </a:r>
            <a:r>
              <a:rPr lang="el-GR" sz="14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προκειμένου να τον κρατήσει κοντά της.</a:t>
            </a:r>
            <a:endParaRPr lang="el-GR" sz="1400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marL="450215" marR="57150" indent="-450215" algn="just"/>
            <a:endParaRPr lang="el-GR" sz="1600" b="0" i="0" dirty="0">
              <a:solidFill>
                <a:srgbClr val="66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0888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984954-3B3B-4418-A19C-426643A34B9C}"/>
              </a:ext>
            </a:extLst>
          </p:cNvPr>
          <p:cNvSpPr txBox="1"/>
          <p:nvPr/>
        </p:nvSpPr>
        <p:spPr>
          <a:xfrm>
            <a:off x="2150614" y="362984"/>
            <a:ext cx="8813307" cy="63094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l-GR" b="1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Παρουσίαση του Α χ ι λ </a:t>
            </a:r>
            <a:r>
              <a:rPr lang="el-GR" b="1" i="0" dirty="0" err="1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λ</a:t>
            </a:r>
            <a:r>
              <a:rPr lang="el-GR" b="1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έ α</a:t>
            </a: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algn="just"/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algn="just"/>
            <a:endParaRPr lang="el-GR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el-GR" u="sng" dirty="0">
                <a:solidFill>
                  <a:srgbClr val="660000"/>
                </a:solidFill>
                <a:latin typeface="Verdana" panose="020B0604030504040204" pitchFamily="34" charset="0"/>
              </a:rPr>
              <a:t>Α</a:t>
            </a:r>
            <a:r>
              <a:rPr lang="el-GR" b="0" i="0" u="sng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πό τα λόγια της Ανδρομάχης: </a:t>
            </a:r>
          </a:p>
          <a:p>
            <a:pPr algn="just"/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algn="just"/>
            <a:r>
              <a:rPr lang="el-GR" b="1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α) </a:t>
            </a:r>
            <a:r>
              <a:rPr lang="el-GR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ο Αχιλλέας</a:t>
            </a: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: σκότωσε όλη την οικογένεια της Ανδρομάχης - έτσι γίνεται</a:t>
            </a:r>
          </a:p>
          <a:p>
            <a:pPr algn="just"/>
            <a:r>
              <a:rPr lang="el-GR" dirty="0">
                <a:solidFill>
                  <a:srgbClr val="660000"/>
                </a:solidFill>
                <a:latin typeface="Verdana" panose="020B0604030504040204" pitchFamily="34" charset="0"/>
              </a:rPr>
              <a:t>                     </a:t>
            </a: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πιο δραματική η μοίρα της Ανδρομάχης </a:t>
            </a:r>
          </a:p>
          <a:p>
            <a:pPr algn="just"/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algn="just"/>
            <a:r>
              <a:rPr lang="el-GR" b="1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β) </a:t>
            </a:r>
            <a:r>
              <a:rPr lang="el-GR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το ήθος του Αχιλλέα</a:t>
            </a: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: δεν πρόσβαλε τον νεκρό πατέρα της Ανδρομάχης  </a:t>
            </a:r>
            <a:r>
              <a:rPr lang="el-GR" dirty="0">
                <a:solidFill>
                  <a:srgbClr val="660000"/>
                </a:solidFill>
                <a:latin typeface="Verdana" panose="020B0604030504040204" pitchFamily="34" charset="0"/>
              </a:rPr>
              <a:t>&amp;</a:t>
            </a: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ελευθέρωσε τη μητέρα της (αφού πήρε πλούσια λύτρα). </a:t>
            </a:r>
          </a:p>
          <a:p>
            <a:pPr algn="just"/>
            <a:endParaRPr lang="el-GR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algn="just"/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algn="just"/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Ο Αχιλλέας παρουσιάζεται ως ήρωας με </a:t>
            </a:r>
            <a:r>
              <a:rPr lang="el-GR" b="0" i="0" u="sng" dirty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ευγενικό ήθος </a:t>
            </a:r>
            <a:r>
              <a:rPr lang="el-GR" u="sng" dirty="0">
                <a:solidFill>
                  <a:srgbClr val="660000"/>
                </a:solidFill>
                <a:latin typeface="Verdana" panose="020B0604030504040204" pitchFamily="34" charset="0"/>
              </a:rPr>
              <a:t>&amp; </a:t>
            </a:r>
            <a:r>
              <a:rPr lang="el-GR" b="0" i="0" u="sng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l-GR" b="0" i="0" u="sng" dirty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μεγαλόψυχος</a:t>
            </a:r>
            <a:r>
              <a:rPr lang="el-GR" b="0" i="0" u="sng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. </a:t>
            </a:r>
          </a:p>
          <a:p>
            <a:pPr algn="just"/>
            <a:endParaRPr lang="el-GR" b="0" i="0" u="sng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algn="just"/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algn="ctr"/>
            <a:r>
              <a:rPr lang="el-GR" sz="1600" b="1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Έτσι ο ακροατής δεν ξεχνάει το βασικό ήρωα του έπους: </a:t>
            </a:r>
          </a:p>
          <a:p>
            <a:pPr algn="ctr"/>
            <a:r>
              <a:rPr lang="el-GR" sz="1600" b="1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τον Αχιλλέα.</a:t>
            </a:r>
          </a:p>
          <a:p>
            <a:pPr algn="just"/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algn="ctr"/>
            <a:r>
              <a:rPr lang="el-GR" sz="1600" b="1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Η αναφορά στην </a:t>
            </a:r>
            <a:r>
              <a:rPr lang="el-GR" sz="1600" b="1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ιπποτική συμπεριφορά του Αχιλλέα </a:t>
            </a:r>
            <a:r>
              <a:rPr lang="el-GR" sz="1600" b="1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απέναντι </a:t>
            </a:r>
          </a:p>
          <a:p>
            <a:pPr algn="ctr"/>
            <a:r>
              <a:rPr lang="el-GR" sz="1600" b="1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στον νεκρό </a:t>
            </a:r>
            <a:r>
              <a:rPr lang="el-GR" sz="1600" b="1" i="0" dirty="0" err="1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Αετίωνα</a:t>
            </a:r>
            <a:r>
              <a:rPr lang="el-GR" sz="1600" b="1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δείχνει </a:t>
            </a:r>
          </a:p>
          <a:p>
            <a:pPr algn="ctr"/>
            <a:r>
              <a:rPr lang="el-GR" sz="1600" b="1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την αγάπη του ποιητή για τον ήρωα.</a:t>
            </a:r>
            <a:endParaRPr lang="el-GR" sz="1600" b="1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algn="just"/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427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971EA1-969B-4501-B458-7231E489E2CF}"/>
              </a:ext>
            </a:extLst>
          </p:cNvPr>
          <p:cNvSpPr txBox="1"/>
          <p:nvPr/>
        </p:nvSpPr>
        <p:spPr>
          <a:xfrm>
            <a:off x="2585622" y="694446"/>
            <a:ext cx="8919838" cy="574003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el-GR" b="1" i="0" dirty="0">
              <a:solidFill>
                <a:srgbClr val="FF0000"/>
              </a:solidFill>
              <a:effectLst/>
              <a:latin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l-GR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Συναισθήματα Ανδρομάχης</a:t>
            </a:r>
          </a:p>
          <a:p>
            <a:pPr algn="just">
              <a:spcAft>
                <a:spcPts val="0"/>
              </a:spcAft>
            </a:pPr>
            <a:endParaRPr lang="el-GR" b="1" u="sng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endParaRPr lang="el-GR" b="0" i="0" dirty="0">
              <a:solidFill>
                <a:srgbClr val="660000"/>
              </a:solidFill>
              <a:effectLst/>
              <a:latin typeface="Roboto"/>
            </a:endParaRPr>
          </a:p>
          <a:p>
            <a:pPr marL="114300" indent="-228600" algn="just">
              <a:buFont typeface="Wingdings" panose="05000000000000000000" pitchFamily="2" charset="2"/>
              <a:buChar char="Ø"/>
            </a:pPr>
            <a:r>
              <a:rPr lang="el-GR" sz="7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    </a:t>
            </a:r>
            <a:br>
              <a:rPr lang="el-GR" b="0" i="0" dirty="0">
                <a:solidFill>
                  <a:srgbClr val="660000"/>
                </a:solidFill>
                <a:effectLst/>
                <a:latin typeface="Roboto"/>
              </a:rPr>
            </a:br>
            <a:r>
              <a:rPr lang="el-GR" sz="7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l-GR" sz="700" b="1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l-GR" b="1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Αγωνία</a:t>
            </a:r>
            <a:r>
              <a:rPr lang="el-GR" b="1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και ανησυχία για την τύχη του άνδρα της</a:t>
            </a:r>
          </a:p>
          <a:p>
            <a:pPr marL="114300" indent="-228600" algn="just"/>
            <a:endParaRPr lang="el-GR" b="0" i="0" dirty="0">
              <a:solidFill>
                <a:srgbClr val="660000"/>
              </a:solidFill>
              <a:effectLst/>
              <a:latin typeface="Roboto"/>
            </a:endParaRPr>
          </a:p>
          <a:p>
            <a:pPr marL="114300" indent="-228600" algn="just">
              <a:buFont typeface="Wingdings" panose="05000000000000000000" pitchFamily="2" charset="2"/>
              <a:buChar char="Ø"/>
            </a:pPr>
            <a:r>
              <a:rPr lang="el-GR" sz="7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l-GR" sz="700" b="0" i="0" dirty="0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l-GR" b="1" i="0" dirty="0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Ανακούφιση</a:t>
            </a:r>
            <a:r>
              <a:rPr lang="el-GR" b="0" i="0" dirty="0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όταν τον βλέπει ζωντανό</a:t>
            </a:r>
          </a:p>
          <a:p>
            <a:pPr marL="114300" indent="-228600" algn="just"/>
            <a:endParaRPr lang="el-GR" b="0" i="0" dirty="0">
              <a:solidFill>
                <a:srgbClr val="660000"/>
              </a:solidFill>
              <a:effectLst/>
              <a:latin typeface="Roboto"/>
            </a:endParaRPr>
          </a:p>
          <a:p>
            <a:pPr marL="114300" indent="-228600" algn="just">
              <a:buFont typeface="Wingdings" panose="05000000000000000000" pitchFamily="2" charset="2"/>
              <a:buChar char="Ø"/>
            </a:pPr>
            <a:r>
              <a:rPr lang="el-GR" sz="7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  </a:t>
            </a:r>
            <a:r>
              <a:rPr lang="el-GR" sz="700" b="1" i="0" dirty="0">
                <a:solidFill>
                  <a:srgbClr val="FF33CC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l-GR" b="1" i="0" dirty="0">
                <a:solidFill>
                  <a:srgbClr val="FF33CC"/>
                </a:solidFill>
                <a:effectLst/>
                <a:latin typeface="Verdana" panose="020B0604030504040204" pitchFamily="34" charset="0"/>
              </a:rPr>
              <a:t>Αγάπη </a:t>
            </a: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και τρυφερότητα για το σύζυγο της</a:t>
            </a:r>
          </a:p>
          <a:p>
            <a:pPr marL="114300" indent="-228600" algn="just"/>
            <a:endParaRPr lang="el-GR" b="0" i="0" dirty="0">
              <a:solidFill>
                <a:srgbClr val="660000"/>
              </a:solidFill>
              <a:effectLst/>
              <a:latin typeface="Roboto"/>
            </a:endParaRPr>
          </a:p>
          <a:p>
            <a:pPr marL="114300" indent="-228600" algn="just">
              <a:buFont typeface="Wingdings" panose="05000000000000000000" pitchFamily="2" charset="2"/>
              <a:buChar char="Ø"/>
            </a:pPr>
            <a:r>
              <a:rPr lang="el-GR" sz="7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   </a:t>
            </a:r>
            <a:r>
              <a:rPr lang="el-GR" sz="700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l-GR" b="1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Απελπισία</a:t>
            </a:r>
            <a:r>
              <a:rPr lang="el-GR" i="0" dirty="0">
                <a:solidFill>
                  <a:schemeClr val="accent3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και πόνος όταν σκέφτεται ότι θα χάσει τον Έκτορα</a:t>
            </a:r>
          </a:p>
          <a:p>
            <a:pPr marL="114300" indent="-228600" algn="just"/>
            <a:endParaRPr lang="el-GR" b="0" i="0" dirty="0">
              <a:solidFill>
                <a:srgbClr val="660000"/>
              </a:solidFill>
              <a:effectLst/>
              <a:latin typeface="Roboto"/>
            </a:endParaRPr>
          </a:p>
          <a:p>
            <a:pPr marL="114300" indent="-228600" algn="just">
              <a:buFont typeface="Wingdings" panose="05000000000000000000" pitchFamily="2" charset="2"/>
              <a:buChar char="Ø"/>
            </a:pPr>
            <a:r>
              <a:rPr lang="el-GR" sz="7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  </a:t>
            </a:r>
            <a:r>
              <a:rPr lang="el-GR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Χαρά</a:t>
            </a: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και πόνο μαζί όταν ακούει τον Έκτορα να κάνει αισιόδοξες</a:t>
            </a:r>
          </a:p>
          <a:p>
            <a:pPr marL="114300" indent="-228600" algn="just">
              <a:buFont typeface="Wingdings" panose="05000000000000000000" pitchFamily="2" charset="2"/>
              <a:buChar char="Ø"/>
            </a:pPr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algn="just"/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προβλέψεις για το μέλλον</a:t>
            </a:r>
          </a:p>
          <a:p>
            <a:pPr marL="114300" indent="-228600" algn="just"/>
            <a:endParaRPr lang="el-GR" b="0" i="0" dirty="0">
              <a:solidFill>
                <a:srgbClr val="660000"/>
              </a:solidFill>
              <a:effectLst/>
              <a:latin typeface="Roboto"/>
            </a:endParaRPr>
          </a:p>
          <a:p>
            <a:pPr marL="114300" indent="-228600" algn="just">
              <a:buFont typeface="Wingdings" panose="05000000000000000000" pitchFamily="2" charset="2"/>
              <a:buChar char="Ø"/>
            </a:pPr>
            <a:r>
              <a:rPr lang="el-GR" sz="700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     </a:t>
            </a:r>
            <a:r>
              <a:rPr lang="el-GR" b="1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Πόνο</a:t>
            </a: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και αγωνία καθώς νιώθει ότι δεν θα ξαναδεί τον Έκτορα.</a:t>
            </a:r>
          </a:p>
          <a:p>
            <a:pPr marL="114300" indent="-228600" algn="just">
              <a:buFont typeface="Wingdings" panose="05000000000000000000" pitchFamily="2" charset="2"/>
              <a:buChar char="Ø"/>
            </a:pPr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marL="114300" indent="-228600" algn="just">
              <a:buFont typeface="Wingdings" panose="05000000000000000000" pitchFamily="2" charset="2"/>
              <a:buChar char="Ø"/>
            </a:pPr>
            <a:endParaRPr lang="el-GR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marL="114300" indent="-228600" algn="just">
              <a:buFont typeface="Wingdings" panose="05000000000000000000" pitchFamily="2" charset="2"/>
              <a:buChar char="Ø"/>
            </a:pPr>
            <a:endParaRPr lang="el-GR" b="0" i="0" dirty="0">
              <a:solidFill>
                <a:srgbClr val="66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0846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Πρότυπο σχεδίασης καπετάνιος στα σύννεφ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572_TF03460508" id="{46E6353A-13D4-4437-8537-DE9132E197EE}" vid="{0D2EE426-711F-461A-A7D8-180C3064EE9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Διαφάνειες με σχέδιο πλοήγησης στα σύννεφα</Template>
  <TotalTime>170</TotalTime>
  <Words>1930</Words>
  <Application>Microsoft Office PowerPoint</Application>
  <PresentationFormat>Ευρεία οθόνη</PresentationFormat>
  <Paragraphs>378</Paragraphs>
  <Slides>24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4" baseType="lpstr">
      <vt:lpstr>Arial</vt:lpstr>
      <vt:lpstr>Calibri</vt:lpstr>
      <vt:lpstr>Cambria</vt:lpstr>
      <vt:lpstr>Helvetica Neue</vt:lpstr>
      <vt:lpstr>Roboto</vt:lpstr>
      <vt:lpstr>Segoe UI</vt:lpstr>
      <vt:lpstr>Tahoma</vt:lpstr>
      <vt:lpstr>Verdana</vt:lpstr>
      <vt:lpstr>Wingdings</vt:lpstr>
      <vt:lpstr>Πρότυπο σχεδίασης καπετάνιος στα σύννεφα</vt:lpstr>
      <vt:lpstr>ΙΛΙΑΔΑ - Ραψωδία Ζ 369-529,  Ο Έκτορας στην Τροία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Ραψωδία Ζ 369-529,  Ο Έκτορας στην Τροία</dc:title>
  <dc:creator>User; ΤΑΣΙΟΠΟΥΛΟΥ</dc:creator>
  <cp:lastModifiedBy>User</cp:lastModifiedBy>
  <cp:revision>21</cp:revision>
  <dcterms:created xsi:type="dcterms:W3CDTF">2020-12-05T20:24:28Z</dcterms:created>
  <dcterms:modified xsi:type="dcterms:W3CDTF">2020-12-19T17:32:47Z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