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8"/>
  </p:notesMasterIdLst>
  <p:handoutMasterIdLst>
    <p:handoutMasterId r:id="rId29"/>
  </p:handoutMasterIdLst>
  <p:sldIdLst>
    <p:sldId id="265" r:id="rId5"/>
    <p:sldId id="293" r:id="rId6"/>
    <p:sldId id="291" r:id="rId7"/>
    <p:sldId id="292" r:id="rId8"/>
    <p:sldId id="272" r:id="rId9"/>
    <p:sldId id="273" r:id="rId10"/>
    <p:sldId id="274" r:id="rId11"/>
    <p:sldId id="275" r:id="rId12"/>
    <p:sldId id="276" r:id="rId13"/>
    <p:sldId id="280" r:id="rId14"/>
    <p:sldId id="277" r:id="rId15"/>
    <p:sldId id="278" r:id="rId16"/>
    <p:sldId id="279" r:id="rId17"/>
    <p:sldId id="281" r:id="rId18"/>
    <p:sldId id="282" r:id="rId19"/>
    <p:sldId id="283" r:id="rId20"/>
    <p:sldId id="287" r:id="rId21"/>
    <p:sldId id="285" r:id="rId22"/>
    <p:sldId id="286" r:id="rId23"/>
    <p:sldId id="284" r:id="rId24"/>
    <p:sldId id="288" r:id="rId25"/>
    <p:sldId id="289" r:id="rId26"/>
    <p:sldId id="290" r:id="rId27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1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A73E0F-E9B6-4A94-B212-04671FBC8BDE}" type="datetime1">
              <a:rPr lang="el-GR" smtClean="0"/>
              <a:t>17/4/2021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D581219-5D16-4227-B4C4-93AD478D4730}" type="datetime1">
              <a:rPr lang="el-GR" smtClean="0"/>
              <a:t>17/4/2021</a:t>
            </a:fld>
            <a:endParaRPr lang="en-US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 dirty="0"/>
              <a:t>Στυλ υποδείγματος κειμένου</a:t>
            </a:r>
          </a:p>
          <a:p>
            <a:pPr lvl="1" rtl="0"/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el-GR" noProof="0" smtClean="0"/>
              <a:t>1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607618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 rtl="0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 rtl="0"/>
            <a:r>
              <a:rPr lang="el-GR"/>
              <a:t>Κάντε κλικ για να επεξεργαστείτε τον υπότιτλο του υποδείγματος</a:t>
            </a:r>
            <a:endParaRPr lang="el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F2E976-C45A-4B45-922E-F952A9E438A5}" type="datetime1">
              <a:rPr lang="el-GR" noProof="0" smtClean="0"/>
              <a:t>17/4/2021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D9D313-CF09-4D81-91EB-DADF059F6676}" type="datetime1">
              <a:rPr lang="el-GR" smtClean="0"/>
              <a:t>17/4/2021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0A923-44F9-4D91-8D19-DFB14B97F99B}" type="datetime1">
              <a:rPr lang="el-GR" smtClean="0"/>
              <a:t>17/4/2021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>
            <a:spLocks noGrp="1"/>
          </p:cNvSpPr>
          <p:nvPr>
            <p:ph type="title" hasCustomPrompt="1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l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" dirty="0"/>
          </a:p>
        </p:txBody>
      </p:sp>
      <p:sp>
        <p:nvSpPr>
          <p:cNvPr id="8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2D3A02-D8CC-4499-B4BE-EF05BC937816}" type="datetime1">
              <a:rPr lang="el-GR" smtClean="0"/>
              <a:t>17/4/2021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893994-6F7D-4890-B9AC-2FDE1F7F67C0}" type="datetime1">
              <a:rPr lang="el-GR" smtClean="0"/>
              <a:t>17/4/2021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 rtl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FF9A73-599D-4277-8B7B-5D29641E2D7E}" type="datetime1">
              <a:rPr lang="el-GR" smtClean="0"/>
              <a:t>17/4/2021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 hasCustomPrompt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9553D7-7FFA-4A22-83C2-3186B61BD08A}" type="datetime1">
              <a:rPr lang="el-GR" smtClean="0"/>
              <a:t>17/4/2021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 rtl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 hasCustomPrompt="1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 rtl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 hasCustomPrompt="1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19B7B7-9AC2-490D-830F-1FC244D1A2CB}" type="datetime1">
              <a:rPr lang="el-GR" smtClean="0"/>
              <a:t>17/4/2021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9E4852-5DA0-4F94-BDED-2BBD35B3B7D4}" type="datetime1">
              <a:rPr lang="el-GR" smtClean="0"/>
              <a:t>17/4/2021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DF4912-A827-4533-A1C5-B146F9186627}" type="datetime1">
              <a:rPr lang="el-GR" smtClean="0"/>
              <a:t>17/4/2021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826928-69F3-4830-86E4-140AE5B35980}" type="datetime1">
              <a:rPr lang="el-GR" smtClean="0"/>
              <a:t>17/4/2021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>
            <a:spLocks noGrp="1"/>
          </p:cNvSpPr>
          <p:nvPr>
            <p:ph type="title" hasCustomPrompt="1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l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" dirty="0"/>
          </a:p>
        </p:txBody>
      </p:sp>
      <p:sp>
        <p:nvSpPr>
          <p:cNvPr id="8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F5F740-8E3E-4E83-B74C-40E946350C6A}" type="datetime1">
              <a:rPr lang="el-GR" smtClean="0"/>
              <a:t>17/4/2021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AEF5310-084B-4F92-8B78-7BA35F2F7B6A}" type="datetime1">
              <a:rPr lang="el-GR" smtClean="0"/>
              <a:t>17/4/2021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l"/>
              <a:t>Προσθήκη υποσέλιδου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p:transition spd="slow">
    <p:wip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books.edu.gr/modules/ebook/show.php/DSGYM-B108/208/1456,4857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166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l.wikipedia.org/wiki/%CE%A1%CE%AD%CE%BC%CF%80%CF%81%CE%B1%CE%BD%CF%8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l:%CE%96%CE%B1%CE%BD_%CE%A9%CE%B3%CE%BA%CF%8D%CF%83%CF%84_%CE%9D%CF%84%CE%BF%CE%BC%CE%B9%CE%BD%CE%AF%CE%BA_%CE%95%CE%BD%CE%B3%CE%BA%CF%8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sch.gr/ipap/Ellinikos%20Politismos/AR/ar.ag/Sosias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l-GR" dirty="0"/>
              <a:t>ΙΛΙΑΔΑ</a:t>
            </a:r>
            <a:endParaRPr lang="el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el-GR" i="1" dirty="0"/>
              <a:t>ΟΜΗΡΟΥ</a:t>
            </a:r>
            <a:r>
              <a:rPr lang="el-GR" dirty="0"/>
              <a:t> </a:t>
            </a:r>
            <a:r>
              <a:rPr lang="el-GR" sz="1400" i="1" dirty="0"/>
              <a:t>8ος αι. π.Χ. </a:t>
            </a:r>
            <a:endParaRPr lang="en-US" sz="1400" i="1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E5F1944-C63E-4E97-B985-84FE41CBB47D}"/>
              </a:ext>
            </a:extLst>
          </p:cNvPr>
          <p:cNvSpPr/>
          <p:nvPr/>
        </p:nvSpPr>
        <p:spPr>
          <a:xfrm>
            <a:off x="4725881" y="6031922"/>
            <a:ext cx="1370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Segoe UI" panose="020B0502040204020203" pitchFamily="34" charset="0"/>
              </a:rPr>
              <a:t>Ραψωδία Π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2AC135E-0CD6-4DE7-8829-FD63CF304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5" y="106717"/>
            <a:ext cx="857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931B382-43E5-422C-A850-4CED829E89D3}"/>
              </a:ext>
            </a:extLst>
          </p:cNvPr>
          <p:cNvSpPr/>
          <p:nvPr/>
        </p:nvSpPr>
        <p:spPr>
          <a:xfrm>
            <a:off x="216023" y="54140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i="1" dirty="0">
                <a:solidFill>
                  <a:srgbClr val="FF0000"/>
                </a:solidFill>
                <a:latin typeface="HelveticaNeue-Light"/>
              </a:rPr>
              <a:t>Θάνατος Πάτροκλου. Αττικός μελανόμορφος </a:t>
            </a:r>
            <a:r>
              <a:rPr lang="el-GR" i="1" dirty="0" err="1">
                <a:solidFill>
                  <a:srgbClr val="FF0000"/>
                </a:solidFill>
                <a:latin typeface="HelveticaNeue-Light"/>
              </a:rPr>
              <a:t>καλυκωτός</a:t>
            </a:r>
            <a:r>
              <a:rPr lang="el-GR" i="1" dirty="0">
                <a:solidFill>
                  <a:srgbClr val="FF0000"/>
                </a:solidFill>
                <a:latin typeface="HelveticaNeue-Light"/>
              </a:rPr>
              <a:t> κρατήρας, περίπου 530 π.Χ.</a:t>
            </a:r>
            <a:endParaRPr lang="el-G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0634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7750FF22-ADBF-4F5A-A822-61A6C453B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4" y="177738"/>
            <a:ext cx="857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BF142EB-3B27-41DB-BBC3-9F2CFC37BE1A}"/>
              </a:ext>
            </a:extLst>
          </p:cNvPr>
          <p:cNvSpPr/>
          <p:nvPr/>
        </p:nvSpPr>
        <p:spPr>
          <a:xfrm>
            <a:off x="158504" y="54850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i="1" dirty="0">
                <a:solidFill>
                  <a:srgbClr val="FF0000"/>
                </a:solidFill>
                <a:latin typeface="HelveticaNeue-Light"/>
              </a:rPr>
              <a:t>Θάνατος Πάτροκλου. Αττική ερυθρόμορφη κύλικα, περίπου 530 π.Χ.</a:t>
            </a:r>
            <a:endParaRPr lang="el-G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806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D9F8BAD-28A0-4D3E-98D4-E12EF59C8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587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8F664C0-F405-456D-B0B3-9D67B6D0366B}"/>
              </a:ext>
            </a:extLst>
          </p:cNvPr>
          <p:cNvSpPr/>
          <p:nvPr/>
        </p:nvSpPr>
        <p:spPr>
          <a:xfrm>
            <a:off x="198268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i="1" dirty="0">
                <a:solidFill>
                  <a:srgbClr val="FF0000"/>
                </a:solidFill>
                <a:latin typeface="HelveticaNeue-Light"/>
              </a:rPr>
              <a:t>Ο Έκτορας σκοτώνει τον Πάτροκλο. Μινιατούρα από το χειρόγραφο του </a:t>
            </a:r>
            <a:r>
              <a:rPr lang="en-US" i="1" dirty="0">
                <a:solidFill>
                  <a:srgbClr val="FF0000"/>
                </a:solidFill>
                <a:latin typeface="HelveticaNeue-Light"/>
              </a:rPr>
              <a:t>John Lydgate, Troy Book</a:t>
            </a:r>
            <a:br>
              <a:rPr lang="en-US" i="1" dirty="0">
                <a:solidFill>
                  <a:srgbClr val="FF0000"/>
                </a:solidFill>
              </a:rPr>
            </a:br>
            <a:r>
              <a:rPr lang="el-GR" i="1" dirty="0">
                <a:solidFill>
                  <a:srgbClr val="FF0000"/>
                </a:solidFill>
                <a:latin typeface="HelveticaNeue-Light"/>
              </a:rPr>
              <a:t>Λονδίνο, </a:t>
            </a:r>
            <a:r>
              <a:rPr lang="en-US" i="1" dirty="0">
                <a:solidFill>
                  <a:srgbClr val="FF0000"/>
                </a:solidFill>
                <a:latin typeface="HelveticaNeue-Light"/>
              </a:rPr>
              <a:t>British Library, Royal 18 D II</a:t>
            </a:r>
            <a:endParaRPr lang="el-G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1901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96101D5-A34F-40DD-861C-549B99157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3" y="168861"/>
            <a:ext cx="857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1F698E3-6F8D-4407-8FFF-8E9AA4E68A98}"/>
              </a:ext>
            </a:extLst>
          </p:cNvPr>
          <p:cNvSpPr/>
          <p:nvPr/>
        </p:nvSpPr>
        <p:spPr>
          <a:xfrm>
            <a:off x="122993" y="5231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i="1" dirty="0">
                <a:solidFill>
                  <a:srgbClr val="FF0000"/>
                </a:solidFill>
                <a:latin typeface="HelveticaNeue-Light"/>
              </a:rPr>
              <a:t>Μάχη για τη σορό του Πάτροκλου. </a:t>
            </a:r>
            <a:r>
              <a:rPr lang="en-US" i="1" dirty="0" err="1">
                <a:solidFill>
                  <a:srgbClr val="FF0000"/>
                </a:solidFill>
                <a:latin typeface="HelveticaNeue-Light"/>
              </a:rPr>
              <a:t>Wiertz</a:t>
            </a:r>
            <a:r>
              <a:rPr lang="en-US" i="1" dirty="0">
                <a:solidFill>
                  <a:srgbClr val="FF0000"/>
                </a:solidFill>
                <a:latin typeface="HelveticaNeue-Light"/>
              </a:rPr>
              <a:t>, Antoine, 1844-1845, </a:t>
            </a:r>
            <a:r>
              <a:rPr lang="el-GR" i="1" dirty="0">
                <a:solidFill>
                  <a:srgbClr val="FF0000"/>
                </a:solidFill>
                <a:latin typeface="HelveticaNeue-Light"/>
              </a:rPr>
              <a:t>λάδι σε μουσαμά.</a:t>
            </a:r>
            <a:br>
              <a:rPr lang="el-GR" i="1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  <a:latin typeface="HelveticaNeue-Light"/>
              </a:rPr>
              <a:t>Le </a:t>
            </a:r>
            <a:r>
              <a:rPr lang="en-US" i="1" dirty="0" err="1">
                <a:solidFill>
                  <a:srgbClr val="FF0000"/>
                </a:solidFill>
                <a:latin typeface="HelveticaNeue-Light"/>
              </a:rPr>
              <a:t>Musée</a:t>
            </a:r>
            <a:r>
              <a:rPr lang="en-US" i="1" dirty="0">
                <a:solidFill>
                  <a:srgbClr val="FF0000"/>
                </a:solidFill>
                <a:latin typeface="HelveticaNeue-Light"/>
              </a:rPr>
              <a:t> Antoine </a:t>
            </a:r>
            <a:r>
              <a:rPr lang="en-US" i="1" dirty="0" err="1">
                <a:solidFill>
                  <a:srgbClr val="FF0000"/>
                </a:solidFill>
                <a:latin typeface="HelveticaNeue-Light"/>
              </a:rPr>
              <a:t>Wiertz</a:t>
            </a:r>
            <a:endParaRPr lang="el-G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0301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358D777-5114-486F-8D8D-AE5FD830E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6" y="115594"/>
            <a:ext cx="857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58846A6-26CB-42C5-8917-598D72F5B073}"/>
              </a:ext>
            </a:extLst>
          </p:cNvPr>
          <p:cNvSpPr/>
          <p:nvPr/>
        </p:nvSpPr>
        <p:spPr>
          <a:xfrm>
            <a:off x="65103" y="524001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i="1" dirty="0">
                <a:solidFill>
                  <a:srgbClr val="FF0000"/>
                </a:solidFill>
                <a:latin typeface="HelveticaNeue-Light"/>
              </a:rPr>
              <a:t>Ο Έκτορας θρηνεί τον Πάτροκλο. </a:t>
            </a:r>
            <a:r>
              <a:rPr lang="en-US" i="1" dirty="0">
                <a:solidFill>
                  <a:srgbClr val="FF0000"/>
                </a:solidFill>
                <a:latin typeface="HelveticaNeue-Light"/>
              </a:rPr>
              <a:t>Hamilton, Gavin, 1760–1763</a:t>
            </a:r>
            <a:br>
              <a:rPr lang="en-US" i="1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  <a:latin typeface="HelveticaNeue-Light"/>
              </a:rPr>
              <a:t>National Galleries of Scotland</a:t>
            </a:r>
            <a:endParaRPr lang="el-G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0637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1375DD0-F0A0-4264-9D02-F0D15016C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2" y="97839"/>
            <a:ext cx="857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748A785-D30F-4F0B-9CDD-812C3052D948}"/>
              </a:ext>
            </a:extLst>
          </p:cNvPr>
          <p:cNvSpPr/>
          <p:nvPr/>
        </p:nvSpPr>
        <p:spPr>
          <a:xfrm>
            <a:off x="87482" y="509264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l-GR" i="1" dirty="0">
                <a:solidFill>
                  <a:srgbClr val="FF0000"/>
                </a:solidFill>
              </a:rPr>
            </a:br>
            <a:r>
              <a:rPr lang="el-GR" i="1" dirty="0">
                <a:solidFill>
                  <a:srgbClr val="FF0000"/>
                </a:solidFill>
                <a:latin typeface="HelveticaNeue-Light"/>
              </a:rPr>
              <a:t>Η Βρισηίδα θρηνεί τον νεκρό Πάτροκλο. </a:t>
            </a:r>
            <a:r>
              <a:rPr lang="el-GR" i="1" dirty="0" err="1">
                <a:solidFill>
                  <a:srgbClr val="FF0000"/>
                </a:solidFill>
                <a:latin typeface="HelveticaNeue-Light"/>
              </a:rPr>
              <a:t>Engleheart</a:t>
            </a:r>
            <a:r>
              <a:rPr lang="el-GR" i="1" dirty="0">
                <a:solidFill>
                  <a:srgbClr val="FF0000"/>
                </a:solidFill>
                <a:latin typeface="HelveticaNeue-Light"/>
              </a:rPr>
              <a:t>, </a:t>
            </a:r>
            <a:r>
              <a:rPr lang="el-GR" i="1" dirty="0" err="1">
                <a:solidFill>
                  <a:srgbClr val="FF0000"/>
                </a:solidFill>
                <a:latin typeface="HelveticaNeue-Light"/>
              </a:rPr>
              <a:t>Francis</a:t>
            </a:r>
            <a:r>
              <a:rPr lang="el-GR" i="1" dirty="0">
                <a:solidFill>
                  <a:srgbClr val="FF0000"/>
                </a:solidFill>
                <a:latin typeface="HelveticaNeue-Light"/>
              </a:rPr>
              <a:t>, 1805, σχέδιο.</a:t>
            </a:r>
            <a:br>
              <a:rPr lang="el-GR" i="1" dirty="0">
                <a:solidFill>
                  <a:srgbClr val="FF0000"/>
                </a:solidFill>
              </a:rPr>
            </a:br>
            <a:r>
              <a:rPr lang="el-GR" i="1" dirty="0">
                <a:solidFill>
                  <a:srgbClr val="FF0000"/>
                </a:solidFill>
                <a:latin typeface="HelveticaNeue-Light"/>
              </a:rPr>
              <a:t>Λονδίνο, Βρετανικό Μουσείο, 1853,1210.558</a:t>
            </a:r>
            <a:endParaRPr lang="el-G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3283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2E48C3CD-AFFB-4155-B0C0-98E6343EC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2" y="0"/>
            <a:ext cx="8572500" cy="672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58F2EE5-2447-474E-808B-8CCD1E74A2D4}"/>
              </a:ext>
            </a:extLst>
          </p:cNvPr>
          <p:cNvSpPr/>
          <p:nvPr/>
        </p:nvSpPr>
        <p:spPr>
          <a:xfrm>
            <a:off x="8729708" y="422988"/>
            <a:ext cx="30294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l-GR" dirty="0">
                <a:solidFill>
                  <a:srgbClr val="FF0000"/>
                </a:solidFill>
              </a:rPr>
            </a:br>
            <a:r>
              <a:rPr lang="el-GR" i="1" dirty="0">
                <a:solidFill>
                  <a:srgbClr val="FF0000"/>
                </a:solidFill>
                <a:latin typeface="HelveticaNeue-Light"/>
              </a:rPr>
              <a:t>Θυσία δώδεκα Τρώων προς τιμή του Πάτροκλου. </a:t>
            </a:r>
            <a:r>
              <a:rPr lang="el-GR" i="1" dirty="0" err="1">
                <a:solidFill>
                  <a:srgbClr val="FF0000"/>
                </a:solidFill>
                <a:latin typeface="HelveticaNeue-Light"/>
              </a:rPr>
              <a:t>Vertue</a:t>
            </a:r>
            <a:r>
              <a:rPr lang="el-GR" i="1" dirty="0">
                <a:solidFill>
                  <a:srgbClr val="FF0000"/>
                </a:solidFill>
                <a:latin typeface="HelveticaNeue-Light"/>
              </a:rPr>
              <a:t>, </a:t>
            </a:r>
            <a:r>
              <a:rPr lang="el-GR" i="1" dirty="0" err="1">
                <a:solidFill>
                  <a:srgbClr val="FF0000"/>
                </a:solidFill>
                <a:latin typeface="HelveticaNeue-Light"/>
              </a:rPr>
              <a:t>George</a:t>
            </a:r>
            <a:r>
              <a:rPr lang="el-GR" i="1" dirty="0">
                <a:solidFill>
                  <a:srgbClr val="FF0000"/>
                </a:solidFill>
                <a:latin typeface="HelveticaNeue-Light"/>
              </a:rPr>
              <a:t>, 1715-1720, σχέδιο.</a:t>
            </a:r>
          </a:p>
          <a:p>
            <a:br>
              <a:rPr lang="el-GR" i="1" dirty="0">
                <a:solidFill>
                  <a:srgbClr val="FF0000"/>
                </a:solidFill>
              </a:rPr>
            </a:br>
            <a:r>
              <a:rPr lang="el-GR" i="1" dirty="0">
                <a:solidFill>
                  <a:srgbClr val="FF0000"/>
                </a:solidFill>
                <a:latin typeface="HelveticaNeue-Light"/>
              </a:rPr>
              <a:t>Λονδίνο, Βρετανικό Μουσείο, 1850,0223.752</a:t>
            </a:r>
            <a:endParaRPr lang="el-G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8642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FEAE06B-DB51-47B2-B6AE-C7A84C57900B}"/>
              </a:ext>
            </a:extLst>
          </p:cNvPr>
          <p:cNvSpPr/>
          <p:nvPr/>
        </p:nvSpPr>
        <p:spPr>
          <a:xfrm>
            <a:off x="3249227" y="769137"/>
            <a:ext cx="7989903" cy="507831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l-GR" b="1" dirty="0">
              <a:solidFill>
                <a:srgbClr val="555555"/>
              </a:solidFill>
              <a:latin typeface="Open Sans"/>
            </a:endParaRPr>
          </a:p>
          <a:p>
            <a:endParaRPr lang="el-GR" b="1" dirty="0">
              <a:solidFill>
                <a:srgbClr val="555555"/>
              </a:solidFill>
              <a:latin typeface="Open Sans"/>
            </a:endParaRPr>
          </a:p>
          <a:p>
            <a:pPr algn="ctr"/>
            <a:endParaRPr lang="el-GR" b="1" dirty="0">
              <a:solidFill>
                <a:srgbClr val="555555"/>
              </a:solidFill>
              <a:latin typeface="Open Sans"/>
            </a:endParaRPr>
          </a:p>
          <a:p>
            <a:pPr algn="ctr"/>
            <a:r>
              <a:rPr lang="el-GR" b="1" dirty="0">
                <a:solidFill>
                  <a:srgbClr val="555555"/>
                </a:solidFill>
                <a:latin typeface="Open Sans"/>
              </a:rPr>
              <a:t>Η αριστεία του Πατρόκλου</a:t>
            </a:r>
          </a:p>
          <a:p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σκοτώνει στη σειρά εννέα αντίπαλους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τρέπει πολλούς σε φυγή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προσπαθεί να ανεβεί στα τείχη της Τροίας και θα το κατάφερνε αν δεν </a:t>
            </a:r>
            <a:r>
              <a:rPr lang="el-GR" dirty="0" err="1">
                <a:solidFill>
                  <a:srgbClr val="555555"/>
                </a:solidFill>
                <a:latin typeface="Open Sans"/>
              </a:rPr>
              <a:t>παρενέβαινε</a:t>
            </a:r>
            <a:r>
              <a:rPr lang="el-GR" dirty="0">
                <a:solidFill>
                  <a:srgbClr val="555555"/>
                </a:solidFill>
                <a:latin typeface="Open Sans"/>
              </a:rPr>
              <a:t> ο Απόλλωνας  γενναιότητα ήρωα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αντιμετωπίζει πεζός τον Έκτορα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σκοτώνει τον </a:t>
            </a:r>
            <a:r>
              <a:rPr lang="el-GR" dirty="0" err="1">
                <a:solidFill>
                  <a:srgbClr val="555555"/>
                </a:solidFill>
                <a:latin typeface="Open Sans"/>
              </a:rPr>
              <a:t>Κεβριόνη</a:t>
            </a:r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σκοτώνει 27 Τρώες σε τρεις επιθέσεις: σε καμιά προηγούμενη αριστεία δεν έχει γίνει κάτι τέτοιο (αποκορύφωμα αριστείας Πατρόκλου)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τραγική η αριστεία του Πατρόκλου: ο ίδιος θα σκοτωθεί για να επιστρέψει ο Αχιλλέας στον πόλεμο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 dirty="0">
              <a:solidFill>
                <a:srgbClr val="555555"/>
              </a:solidFill>
              <a:latin typeface="Open Sans"/>
            </a:endParaRPr>
          </a:p>
          <a:p>
            <a:r>
              <a:rPr lang="el-GR" b="1" dirty="0">
                <a:solidFill>
                  <a:srgbClr val="555555"/>
                </a:solidFill>
                <a:latin typeface="Open Sans"/>
              </a:rPr>
              <a:t> </a:t>
            </a:r>
            <a:endParaRPr lang="el-GR" b="0" i="0" dirty="0">
              <a:solidFill>
                <a:srgbClr val="555555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7680500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C0EB3A4-7F43-4678-91E0-A332D42184C3}"/>
              </a:ext>
            </a:extLst>
          </p:cNvPr>
          <p:cNvSpPr/>
          <p:nvPr/>
        </p:nvSpPr>
        <p:spPr>
          <a:xfrm>
            <a:off x="1760739" y="540110"/>
            <a:ext cx="3654640" cy="56323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555555"/>
                </a:solidFill>
                <a:latin typeface="Open Sans"/>
              </a:rPr>
              <a:t> </a:t>
            </a:r>
            <a:endParaRPr lang="el-GR" dirty="0">
              <a:solidFill>
                <a:srgbClr val="555555"/>
              </a:solidFill>
              <a:latin typeface="Open Sans"/>
            </a:endParaRPr>
          </a:p>
          <a:p>
            <a:r>
              <a:rPr lang="el-GR" b="1" dirty="0">
                <a:solidFill>
                  <a:srgbClr val="555555"/>
                </a:solidFill>
                <a:latin typeface="Open Sans"/>
              </a:rPr>
              <a:t>Η ύβρη του Πατρόκλου</a:t>
            </a:r>
          </a:p>
          <a:p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μεθυσμένος από τις επιτυχίες του </a:t>
            </a:r>
            <a:r>
              <a:rPr lang="el-GR" dirty="0" err="1">
                <a:solidFill>
                  <a:srgbClr val="555555"/>
                </a:solidFill>
                <a:latin typeface="Open Sans"/>
              </a:rPr>
              <a:t>παρέβλεψε</a:t>
            </a:r>
            <a:r>
              <a:rPr lang="el-GR" dirty="0">
                <a:solidFill>
                  <a:srgbClr val="555555"/>
                </a:solidFill>
                <a:latin typeface="Open Sans"/>
              </a:rPr>
              <a:t> τις εντολές του Αχιλλέα να γυρίσει πίσω μόλις απωθήσει τους Τρώες και σωθούν τα πλοία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ξεπέρασε τα όριά του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πίστεψε πως θα μπορούσε</a:t>
            </a:r>
          </a:p>
          <a:p>
            <a:r>
              <a:rPr lang="el-GR" dirty="0">
                <a:solidFill>
                  <a:srgbClr val="555555"/>
                </a:solidFill>
                <a:latin typeface="Open Sans"/>
              </a:rPr>
              <a:t> ακόμα και να πάρει την Τροία</a:t>
            </a:r>
          </a:p>
          <a:p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ο θάνατός του είναι προγραμματισμένος από το Δία, αλλά με την υβριστική του στάση ο Πάτροκλος είναι και ο ίδιος υπεύθυνος για το θάνατό του</a:t>
            </a:r>
          </a:p>
          <a:p>
            <a:r>
              <a:rPr lang="el-GR" dirty="0">
                <a:solidFill>
                  <a:srgbClr val="555555"/>
                </a:solidFill>
                <a:latin typeface="Open Sans"/>
              </a:rPr>
              <a:t> </a:t>
            </a:r>
            <a:endParaRPr lang="el-GR" b="0" i="0" dirty="0">
              <a:solidFill>
                <a:srgbClr val="555555"/>
              </a:solidFill>
              <a:effectLst/>
              <a:latin typeface="Open Sans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CB55575-A128-430D-8BBA-8B7E2970ED8C}"/>
              </a:ext>
            </a:extLst>
          </p:cNvPr>
          <p:cNvSpPr/>
          <p:nvPr/>
        </p:nvSpPr>
        <p:spPr>
          <a:xfrm>
            <a:off x="7892248" y="-13889"/>
            <a:ext cx="3728622" cy="67403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555555"/>
                </a:solidFill>
                <a:latin typeface="Open Sans"/>
              </a:rPr>
              <a:t>Η ύβρη του Έκτορα</a:t>
            </a:r>
          </a:p>
          <a:p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υπερηφανεύεται για μια νίκη απέναντι σε έναν άοπλο και πληγωμένο αντίπαλο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η νίκη αυτή δεν του ανήκει ολοκληρωτικά, αφού έχουν προηγηθεί τα χτυπήματα ενός θεού κι ενός θνητού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δείχνει ασέβεια απέναντι στον ιερό θεσμό της ταφής των νεκρών, δηλώνοντας πως θα αφήσει άταφο το πτώμα του Πατρόκλου για να το φάνε τα όρνια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αψηφά τα προφητικά λόγια του Πατρόκλου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υποστηρίζει πως μπορεί να νικήσει ακόμα και τον ίδιο τον Αχιλλέα</a:t>
            </a:r>
            <a:endParaRPr lang="el-GR" b="0" i="0" dirty="0">
              <a:solidFill>
                <a:srgbClr val="555555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3134075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561FF53-2372-4731-BBBA-CF07EF1B8BD3}"/>
              </a:ext>
            </a:extLst>
          </p:cNvPr>
          <p:cNvSpPr/>
          <p:nvPr/>
        </p:nvSpPr>
        <p:spPr>
          <a:xfrm>
            <a:off x="3589538" y="456707"/>
            <a:ext cx="6770703" cy="480131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l-GR" b="1" dirty="0">
              <a:solidFill>
                <a:srgbClr val="555555"/>
              </a:solidFill>
              <a:latin typeface="Open Sans"/>
            </a:endParaRPr>
          </a:p>
          <a:p>
            <a:endParaRPr lang="el-GR" b="1" dirty="0">
              <a:solidFill>
                <a:srgbClr val="555555"/>
              </a:solidFill>
              <a:latin typeface="Open Sans"/>
            </a:endParaRPr>
          </a:p>
          <a:p>
            <a:pPr algn="ctr"/>
            <a:r>
              <a:rPr lang="el-GR" b="1" dirty="0">
                <a:solidFill>
                  <a:srgbClr val="555555"/>
                </a:solidFill>
                <a:latin typeface="Open Sans"/>
              </a:rPr>
              <a:t>Ο θάνατος του Πατρόκλου</a:t>
            </a:r>
          </a:p>
          <a:p>
            <a:endParaRPr lang="el-GR" b="1" dirty="0">
              <a:solidFill>
                <a:srgbClr val="555555"/>
              </a:solidFill>
              <a:latin typeface="Open Sans"/>
            </a:endParaRPr>
          </a:p>
          <a:p>
            <a:endParaRPr lang="el-GR" b="1" dirty="0">
              <a:solidFill>
                <a:srgbClr val="555555"/>
              </a:solidFill>
              <a:latin typeface="Open Sans"/>
            </a:endParaRPr>
          </a:p>
          <a:p>
            <a:endParaRPr lang="el-GR" b="1" dirty="0">
              <a:solidFill>
                <a:srgbClr val="555555"/>
              </a:solidFill>
              <a:latin typeface="Open Sans"/>
            </a:endParaRPr>
          </a:p>
          <a:p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αποτέλεσμα θεϊκής και ανθρώπινης συνέργειας</a:t>
            </a:r>
          </a:p>
          <a:p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προκαλεί θλίψη στους Αχαιούς</a:t>
            </a:r>
          </a:p>
          <a:p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από τον ποιητή δεν </a:t>
            </a:r>
            <a:r>
              <a:rPr lang="el-GR" dirty="0" err="1">
                <a:solidFill>
                  <a:srgbClr val="555555"/>
                </a:solidFill>
                <a:latin typeface="Open Sans"/>
              </a:rPr>
              <a:t>εξαίρεται</a:t>
            </a:r>
            <a:r>
              <a:rPr lang="el-GR" dirty="0">
                <a:solidFill>
                  <a:srgbClr val="555555"/>
                </a:solidFill>
                <a:latin typeface="Open Sans"/>
              </a:rPr>
              <a:t> ο νικητής Έκτορας, αλλά ο ηττημένος Πάτροκλος</a:t>
            </a:r>
          </a:p>
          <a:p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πραγματοποιείται σε τρεις φάσεις</a:t>
            </a:r>
          </a:p>
          <a:p>
            <a:pPr>
              <a:buFont typeface="Arial" panose="020B0604020202020204" pitchFamily="34" charset="0"/>
              <a:buChar char="•"/>
            </a:pPr>
            <a:endParaRPr lang="el-GR" b="0" i="0" dirty="0">
              <a:solidFill>
                <a:srgbClr val="555555"/>
              </a:solidFill>
              <a:effectLst/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 b="0" i="0" dirty="0">
              <a:solidFill>
                <a:srgbClr val="555555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2221921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6CE1E99-9558-47AA-9BB4-67F8AABE717E}"/>
              </a:ext>
            </a:extLst>
          </p:cNvPr>
          <p:cNvSpPr/>
          <p:nvPr/>
        </p:nvSpPr>
        <p:spPr>
          <a:xfrm>
            <a:off x="2328909" y="9929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http://ebooks.edu.gr/modules/ebook/show.php/DSGYM-B108/208/1456,4857/</a:t>
            </a:r>
            <a:endParaRPr lang="el-GR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012861AE-2DF5-4641-B5E2-D3A364F328C8}"/>
              </a:ext>
            </a:extLst>
          </p:cNvPr>
          <p:cNvSpPr/>
          <p:nvPr/>
        </p:nvSpPr>
        <p:spPr>
          <a:xfrm>
            <a:off x="2328909" y="23867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Tahoma" panose="020B0604030504040204" pitchFamily="34" charset="0"/>
              </a:rPr>
              <a:t>ραψωδία </a:t>
            </a:r>
            <a:r>
              <a:rPr lang="el-GR" b="1" i="1" dirty="0">
                <a:solidFill>
                  <a:srgbClr val="FF0000"/>
                </a:solidFill>
                <a:latin typeface="Tahoma" panose="020B0604030504040204" pitchFamily="34" charset="0"/>
              </a:rPr>
              <a:t>Π </a:t>
            </a:r>
            <a:r>
              <a:rPr lang="el-GR" b="1" dirty="0">
                <a:solidFill>
                  <a:srgbClr val="FF0000"/>
                </a:solidFill>
                <a:latin typeface="Tahoma" panose="020B0604030504040204" pitchFamily="34" charset="0"/>
              </a:rPr>
              <a:t>684-867</a:t>
            </a:r>
          </a:p>
          <a:p>
            <a:pPr algn="ctr"/>
            <a:r>
              <a:rPr lang="el-GR" b="1" dirty="0">
                <a:solidFill>
                  <a:srgbClr val="FF0000"/>
                </a:solidFill>
                <a:latin typeface="Tahoma" panose="020B0604030504040204" pitchFamily="34" charset="0"/>
              </a:rPr>
              <a:t>Το κύκνειο άσμα και ο θάνατος του Πάτροκλου</a:t>
            </a:r>
            <a:endParaRPr lang="el-GR" b="1" i="0" dirty="0">
              <a:solidFill>
                <a:srgbClr val="FF0000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28062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DE52AD1-0DB4-490E-9ACB-A43B8310DD7C}"/>
              </a:ext>
            </a:extLst>
          </p:cNvPr>
          <p:cNvSpPr/>
          <p:nvPr/>
        </p:nvSpPr>
        <p:spPr>
          <a:xfrm>
            <a:off x="384699" y="89624"/>
            <a:ext cx="2793506" cy="667875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2000" b="1" i="1" dirty="0"/>
              <a:t>Πάτροκλος- Απόλλωνας</a:t>
            </a:r>
          </a:p>
          <a:p>
            <a:endParaRPr lang="el-GR" b="1" i="1" dirty="0"/>
          </a:p>
          <a:p>
            <a:r>
              <a:rPr lang="el-GR" sz="1600" dirty="0">
                <a:solidFill>
                  <a:srgbClr val="FF0000"/>
                </a:solidFill>
                <a:latin typeface="Open Sans"/>
              </a:rPr>
              <a:t>Ο αφοπλισμός του Πατρόκλου από τον Απόλλωνα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πραγματοποιείται από τον Απόλλωνα γιατί τα όπλα του Αχιλλέα είναι θεϊκά και άφθαρτα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δεν αρμόζει στον Πάτροκλο να φέρει θεϊκά όπλα γιατί είναι θνητός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γίνεται σταδιακά  επιβράδυνση </a:t>
            </a:r>
          </a:p>
          <a:p>
            <a:r>
              <a:rPr lang="el-GR" dirty="0">
                <a:solidFill>
                  <a:srgbClr val="555555"/>
                </a:solidFill>
                <a:latin typeface="Open Sans"/>
              </a:rPr>
              <a:t> αγωνία και συμπάθεια ακροατών</a:t>
            </a:r>
          </a:p>
          <a:p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τα όπλα αφαιρούνται από πάνω προς τα κάτω: συμβολίζεται η πορεία του Πατρόκλου από την άνοδο στην πτώση</a:t>
            </a:r>
            <a:endParaRPr lang="el-GR" b="0" i="0" dirty="0">
              <a:solidFill>
                <a:srgbClr val="555555"/>
              </a:solidFill>
              <a:effectLst/>
              <a:latin typeface="Open Sans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F7E511E-3F06-4C8E-A3F9-CC6D09C0354A}"/>
              </a:ext>
            </a:extLst>
          </p:cNvPr>
          <p:cNvSpPr/>
          <p:nvPr/>
        </p:nvSpPr>
        <p:spPr>
          <a:xfrm>
            <a:off x="4175465" y="399858"/>
            <a:ext cx="2101048" cy="56323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b="1" i="1" dirty="0">
                <a:latin typeface="Open Sans"/>
              </a:rPr>
              <a:t>Πάτροκλος- </a:t>
            </a:r>
            <a:r>
              <a:rPr lang="el-GR" b="1" i="1" dirty="0" err="1">
                <a:latin typeface="Open Sans"/>
              </a:rPr>
              <a:t>Εύφορβος</a:t>
            </a:r>
            <a:endParaRPr lang="el-GR" b="1" i="1" dirty="0">
              <a:latin typeface="Open Sans"/>
            </a:endParaRPr>
          </a:p>
          <a:p>
            <a:endParaRPr lang="el-GR" dirty="0"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o </a:t>
            </a:r>
            <a:r>
              <a:rPr lang="el-GR" dirty="0" err="1">
                <a:solidFill>
                  <a:srgbClr val="555555"/>
                </a:solidFill>
                <a:latin typeface="Open Sans"/>
              </a:rPr>
              <a:t>Εύφορβος</a:t>
            </a:r>
            <a:r>
              <a:rPr lang="el-GR" dirty="0">
                <a:solidFill>
                  <a:srgbClr val="555555"/>
                </a:solidFill>
                <a:latin typeface="Open Sans"/>
              </a:rPr>
              <a:t> πλησιάζει τον άοπλο και ζαλισμένο ήρωα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τον χτυπά ύπουλα και απομακρύνεται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τονίζονται οι πολεμικές ικανότητες του </a:t>
            </a:r>
            <a:r>
              <a:rPr lang="el-GR" dirty="0" err="1">
                <a:solidFill>
                  <a:srgbClr val="555555"/>
                </a:solidFill>
                <a:latin typeface="Open Sans"/>
              </a:rPr>
              <a:t>Εύφορβου</a:t>
            </a:r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 dirty="0">
              <a:solidFill>
                <a:srgbClr val="555555"/>
              </a:solidFill>
              <a:latin typeface="Open Sans"/>
            </a:endParaRPr>
          </a:p>
          <a:p>
            <a:r>
              <a:rPr lang="el-GR" dirty="0">
                <a:solidFill>
                  <a:srgbClr val="555555"/>
                </a:solidFill>
                <a:latin typeface="Open Sans"/>
              </a:rPr>
              <a:t>-</a:t>
            </a:r>
            <a:r>
              <a:rPr lang="el-GR" dirty="0">
                <a:solidFill>
                  <a:srgbClr val="FF0000"/>
                </a:solidFill>
                <a:latin typeface="Open Sans"/>
              </a:rPr>
              <a:t>έμφαση στην ανδρεία του Πάτροκλου</a:t>
            </a:r>
            <a:endParaRPr lang="el-GR" b="0" i="0" dirty="0">
              <a:solidFill>
                <a:srgbClr val="FF0000"/>
              </a:solidFill>
              <a:effectLst/>
              <a:latin typeface="Open Sans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BB35A25-8E05-4C0D-8528-4CDD01E1B5CB}"/>
              </a:ext>
            </a:extLst>
          </p:cNvPr>
          <p:cNvSpPr/>
          <p:nvPr/>
        </p:nvSpPr>
        <p:spPr>
          <a:xfrm>
            <a:off x="7273773" y="327007"/>
            <a:ext cx="4391486" cy="64633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b="1" i="1" dirty="0">
                <a:latin typeface="Open Sans"/>
              </a:rPr>
              <a:t>Πάτροκλος- Έκτορας</a:t>
            </a:r>
          </a:p>
          <a:p>
            <a:endParaRPr lang="el-GR" dirty="0"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ο Πάτροκλος άοπλος και τραυματισμένος αποσύρεται από τη μάχη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ο Έκτορας τον πλησιάζει και τον σκοτώνει με το κοντάρι του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δεν τον χτυπά ύπουλα ¹ Απόλλωνας, </a:t>
            </a:r>
            <a:r>
              <a:rPr lang="el-GR" dirty="0" err="1">
                <a:solidFill>
                  <a:srgbClr val="555555"/>
                </a:solidFill>
                <a:latin typeface="Open Sans"/>
              </a:rPr>
              <a:t>Εύφορβος</a:t>
            </a:r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άνανδρο το χτύπημά του, καθώς ο Πάτροκλος είναι τραυματισμένος και άοπλος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ο Έκτορας καυχιέται για τη νίκη του πάνω από τον ετοιμοθάνατο Πάτροκλο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υπερβαίνει τα όρια καθώς καυχιέται για μια νίκη που δεν του ανήκει ολοκληρωτικά και αγνοεί την προφητεία του Πατρόκλου, θεωρώντας ότι μπορεί να σκοτώσει και τον Αχιλλέα</a:t>
            </a:r>
          </a:p>
          <a:p>
            <a:r>
              <a:rPr lang="el-GR" dirty="0">
                <a:solidFill>
                  <a:srgbClr val="FF0000"/>
                </a:solidFill>
                <a:latin typeface="Open Sans"/>
              </a:rPr>
              <a:t>διαπράττει ύβρη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η ψυχή του νεκρού Πάτροκλου κατεβαίνει στον Άδη κλαίγοντας για τη χαμένη νιότη</a:t>
            </a:r>
            <a:endParaRPr lang="el-GR" b="0" i="0" dirty="0">
              <a:solidFill>
                <a:srgbClr val="555555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4284586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6FED23A-D090-4D23-8ED5-6731191D1CDC}"/>
              </a:ext>
            </a:extLst>
          </p:cNvPr>
          <p:cNvSpPr/>
          <p:nvPr/>
        </p:nvSpPr>
        <p:spPr>
          <a:xfrm>
            <a:off x="3305452" y="522354"/>
            <a:ext cx="7347752" cy="59093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l-GR" b="1" dirty="0">
              <a:solidFill>
                <a:srgbClr val="555555"/>
              </a:solidFill>
              <a:latin typeface="Open Sans"/>
            </a:endParaRPr>
          </a:p>
          <a:p>
            <a:pPr algn="ctr"/>
            <a:endParaRPr lang="el-GR" b="1" dirty="0">
              <a:solidFill>
                <a:srgbClr val="555555"/>
              </a:solidFill>
              <a:latin typeface="Open Sans"/>
            </a:endParaRPr>
          </a:p>
          <a:p>
            <a:pPr algn="ctr"/>
            <a:r>
              <a:rPr lang="el-GR" b="1" dirty="0">
                <a:solidFill>
                  <a:srgbClr val="555555"/>
                </a:solidFill>
                <a:latin typeface="Open Sans"/>
              </a:rPr>
              <a:t>Η σημασία του θανάτου του Πατρόκλου για το έπος</a:t>
            </a:r>
          </a:p>
          <a:p>
            <a:endParaRPr lang="el-GR" b="1" dirty="0">
              <a:solidFill>
                <a:srgbClr val="555555"/>
              </a:solidFill>
              <a:latin typeface="Open Sans"/>
            </a:endParaRPr>
          </a:p>
          <a:p>
            <a:endParaRPr lang="el-GR" b="1" dirty="0">
              <a:solidFill>
                <a:srgbClr val="555555"/>
              </a:solidFill>
              <a:latin typeface="Open Sans"/>
            </a:endParaRPr>
          </a:p>
          <a:p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ακραία και απρόβλεπτη συνέπεια της οργής του Αχιλλέα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η οργή του Αχιλλέα προκάλεσε συμφορές στον αχαϊκό στρατό, αλλά τελικά στράφηκε και εναντίον του ίδιου με το θάνατο του αγαπημένου του φίλου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η οργή του Αχιλλέα θα μετατραπεί τώρα σε εκδικητική μανία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από εδώ και στο εξής η κινητήρια δύναμη του έπους θα είναι όχι η οργή του Αχιλλέα, αλλά η μανία του να εκδικηθεί το θάνατο του Πατρόκλου</a:t>
            </a:r>
          </a:p>
          <a:p>
            <a:endParaRPr lang="el-GR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555555"/>
                </a:solidFill>
                <a:latin typeface="Open Sans"/>
              </a:rPr>
              <a:t>ο θάνατος του Πατρόκλου προετοιμάζει και το θάνατο του Έκτορα</a:t>
            </a:r>
          </a:p>
          <a:p>
            <a:pPr>
              <a:buFont typeface="Arial" panose="020B0604020202020204" pitchFamily="34" charset="0"/>
              <a:buChar char="•"/>
            </a:pPr>
            <a:endParaRPr lang="el-GR" b="0" i="0" dirty="0">
              <a:solidFill>
                <a:srgbClr val="555555"/>
              </a:solidFill>
              <a:effectLst/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 b="0" i="0" dirty="0">
              <a:solidFill>
                <a:srgbClr val="555555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6937261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69501CF-B991-483C-9DB1-6F2F0BD1AAC0}"/>
              </a:ext>
            </a:extLst>
          </p:cNvPr>
          <p:cNvSpPr/>
          <p:nvPr/>
        </p:nvSpPr>
        <p:spPr>
          <a:xfrm>
            <a:off x="3119021" y="173080"/>
            <a:ext cx="8430827" cy="6325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>
                <a:solidFill>
                  <a:srgbClr val="555555"/>
                </a:solidFill>
                <a:latin typeface="Open Sans"/>
              </a:rPr>
              <a:t>Πολιτιστικά στοιχεία</a:t>
            </a:r>
          </a:p>
          <a:p>
            <a:pPr>
              <a:lnSpc>
                <a:spcPct val="150000"/>
              </a:lnSpc>
            </a:pPr>
            <a:endParaRPr lang="el-GR" sz="1600" b="1" dirty="0">
              <a:solidFill>
                <a:srgbClr val="555555"/>
              </a:solidFill>
              <a:latin typeface="Open Sans"/>
            </a:endParaRPr>
          </a:p>
          <a:p>
            <a:pPr>
              <a:lnSpc>
                <a:spcPct val="150000"/>
              </a:lnSpc>
            </a:pPr>
            <a:r>
              <a:rPr lang="el-GR" sz="1600" b="1" dirty="0">
                <a:solidFill>
                  <a:srgbClr val="555555"/>
                </a:solidFill>
                <a:latin typeface="Open Sans"/>
              </a:rPr>
              <a:t> στοιχεία που μας δίνουν πληροφορίες για τον πολιτισμό της εποχής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οπλισμός: λόγχη, ασπίδα, ακόντια, κράνος, κοντάρι, θώρακας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κατεργασία μετάλλων &amp; δέρματος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αμάξι (για μετακινήσεις και ως άρμα μάχης)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ηνίοχος (οδηγός άρματος)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Τείχος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πλοία (</a:t>
            </a:r>
            <a:r>
              <a:rPr lang="el-GR" sz="1600" dirty="0" err="1">
                <a:solidFill>
                  <a:srgbClr val="555555"/>
                </a:solidFill>
                <a:latin typeface="Open Sans"/>
              </a:rPr>
              <a:t>ναυπηγική</a:t>
            </a:r>
            <a:r>
              <a:rPr lang="el-GR" sz="1600" dirty="0">
                <a:solidFill>
                  <a:srgbClr val="555555"/>
                </a:solidFill>
                <a:latin typeface="Open Sans"/>
              </a:rPr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άλωση πόλης: ολοκληρωτική καταστροφή, εξόντωση ανδρών, αιχμαλωσία και υποδούλωση γυναικών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διεξαγωγή μάχης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οι ομηρικοί ήρωες μάχονταν πεζοί ή πάνω στο άρμα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εκτός από τα όπλα μάχονται και με πέτρες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σκύλευση όπλων νεκρού αντιπάλου: για να κριθεί κάποιος νικητής της μάχης, πρέπει να γίνει κάτοχος των όπλων ή του σώματος του αντιπάλου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συμπλοκές γύρω από το σώμα του νεκρού</a:t>
            </a:r>
            <a:endParaRPr lang="el-GR" sz="1600" b="0" i="0" dirty="0">
              <a:solidFill>
                <a:srgbClr val="555555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52749396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DC93C66-5165-4624-A59F-D1AEB2482EDF}"/>
              </a:ext>
            </a:extLst>
          </p:cNvPr>
          <p:cNvSpPr/>
          <p:nvPr/>
        </p:nvSpPr>
        <p:spPr>
          <a:xfrm>
            <a:off x="177554" y="74235"/>
            <a:ext cx="5693546" cy="67095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555555"/>
                </a:solidFill>
                <a:latin typeface="Open Sans"/>
              </a:rPr>
              <a:t>Ιδεολογικά στοιχεία</a:t>
            </a:r>
          </a:p>
          <a:p>
            <a:endParaRPr lang="el-GR" sz="1400" b="1" dirty="0">
              <a:solidFill>
                <a:srgbClr val="555555"/>
              </a:solidFill>
              <a:latin typeface="Open Sans"/>
            </a:endParaRPr>
          </a:p>
          <a:p>
            <a:r>
              <a:rPr lang="el-GR" sz="1600" dirty="0">
                <a:solidFill>
                  <a:srgbClr val="555555"/>
                </a:solidFill>
                <a:latin typeface="Open Sans"/>
              </a:rPr>
              <a:t>στοιχεία που μας δίνουν πληροφορίες για τις ιδέες, τις αντιλήψεις, τον τρόπο σκέψης των ανθρώπων της ομηρικής εποχής</a:t>
            </a:r>
            <a:r>
              <a:rPr lang="el-GR" sz="1600" b="1" i="1" dirty="0">
                <a:solidFill>
                  <a:srgbClr val="555555"/>
                </a:solidFill>
                <a:latin typeface="Open Sans"/>
              </a:rPr>
              <a:t> </a:t>
            </a:r>
            <a:endParaRPr lang="el-GR" sz="1600" dirty="0">
              <a:solidFill>
                <a:srgbClr val="555555"/>
              </a:solidFill>
              <a:latin typeface="Open Sans"/>
            </a:endParaRPr>
          </a:p>
          <a:p>
            <a:r>
              <a:rPr lang="el-GR" sz="1400" b="1" i="1" dirty="0">
                <a:solidFill>
                  <a:srgbClr val="555555"/>
                </a:solidFill>
                <a:latin typeface="Open Sans"/>
              </a:rPr>
              <a:t>α. ανθρωπομορφισμός των θεών: </a:t>
            </a:r>
            <a:r>
              <a:rPr lang="el-GR" sz="1400" dirty="0">
                <a:solidFill>
                  <a:srgbClr val="555555"/>
                </a:solidFill>
                <a:latin typeface="Open Sans"/>
              </a:rPr>
              <a:t>αποδίδονται στους θεούς ανθρώπινα χαρακτηριστικά, ιδιότητες, συναισθήματα &amp; αδυναμίες</a:t>
            </a:r>
          </a:p>
          <a:p>
            <a:r>
              <a:rPr lang="el-GR" sz="1400" b="1" i="1" dirty="0">
                <a:solidFill>
                  <a:srgbClr val="555555"/>
                </a:solidFill>
                <a:latin typeface="Open Sans"/>
              </a:rPr>
              <a:t>εδώ</a:t>
            </a:r>
            <a:r>
              <a:rPr lang="el-GR" sz="1400" dirty="0">
                <a:solidFill>
                  <a:srgbClr val="555555"/>
                </a:solidFill>
                <a:latin typeface="Open Sans"/>
              </a:rPr>
              <a:t>: ο Απόλλωνας χρησιμοποιεί δόλο για να νικήσει τον Πάτροκλο</a:t>
            </a:r>
          </a:p>
          <a:p>
            <a:r>
              <a:rPr lang="el-GR" sz="1400" dirty="0">
                <a:solidFill>
                  <a:srgbClr val="555555"/>
                </a:solidFill>
                <a:latin typeface="Open Sans"/>
              </a:rPr>
              <a:t> </a:t>
            </a:r>
          </a:p>
          <a:p>
            <a:r>
              <a:rPr lang="el-GR" sz="1400" b="1" i="1" dirty="0">
                <a:solidFill>
                  <a:srgbClr val="555555"/>
                </a:solidFill>
                <a:latin typeface="Open Sans"/>
              </a:rPr>
              <a:t>β. η επέμβαση των θεών στα ανθρώπινα</a:t>
            </a:r>
            <a:r>
              <a:rPr lang="el-GR" sz="1400" dirty="0">
                <a:solidFill>
                  <a:srgbClr val="555555"/>
                </a:solidFill>
                <a:latin typeface="Open Sans"/>
              </a:rPr>
              <a:t>: οι θεοί επεμβαίνουν στα ανθρώπινα πράγματα και καθορίζουν τις εξελίξεις.</a:t>
            </a:r>
          </a:p>
          <a:p>
            <a:r>
              <a:rPr lang="el-GR" sz="1400" b="1" i="1" dirty="0">
                <a:solidFill>
                  <a:srgbClr val="555555"/>
                </a:solidFill>
                <a:latin typeface="Open Sans"/>
              </a:rPr>
              <a:t>εδώ</a:t>
            </a:r>
            <a:r>
              <a:rPr lang="el-GR" sz="1400" dirty="0">
                <a:solidFill>
                  <a:srgbClr val="555555"/>
                </a:solidFill>
                <a:latin typeface="Open Sans"/>
              </a:rPr>
              <a:t>: ο </a:t>
            </a:r>
            <a:r>
              <a:rPr lang="el-GR" sz="1400" b="1" i="1" dirty="0">
                <a:solidFill>
                  <a:srgbClr val="555555"/>
                </a:solidFill>
                <a:latin typeface="Open Sans"/>
              </a:rPr>
              <a:t>Δίας</a:t>
            </a:r>
            <a:r>
              <a:rPr lang="el-GR" sz="1400" dirty="0">
                <a:solidFill>
                  <a:srgbClr val="555555"/>
                </a:solidFill>
                <a:latin typeface="Open Sans"/>
              </a:rPr>
              <a:t> δίνει θάρρος στον Πάτροκλο</a:t>
            </a:r>
          </a:p>
          <a:p>
            <a:r>
              <a:rPr lang="el-GR" sz="1400" dirty="0">
                <a:solidFill>
                  <a:srgbClr val="555555"/>
                </a:solidFill>
                <a:latin typeface="Open Sans"/>
              </a:rPr>
              <a:t>         ο </a:t>
            </a:r>
            <a:r>
              <a:rPr lang="el-GR" sz="1400" b="1" i="1" dirty="0">
                <a:solidFill>
                  <a:srgbClr val="555555"/>
                </a:solidFill>
                <a:latin typeface="Open Sans"/>
              </a:rPr>
              <a:t>Απόλλωνας</a:t>
            </a:r>
            <a:r>
              <a:rPr lang="el-GR" sz="1400" dirty="0">
                <a:solidFill>
                  <a:srgbClr val="555555"/>
                </a:solidFill>
                <a:latin typeface="Open Sans"/>
              </a:rPr>
              <a:t> παρακινεί τον Έκτορα να μπει στη μάχη , απομακρύνει τον Πάτροκλο από τα τείχη, τραυματίζει και αφοπλίζει τον Πάτροκλο</a:t>
            </a:r>
          </a:p>
          <a:p>
            <a:r>
              <a:rPr lang="el-GR" sz="1400" dirty="0">
                <a:solidFill>
                  <a:srgbClr val="555555"/>
                </a:solidFill>
                <a:latin typeface="Open Sans"/>
              </a:rPr>
              <a:t> </a:t>
            </a:r>
          </a:p>
          <a:p>
            <a:r>
              <a:rPr lang="el-GR" sz="1400" b="1" i="1" dirty="0">
                <a:solidFill>
                  <a:srgbClr val="555555"/>
                </a:solidFill>
                <a:latin typeface="Open Sans"/>
              </a:rPr>
              <a:t>γ. η ευθύνη του ανθρώπου για τις πράξεις του</a:t>
            </a:r>
            <a:endParaRPr lang="el-GR" sz="1400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rgbClr val="555555"/>
                </a:solidFill>
                <a:latin typeface="Open Sans"/>
              </a:rPr>
              <a:t>ο Πάτροκλος παρασύρεται από τις επιτυχίες του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rgbClr val="555555"/>
                </a:solidFill>
                <a:latin typeface="Open Sans"/>
              </a:rPr>
              <a:t>ξεχνά τις συμβουλές του Αχιλλέα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rgbClr val="555555"/>
                </a:solidFill>
                <a:latin typeface="Open Sans"/>
              </a:rPr>
              <a:t>ξεπερνά τα όριά του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rgbClr val="555555"/>
                </a:solidFill>
                <a:latin typeface="Open Sans"/>
              </a:rPr>
              <a:t>με τη στάση του οδηγείται στο θάνατο</a:t>
            </a:r>
          </a:p>
          <a:p>
            <a:r>
              <a:rPr lang="el-GR" sz="1400" dirty="0">
                <a:solidFill>
                  <a:srgbClr val="555555"/>
                </a:solidFill>
                <a:latin typeface="Open Sans"/>
              </a:rPr>
              <a:t> </a:t>
            </a:r>
          </a:p>
          <a:p>
            <a:r>
              <a:rPr lang="el-GR" sz="1400" b="1" i="1" dirty="0">
                <a:solidFill>
                  <a:srgbClr val="555555"/>
                </a:solidFill>
                <a:latin typeface="Open Sans"/>
              </a:rPr>
              <a:t>δ. </a:t>
            </a:r>
            <a:r>
              <a:rPr lang="el-GR" sz="1400" b="1" dirty="0" err="1">
                <a:solidFill>
                  <a:srgbClr val="555555"/>
                </a:solidFill>
                <a:latin typeface="Open Sans"/>
              </a:rPr>
              <a:t>άτη</a:t>
            </a:r>
            <a:r>
              <a:rPr lang="el-GR" sz="1400" b="1" dirty="0">
                <a:solidFill>
                  <a:srgbClr val="555555"/>
                </a:solidFill>
                <a:latin typeface="Open Sans"/>
              </a:rPr>
              <a:t>  ύβρη  νέμεση  </a:t>
            </a:r>
            <a:r>
              <a:rPr lang="el-GR" sz="1400" b="1" dirty="0" err="1">
                <a:solidFill>
                  <a:srgbClr val="555555"/>
                </a:solidFill>
                <a:latin typeface="Open Sans"/>
              </a:rPr>
              <a:t>τίση</a:t>
            </a:r>
            <a:endParaRPr lang="el-GR" sz="1400" dirty="0">
              <a:solidFill>
                <a:srgbClr val="555555"/>
              </a:solidFill>
              <a:latin typeface="Open Sans"/>
            </a:endParaRPr>
          </a:p>
          <a:p>
            <a:r>
              <a:rPr lang="el-GR" sz="1400" b="1" dirty="0">
                <a:solidFill>
                  <a:srgbClr val="555555"/>
                </a:solidFill>
                <a:latin typeface="Open Sans"/>
              </a:rPr>
              <a:t>    </a:t>
            </a:r>
            <a:r>
              <a:rPr lang="el-GR" sz="1400" dirty="0">
                <a:solidFill>
                  <a:srgbClr val="555555"/>
                </a:solidFill>
                <a:latin typeface="Open Sans"/>
              </a:rPr>
              <a:t>(τύφλωση του νου,  υπέρβαση ορίων,  οργή θεών , τιμωρία)</a:t>
            </a:r>
          </a:p>
          <a:p>
            <a:r>
              <a:rPr lang="el-GR" sz="1400" b="1" i="1" dirty="0">
                <a:solidFill>
                  <a:srgbClr val="555555"/>
                </a:solidFill>
                <a:latin typeface="Open Sans"/>
              </a:rPr>
              <a:t>εδώ</a:t>
            </a:r>
            <a:r>
              <a:rPr lang="el-GR" sz="1400" dirty="0">
                <a:solidFill>
                  <a:srgbClr val="555555"/>
                </a:solidFill>
                <a:latin typeface="Open Sans"/>
              </a:rPr>
              <a:t>: </a:t>
            </a:r>
            <a:r>
              <a:rPr lang="el-GR" sz="1200" dirty="0">
                <a:solidFill>
                  <a:srgbClr val="555555"/>
                </a:solidFill>
                <a:latin typeface="Open Sans"/>
              </a:rPr>
              <a:t>ο Πάτροκλος παρασύρεται από τις επιτυχίες του (</a:t>
            </a:r>
            <a:r>
              <a:rPr lang="el-GR" sz="1200" dirty="0" err="1">
                <a:solidFill>
                  <a:srgbClr val="555555"/>
                </a:solidFill>
                <a:latin typeface="Open Sans"/>
              </a:rPr>
              <a:t>άτη</a:t>
            </a:r>
            <a:r>
              <a:rPr lang="el-GR" sz="1200" dirty="0">
                <a:solidFill>
                  <a:srgbClr val="555555"/>
                </a:solidFill>
                <a:latin typeface="Open Sans"/>
              </a:rPr>
              <a:t>)</a:t>
            </a:r>
          </a:p>
          <a:p>
            <a:r>
              <a:rPr lang="el-GR" sz="1200" dirty="0">
                <a:solidFill>
                  <a:srgbClr val="555555"/>
                </a:solidFill>
                <a:latin typeface="Open Sans"/>
              </a:rPr>
              <a:t>-αν και επιτεύχθηκε ο στόχος του (να απωθήσει τους Τρώες και να σώσει τα πλοία) δεν επιστρέφει, σύμφωνα με τις εντολές του Αχιλλέα, αλλά προσπαθεί να πατήσει τα τείχη της Τροίας </a:t>
            </a:r>
            <a:r>
              <a:rPr lang="el-GR" sz="1200" dirty="0">
                <a:solidFill>
                  <a:srgbClr val="FF0000"/>
                </a:solidFill>
                <a:latin typeface="Open Sans"/>
              </a:rPr>
              <a:t>(ύβρη)</a:t>
            </a:r>
          </a:p>
          <a:p>
            <a:r>
              <a:rPr lang="el-GR" sz="1200" dirty="0">
                <a:solidFill>
                  <a:srgbClr val="555555"/>
                </a:solidFill>
                <a:latin typeface="Open Sans"/>
              </a:rPr>
              <a:t> -επέμβαση Απόλλωνα </a:t>
            </a:r>
            <a:r>
              <a:rPr lang="el-GR" sz="1200" dirty="0">
                <a:solidFill>
                  <a:srgbClr val="FF0000"/>
                </a:solidFill>
                <a:latin typeface="Open Sans"/>
              </a:rPr>
              <a:t>(νέμεση)</a:t>
            </a:r>
          </a:p>
          <a:p>
            <a:r>
              <a:rPr lang="el-GR" sz="1200" dirty="0">
                <a:solidFill>
                  <a:srgbClr val="555555"/>
                </a:solidFill>
                <a:latin typeface="Open Sans"/>
              </a:rPr>
              <a:t>-θάνατος Πατρόκλου </a:t>
            </a:r>
            <a:r>
              <a:rPr lang="el-GR" sz="1200" dirty="0">
                <a:solidFill>
                  <a:srgbClr val="FF0000"/>
                </a:solidFill>
                <a:latin typeface="Open Sans"/>
              </a:rPr>
              <a:t>(</a:t>
            </a:r>
            <a:r>
              <a:rPr lang="el-GR" sz="1200" dirty="0" err="1">
                <a:solidFill>
                  <a:srgbClr val="FF0000"/>
                </a:solidFill>
                <a:latin typeface="Open Sans"/>
              </a:rPr>
              <a:t>τίση</a:t>
            </a:r>
            <a:r>
              <a:rPr lang="el-GR" sz="1200" dirty="0">
                <a:solidFill>
                  <a:srgbClr val="FF0000"/>
                </a:solidFill>
                <a:latin typeface="Open Sans"/>
              </a:rPr>
              <a:t>)</a:t>
            </a:r>
          </a:p>
          <a:p>
            <a:endParaRPr lang="el-GR" sz="1400" b="0" i="0" dirty="0">
              <a:solidFill>
                <a:srgbClr val="555555"/>
              </a:solidFill>
              <a:effectLst/>
              <a:latin typeface="Open Sans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BECA360-E4FF-4393-8C4D-ED7EEC82DC4B}"/>
              </a:ext>
            </a:extLst>
          </p:cNvPr>
          <p:cNvSpPr/>
          <p:nvPr/>
        </p:nvSpPr>
        <p:spPr>
          <a:xfrm>
            <a:off x="6436311" y="551289"/>
            <a:ext cx="5370989" cy="600164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555555"/>
                </a:solidFill>
                <a:latin typeface="Open Sans"/>
              </a:rPr>
              <a:t> </a:t>
            </a:r>
            <a:endParaRPr lang="el-GR" sz="1600" dirty="0">
              <a:solidFill>
                <a:srgbClr val="555555"/>
              </a:solidFill>
              <a:latin typeface="Open Sans"/>
            </a:endParaRPr>
          </a:p>
          <a:p>
            <a:r>
              <a:rPr lang="el-GR" sz="1600" b="1" i="1" dirty="0">
                <a:solidFill>
                  <a:srgbClr val="555555"/>
                </a:solidFill>
                <a:latin typeface="Open Sans"/>
              </a:rPr>
              <a:t>ε. η σκύλευση του νεκρού πολεμιστή</a:t>
            </a:r>
            <a:endParaRPr lang="el-GR" sz="1600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μεγάλη τιμή και δόξα για το νικητή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ατίμωση για το νεκρό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συμπλοκές γύρω από το σώμα του νεκρού</a:t>
            </a:r>
          </a:p>
          <a:p>
            <a:r>
              <a:rPr lang="el-GR" sz="1600" dirty="0">
                <a:solidFill>
                  <a:srgbClr val="555555"/>
                </a:solidFill>
                <a:latin typeface="Open Sans"/>
              </a:rPr>
              <a:t> </a:t>
            </a:r>
          </a:p>
          <a:p>
            <a:r>
              <a:rPr lang="el-GR" sz="1600" b="1" i="1" dirty="0" err="1">
                <a:solidFill>
                  <a:srgbClr val="555555"/>
                </a:solidFill>
                <a:latin typeface="Open Sans"/>
              </a:rPr>
              <a:t>στ</a:t>
            </a:r>
            <a:r>
              <a:rPr lang="el-GR" sz="1600" b="1" i="1" dirty="0">
                <a:solidFill>
                  <a:srgbClr val="555555"/>
                </a:solidFill>
                <a:latin typeface="Open Sans"/>
              </a:rPr>
              <a:t>. η μοίρα </a:t>
            </a:r>
            <a:r>
              <a:rPr lang="el-GR" sz="1600" dirty="0">
                <a:solidFill>
                  <a:srgbClr val="555555"/>
                </a:solidFill>
                <a:latin typeface="Open Sans"/>
              </a:rPr>
              <a:t>= το μερίδιο κάθε ανθρώπου στη ζωή, ό,τι του αναλογεί από χαρές και λύπες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το πιο σίγουρο που αναλογεί σε όλους τους ανθρώπους είναι ο θάνατος                                                                                                                                                                                                                                                            μοίρα = θάνατος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στο έπος ούτε θεοί, ούτε άνθρωποι μπορούν να ξεφύγουν από τη μοίρα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555555"/>
                </a:solidFill>
                <a:latin typeface="Open Sans"/>
              </a:rPr>
              <a:t>στον Όμηρο οι ήρωες παίρνουν ελεύθερα αυτό που τους έχει γράψει η μοίρα</a:t>
            </a:r>
          </a:p>
          <a:p>
            <a:r>
              <a:rPr lang="el-GR" sz="1600" b="1" i="1" dirty="0">
                <a:solidFill>
                  <a:srgbClr val="555555"/>
                </a:solidFill>
                <a:latin typeface="Open Sans"/>
              </a:rPr>
              <a:t>εδώ</a:t>
            </a:r>
            <a:r>
              <a:rPr lang="el-GR" sz="1600" dirty="0">
                <a:solidFill>
                  <a:srgbClr val="555555"/>
                </a:solidFill>
                <a:latin typeface="Open Sans"/>
              </a:rPr>
              <a:t>: η μοίρα θεωρείται παντοδύναμη (</a:t>
            </a:r>
            <a:r>
              <a:rPr lang="el-GR" sz="1600" dirty="0" err="1">
                <a:solidFill>
                  <a:srgbClr val="555555"/>
                </a:solidFill>
                <a:latin typeface="Open Sans"/>
              </a:rPr>
              <a:t>στ</a:t>
            </a:r>
            <a:r>
              <a:rPr lang="el-GR" sz="1600" dirty="0">
                <a:solidFill>
                  <a:srgbClr val="555555"/>
                </a:solidFill>
                <a:latin typeface="Open Sans"/>
              </a:rPr>
              <a:t>. 853)</a:t>
            </a:r>
          </a:p>
          <a:p>
            <a:r>
              <a:rPr lang="el-GR" sz="1600" dirty="0">
                <a:solidFill>
                  <a:srgbClr val="555555"/>
                </a:solidFill>
                <a:latin typeface="Open Sans"/>
              </a:rPr>
              <a:t>        ο Πάτροκλος αποδίδει το θάνατό του στη μοίρα (</a:t>
            </a:r>
            <a:r>
              <a:rPr lang="el-GR" sz="1600" dirty="0" err="1">
                <a:solidFill>
                  <a:srgbClr val="555555"/>
                </a:solidFill>
                <a:latin typeface="Open Sans"/>
              </a:rPr>
              <a:t>στ</a:t>
            </a:r>
            <a:r>
              <a:rPr lang="el-GR" sz="1600" dirty="0">
                <a:solidFill>
                  <a:srgbClr val="555555"/>
                </a:solidFill>
                <a:latin typeface="Open Sans"/>
              </a:rPr>
              <a:t>. 849)</a:t>
            </a:r>
          </a:p>
          <a:p>
            <a:r>
              <a:rPr lang="el-GR" sz="1600" b="1" i="1" dirty="0">
                <a:solidFill>
                  <a:srgbClr val="555555"/>
                </a:solidFill>
                <a:latin typeface="Open Sans"/>
              </a:rPr>
              <a:t> </a:t>
            </a:r>
            <a:endParaRPr lang="el-GR" sz="1600" dirty="0">
              <a:solidFill>
                <a:srgbClr val="555555"/>
              </a:solidFill>
              <a:latin typeface="Open Sans"/>
            </a:endParaRPr>
          </a:p>
          <a:p>
            <a:r>
              <a:rPr lang="el-GR" sz="1600" b="1" i="1" dirty="0">
                <a:solidFill>
                  <a:srgbClr val="555555"/>
                </a:solidFill>
                <a:latin typeface="Open Sans"/>
              </a:rPr>
              <a:t>ζ. οι προφητικές ικανότητες των μελλοθάνατων</a:t>
            </a:r>
            <a:endParaRPr lang="el-GR" sz="1600" dirty="0">
              <a:solidFill>
                <a:srgbClr val="555555"/>
              </a:solidFill>
              <a:latin typeface="Open Sans"/>
            </a:endParaRPr>
          </a:p>
          <a:p>
            <a:r>
              <a:rPr lang="el-GR" sz="1600" b="1" i="1" dirty="0">
                <a:solidFill>
                  <a:srgbClr val="555555"/>
                </a:solidFill>
                <a:latin typeface="Open Sans"/>
              </a:rPr>
              <a:t>εδώ</a:t>
            </a:r>
            <a:r>
              <a:rPr lang="el-GR" sz="1600" dirty="0">
                <a:solidFill>
                  <a:srgbClr val="555555"/>
                </a:solidFill>
                <a:latin typeface="Open Sans"/>
              </a:rPr>
              <a:t>: ο Πάτροκλος προφητεύει το θάνατο του Έκτορα από τον Αχιλλέα</a:t>
            </a:r>
          </a:p>
          <a:p>
            <a:r>
              <a:rPr lang="el-GR" sz="1600" b="1" i="1" dirty="0">
                <a:solidFill>
                  <a:srgbClr val="555555"/>
                </a:solidFill>
                <a:latin typeface="Open Sans"/>
              </a:rPr>
              <a:t> </a:t>
            </a:r>
            <a:endParaRPr lang="el-GR" sz="1600" dirty="0">
              <a:solidFill>
                <a:srgbClr val="555555"/>
              </a:solidFill>
              <a:latin typeface="Open Sans"/>
            </a:endParaRPr>
          </a:p>
          <a:p>
            <a:r>
              <a:rPr lang="el-GR" sz="1600" b="1" i="1" dirty="0">
                <a:solidFill>
                  <a:srgbClr val="555555"/>
                </a:solidFill>
                <a:latin typeface="Open Sans"/>
              </a:rPr>
              <a:t>η. η ψυχή: </a:t>
            </a:r>
            <a:r>
              <a:rPr lang="el-GR" sz="1600" dirty="0">
                <a:solidFill>
                  <a:srgbClr val="555555"/>
                </a:solidFill>
                <a:latin typeface="Open Sans"/>
              </a:rPr>
              <a:t>οι ψυχές των νεκρών κατεβαίνουν στον Άδη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67662751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8BBAF235-DE37-45CB-AC16-CF020E539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1" y="143939"/>
            <a:ext cx="4903618" cy="658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23A6E17-A601-45A1-B663-E2AE5FBBDF29}"/>
              </a:ext>
            </a:extLst>
          </p:cNvPr>
          <p:cNvSpPr/>
          <p:nvPr/>
        </p:nvSpPr>
        <p:spPr>
          <a:xfrm>
            <a:off x="5532528" y="376846"/>
            <a:ext cx="371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solidFill>
                  <a:srgbClr val="222222"/>
                </a:solidFill>
                <a:latin typeface="Arial" panose="020B0604020202020204" pitchFamily="34" charset="0"/>
              </a:rPr>
              <a:t>Όμηρος</a:t>
            </a:r>
            <a:r>
              <a:rPr lang="el-GR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l-GR" dirty="0">
                <a:solidFill>
                  <a:srgbClr val="0B0080"/>
                </a:solidFill>
                <a:latin typeface="Arial" panose="020B0604020202020204" pitchFamily="34" charset="0"/>
                <a:hlinkClick r:id="rId3" tooltip="1663"/>
              </a:rPr>
              <a:t>1663</a:t>
            </a:r>
            <a:r>
              <a:rPr lang="el-GR" dirty="0">
                <a:solidFill>
                  <a:srgbClr val="222222"/>
                </a:solidFill>
                <a:latin typeface="Arial" panose="020B0604020202020204" pitchFamily="34" charset="0"/>
              </a:rPr>
              <a:t>. Έργο του </a:t>
            </a:r>
            <a:r>
              <a:rPr lang="el-GR" u="sng" dirty="0" err="1">
                <a:solidFill>
                  <a:srgbClr val="0B0080"/>
                </a:solidFill>
                <a:latin typeface="Arial" panose="020B0604020202020204" pitchFamily="34" charset="0"/>
                <a:hlinkClick r:id="rId4"/>
              </a:rPr>
              <a:t>Ρέμπραν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862865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FD6AD2A9-0A19-431F-B6B4-BA3F6FCD0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7" y="0"/>
            <a:ext cx="9105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6F8AE91-2305-45D2-911F-E5A8F6146FFC}"/>
              </a:ext>
            </a:extLst>
          </p:cNvPr>
          <p:cNvSpPr/>
          <p:nvPr/>
        </p:nvSpPr>
        <p:spPr>
          <a:xfrm>
            <a:off x="9315692" y="4983691"/>
            <a:ext cx="2234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i="1" dirty="0">
                <a:solidFill>
                  <a:srgbClr val="222222"/>
                </a:solidFill>
                <a:latin typeface="Arial" panose="020B0604020202020204" pitchFamily="34" charset="0"/>
              </a:rPr>
              <a:t>Η αποθέωση του Ομήρου. </a:t>
            </a:r>
          </a:p>
          <a:p>
            <a:r>
              <a:rPr lang="el-GR" sz="1400" i="1" dirty="0">
                <a:solidFill>
                  <a:srgbClr val="222222"/>
                </a:solidFill>
                <a:latin typeface="Arial" panose="020B0604020202020204" pitchFamily="34" charset="0"/>
              </a:rPr>
              <a:t>Στα πόδια του η </a:t>
            </a:r>
            <a:r>
              <a:rPr lang="el-GR" sz="1400" i="1" dirty="0" err="1">
                <a:solidFill>
                  <a:srgbClr val="222222"/>
                </a:solidFill>
                <a:latin typeface="Arial" panose="020B0604020202020204" pitchFamily="34" charset="0"/>
              </a:rPr>
              <a:t>Ιλιάδα</a:t>
            </a:r>
            <a:r>
              <a:rPr lang="el-GR" sz="1400" i="1" dirty="0">
                <a:solidFill>
                  <a:srgbClr val="222222"/>
                </a:solidFill>
                <a:latin typeface="Arial" panose="020B0604020202020204" pitchFamily="34" charset="0"/>
              </a:rPr>
              <a:t> και η Οδύσσεια</a:t>
            </a:r>
            <a:endParaRPr lang="el-GR" sz="1400" i="1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48762AB-9362-44BE-B7EA-14898559B1E4}"/>
              </a:ext>
            </a:extLst>
          </p:cNvPr>
          <p:cNvSpPr/>
          <p:nvPr/>
        </p:nvSpPr>
        <p:spPr>
          <a:xfrm>
            <a:off x="9179743" y="6189249"/>
            <a:ext cx="23702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i="1" u="sng" dirty="0">
                <a:latin typeface="Arial" panose="020B0604020202020204" pitchFamily="34" charset="0"/>
                <a:hlinkClick r:id="rId3" tooltip="w:el:Ζαν Ωγκύστ Ντομινίκ Ενγκ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Ζαν </a:t>
            </a:r>
            <a:r>
              <a:rPr lang="el-GR" sz="1400" i="1" u="sng" dirty="0" err="1">
                <a:latin typeface="Arial" panose="020B0604020202020204" pitchFamily="34" charset="0"/>
                <a:hlinkClick r:id="rId3" tooltip="w:el:Ζαν Ωγκύστ Ντομινίκ Ενγκ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Ωγκύστ</a:t>
            </a:r>
            <a:r>
              <a:rPr lang="el-GR" sz="1400" i="1" u="sng" dirty="0">
                <a:latin typeface="Arial" panose="020B0604020202020204" pitchFamily="34" charset="0"/>
                <a:hlinkClick r:id="rId3" tooltip="w:el:Ζαν Ωγκύστ Ντομινίκ Ενγκ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l-GR" sz="1400" i="1" u="sng" dirty="0" err="1">
                <a:latin typeface="Arial" panose="020B0604020202020204" pitchFamily="34" charset="0"/>
                <a:hlinkClick r:id="rId3" tooltip="w:el:Ζαν Ωγκύστ Ντομινίκ Ενγκ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Ντομινίκ</a:t>
            </a:r>
            <a:r>
              <a:rPr lang="el-GR" sz="1400" i="1" u="sng" dirty="0">
                <a:latin typeface="Arial" panose="020B0604020202020204" pitchFamily="34" charset="0"/>
                <a:hlinkClick r:id="rId3" tooltip="w:el:Ζαν Ωγκύστ Ντομινίκ Ενγκ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l-GR" sz="1400" i="1" u="sng" dirty="0" err="1">
                <a:latin typeface="Arial" panose="020B0604020202020204" pitchFamily="34" charset="0"/>
                <a:hlinkClick r:id="rId3" tooltip="w:el:Ζαν Ωγκύστ Ντομινίκ Ενγκ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Ενγκρ</a:t>
            </a:r>
            <a:endParaRPr lang="el-GR" sz="1400" i="1" u="sng" dirty="0"/>
          </a:p>
        </p:txBody>
      </p:sp>
    </p:spTree>
    <p:extLst>
      <p:ext uri="{BB962C8B-B14F-4D97-AF65-F5344CB8AC3E}">
        <p14:creationId xmlns:p14="http://schemas.microsoft.com/office/powerpoint/2010/main" val="301748942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15F0D83-6F2C-4760-8E86-164EFC9C97E0}"/>
              </a:ext>
            </a:extLst>
          </p:cNvPr>
          <p:cNvSpPr/>
          <p:nvPr/>
        </p:nvSpPr>
        <p:spPr>
          <a:xfrm>
            <a:off x="2843812" y="167326"/>
            <a:ext cx="7853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rgbClr val="FF0000"/>
                </a:solidFill>
                <a:latin typeface="Segoe UI" panose="020B0502040204020203" pitchFamily="34" charset="0"/>
              </a:rPr>
              <a:t>Ραψωδία Π 1-100 </a:t>
            </a:r>
          </a:p>
          <a:p>
            <a:pPr algn="ctr"/>
            <a:r>
              <a:rPr lang="el-GR" dirty="0">
                <a:solidFill>
                  <a:srgbClr val="FF0000"/>
                </a:solidFill>
                <a:latin typeface="Segoe UI" panose="020B0502040204020203" pitchFamily="34" charset="0"/>
              </a:rPr>
              <a:t>Ο Αχιλλέας υποχωρεί στις παρακλήσεις του Πάτροκλου (ανάγνωση)</a:t>
            </a:r>
            <a:endParaRPr lang="el-GR" b="0" i="0" dirty="0">
              <a:solidFill>
                <a:srgbClr val="FF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026" name="Picture 2" descr="Αχιλλέας-Πάτροκλος">
            <a:extLst>
              <a:ext uri="{FF2B5EF4-FFF2-40B4-BE49-F238E27FC236}">
                <a16:creationId xmlns:a16="http://schemas.microsoft.com/office/drawing/2014/main" id="{67DFDC1C-7BE8-4372-9716-58F46673F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946" y="958788"/>
            <a:ext cx="6946900" cy="58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1504EEE2-9A5C-4FF5-BD01-DD152212F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73" y="5922515"/>
            <a:ext cx="3913251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 Αχιλλέας φροντίζει το πληγωμένο χέρι του Πάτροκλου.</a:t>
            </a:r>
            <a:br>
              <a:rPr kumimoji="0" lang="el-GR" alt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l-GR" altLang="el-G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Ερυθρόμορφη κύλικα του Ζωγράφου του Σωσία, 500 π.Χ. περίπου. </a:t>
            </a:r>
            <a:r>
              <a:rPr kumimoji="0" lang="el-GR" altLang="el-GR" sz="1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     </a:t>
            </a:r>
            <a:br>
              <a:rPr kumimoji="0" lang="el-GR" alt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l-GR" altLang="el-G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Βερολίνο, Κρατικό Μουσείο</a:t>
            </a:r>
            <a:r>
              <a:rPr kumimoji="0" lang="el-GR" alt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l-G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δεσμός">
            <a:hlinkClick r:id="rId3" tooltip="Δες περισσότερα"/>
            <a:extLst>
              <a:ext uri="{FF2B5EF4-FFF2-40B4-BE49-F238E27FC236}">
                <a16:creationId xmlns:a16="http://schemas.microsoft.com/office/drawing/2014/main" id="{CBFB10AE-213D-49EE-806D-97109AF59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849" y="5922515"/>
            <a:ext cx="4762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81358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DBFC75C-7B81-4383-AED7-6271986BC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8" y="185505"/>
            <a:ext cx="6249140" cy="650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FD117EC-254E-4AA0-A354-97E0E3B963E1}"/>
              </a:ext>
            </a:extLst>
          </p:cNvPr>
          <p:cNvSpPr/>
          <p:nvPr/>
        </p:nvSpPr>
        <p:spPr>
          <a:xfrm>
            <a:off x="6764784" y="3047196"/>
            <a:ext cx="46962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Ο Πάτροκλος φοράει τα άρματα του Αχιλλέα.</a:t>
            </a:r>
          </a:p>
          <a:p>
            <a:pPr algn="just"/>
            <a:endParaRPr lang="el-G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b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Στέκει μπροστά στο βωμό κρατώντας φιάλη και στρέφει το βλέμμα προς τον καθισμένο Αχιλλέα, που κάνει σπονδή για τον καλό γυρισμό του.</a:t>
            </a:r>
          </a:p>
          <a:p>
            <a:pPr algn="just"/>
            <a:endParaRPr lang="el-G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b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Ερυθρόμορφη 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</a:rPr>
              <a:t>στάμνος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 του Ζωγράφου του 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</a:rPr>
              <a:t>Κλεοφράδη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, γύρω στο 480 π.Χ. Ρώμη, Βίλα Τζούλια</a:t>
            </a:r>
          </a:p>
          <a:p>
            <a:pPr algn="just"/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 algn="just"/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1150853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1E58974-C0AF-4C9A-8611-E9A2FE803092}"/>
              </a:ext>
            </a:extLst>
          </p:cNvPr>
          <p:cNvSpPr/>
          <p:nvPr/>
        </p:nvSpPr>
        <p:spPr>
          <a:xfrm>
            <a:off x="3320247" y="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Segoe UI" panose="020B0502040204020203" pitchFamily="34" charset="0"/>
              </a:rPr>
              <a:t>Ραψωδία Π 684-867 </a:t>
            </a:r>
          </a:p>
          <a:p>
            <a:r>
              <a:rPr lang="el-GR" dirty="0">
                <a:solidFill>
                  <a:srgbClr val="FF0000"/>
                </a:solidFill>
                <a:latin typeface="Segoe UI" panose="020B0502040204020203" pitchFamily="34" charset="0"/>
              </a:rPr>
              <a:t>Το κύκνειο άσμα και ο θάνατος του Πάτροκλου</a:t>
            </a:r>
          </a:p>
          <a:p>
            <a:br>
              <a:rPr lang="el-GR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3074" name="Picture 2" descr="Ο Έκτορας στα αριστερά, ο Γλαύκος στα δεξιά και στο άρμα ο ηνίοχος Κεβριόνης">
            <a:extLst>
              <a:ext uri="{FF2B5EF4-FFF2-40B4-BE49-F238E27FC236}">
                <a16:creationId xmlns:a16="http://schemas.microsoft.com/office/drawing/2014/main" id="{8A0D2891-E162-4AB7-A841-8FAD51D2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5" y="772357"/>
            <a:ext cx="11558727" cy="51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A3C8E6A-DD19-43DE-95EF-D7DDCD46669D}"/>
              </a:ext>
            </a:extLst>
          </p:cNvPr>
          <p:cNvSpPr/>
          <p:nvPr/>
        </p:nvSpPr>
        <p:spPr>
          <a:xfrm>
            <a:off x="204185" y="59626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Ο </a:t>
            </a:r>
            <a:r>
              <a:rPr lang="el-GR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Κεβριόνης</a:t>
            </a:r>
            <a:r>
              <a:rPr 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 πάνω στο άρμα. Τον πλαισιώνουν ο Έκτορας και ο Γλαύκος.</a:t>
            </a:r>
            <a:br>
              <a:rPr lang="el-GR" sz="1200" dirty="0"/>
            </a:br>
            <a:r>
              <a:rPr 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Μελανόμορφη υδρία, αποδίδεται στον ζωγράφο του Λονδίνου, 575-550 π.Χ.</a:t>
            </a:r>
            <a:br>
              <a:rPr lang="el-GR" sz="1200" dirty="0"/>
            </a:br>
            <a:r>
              <a:rPr 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Λονδίνο, Βρετανικό Μουσείο 1861,0425.43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9385657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Θάνατος Πάτροκλου">
            <a:extLst>
              <a:ext uri="{FF2B5EF4-FFF2-40B4-BE49-F238E27FC236}">
                <a16:creationId xmlns:a16="http://schemas.microsoft.com/office/drawing/2014/main" id="{CBAC3D6F-1234-480B-84E7-50BADADF9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8" y="151104"/>
            <a:ext cx="10752152" cy="505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960C16D-D219-4F27-B5D8-4366F88F23BA}"/>
              </a:ext>
            </a:extLst>
          </p:cNvPr>
          <p:cNvSpPr/>
          <p:nvPr/>
        </p:nvSpPr>
        <p:spPr>
          <a:xfrm>
            <a:off x="105238" y="520267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Σύμφωνα με πιθανή ερμηνεία Αχαιοί πολεμιστές (Αχιλλέας, Μενέλαος, </a:t>
            </a:r>
            <a:r>
              <a:rPr lang="el-GR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Αίαντας</a:t>
            </a:r>
            <a:r>
              <a:rPr 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Τελαμώνιος</a:t>
            </a:r>
            <a:r>
              <a:rPr 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) σηκώνουν τον νεκρό Πάτροκλο, αφού πλέον έχει εμφανιστεί ο Αχιλλέας κραυγάζοντας στους Τρώες. Ο Πάτροκλος είναι καλυμμένος με πλούσιο πλουμιστό ύφασμα, ενώ η ψυχή του πετάει ελεύθερη τριγύρω σαν πάνοπλος πολεμιστής.</a:t>
            </a:r>
          </a:p>
          <a:p>
            <a:pPr algn="just"/>
            <a:br>
              <a:rPr lang="el-GR" sz="1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l-GR" sz="1200" i="1" dirty="0">
                <a:solidFill>
                  <a:srgbClr val="FF0000"/>
                </a:solidFill>
                <a:latin typeface="Calibri" panose="020F0502020204030204" pitchFamily="34" charset="0"/>
              </a:rPr>
              <a:t>Ερυθρόμορφος </a:t>
            </a:r>
            <a:r>
              <a:rPr lang="el-GR" sz="12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ερυθρόμορφος</a:t>
            </a:r>
            <a:r>
              <a:rPr lang="el-GR" sz="12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l-GR" sz="12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καλυκωτός</a:t>
            </a:r>
            <a:r>
              <a:rPr lang="el-GR" sz="1200" i="1" dirty="0">
                <a:solidFill>
                  <a:srgbClr val="FF0000"/>
                </a:solidFill>
                <a:latin typeface="Calibri" panose="020F0502020204030204" pitchFamily="34" charset="0"/>
              </a:rPr>
              <a:t> κρατήρας της ομάδας </a:t>
            </a:r>
            <a:r>
              <a:rPr lang="el-GR" sz="12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Pezzino</a:t>
            </a:r>
            <a:r>
              <a:rPr lang="el-GR" sz="1200" i="1" dirty="0">
                <a:solidFill>
                  <a:srgbClr val="FF0000"/>
                </a:solidFill>
                <a:latin typeface="Calibri" panose="020F0502020204030204" pitchFamily="34" charset="0"/>
              </a:rPr>
              <a:t>, περίπου 500 π.Χ.</a:t>
            </a:r>
          </a:p>
          <a:p>
            <a:pPr algn="just"/>
            <a:r>
              <a:rPr lang="el-GR" sz="1200" i="1" dirty="0" err="1">
                <a:solidFill>
                  <a:srgbClr val="FF0000"/>
                </a:solidFill>
                <a:latin typeface="Calibri" panose="020F0502020204030204" pitchFamily="34" charset="0"/>
              </a:rPr>
              <a:t>Ακράγας</a:t>
            </a:r>
            <a:r>
              <a:rPr lang="el-GR" sz="1200" i="1" dirty="0">
                <a:solidFill>
                  <a:srgbClr val="FF0000"/>
                </a:solidFill>
                <a:latin typeface="Calibri" panose="020F0502020204030204" pitchFamily="34" charset="0"/>
              </a:rPr>
              <a:t>, Αρχαιολογικό Μουσείο</a:t>
            </a:r>
          </a:p>
          <a:p>
            <a:pPr algn="just"/>
            <a:r>
              <a:rPr lang="el-GR" sz="1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9440994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DA7A88D-1A77-4785-B6A1-668C37EF4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25" y="124472"/>
            <a:ext cx="857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60375E5-8E2B-4011-8ED6-395C64B7582C}"/>
              </a:ext>
            </a:extLst>
          </p:cNvPr>
          <p:cNvSpPr/>
          <p:nvPr/>
        </p:nvSpPr>
        <p:spPr>
          <a:xfrm>
            <a:off x="393577" y="54939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i="1" dirty="0">
                <a:solidFill>
                  <a:srgbClr val="FF0000"/>
                </a:solidFill>
                <a:latin typeface="HelveticaNeue-Light"/>
              </a:rPr>
              <a:t>Θάνατος Πάτροκλου. Αττική μελανόμορφη κύλικα του αγγειογράφου Εξηκία, περίπου 530 π.Χ.</a:t>
            </a:r>
            <a:endParaRPr lang="el-G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5583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Πρότυπο σχεδίασης καπετάνιος στα σύννεφ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572_TF03460508" id="{46E6353A-13D4-4437-8537-DE9132E197EE}" vid="{0D2EE426-711F-461A-A7D8-180C3064EE9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Διαφάνειες με σχέδιο πλοήγησης στα σύννεφα</Template>
  <TotalTime>242</TotalTime>
  <Words>1453</Words>
  <Application>Microsoft Office PowerPoint</Application>
  <PresentationFormat>Ευρεία οθόνη</PresentationFormat>
  <Paragraphs>189</Paragraphs>
  <Slides>23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</vt:lpstr>
      <vt:lpstr>HelveticaNeue-Light</vt:lpstr>
      <vt:lpstr>Open Sans</vt:lpstr>
      <vt:lpstr>Segoe UI</vt:lpstr>
      <vt:lpstr>Tahoma</vt:lpstr>
      <vt:lpstr>Πρότυπο σχεδίασης καπετάνιος στα σύννεφα</vt:lpstr>
      <vt:lpstr>ΙΛΙΑΔΑ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ΙΛΙΑΔΑ</dc:title>
  <dc:creator>User</dc:creator>
  <cp:lastModifiedBy>User</cp:lastModifiedBy>
  <cp:revision>18</cp:revision>
  <dcterms:created xsi:type="dcterms:W3CDTF">2020-02-16T20:16:50Z</dcterms:created>
  <dcterms:modified xsi:type="dcterms:W3CDTF">2021-04-16T21:04:42Z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