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29"/>
  </p:notesMasterIdLst>
  <p:handoutMasterIdLst>
    <p:handoutMasterId r:id="rId30"/>
  </p:handoutMasterIdLst>
  <p:sldIdLst>
    <p:sldId id="265" r:id="rId5"/>
    <p:sldId id="281" r:id="rId6"/>
    <p:sldId id="270" r:id="rId7"/>
    <p:sldId id="271" r:id="rId8"/>
    <p:sldId id="292" r:id="rId9"/>
    <p:sldId id="272" r:id="rId10"/>
    <p:sldId id="277" r:id="rId11"/>
    <p:sldId id="273" r:id="rId12"/>
    <p:sldId id="274" r:id="rId13"/>
    <p:sldId id="275" r:id="rId14"/>
    <p:sldId id="276" r:id="rId15"/>
    <p:sldId id="279" r:id="rId16"/>
    <p:sldId id="280" r:id="rId17"/>
    <p:sldId id="278" r:id="rId18"/>
    <p:sldId id="282" r:id="rId19"/>
    <p:sldId id="283" r:id="rId20"/>
    <p:sldId id="284" r:id="rId21"/>
    <p:sldId id="288" r:id="rId22"/>
    <p:sldId id="287" r:id="rId23"/>
    <p:sldId id="286" r:id="rId24"/>
    <p:sldId id="285" r:id="rId25"/>
    <p:sldId id="289" r:id="rId26"/>
    <p:sldId id="291" r:id="rId27"/>
    <p:sldId id="290" r:id="rId28"/>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6" d="100"/>
          <a:sy n="86" d="100"/>
        </p:scale>
        <p:origin x="562" y="67"/>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1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CA73E0F-E9B6-4A94-B212-04671FBC8BDE}" type="datetime1">
              <a:rPr lang="el-GR" smtClean="0"/>
              <a:t>19/3/2021</a:t>
            </a:fld>
            <a:endParaRPr lang="en-US"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78FE58C-C1A6-4C4C-90C2-B7F5B0504B2D}" type="slidenum">
              <a:rPr lang="el-GR" smtClean="0"/>
              <a:t>‹#›</a:t>
            </a:fld>
            <a:endParaRPr lang="el-GR" dirty="0"/>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9D581219-5D16-4227-B4C4-93AD478D4730}" type="datetime1">
              <a:rPr lang="el-GR" smtClean="0"/>
              <a:t>19/3/2021</a:t>
            </a:fld>
            <a:endParaRPr lang="en-US"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 dirty="0"/>
              <a:t>Στυλ υποδείγματος κειμένου</a:t>
            </a:r>
          </a:p>
          <a:p>
            <a:pPr lvl="1" rtl="0"/>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10E1E9A-E921-4174-A0FC-51868D7AC568}" type="slidenum">
              <a:rPr lang="el-GR" noProof="0" smtClean="0"/>
              <a:t>‹#›</a:t>
            </a:fld>
            <a:endParaRPr lang="el-GR" noProof="0" dirty="0"/>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10E1E9A-E921-4174-A0FC-51868D7AC568}" type="slidenum">
              <a:rPr lang="el-GR" noProof="0" smtClean="0"/>
              <a:t>1</a:t>
            </a:fld>
            <a:endParaRPr lang="el-GR" noProof="0" dirty="0"/>
          </a:p>
        </p:txBody>
      </p:sp>
    </p:spTree>
    <p:extLst>
      <p:ext uri="{BB962C8B-B14F-4D97-AF65-F5344CB8AC3E}">
        <p14:creationId xmlns:p14="http://schemas.microsoft.com/office/powerpoint/2010/main" val="2607618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041400"/>
            <a:ext cx="9144000" cy="2387600"/>
          </a:xfrm>
        </p:spPr>
        <p:txBody>
          <a:bodyPr rtlCol="0" anchor="b"/>
          <a:lstStyle>
            <a:lvl1pPr algn="ctr">
              <a:defRPr sz="6000"/>
            </a:lvl1pPr>
          </a:lstStyle>
          <a:p>
            <a:pPr rtl="0"/>
            <a:r>
              <a:rPr lang="el-GR"/>
              <a:t>Κάντε κλικ για να επεξεργαστείτε τον τίτλο υποδείγματος</a:t>
            </a:r>
            <a:endParaRPr lang="el" dirty="0"/>
          </a:p>
        </p:txBody>
      </p:sp>
      <p:sp>
        <p:nvSpPr>
          <p:cNvPr id="3" name="Υπότιτλος 2"/>
          <p:cNvSpPr>
            <a:spLocks noGrp="1"/>
          </p:cNvSpPr>
          <p:nvPr>
            <p:ph type="subTitle" idx="1"/>
          </p:nvPr>
        </p:nvSpPr>
        <p:spPr>
          <a:xfrm>
            <a:off x="1524000" y="3602038"/>
            <a:ext cx="9144000" cy="1655762"/>
          </a:xfrm>
        </p:spPr>
        <p:txBody>
          <a:bodyPr rtlCol="0"/>
          <a:lstStyle>
            <a:lvl1pPr marL="0" indent="0" algn="ctr" rtl="0">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rtl="0"/>
            <a:r>
              <a:rPr lang="el-GR"/>
              <a:t>Κάντε κλικ για να επεξεργαστείτε τον υπότιτλο του υποδείγματος</a:t>
            </a:r>
            <a:endParaRPr lang="el" dirty="0"/>
          </a:p>
        </p:txBody>
      </p:sp>
      <p:sp>
        <p:nvSpPr>
          <p:cNvPr id="4" name="Θέση ημερομηνίας 3"/>
          <p:cNvSpPr>
            <a:spLocks noGrp="1"/>
          </p:cNvSpPr>
          <p:nvPr>
            <p:ph type="dt" sz="half" idx="10"/>
          </p:nvPr>
        </p:nvSpPr>
        <p:spPr/>
        <p:txBody>
          <a:bodyPr rtlCol="0"/>
          <a:lstStyle/>
          <a:p>
            <a:pPr rtl="0"/>
            <a:fld id="{48F2E976-C45A-4B45-922E-F952A9E438A5}" type="datetime1">
              <a:rPr lang="el-GR" noProof="0" smtClean="0"/>
              <a:t>19/3/2021</a:t>
            </a:fld>
            <a:endParaRPr lang="el-GR" noProof="0" dirty="0"/>
          </a:p>
        </p:txBody>
      </p:sp>
      <p:sp>
        <p:nvSpPr>
          <p:cNvPr id="5" name="Θέση υποσέλιδου 4"/>
          <p:cNvSpPr>
            <a:spLocks noGrp="1"/>
          </p:cNvSpPr>
          <p:nvPr>
            <p:ph type="ftr" sz="quarter" idx="11"/>
          </p:nvPr>
        </p:nvSpPr>
        <p:spPr/>
        <p:txBody>
          <a:bodyPr rtlCol="0"/>
          <a:lstStyle/>
          <a:p>
            <a:pPr rtl="0"/>
            <a:r>
              <a:rPr lang="el"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646705622"/>
      </p:ext>
    </p:extLst>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 dirty="0"/>
              <a:t>Κάντε κλικ για να επεξεργαστείτε το Στυλ κύριου τίτλου</a:t>
            </a:r>
          </a:p>
        </p:txBody>
      </p:sp>
      <p:sp>
        <p:nvSpPr>
          <p:cNvPr id="3" name="Θέση κατακόρυφου κειμένου 2"/>
          <p:cNvSpPr>
            <a:spLocks noGrp="1"/>
          </p:cNvSpPr>
          <p:nvPr>
            <p:ph type="body" orient="vert" idx="1" hasCustomPrompt="1"/>
          </p:nvPr>
        </p:nvSpPr>
        <p:spPr>
          <a:xfrm>
            <a:off x="1562100" y="1825625"/>
            <a:ext cx="9791700" cy="4351338"/>
          </a:xfrm>
        </p:spPr>
        <p:txBody>
          <a:bodyPr vert="eaVert" rtlCol="0"/>
          <a:lstStyle>
            <a:lvl1pPr rtl="0">
              <a:defRPr/>
            </a:lvl1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4" name="Θέση ημερομηνίας 3"/>
          <p:cNvSpPr>
            <a:spLocks noGrp="1"/>
          </p:cNvSpPr>
          <p:nvPr>
            <p:ph type="dt" sz="half" idx="10"/>
          </p:nvPr>
        </p:nvSpPr>
        <p:spPr/>
        <p:txBody>
          <a:bodyPr rtlCol="0"/>
          <a:lstStyle/>
          <a:p>
            <a:pPr rtl="0"/>
            <a:fld id="{5ED9D313-CF09-4D81-91EB-DADF059F6676}" type="datetime1">
              <a:rPr lang="el-GR" smtClean="0"/>
              <a:t>19/3/2021</a:t>
            </a:fld>
            <a:endParaRPr lang="en-US" dirty="0"/>
          </a:p>
        </p:txBody>
      </p:sp>
      <p:sp>
        <p:nvSpPr>
          <p:cNvPr id="5" name="Θέση υποσέλιδου 4"/>
          <p:cNvSpPr>
            <a:spLocks noGrp="1"/>
          </p:cNvSpPr>
          <p:nvPr>
            <p:ph type="ftr" sz="quarter" idx="11"/>
          </p:nvPr>
        </p:nvSpPr>
        <p:spPr/>
        <p:txBody>
          <a:bodyPr rtlCol="0"/>
          <a:lstStyle/>
          <a:p>
            <a:pPr rtl="0"/>
            <a:r>
              <a:rPr lang="el"/>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2821885217"/>
      </p:ext>
    </p:extLst>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rtlCol="0"/>
          <a:lstStyle/>
          <a:p>
            <a:pPr rtl="0"/>
            <a:r>
              <a:rPr lang="el-GR"/>
              <a:t>Κάντε κλικ για να επεξεργαστείτε τον τίτλο υποδείγματος</a:t>
            </a:r>
            <a:endParaRPr lang="el" dirty="0"/>
          </a:p>
        </p:txBody>
      </p:sp>
      <p:sp>
        <p:nvSpPr>
          <p:cNvPr id="3" name="Θέση κατακόρυφου κειμένου 2"/>
          <p:cNvSpPr>
            <a:spLocks noGrp="1"/>
          </p:cNvSpPr>
          <p:nvPr>
            <p:ph type="body" orient="vert" idx="1" hasCustomPrompt="1"/>
          </p:nvPr>
        </p:nvSpPr>
        <p:spPr>
          <a:xfrm>
            <a:off x="1562100" y="365125"/>
            <a:ext cx="7010400" cy="5811838"/>
          </a:xfrm>
        </p:spPr>
        <p:txBody>
          <a:bodyPr vert="eaVert" rtlCol="0"/>
          <a:lstStyle>
            <a:lvl1pPr rtl="0">
              <a:defRPr/>
            </a:lvl1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4" name="Θέση ημερομηνίας 3"/>
          <p:cNvSpPr>
            <a:spLocks noGrp="1"/>
          </p:cNvSpPr>
          <p:nvPr>
            <p:ph type="dt" sz="half" idx="10"/>
          </p:nvPr>
        </p:nvSpPr>
        <p:spPr/>
        <p:txBody>
          <a:bodyPr rtlCol="0"/>
          <a:lstStyle/>
          <a:p>
            <a:pPr rtl="0"/>
            <a:fld id="{1A70A923-44F9-4D91-8D19-DFB14B97F99B}" type="datetime1">
              <a:rPr lang="el-GR" smtClean="0"/>
              <a:t>19/3/2021</a:t>
            </a:fld>
            <a:endParaRPr lang="en-US" dirty="0"/>
          </a:p>
        </p:txBody>
      </p:sp>
      <p:sp>
        <p:nvSpPr>
          <p:cNvPr id="5" name="Θέση υποσέλιδου 4"/>
          <p:cNvSpPr>
            <a:spLocks noGrp="1"/>
          </p:cNvSpPr>
          <p:nvPr>
            <p:ph type="ftr" sz="quarter" idx="11"/>
          </p:nvPr>
        </p:nvSpPr>
        <p:spPr/>
        <p:txBody>
          <a:bodyPr rtlCol="0"/>
          <a:lstStyle/>
          <a:p>
            <a:pPr rtl="0"/>
            <a:r>
              <a:rPr lang="el"/>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3388830140"/>
      </p:ext>
    </p:extLst>
  </p:cSld>
  <p:clrMapOvr>
    <a:masterClrMapping/>
  </p:clrMapOvr>
  <p:transition>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Εικόνα με λεζάντα">
    <p:spTree>
      <p:nvGrpSpPr>
        <p:cNvPr id="1" name=""/>
        <p:cNvGrpSpPr/>
        <p:nvPr/>
      </p:nvGrpSpPr>
      <p:grpSpPr>
        <a:xfrm>
          <a:off x="0" y="0"/>
          <a:ext cx="0" cy="0"/>
          <a:chOff x="0" y="0"/>
          <a:chExt cx="0" cy="0"/>
        </a:xfrm>
      </p:grpSpPr>
      <p:sp>
        <p:nvSpPr>
          <p:cNvPr id="9" name="Τίτλος 1"/>
          <p:cNvSpPr>
            <a:spLocks noGrp="1"/>
          </p:cNvSpPr>
          <p:nvPr>
            <p:ph type="title" hasCustomPrompt="1"/>
          </p:nvPr>
        </p:nvSpPr>
        <p:spPr>
          <a:xfrm>
            <a:off x="1562100" y="457200"/>
            <a:ext cx="3932237" cy="1600200"/>
          </a:xfrm>
        </p:spPr>
        <p:txBody>
          <a:bodyPr rtlCol="0" anchor="b"/>
          <a:lstStyle>
            <a:lvl1pPr rtl="0">
              <a:defRPr sz="3200"/>
            </a:lvl1pPr>
          </a:lstStyle>
          <a:p>
            <a:pPr rtl="0"/>
            <a:r>
              <a:rPr lang="el" dirty="0"/>
              <a:t>Κάντε κλικ για να επεξεργαστείτε το Στυλ κύριου τίτλου</a:t>
            </a:r>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678904" y="987425"/>
            <a:ext cx="5678424"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a:t>Κάντε κλικ στο εικονίδιο για να προσθέσετε εικόνα</a:t>
            </a:r>
            <a:endParaRPr lang="el" dirty="0"/>
          </a:p>
        </p:txBody>
      </p:sp>
      <p:sp>
        <p:nvSpPr>
          <p:cNvPr id="8" name="Θέση κειμένου 3"/>
          <p:cNvSpPr>
            <a:spLocks noGrp="1"/>
          </p:cNvSpPr>
          <p:nvPr>
            <p:ph type="body" sz="half" idx="2" hasCustomPrompt="1"/>
          </p:nvPr>
        </p:nvSpPr>
        <p:spPr>
          <a:xfrm>
            <a:off x="1562100" y="2101850"/>
            <a:ext cx="3932237" cy="3759200"/>
          </a:xfrm>
        </p:spPr>
        <p:txBody>
          <a:bodyPr rtlCol="0"/>
          <a:lstStyle>
            <a:lvl1pPr marL="0" indent="0" rtl="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dirty="0"/>
              <a:t>Κάντε κλικ για επεξεργασία των στυλ κειμένου του υποδείγματος</a:t>
            </a:r>
            <a:endParaRPr lang="el" dirty="0"/>
          </a:p>
        </p:txBody>
      </p:sp>
      <p:sp>
        <p:nvSpPr>
          <p:cNvPr id="5" name="Θέση ημερομηνίας 4"/>
          <p:cNvSpPr>
            <a:spLocks noGrp="1"/>
          </p:cNvSpPr>
          <p:nvPr>
            <p:ph type="dt" sz="half" idx="10"/>
          </p:nvPr>
        </p:nvSpPr>
        <p:spPr/>
        <p:txBody>
          <a:bodyPr rtlCol="0"/>
          <a:lstStyle/>
          <a:p>
            <a:pPr rtl="0"/>
            <a:fld id="{E22D3A02-D8CC-4499-B4BE-EF05BC937816}" type="datetime1">
              <a:rPr lang="el-GR" smtClean="0"/>
              <a:t>19/3/2021</a:t>
            </a:fld>
            <a:endParaRPr lang="en-US" dirty="0"/>
          </a:p>
        </p:txBody>
      </p:sp>
      <p:sp>
        <p:nvSpPr>
          <p:cNvPr id="6" name="Θέση υποσέλιδου 5"/>
          <p:cNvSpPr>
            <a:spLocks noGrp="1"/>
          </p:cNvSpPr>
          <p:nvPr>
            <p:ph type="ftr" sz="quarter" idx="11"/>
          </p:nvPr>
        </p:nvSpPr>
        <p:spPr/>
        <p:txBody>
          <a:bodyPr rtlCol="0"/>
          <a:lstStyle/>
          <a:p>
            <a:pPr rtl="0"/>
            <a:r>
              <a:rPr lang="el" dirty="0"/>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3413888850"/>
      </p:ext>
    </p:extLst>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a:t>Κάντε κλικ για να επεξεργαστείτε τον τίτλο υποδείγματος</a:t>
            </a:r>
            <a:endParaRPr lang="el" dirty="0"/>
          </a:p>
        </p:txBody>
      </p:sp>
      <p:sp>
        <p:nvSpPr>
          <p:cNvPr id="3" name="Θέση περιεχομένου 2"/>
          <p:cNvSpPr>
            <a:spLocks noGrp="1"/>
          </p:cNvSpPr>
          <p:nvPr>
            <p:ph idx="1" hasCustomPrompt="1"/>
          </p:nvPr>
        </p:nvSpPr>
        <p:spPr/>
        <p:txBody>
          <a:bodyPr rtlCol="0"/>
          <a:lstStyle>
            <a:lvl1pPr rtl="0">
              <a:defRPr/>
            </a:lvl1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4" name="Θέση ημερομηνίας 3"/>
          <p:cNvSpPr>
            <a:spLocks noGrp="1"/>
          </p:cNvSpPr>
          <p:nvPr>
            <p:ph type="dt" sz="half" idx="10"/>
          </p:nvPr>
        </p:nvSpPr>
        <p:spPr/>
        <p:txBody>
          <a:bodyPr rtlCol="0"/>
          <a:lstStyle/>
          <a:p>
            <a:pPr rtl="0"/>
            <a:fld id="{55893994-6F7D-4890-B9AC-2FDE1F7F67C0}" type="datetime1">
              <a:rPr lang="el-GR" smtClean="0"/>
              <a:t>19/3/2021</a:t>
            </a:fld>
            <a:endParaRPr lang="en-US" dirty="0"/>
          </a:p>
        </p:txBody>
      </p:sp>
      <p:sp>
        <p:nvSpPr>
          <p:cNvPr id="5" name="Θέση υποσέλιδου 4"/>
          <p:cNvSpPr>
            <a:spLocks noGrp="1"/>
          </p:cNvSpPr>
          <p:nvPr>
            <p:ph type="ftr" sz="quarter" idx="11"/>
          </p:nvPr>
        </p:nvSpPr>
        <p:spPr/>
        <p:txBody>
          <a:bodyPr rtlCol="0"/>
          <a:lstStyle/>
          <a:p>
            <a:pPr rtl="0"/>
            <a:r>
              <a:rPr lang="el"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2198793978"/>
      </p:ext>
    </p:extLst>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1241658" y="1709738"/>
            <a:ext cx="10105791" cy="2862262"/>
          </a:xfrm>
        </p:spPr>
        <p:txBody>
          <a:bodyPr rtlCol="0" anchor="b"/>
          <a:lstStyle>
            <a:lvl1pPr>
              <a:defRPr sz="6000"/>
            </a:lvl1pPr>
          </a:lstStyle>
          <a:p>
            <a:pPr rtl="0"/>
            <a:r>
              <a:rPr lang="el-GR"/>
              <a:t>Κάντε κλικ για να επεξεργαστείτε τον τίτλο υποδείγματος</a:t>
            </a:r>
            <a:endParaRPr lang="el" dirty="0"/>
          </a:p>
        </p:txBody>
      </p:sp>
      <p:sp>
        <p:nvSpPr>
          <p:cNvPr id="3" name="Θέση κειμένου 2"/>
          <p:cNvSpPr>
            <a:spLocks noGrp="1"/>
          </p:cNvSpPr>
          <p:nvPr>
            <p:ph type="body" idx="1" hasCustomPrompt="1"/>
          </p:nvPr>
        </p:nvSpPr>
        <p:spPr>
          <a:xfrm>
            <a:off x="1241658" y="4589463"/>
            <a:ext cx="10105791" cy="1500187"/>
          </a:xfrm>
        </p:spPr>
        <p:txBody>
          <a:bodyPr rtlCol="0"/>
          <a:lstStyle>
            <a:lvl1pPr marL="0" indent="0" rtl="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el-GR" dirty="0"/>
              <a:t>Κάντε κλικ για επεξεργασία των στυλ κειμένου του υποδείγματος</a:t>
            </a:r>
            <a:endParaRPr lang="el" dirty="0"/>
          </a:p>
        </p:txBody>
      </p:sp>
      <p:sp>
        <p:nvSpPr>
          <p:cNvPr id="4" name="Θέση ημερομηνίας 3"/>
          <p:cNvSpPr>
            <a:spLocks noGrp="1"/>
          </p:cNvSpPr>
          <p:nvPr>
            <p:ph type="dt" sz="half" idx="10"/>
          </p:nvPr>
        </p:nvSpPr>
        <p:spPr/>
        <p:txBody>
          <a:bodyPr rtlCol="0"/>
          <a:lstStyle/>
          <a:p>
            <a:pPr rtl="0"/>
            <a:fld id="{4AFF9A73-599D-4277-8B7B-5D29641E2D7E}" type="datetime1">
              <a:rPr lang="el-GR" smtClean="0"/>
              <a:t>19/3/2021</a:t>
            </a:fld>
            <a:endParaRPr lang="en-US" dirty="0"/>
          </a:p>
        </p:txBody>
      </p:sp>
      <p:sp>
        <p:nvSpPr>
          <p:cNvPr id="5" name="Θέση υποσέλιδου 4"/>
          <p:cNvSpPr>
            <a:spLocks noGrp="1"/>
          </p:cNvSpPr>
          <p:nvPr>
            <p:ph type="ftr" sz="quarter" idx="11"/>
          </p:nvPr>
        </p:nvSpPr>
        <p:spPr/>
        <p:txBody>
          <a:bodyPr rtlCol="0"/>
          <a:lstStyle/>
          <a:p>
            <a:pPr rtl="0"/>
            <a:r>
              <a:rPr lang="el"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4067686796"/>
      </p:ext>
    </p:extLst>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a:t>Κάντε κλικ για να επεξεργαστείτε τον τίτλο υποδείγματος</a:t>
            </a:r>
            <a:endParaRPr lang="el" dirty="0"/>
          </a:p>
        </p:txBody>
      </p:sp>
      <p:sp>
        <p:nvSpPr>
          <p:cNvPr id="3" name="Θέση περιεχομένου 2"/>
          <p:cNvSpPr>
            <a:spLocks noGrp="1"/>
          </p:cNvSpPr>
          <p:nvPr>
            <p:ph sz="half" idx="1" hasCustomPrompt="1"/>
          </p:nvPr>
        </p:nvSpPr>
        <p:spPr>
          <a:xfrm>
            <a:off x="1569700" y="1825625"/>
            <a:ext cx="4754880" cy="4351338"/>
          </a:xfrm>
        </p:spPr>
        <p:txBody>
          <a:bodyPr rtlCol="0"/>
          <a:lstStyle>
            <a:lvl1pPr rtl="0">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endParaRPr lang="en-US" dirty="0"/>
          </a:p>
        </p:txBody>
      </p:sp>
      <p:sp>
        <p:nvSpPr>
          <p:cNvPr id="4" name="Θέση περιεχομένου 3"/>
          <p:cNvSpPr>
            <a:spLocks noGrp="1"/>
          </p:cNvSpPr>
          <p:nvPr>
            <p:ph sz="half" idx="2" hasCustomPrompt="1"/>
          </p:nvPr>
        </p:nvSpPr>
        <p:spPr>
          <a:xfrm>
            <a:off x="6605325" y="1825625"/>
            <a:ext cx="4754880" cy="4351338"/>
          </a:xfrm>
        </p:spPr>
        <p:txBody>
          <a:bodyPr rtlCol="0"/>
          <a:lstStyle>
            <a:lvl1pPr rtl="0">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5" name="Θέση ημερομηνίας 4"/>
          <p:cNvSpPr>
            <a:spLocks noGrp="1"/>
          </p:cNvSpPr>
          <p:nvPr>
            <p:ph type="dt" sz="half" idx="10"/>
          </p:nvPr>
        </p:nvSpPr>
        <p:spPr/>
        <p:txBody>
          <a:bodyPr rtlCol="0"/>
          <a:lstStyle/>
          <a:p>
            <a:pPr rtl="0"/>
            <a:fld id="{9C9553D7-7FFA-4A22-83C2-3186B61BD08A}" type="datetime1">
              <a:rPr lang="el-GR" smtClean="0"/>
              <a:t>19/3/2021</a:t>
            </a:fld>
            <a:endParaRPr lang="en-US" dirty="0"/>
          </a:p>
        </p:txBody>
      </p:sp>
      <p:sp>
        <p:nvSpPr>
          <p:cNvPr id="6" name="Θέση υποσέλιδου 5"/>
          <p:cNvSpPr>
            <a:spLocks noGrp="1"/>
          </p:cNvSpPr>
          <p:nvPr>
            <p:ph type="ftr" sz="quarter" idx="11"/>
          </p:nvPr>
        </p:nvSpPr>
        <p:spPr/>
        <p:txBody>
          <a:bodyPr rtlCol="0"/>
          <a:lstStyle/>
          <a:p>
            <a:pPr rtl="0"/>
            <a:r>
              <a:rPr lang="el" dirty="0"/>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10636805"/>
      </p:ext>
    </p:extLst>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2324100" y="274638"/>
            <a:ext cx="9023350" cy="1143000"/>
          </a:xfrm>
        </p:spPr>
        <p:txBody>
          <a:bodyPr rtlCol="0"/>
          <a:lstStyle/>
          <a:p>
            <a:pPr rtl="0"/>
            <a:r>
              <a:rPr lang="el-GR"/>
              <a:t>Κάντε κλικ για να επεξεργαστείτε τον τίτλο υποδείγματος</a:t>
            </a:r>
            <a:endParaRPr lang="el" dirty="0"/>
          </a:p>
        </p:txBody>
      </p:sp>
      <p:sp>
        <p:nvSpPr>
          <p:cNvPr id="3" name="Θέση κειμένου 2"/>
          <p:cNvSpPr>
            <a:spLocks noGrp="1"/>
          </p:cNvSpPr>
          <p:nvPr>
            <p:ph type="body" idx="1" hasCustomPrompt="1"/>
          </p:nvPr>
        </p:nvSpPr>
        <p:spPr>
          <a:xfrm>
            <a:off x="1562100" y="1489075"/>
            <a:ext cx="4754880" cy="641350"/>
          </a:xfrm>
          <a:noFill/>
          <a:ln>
            <a:noFill/>
          </a:ln>
        </p:spPr>
        <p:txBody>
          <a:bodyPr rtlCol="0" anchor="b"/>
          <a:lstStyle>
            <a:lvl1pPr marL="0" indent="0" rtl="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dirty="0"/>
              <a:t>Κάντε κλικ για επεξεργασία των στυλ κειμένου του υποδείγματος</a:t>
            </a:r>
            <a:endParaRPr lang="el" dirty="0"/>
          </a:p>
        </p:txBody>
      </p:sp>
      <p:sp>
        <p:nvSpPr>
          <p:cNvPr id="4" name="Θέση περιεχομένου 3"/>
          <p:cNvSpPr>
            <a:spLocks noGrp="1"/>
          </p:cNvSpPr>
          <p:nvPr>
            <p:ph sz="half" idx="2" hasCustomPrompt="1"/>
          </p:nvPr>
        </p:nvSpPr>
        <p:spPr>
          <a:xfrm>
            <a:off x="1562100" y="2193925"/>
            <a:ext cx="4754880" cy="3978275"/>
          </a:xfrm>
        </p:spPr>
        <p:txBody>
          <a:bodyPr rtlCol="0"/>
          <a:lstStyle>
            <a:lvl1pPr rtl="0">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5" name="Θέση κειμένου 4"/>
          <p:cNvSpPr>
            <a:spLocks noGrp="1"/>
          </p:cNvSpPr>
          <p:nvPr>
            <p:ph type="body" sz="quarter" idx="3" hasCustomPrompt="1"/>
          </p:nvPr>
        </p:nvSpPr>
        <p:spPr>
          <a:xfrm>
            <a:off x="6598920" y="1489075"/>
            <a:ext cx="4754880" cy="641350"/>
          </a:xfrm>
          <a:noFill/>
          <a:ln>
            <a:noFill/>
          </a:ln>
        </p:spPr>
        <p:txBody>
          <a:bodyPr rtlCol="0" anchor="b"/>
          <a:lstStyle>
            <a:lvl1pPr marL="0" indent="0" rtl="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dirty="0"/>
              <a:t>Κάντε κλικ για επεξεργασία των στυλ κειμένου του υποδείγματος</a:t>
            </a:r>
            <a:endParaRPr lang="el" dirty="0"/>
          </a:p>
        </p:txBody>
      </p:sp>
      <p:sp>
        <p:nvSpPr>
          <p:cNvPr id="6" name="Θέση περιεχομένου 5"/>
          <p:cNvSpPr>
            <a:spLocks noGrp="1"/>
          </p:cNvSpPr>
          <p:nvPr>
            <p:ph sz="quarter" idx="4" hasCustomPrompt="1"/>
          </p:nvPr>
        </p:nvSpPr>
        <p:spPr>
          <a:xfrm>
            <a:off x="6598920" y="2193925"/>
            <a:ext cx="4754880" cy="3978275"/>
          </a:xfrm>
        </p:spPr>
        <p:txBody>
          <a:bodyPr rtlCol="0"/>
          <a:lstStyle>
            <a:lvl1pPr rtl="0">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7" name="Θέση ημερομηνίας 6"/>
          <p:cNvSpPr>
            <a:spLocks noGrp="1"/>
          </p:cNvSpPr>
          <p:nvPr>
            <p:ph type="dt" sz="half" idx="10"/>
          </p:nvPr>
        </p:nvSpPr>
        <p:spPr/>
        <p:txBody>
          <a:bodyPr rtlCol="0"/>
          <a:lstStyle/>
          <a:p>
            <a:pPr rtl="0"/>
            <a:fld id="{6919B7B7-9AC2-490D-830F-1FC244D1A2CB}" type="datetime1">
              <a:rPr lang="el-GR" smtClean="0"/>
              <a:t>19/3/2021</a:t>
            </a:fld>
            <a:endParaRPr lang="en-US" dirty="0"/>
          </a:p>
        </p:txBody>
      </p:sp>
      <p:sp>
        <p:nvSpPr>
          <p:cNvPr id="8" name="Θέση υποσέλιδου 7"/>
          <p:cNvSpPr>
            <a:spLocks noGrp="1"/>
          </p:cNvSpPr>
          <p:nvPr>
            <p:ph type="ftr" sz="quarter" idx="11"/>
          </p:nvPr>
        </p:nvSpPr>
        <p:spPr/>
        <p:txBody>
          <a:bodyPr rtlCol="0"/>
          <a:lstStyle/>
          <a:p>
            <a:pPr rtl="0"/>
            <a:r>
              <a:rPr lang="el"/>
              <a:t>Προσθήκη υποσέλιδου</a:t>
            </a:r>
          </a:p>
        </p:txBody>
      </p:sp>
      <p:sp>
        <p:nvSpPr>
          <p:cNvPr id="9" name="Θέση αριθμού διαφάνειας 8"/>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3231661520"/>
      </p:ext>
    </p:extLst>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a:t>Κάντε κλικ για να επεξεργαστείτε τον τίτλο υποδείγματος</a:t>
            </a:r>
            <a:endParaRPr lang="el" dirty="0"/>
          </a:p>
        </p:txBody>
      </p:sp>
      <p:sp>
        <p:nvSpPr>
          <p:cNvPr id="3" name="Θέση ημερομηνίας 2"/>
          <p:cNvSpPr>
            <a:spLocks noGrp="1"/>
          </p:cNvSpPr>
          <p:nvPr>
            <p:ph type="dt" sz="half" idx="10"/>
          </p:nvPr>
        </p:nvSpPr>
        <p:spPr/>
        <p:txBody>
          <a:bodyPr rtlCol="0"/>
          <a:lstStyle/>
          <a:p>
            <a:pPr rtl="0"/>
            <a:fld id="{209E4852-5DA0-4F94-BDED-2BBD35B3B7D4}" type="datetime1">
              <a:rPr lang="el-GR" smtClean="0"/>
              <a:t>19/3/2021</a:t>
            </a:fld>
            <a:endParaRPr lang="en-US" dirty="0"/>
          </a:p>
        </p:txBody>
      </p:sp>
      <p:sp>
        <p:nvSpPr>
          <p:cNvPr id="4" name="Θέση υποσέλιδου 3"/>
          <p:cNvSpPr>
            <a:spLocks noGrp="1"/>
          </p:cNvSpPr>
          <p:nvPr>
            <p:ph type="ftr" sz="quarter" idx="11"/>
          </p:nvPr>
        </p:nvSpPr>
        <p:spPr/>
        <p:txBody>
          <a:bodyPr rtlCol="0"/>
          <a:lstStyle/>
          <a:p>
            <a:pPr rtl="0"/>
            <a:r>
              <a:rPr lang="el"/>
              <a:t>Προσθήκη υποσέλιδου</a:t>
            </a:r>
          </a:p>
        </p:txBody>
      </p:sp>
      <p:sp>
        <p:nvSpPr>
          <p:cNvPr id="5" name="Θέση αριθμού διαφάνειας 4"/>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510586227"/>
      </p:ext>
    </p:extLst>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p>
            <a:pPr rtl="0"/>
            <a:fld id="{9CDF4912-A827-4533-A1C5-B146F9186627}" type="datetime1">
              <a:rPr lang="el-GR" smtClean="0"/>
              <a:t>19/3/2021</a:t>
            </a:fld>
            <a:endParaRPr lang="en-US"/>
          </a:p>
        </p:txBody>
      </p:sp>
      <p:sp>
        <p:nvSpPr>
          <p:cNvPr id="3" name="Θέση υποσέλιδου 2"/>
          <p:cNvSpPr>
            <a:spLocks noGrp="1"/>
          </p:cNvSpPr>
          <p:nvPr>
            <p:ph type="ftr" sz="quarter" idx="11"/>
          </p:nvPr>
        </p:nvSpPr>
        <p:spPr/>
        <p:txBody>
          <a:bodyPr rtlCol="0"/>
          <a:lstStyle/>
          <a:p>
            <a:pPr rtl="0"/>
            <a:r>
              <a:rPr lang="el"/>
              <a:t>Προσθήκη υποσέλιδου</a:t>
            </a:r>
          </a:p>
        </p:txBody>
      </p:sp>
      <p:sp>
        <p:nvSpPr>
          <p:cNvPr id="4" name="Θέση αριθμού διαφάνειας 3"/>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3215141400"/>
      </p:ext>
    </p:extLst>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562100" y="457200"/>
            <a:ext cx="3932237" cy="1600200"/>
          </a:xfrm>
        </p:spPr>
        <p:txBody>
          <a:bodyPr rtlCol="0" anchor="b"/>
          <a:lstStyle>
            <a:lvl1pPr>
              <a:defRPr sz="3200"/>
            </a:lvl1pPr>
          </a:lstStyle>
          <a:p>
            <a:pPr rtl="0"/>
            <a:r>
              <a:rPr lang="el-GR"/>
              <a:t>Κάντε κλικ για να επεξεργαστείτε τον τίτλο υποδείγματος</a:t>
            </a:r>
            <a:endParaRPr lang="el" dirty="0"/>
          </a:p>
        </p:txBody>
      </p:sp>
      <p:sp>
        <p:nvSpPr>
          <p:cNvPr id="3" name="Θέση περιεχομένου 2"/>
          <p:cNvSpPr>
            <a:spLocks noGrp="1"/>
          </p:cNvSpPr>
          <p:nvPr>
            <p:ph idx="1" hasCustomPrompt="1"/>
          </p:nvPr>
        </p:nvSpPr>
        <p:spPr>
          <a:xfrm>
            <a:off x="5678905" y="987425"/>
            <a:ext cx="5676483" cy="4873625"/>
          </a:xfrm>
        </p:spPr>
        <p:txBody>
          <a:bodyPr rtlCol="0"/>
          <a:lstStyle>
            <a:lvl1pPr rtl="0">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endParaRPr lang="en-US" dirty="0"/>
          </a:p>
        </p:txBody>
      </p:sp>
      <p:sp>
        <p:nvSpPr>
          <p:cNvPr id="4" name="Θέση κειμένου 3"/>
          <p:cNvSpPr>
            <a:spLocks noGrp="1"/>
          </p:cNvSpPr>
          <p:nvPr>
            <p:ph type="body" sz="half" idx="2" hasCustomPrompt="1"/>
          </p:nvPr>
        </p:nvSpPr>
        <p:spPr>
          <a:xfrm>
            <a:off x="1562100" y="2101850"/>
            <a:ext cx="3932237" cy="3759200"/>
          </a:xfrm>
        </p:spPr>
        <p:txBody>
          <a:bodyPr rtlCol="0"/>
          <a:lstStyle>
            <a:lvl1pPr marL="0" indent="0" rtl="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dirty="0"/>
              <a:t>Κάντε κλικ για επεξεργασία των στυλ κειμένου του υποδείγματος</a:t>
            </a:r>
            <a:endParaRPr lang="el" dirty="0"/>
          </a:p>
        </p:txBody>
      </p:sp>
      <p:sp>
        <p:nvSpPr>
          <p:cNvPr id="5" name="Θέση ημερομηνίας 4"/>
          <p:cNvSpPr>
            <a:spLocks noGrp="1"/>
          </p:cNvSpPr>
          <p:nvPr>
            <p:ph type="dt" sz="half" idx="10"/>
          </p:nvPr>
        </p:nvSpPr>
        <p:spPr/>
        <p:txBody>
          <a:bodyPr rtlCol="0"/>
          <a:lstStyle/>
          <a:p>
            <a:pPr rtl="0"/>
            <a:fld id="{D3826928-69F3-4830-86E4-140AE5B35980}" type="datetime1">
              <a:rPr lang="el-GR" smtClean="0"/>
              <a:t>19/3/2021</a:t>
            </a:fld>
            <a:endParaRPr lang="en-US"/>
          </a:p>
        </p:txBody>
      </p:sp>
      <p:sp>
        <p:nvSpPr>
          <p:cNvPr id="6" name="Θέση υποσέλιδου 5"/>
          <p:cNvSpPr>
            <a:spLocks noGrp="1"/>
          </p:cNvSpPr>
          <p:nvPr>
            <p:ph type="ftr" sz="quarter" idx="11"/>
          </p:nvPr>
        </p:nvSpPr>
        <p:spPr/>
        <p:txBody>
          <a:bodyPr rtlCol="0"/>
          <a:lstStyle/>
          <a:p>
            <a:pPr rtl="0"/>
            <a:r>
              <a:rPr lang="el"/>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2198712058"/>
      </p:ext>
    </p:extLst>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9" name="Τίτλος 1"/>
          <p:cNvSpPr>
            <a:spLocks noGrp="1"/>
          </p:cNvSpPr>
          <p:nvPr>
            <p:ph type="title" hasCustomPrompt="1"/>
          </p:nvPr>
        </p:nvSpPr>
        <p:spPr>
          <a:xfrm>
            <a:off x="1562100" y="457200"/>
            <a:ext cx="3932237" cy="1600200"/>
          </a:xfrm>
        </p:spPr>
        <p:txBody>
          <a:bodyPr rtlCol="0" anchor="b"/>
          <a:lstStyle>
            <a:lvl1pPr rtl="0">
              <a:defRPr sz="3200"/>
            </a:lvl1pPr>
          </a:lstStyle>
          <a:p>
            <a:pPr rtl="0"/>
            <a:r>
              <a:rPr lang="el" dirty="0"/>
              <a:t>Κάντε κλικ για να επεξεργαστείτε το Στυλ κύριου τίτλου</a:t>
            </a:r>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678904" y="987425"/>
            <a:ext cx="5678424"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a:t>Κάντε κλικ στο εικονίδιο για να προσθέσετε εικόνα</a:t>
            </a:r>
            <a:endParaRPr lang="el" dirty="0"/>
          </a:p>
        </p:txBody>
      </p:sp>
      <p:sp>
        <p:nvSpPr>
          <p:cNvPr id="8" name="Θέση κειμένου 3"/>
          <p:cNvSpPr>
            <a:spLocks noGrp="1"/>
          </p:cNvSpPr>
          <p:nvPr>
            <p:ph type="body" sz="half" idx="2" hasCustomPrompt="1"/>
          </p:nvPr>
        </p:nvSpPr>
        <p:spPr>
          <a:xfrm>
            <a:off x="1562100" y="2101850"/>
            <a:ext cx="3932237" cy="3759200"/>
          </a:xfrm>
        </p:spPr>
        <p:txBody>
          <a:bodyPr rtlCol="0"/>
          <a:lstStyle>
            <a:lvl1pPr marL="0" indent="0" rtl="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dirty="0"/>
              <a:t>Κάντε κλικ για επεξεργασία των στυλ κειμένου του υποδείγματος</a:t>
            </a:r>
            <a:endParaRPr lang="el" dirty="0"/>
          </a:p>
        </p:txBody>
      </p:sp>
      <p:sp>
        <p:nvSpPr>
          <p:cNvPr id="5" name="Θέση ημερομηνίας 4"/>
          <p:cNvSpPr>
            <a:spLocks noGrp="1"/>
          </p:cNvSpPr>
          <p:nvPr>
            <p:ph type="dt" sz="half" idx="10"/>
          </p:nvPr>
        </p:nvSpPr>
        <p:spPr/>
        <p:txBody>
          <a:bodyPr rtlCol="0"/>
          <a:lstStyle/>
          <a:p>
            <a:pPr rtl="0"/>
            <a:fld id="{79F5F740-8E3E-4E83-B74C-40E946350C6A}" type="datetime1">
              <a:rPr lang="el-GR" smtClean="0"/>
              <a:t>19/3/2021</a:t>
            </a:fld>
            <a:endParaRPr lang="en-US"/>
          </a:p>
        </p:txBody>
      </p:sp>
      <p:sp>
        <p:nvSpPr>
          <p:cNvPr id="6" name="Θέση υποσέλιδου 5"/>
          <p:cNvSpPr>
            <a:spLocks noGrp="1"/>
          </p:cNvSpPr>
          <p:nvPr>
            <p:ph type="ftr" sz="quarter" idx="11"/>
          </p:nvPr>
        </p:nvSpPr>
        <p:spPr/>
        <p:txBody>
          <a:bodyPr rtlCol="0"/>
          <a:lstStyle/>
          <a:p>
            <a:pPr rtl="0"/>
            <a:r>
              <a:rPr lang="el"/>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1619359647"/>
      </p:ext>
    </p:extLst>
  </p:cSld>
  <p:clrMapOvr>
    <a:masterClrMapping/>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pPr rtl="0"/>
            <a:r>
              <a:rPr lang="el" dirty="0"/>
              <a:t>Κάντε κλικ για να επεξεργαστείτε το Στυλ κύριου τίτλου</a:t>
            </a:r>
          </a:p>
        </p:txBody>
      </p:sp>
      <p:sp>
        <p:nvSpPr>
          <p:cNvPr id="3" name="Θέση κειμένου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endParaRPr lang="en-US" dirty="0"/>
          </a:p>
        </p:txBody>
      </p:sp>
      <p:sp>
        <p:nvSpPr>
          <p:cNvPr id="4" name="Θέση ημερομηνίας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pPr rtl="0"/>
            <a:fld id="{DAEF5310-084B-4F92-8B78-7BA35F2F7B6A}" type="datetime1">
              <a:rPr lang="el-GR" smtClean="0"/>
              <a:t>19/3/2021</a:t>
            </a:fld>
            <a:endParaRPr lang="en-US"/>
          </a:p>
        </p:txBody>
      </p:sp>
      <p:sp>
        <p:nvSpPr>
          <p:cNvPr id="5" name="Θέση υποσέλιδου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pPr rtl="0"/>
            <a:r>
              <a:rPr lang="el"/>
              <a:t>Προσθήκη υποσέλιδου</a:t>
            </a:r>
            <a:endParaRPr lang="en-US" dirty="0"/>
          </a:p>
        </p:txBody>
      </p:sp>
      <p:sp>
        <p:nvSpPr>
          <p:cNvPr id="6" name="Θέση αριθμού διαφάνειας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rtl="0"/>
            <a:fld id="{71B7BAC7-FE87-40F6-AA24-4F4685D1B022}" type="slidenum">
              <a:rPr lang="en-US" smtClean="0"/>
              <a:pPr/>
              <a:t>‹#›</a:t>
            </a:fld>
            <a:endParaRPr lang="en-US"/>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p:transition>
    <p:wipe/>
  </p:transition>
  <p:hf sldNum="0" hdr="0" ftr="0" dt="0"/>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el.wikipedia.org/wiki/%CE%8C%CE%BC%CE%B7%CF%81%CE%BF%CF%82" TargetMode="External"/><Relationship Id="rId13" Type="http://schemas.openxmlformats.org/officeDocument/2006/relationships/hyperlink" Target="https://el.wikipedia.org/wiki/%CE%9A%CE%BB%CF%85%CF%84%CE%B1%CE%B9%CE%BC%CE%BD%CE%AE%CF%83%CF%84%CF%81%CE%B1" TargetMode="External"/><Relationship Id="rId3" Type="http://schemas.openxmlformats.org/officeDocument/2006/relationships/hyperlink" Target="https://el.wikipedia.org/wiki/%CE%99%CE%BB%CE%B9%CE%AC%CE%B4%CE%B1" TargetMode="External"/><Relationship Id="rId7" Type="http://schemas.openxmlformats.org/officeDocument/2006/relationships/hyperlink" Target="https://el.wikipedia.org/wiki/%CE%A0%CE%AC%CF%84%CF%81%CE%BF%CE%BA%CE%BB%CE%BF%CF%82" TargetMode="External"/><Relationship Id="rId12" Type="http://schemas.openxmlformats.org/officeDocument/2006/relationships/hyperlink" Target="https://el.wikipedia.org/wiki/%CE%91%CE%B3%CE%B1%CE%BC%CE%AD%CE%BC%CE%BD%CE%BF%CE%BD%CE%B1%CF%82" TargetMode="External"/><Relationship Id="rId2" Type="http://schemas.openxmlformats.org/officeDocument/2006/relationships/hyperlink" Target="https://el.wikipedia.org/wiki/%CE%91%CF%81%CF%87%CE%B1%CE%AF%CE%B1_%CE%95%CE%BB%CE%BB%CE%AC%CE%B4%CE%B1" TargetMode="External"/><Relationship Id="rId1" Type="http://schemas.openxmlformats.org/officeDocument/2006/relationships/slideLayout" Target="../slideLayouts/slideLayout7.xml"/><Relationship Id="rId6" Type="http://schemas.openxmlformats.org/officeDocument/2006/relationships/hyperlink" Target="https://el.wikipedia.org/wiki/%CE%91%CF%87%CE%B9%CE%BB%CE%BB%CE%AD%CE%B1%CF%82" TargetMode="External"/><Relationship Id="rId11" Type="http://schemas.openxmlformats.org/officeDocument/2006/relationships/hyperlink" Target="https://el.wikipedia.org/wiki/%CE%A3%CF%89%CE%BA%CF%81%CE%AC%CF%84%CE%B7%CF%82" TargetMode="External"/><Relationship Id="rId5" Type="http://schemas.openxmlformats.org/officeDocument/2006/relationships/hyperlink" Target="https://el.wikipedia.org/wiki/%CE%9C%CF%85%CF%81%CE%BC%CE%B9%CE%B4%CF%8C%CE%BD%CE%B5%CF%82" TargetMode="External"/><Relationship Id="rId10" Type="http://schemas.openxmlformats.org/officeDocument/2006/relationships/hyperlink" Target="https://el.wikipedia.org/wiki/%CE%9A%CF%81%CE%AF%CF%84%CF%89%CE%BD" TargetMode="External"/><Relationship Id="rId4" Type="http://schemas.openxmlformats.org/officeDocument/2006/relationships/hyperlink" Target="https://el.wikipedia.org/wiki/%CE%98%CE%B5%CF%83%CF%83%CE%B1%CE%BB%CE%BF%CE%AF" TargetMode="External"/><Relationship Id="rId9" Type="http://schemas.openxmlformats.org/officeDocument/2006/relationships/hyperlink" Target="https://el.wikipedia.org/wiki/%CE%A0%CE%BB%CE%AC%CF%84%CF%89%CE%BD%CE%B1%CF%82" TargetMode="External"/><Relationship Id="rId14" Type="http://schemas.openxmlformats.org/officeDocument/2006/relationships/hyperlink" Target="https://el.wikipedia.org/w/index.php?title=%CE%98%CE%B5%CF%83%CF%83%CE%B1%CE%BB%CE%B9%CE%BA%CE%AE_%CE%A4%CE%B5%CF%84%CF%81%CE%B1%CF%81%CF%87%CE%AF%CE%B1&amp;action=edit&amp;redlink=1"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el.wikipedia.org/wiki/%CE%95%CF%80%CE%B1%CF%81%CF%87%CE%AF%CE%B1_%CE%A6%CE%B8%CE%B9%CF%8E%CF%84%CE%B9%CE%B4%CE%B1%CF%82" TargetMode="External"/><Relationship Id="rId3" Type="http://schemas.openxmlformats.org/officeDocument/2006/relationships/hyperlink" Target="https://el.wikipedia.org/wiki/%CE%95%CE%BB%CE%BB%CE%AC%CE%B4%CE%B1" TargetMode="External"/><Relationship Id="rId7" Type="http://schemas.openxmlformats.org/officeDocument/2006/relationships/hyperlink" Target="https://el.wikipedia.org/wiki/%CE%95%CE%BB%CE%BB%CE%B7%CE%BD%CE%B9%CE%BA%CE%AE_%CE%B1%CF%80%CE%BF%CE%B3%CF%81%CE%B1%CF%86%CE%AE_2011" TargetMode="Externa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hyperlink" Target="https://el.wikipedia.org/wiki/%CE%A0%CE%B5%CF%81%CE%B9%CF%86%CE%AD%CF%81%CE%B5%CE%B9%CE%B1_%CE%A3%CF%84%CE%B5%CF%81%CE%B5%CE%AC%CF%82_%CE%95%CE%BB%CE%BB%CE%AC%CE%B4%CE%B1%CF%82" TargetMode="External"/><Relationship Id="rId5" Type="http://schemas.openxmlformats.org/officeDocument/2006/relationships/hyperlink" Target="https://el.wikipedia.org/wiki/%CE%A0%CE%B5%CF%81%CE%B9%CF%86%CE%AD%CF%81%CE%B5%CE%B9%CE%B5%CF%82_%CF%84%CE%B7%CF%82_%CE%95%CE%BB%CE%BB%CE%AC%CE%B4%CE%B1%CF%82" TargetMode="External"/><Relationship Id="rId10" Type="http://schemas.openxmlformats.org/officeDocument/2006/relationships/hyperlink" Target="https://el.wikipedia.org/wiki/%CE%95%CF%80%CE%B1%CF%81%CF%87%CE%AF%CE%B1_%CE%9B%CE%BF%CE%BA%CF%81%CE%AF%CE%B4%CE%B1%CF%82" TargetMode="External"/><Relationship Id="rId4" Type="http://schemas.openxmlformats.org/officeDocument/2006/relationships/hyperlink" Target="https://el.wikipedia.org/wiki/%CE%A0%CE%B5%CF%81%CE%B9%CF%86%CE%B5%CF%81%CE%B5%CE%B9%CE%B1%CE%BA%CE%AD%CF%82_%CE%B5%CE%BD%CF%8C%CF%84%CE%B7%CF%84%CE%B5%CF%82_%CF%84%CE%B7%CF%82_%CE%95%CE%BB%CE%BB%CE%AC%CE%B4%CE%B1%CF%82" TargetMode="External"/><Relationship Id="rId9" Type="http://schemas.openxmlformats.org/officeDocument/2006/relationships/hyperlink" Target="https://el.wikipedia.org/wiki/%CE%95%CF%80%CE%B1%CF%81%CF%87%CE%AF%CE%B1_%CE%94%CE%BF%CE%BC%CE%BF%CE%BA%CE%BF%CF%8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www.mixanitouxronou.gr/mirmidones-ta-mirmigkia-pou-eginan-tromeri-polemistes-ston-strato-tou-achillea-o-omirikos-mithos-lei-oti-i-panoplia-tous-itan-asikoti-ke-ston-troiko-polemo-kiriefsan-sinolika-23-polis/"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video.link/w/DggZb" TargetMode="External"/><Relationship Id="rId2" Type="http://schemas.openxmlformats.org/officeDocument/2006/relationships/hyperlink" Target="https://video.link/w/PXfZb"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farsala.gr/culture/istorika-stoixeia/muthoi-k-thriloi-tis-gis-twn-farsalwn/item/1369-myrmidones" TargetMode="External"/><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www.farsala.gr/culture/aksiotheata-mnhmeia/arxaia-mnimeia/i-akropoli-k-to-teixos-tis-arxaias-farsalou" TargetMode="External"/><Relationship Id="rId2" Type="http://schemas.openxmlformats.org/officeDocument/2006/relationships/image" Target="../media/image12.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8" Type="http://schemas.openxmlformats.org/officeDocument/2006/relationships/hyperlink" Target="https://el.wikipedia.org/wiki/%CE%A4%CE%B1%CE%BB%CE%B8%CF%8D%CE%B2%CE%B9%CE%BF%CF%82" TargetMode="External"/><Relationship Id="rId3" Type="http://schemas.openxmlformats.org/officeDocument/2006/relationships/hyperlink" Target="https://el.wikipedia.org/wiki/%CE%A0%CE%B7%CE%BB%CE%AD%CE%B1%CF%82" TargetMode="External"/><Relationship Id="rId7" Type="http://schemas.openxmlformats.org/officeDocument/2006/relationships/hyperlink" Target="https://el.wikipedia.org/wiki/%CE%92%CF%81%CE%B9%CF%83%CE%B7%CE%AF%CE%B4%CE%B1" TargetMode="External"/><Relationship Id="rId2" Type="http://schemas.openxmlformats.org/officeDocument/2006/relationships/hyperlink" Target="https://el.wikipedia.org/wiki/%CE%95%CE%BB%CE%BB%CE%B7%CE%BD%CE%B9%CE%BA%CE%AE_%CE%BC%CF%85%CE%B8%CE%BF%CE%BB%CE%BF%CE%B3%CE%AF%CE%B1" TargetMode="External"/><Relationship Id="rId1" Type="http://schemas.openxmlformats.org/officeDocument/2006/relationships/slideLayout" Target="../slideLayouts/slideLayout7.xml"/><Relationship Id="rId6" Type="http://schemas.openxmlformats.org/officeDocument/2006/relationships/hyperlink" Target="https://el.wikipedia.org/wiki/%CE%8C%CE%BC%CE%B7%CF%81%CE%BF%CF%82" TargetMode="External"/><Relationship Id="rId5" Type="http://schemas.openxmlformats.org/officeDocument/2006/relationships/hyperlink" Target="https://el.wikipedia.org/wiki/%CE%99%CE%BB%CE%B9%CE%AC%CE%B4%CE%B1" TargetMode="External"/><Relationship Id="rId4" Type="http://schemas.openxmlformats.org/officeDocument/2006/relationships/hyperlink" Target="https://el.wikipedia.org/wiki/%CE%91%CE%B9%CE%B1%CE%BA%CF%8C%CF%82" TargetMode="External"/><Relationship Id="rId9" Type="http://schemas.openxmlformats.org/officeDocument/2006/relationships/hyperlink" Target="https://el.wikipedia.org/wiki/%CE%95%CF%85%CF%81%CF%85%CE%B2%CE%AC%CF%84%CE%B7%CF%8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www.farsala.gr/component/k2/item/209"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l.wikipedia.org/wiki/%CE%98%CE%AD%CF%84%CE%B9%CF%82" TargetMode="External"/><Relationship Id="rId13" Type="http://schemas.openxmlformats.org/officeDocument/2006/relationships/hyperlink" Target="https://el.wikipedia.org/wiki/%CE%91%CF%87%CE%AF%CE%BB%CE%BB%CE%B5%CE%B9%CE%BF%CF%82_%CF%80%CF%84%CE%AD%CF%81%CE%BD%CE%B1" TargetMode="External"/><Relationship Id="rId18" Type="http://schemas.openxmlformats.org/officeDocument/2006/relationships/hyperlink" Target="https://el.wikipedia.org/wiki/%CE%A6%CF%89%CF%84%CE%B9%CE%AC" TargetMode="External"/><Relationship Id="rId3" Type="http://schemas.openxmlformats.org/officeDocument/2006/relationships/hyperlink" Target="https://el.wikipedia.org/wiki/%CE%9C%CF%85%CF%81%CE%BC%CE%B9%CE%B4%CF%8C%CE%BD%CE%B5%CF%82" TargetMode="External"/><Relationship Id="rId21" Type="http://schemas.openxmlformats.org/officeDocument/2006/relationships/hyperlink" Target="https://el.wikipedia.org/wiki/%CE%9A%CE%AD%CE%BD%CF%84%CE%B1%CF%85%CF%81%CE%BF%CF%82" TargetMode="External"/><Relationship Id="rId7" Type="http://schemas.openxmlformats.org/officeDocument/2006/relationships/hyperlink" Target="https://el.wikipedia.org/wiki/%CE%9D%CE%B7%CF%81%CE%B7%CE%AF%CE%B4%CE%B5%CF%82" TargetMode="External"/><Relationship Id="rId12" Type="http://schemas.openxmlformats.org/officeDocument/2006/relationships/hyperlink" Target="https://el.wikipedia.org/wiki/%CE%A0%CF%84%CE%AD%CF%81%CE%BD%CE%B1" TargetMode="External"/><Relationship Id="rId17" Type="http://schemas.openxmlformats.org/officeDocument/2006/relationships/hyperlink" Target="https://el.wikipedia.org/wiki/%CE%9D%CF%8D%CF%87%CF%84%CE%B1" TargetMode="External"/><Relationship Id="rId2" Type="http://schemas.openxmlformats.org/officeDocument/2006/relationships/hyperlink" Target="https://el.wikipedia.org/wiki/%CE%A0%CE%B7%CE%BB%CE%AD%CE%B1%CF%82" TargetMode="External"/><Relationship Id="rId16" Type="http://schemas.openxmlformats.org/officeDocument/2006/relationships/hyperlink" Target="https://el.wikipedia.org/wiki/%CE%91%CE%BC%CE%B2%CF%81%CE%BF%CF%83%CE%AF%CE%B1" TargetMode="External"/><Relationship Id="rId20" Type="http://schemas.openxmlformats.org/officeDocument/2006/relationships/hyperlink" Target="https://el.wikipedia.org/wiki/%CE%A0%CE%AC%CF%84%CF%81%CE%BF%CE%BA%CE%BB%CE%BF%CF%82" TargetMode="External"/><Relationship Id="rId1" Type="http://schemas.openxmlformats.org/officeDocument/2006/relationships/slideLayout" Target="../slideLayouts/slideLayout7.xml"/><Relationship Id="rId6" Type="http://schemas.openxmlformats.org/officeDocument/2006/relationships/hyperlink" Target="https://el.wikipedia.org/wiki/%CE%A6%CE%AC%CF%81%CF%83%CE%B1%CE%BB%CE%B1" TargetMode="External"/><Relationship Id="rId11" Type="http://schemas.openxmlformats.org/officeDocument/2006/relationships/hyperlink" Target="https://el.wikipedia.org/wiki/%CE%8E%CE%B4%CE%B1%CF%84%CE%B1_%CE%A3%CF%84%CF%85%CE%B3%CF%8C%CF%82" TargetMode="External"/><Relationship Id="rId5" Type="http://schemas.openxmlformats.org/officeDocument/2006/relationships/hyperlink" Target="https://el.wikipedia.org/wiki/%CE%A6%CE%B8%CE%B9%CF%8E%CF%84%CE%B9%CE%B4%CE%B1" TargetMode="External"/><Relationship Id="rId15" Type="http://schemas.openxmlformats.org/officeDocument/2006/relationships/hyperlink" Target="https://el.wikipedia.org/wiki/%CE%99%CE%BB%CE%B9%CE%AC%CE%B4%CE%B1" TargetMode="External"/><Relationship Id="rId23" Type="http://schemas.openxmlformats.org/officeDocument/2006/relationships/hyperlink" Target="https://el.wikipedia.org/wiki/%CE%A0%CE%AE%CE%BB%CE%B9%CE%BF" TargetMode="External"/><Relationship Id="rId10" Type="http://schemas.openxmlformats.org/officeDocument/2006/relationships/hyperlink" Target="https://el.wikipedia.org/wiki/%CE%A0%CE%BF%CF%83%CE%B5%CE%B9%CE%B4%CF%8E%CE%BD%CE%B1%CF%82_(%CE%BC%CF%85%CE%B8%CE%BF%CE%BB%CE%BF%CE%B3%CE%AF%CE%B1)" TargetMode="External"/><Relationship Id="rId19" Type="http://schemas.openxmlformats.org/officeDocument/2006/relationships/hyperlink" Target="https://el.wikipedia.org/wiki/%CE%98%CE%AC%CE%BB%CE%B1%CF%83%CF%83%CE%B1" TargetMode="External"/><Relationship Id="rId4" Type="http://schemas.openxmlformats.org/officeDocument/2006/relationships/hyperlink" Target="https://el.wikipedia.org/wiki/%CE%A6%CE%B8%CE%AF%CE%B1" TargetMode="External"/><Relationship Id="rId9" Type="http://schemas.openxmlformats.org/officeDocument/2006/relationships/hyperlink" Target="https://el.wikipedia.org/wiki/%CE%94%CE%AF%CE%B1%CF%82_(%CE%BC%CF%85%CE%B8%CE%BF%CE%BB%CE%BF%CE%B3%CE%AF%CE%B1)" TargetMode="External"/><Relationship Id="rId14" Type="http://schemas.openxmlformats.org/officeDocument/2006/relationships/hyperlink" Target="https://el.wikipedia.org/wiki/%CE%8C%CE%BC%CE%B7%CF%81%CE%BF%CF%82" TargetMode="External"/><Relationship Id="rId22" Type="http://schemas.openxmlformats.org/officeDocument/2006/relationships/hyperlink" Target="https://el.wikipedia.org/wiki/%CE%A7%CE%B5%CE%AF%CF%81%CF%89%CE%BD"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444100" y="1760491"/>
            <a:ext cx="10070237" cy="2678344"/>
          </a:xfrm>
          <a:solidFill>
            <a:schemeClr val="accent5">
              <a:lumMod val="40000"/>
              <a:lumOff val="60000"/>
            </a:schemeClr>
          </a:solidFill>
        </p:spPr>
        <p:txBody>
          <a:bodyPr rtlCol="0">
            <a:normAutofit fontScale="90000"/>
          </a:bodyPr>
          <a:lstStyle/>
          <a:p>
            <a:pPr rtl="0"/>
            <a:br>
              <a:rPr lang="el-GR" sz="3200" b="1" i="1" dirty="0">
                <a:solidFill>
                  <a:srgbClr val="202122"/>
                </a:solidFill>
                <a:latin typeface="Arial" panose="020B0604020202020204" pitchFamily="34" charset="0"/>
              </a:rPr>
            </a:br>
            <a:br>
              <a:rPr lang="el-GR" sz="3200" b="1" i="1" dirty="0">
                <a:solidFill>
                  <a:srgbClr val="202122"/>
                </a:solidFill>
                <a:latin typeface="Arial" panose="020B0604020202020204" pitchFamily="34" charset="0"/>
              </a:rPr>
            </a:br>
            <a:br>
              <a:rPr lang="el-GR" sz="3200" b="1" i="1" dirty="0">
                <a:solidFill>
                  <a:srgbClr val="202122"/>
                </a:solidFill>
                <a:latin typeface="Arial" panose="020B0604020202020204" pitchFamily="34" charset="0"/>
              </a:rPr>
            </a:br>
            <a:br>
              <a:rPr lang="el-GR" sz="3200" b="1" i="1" dirty="0">
                <a:solidFill>
                  <a:srgbClr val="202122"/>
                </a:solidFill>
                <a:latin typeface="Arial" panose="020B0604020202020204" pitchFamily="34" charset="0"/>
              </a:rPr>
            </a:br>
            <a:br>
              <a:rPr lang="el-GR" sz="3200" b="1" i="1" dirty="0">
                <a:solidFill>
                  <a:srgbClr val="202122"/>
                </a:solidFill>
                <a:latin typeface="Arial" panose="020B0604020202020204" pitchFamily="34" charset="0"/>
              </a:rPr>
            </a:br>
            <a:br>
              <a:rPr lang="el-GR" sz="3200" b="1" i="1" dirty="0">
                <a:solidFill>
                  <a:srgbClr val="202122"/>
                </a:solidFill>
                <a:latin typeface="Arial" panose="020B0604020202020204" pitchFamily="34" charset="0"/>
              </a:rPr>
            </a:br>
            <a:r>
              <a:rPr lang="el-GR" sz="3200" b="1" i="1" dirty="0">
                <a:solidFill>
                  <a:srgbClr val="202122"/>
                </a:solidFill>
                <a:latin typeface="Arial" panose="020B0604020202020204" pitchFamily="34" charset="0"/>
              </a:rPr>
              <a:t>Ο</a:t>
            </a:r>
            <a:r>
              <a:rPr lang="el-GR" sz="3200" b="1" i="1" dirty="0">
                <a:solidFill>
                  <a:srgbClr val="202122"/>
                </a:solidFill>
                <a:effectLst/>
                <a:latin typeface="Arial" panose="020B0604020202020204" pitchFamily="34" charset="0"/>
              </a:rPr>
              <a:t> Αχιλλέας</a:t>
            </a:r>
            <a:r>
              <a:rPr lang="en-US" sz="3200" b="1" i="1" dirty="0">
                <a:solidFill>
                  <a:srgbClr val="202122"/>
                </a:solidFill>
                <a:effectLst/>
                <a:latin typeface="Arial" panose="020B0604020202020204" pitchFamily="34" charset="0"/>
              </a:rPr>
              <a:t> &amp; o</a:t>
            </a:r>
            <a:r>
              <a:rPr lang="el-GR" sz="3200" b="1" i="1" dirty="0">
                <a:solidFill>
                  <a:srgbClr val="202122"/>
                </a:solidFill>
                <a:effectLst/>
                <a:latin typeface="Arial" panose="020B0604020202020204" pitchFamily="34" charset="0"/>
              </a:rPr>
              <a:t>ι Μυρμιδόνες</a:t>
            </a:r>
            <a:br>
              <a:rPr lang="el-GR" sz="3200" b="1" i="1" dirty="0">
                <a:solidFill>
                  <a:srgbClr val="202122"/>
                </a:solidFill>
                <a:effectLst/>
                <a:latin typeface="Arial" panose="020B0604020202020204" pitchFamily="34" charset="0"/>
              </a:rPr>
            </a:br>
            <a:br>
              <a:rPr lang="el-GR" sz="3200" b="1" i="1" dirty="0">
                <a:solidFill>
                  <a:srgbClr val="202122"/>
                </a:solidFill>
                <a:effectLst/>
                <a:latin typeface="Arial" panose="020B0604020202020204" pitchFamily="34" charset="0"/>
              </a:rPr>
            </a:br>
            <a:endParaRPr lang="el" sz="3200" dirty="0"/>
          </a:p>
        </p:txBody>
      </p:sp>
    </p:spTree>
    <p:extLst>
      <p:ext uri="{BB962C8B-B14F-4D97-AF65-F5344CB8AC3E}">
        <p14:creationId xmlns:p14="http://schemas.microsoft.com/office/powerpoint/2010/main" val="923078003"/>
      </p:ext>
    </p:extLst>
  </p:cSld>
  <p:clrMapOvr>
    <a:masterClrMapping/>
  </p:clrMapOvr>
  <p:transition>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69E55B-8759-4693-BC14-3BEE3C9F9C96}"/>
              </a:ext>
            </a:extLst>
          </p:cNvPr>
          <p:cNvSpPr txBox="1"/>
          <p:nvPr/>
        </p:nvSpPr>
        <p:spPr>
          <a:xfrm>
            <a:off x="816746" y="178227"/>
            <a:ext cx="11123719" cy="6325321"/>
          </a:xfrm>
          <a:prstGeom prst="rect">
            <a:avLst/>
          </a:prstGeom>
          <a:solidFill>
            <a:schemeClr val="bg1"/>
          </a:solidFill>
          <a:ln>
            <a:solidFill>
              <a:schemeClr val="bg2"/>
            </a:solidFill>
          </a:ln>
        </p:spPr>
        <p:txBody>
          <a:bodyPr wrap="square">
            <a:spAutoFit/>
          </a:bodyPr>
          <a:lstStyle/>
          <a:p>
            <a:pPr algn="ctr">
              <a:lnSpc>
                <a:spcPct val="150000"/>
              </a:lnSpc>
            </a:pPr>
            <a:r>
              <a:rPr lang="el-GR" sz="1600" b="0" i="0" dirty="0">
                <a:solidFill>
                  <a:srgbClr val="202122"/>
                </a:solidFill>
                <a:effectLst/>
                <a:latin typeface="Arial" panose="020B0604020202020204" pitchFamily="34" charset="0"/>
              </a:rPr>
              <a:t>Η </a:t>
            </a:r>
            <a:r>
              <a:rPr lang="el-GR" sz="1600" b="1" i="0" dirty="0" err="1">
                <a:solidFill>
                  <a:srgbClr val="202122"/>
                </a:solidFill>
                <a:effectLst/>
                <a:latin typeface="Arial" panose="020B0604020202020204" pitchFamily="34" charset="0"/>
              </a:rPr>
              <a:t>Φθία</a:t>
            </a:r>
            <a:r>
              <a:rPr lang="el-GR" sz="1600" b="0" i="0" dirty="0">
                <a:solidFill>
                  <a:srgbClr val="202122"/>
                </a:solidFill>
                <a:effectLst/>
                <a:latin typeface="Arial" panose="020B0604020202020204" pitchFamily="34" charset="0"/>
              </a:rPr>
              <a:t> </a:t>
            </a:r>
          </a:p>
          <a:p>
            <a:pPr algn="just">
              <a:lnSpc>
                <a:spcPct val="150000"/>
              </a:lnSpc>
            </a:pPr>
            <a:endParaRPr lang="el-GR" sz="1600" dirty="0">
              <a:solidFill>
                <a:srgbClr val="202122"/>
              </a:solidFill>
              <a:latin typeface="Arial" panose="020B0604020202020204" pitchFamily="34" charset="0"/>
            </a:endParaRPr>
          </a:p>
          <a:p>
            <a:pPr algn="just">
              <a:lnSpc>
                <a:spcPct val="150000"/>
              </a:lnSpc>
            </a:pPr>
            <a:r>
              <a:rPr lang="el-GR" sz="1600" b="0" i="0" dirty="0">
                <a:solidFill>
                  <a:srgbClr val="202122"/>
                </a:solidFill>
                <a:effectLst/>
                <a:latin typeface="Arial" panose="020B0604020202020204" pitchFamily="34" charset="0"/>
              </a:rPr>
              <a:t>ήταν </a:t>
            </a:r>
            <a:r>
              <a:rPr lang="el-GR" sz="1600" b="0" i="0" dirty="0">
                <a:solidFill>
                  <a:srgbClr val="FF0000"/>
                </a:solidFill>
                <a:effectLst/>
                <a:latin typeface="Arial" panose="020B0604020202020204" pitchFamily="34" charset="0"/>
              </a:rPr>
              <a:t>περιοχή της </a:t>
            </a:r>
            <a:r>
              <a:rPr lang="el-GR" sz="1600" b="0" i="0" u="none" strike="noStrike" dirty="0">
                <a:solidFill>
                  <a:srgbClr val="FF0000"/>
                </a:solidFill>
                <a:effectLst/>
                <a:latin typeface="Arial" panose="020B0604020202020204" pitchFamily="34" charset="0"/>
                <a:hlinkClick r:id="rId2" tooltip="Αρχαία Ελλάδα">
                  <a:extLst>
                    <a:ext uri="{A12FA001-AC4F-418D-AE19-62706E023703}">
                      <ahyp:hlinkClr xmlns:ahyp="http://schemas.microsoft.com/office/drawing/2018/hyperlinkcolor" val="tx"/>
                    </a:ext>
                  </a:extLst>
                </a:hlinkClick>
              </a:rPr>
              <a:t>Αρχαίας Ελλάδας</a:t>
            </a:r>
            <a:r>
              <a:rPr lang="el-GR" sz="1600" b="0" i="0" dirty="0">
                <a:solidFill>
                  <a:srgbClr val="FF0000"/>
                </a:solidFill>
                <a:effectLst/>
                <a:latin typeface="Arial" panose="020B0604020202020204" pitchFamily="34" charset="0"/>
              </a:rPr>
              <a:t> </a:t>
            </a:r>
            <a:r>
              <a:rPr lang="el-GR" sz="1600" b="0" i="0" dirty="0">
                <a:solidFill>
                  <a:srgbClr val="202122"/>
                </a:solidFill>
                <a:effectLst/>
                <a:latin typeface="Arial" panose="020B0604020202020204" pitchFamily="34" charset="0"/>
              </a:rPr>
              <a:t>η οποία αναφέρεται στην ομηρική </a:t>
            </a:r>
            <a:r>
              <a:rPr lang="el-GR" sz="1600" b="0" i="0" u="none" strike="noStrike" dirty="0" err="1">
                <a:solidFill>
                  <a:srgbClr val="0645AD"/>
                </a:solidFill>
                <a:effectLst/>
                <a:latin typeface="Arial" panose="020B0604020202020204" pitchFamily="34" charset="0"/>
                <a:hlinkClick r:id="rId3" tooltip="Ιλιάδα"/>
              </a:rPr>
              <a:t>Ιλιάδα</a:t>
            </a:r>
            <a:r>
              <a:rPr lang="el-GR" sz="1600" b="0" i="0" dirty="0">
                <a:solidFill>
                  <a:srgbClr val="202122"/>
                </a:solidFill>
                <a:effectLst/>
                <a:latin typeface="Arial" panose="020B0604020202020204" pitchFamily="34" charset="0"/>
              </a:rPr>
              <a:t> και τοποθετείται </a:t>
            </a:r>
            <a:r>
              <a:rPr lang="el-GR" sz="1600" b="0" i="0" dirty="0">
                <a:solidFill>
                  <a:srgbClr val="FF0000"/>
                </a:solidFill>
                <a:effectLst/>
                <a:latin typeface="Arial" panose="020B0604020202020204" pitchFamily="34" charset="0"/>
              </a:rPr>
              <a:t>στο νοτιοανατολικό άκρο της </a:t>
            </a:r>
            <a:r>
              <a:rPr lang="el-GR" sz="1600" b="0" i="0" u="none" strike="noStrike" dirty="0">
                <a:solidFill>
                  <a:srgbClr val="FF0000"/>
                </a:solidFill>
                <a:effectLst/>
                <a:latin typeface="Arial" panose="020B0604020202020204" pitchFamily="34" charset="0"/>
                <a:hlinkClick r:id="rId4" tooltip="Θεσσαλοί">
                  <a:extLst>
                    <a:ext uri="{A12FA001-AC4F-418D-AE19-62706E023703}">
                      <ahyp:hlinkClr xmlns:ahyp="http://schemas.microsoft.com/office/drawing/2018/hyperlinkcolor" val="tx"/>
                    </a:ext>
                  </a:extLst>
                </a:hlinkClick>
              </a:rPr>
              <a:t>Θεσσαλίας</a:t>
            </a:r>
            <a:r>
              <a:rPr lang="el-GR" sz="1600" b="0" i="0" dirty="0">
                <a:solidFill>
                  <a:srgbClr val="FF0000"/>
                </a:solidFill>
                <a:effectLst/>
                <a:latin typeface="Arial" panose="020B0604020202020204" pitchFamily="34" charset="0"/>
              </a:rPr>
              <a:t>.</a:t>
            </a:r>
            <a:r>
              <a:rPr lang="el-GR" sz="1600" b="0" i="0" dirty="0">
                <a:solidFill>
                  <a:srgbClr val="202122"/>
                </a:solidFill>
                <a:effectLst/>
                <a:latin typeface="Arial" panose="020B0604020202020204" pitchFamily="34" charset="0"/>
              </a:rPr>
              <a:t> </a:t>
            </a:r>
            <a:r>
              <a:rPr lang="el-GR" sz="1600" b="0" i="0" dirty="0">
                <a:solidFill>
                  <a:srgbClr val="FF0000"/>
                </a:solidFill>
                <a:effectLst/>
                <a:latin typeface="Arial" panose="020B0604020202020204" pitchFamily="34" charset="0"/>
              </a:rPr>
              <a:t>Κάτοικοί της ήταν οι </a:t>
            </a:r>
            <a:r>
              <a:rPr lang="el-GR" sz="1600" b="0" i="0" u="none" strike="noStrike" dirty="0">
                <a:solidFill>
                  <a:srgbClr val="FF0000"/>
                </a:solidFill>
                <a:effectLst/>
                <a:latin typeface="Arial" panose="020B0604020202020204" pitchFamily="34" charset="0"/>
                <a:hlinkClick r:id="rId5" tooltip="Μυρμιδόνες">
                  <a:extLst>
                    <a:ext uri="{A12FA001-AC4F-418D-AE19-62706E023703}">
                      <ahyp:hlinkClr xmlns:ahyp="http://schemas.microsoft.com/office/drawing/2018/hyperlinkcolor" val="tx"/>
                    </a:ext>
                  </a:extLst>
                </a:hlinkClick>
              </a:rPr>
              <a:t>Μυρμιδόνες</a:t>
            </a:r>
            <a:r>
              <a:rPr lang="el-GR" sz="1600" b="0" i="0" dirty="0">
                <a:solidFill>
                  <a:srgbClr val="FF0000"/>
                </a:solidFill>
                <a:effectLst/>
                <a:latin typeface="Arial" panose="020B0604020202020204" pitchFamily="34" charset="0"/>
              </a:rPr>
              <a:t> </a:t>
            </a:r>
            <a:r>
              <a:rPr lang="el-GR" sz="1600" b="0" i="0" dirty="0">
                <a:solidFill>
                  <a:srgbClr val="202122"/>
                </a:solidFill>
                <a:effectLst/>
                <a:latin typeface="Arial" panose="020B0604020202020204" pitchFamily="34" charset="0"/>
              </a:rPr>
              <a:t>και ήταν επίσης η </a:t>
            </a:r>
            <a:r>
              <a:rPr lang="el-GR" sz="1600" b="0" i="0" dirty="0">
                <a:solidFill>
                  <a:srgbClr val="FF0000"/>
                </a:solidFill>
                <a:effectLst/>
                <a:latin typeface="Arial" panose="020B0604020202020204" pitchFamily="34" charset="0"/>
              </a:rPr>
              <a:t>πατρίδα του </a:t>
            </a:r>
            <a:r>
              <a:rPr lang="el-GR" sz="1600" b="0" i="0" u="none" strike="noStrike" dirty="0">
                <a:solidFill>
                  <a:srgbClr val="FF0000"/>
                </a:solidFill>
                <a:effectLst/>
                <a:latin typeface="Arial" panose="020B0604020202020204" pitchFamily="34" charset="0"/>
                <a:hlinkClick r:id="rId6" tooltip="Αχιλλέας">
                  <a:extLst>
                    <a:ext uri="{A12FA001-AC4F-418D-AE19-62706E023703}">
                      <ahyp:hlinkClr xmlns:ahyp="http://schemas.microsoft.com/office/drawing/2018/hyperlinkcolor" val="tx"/>
                    </a:ext>
                  </a:extLst>
                </a:hlinkClick>
              </a:rPr>
              <a:t>Αχιλλέα</a:t>
            </a:r>
            <a:r>
              <a:rPr lang="el-GR" sz="1600" b="0" i="0" dirty="0">
                <a:solidFill>
                  <a:srgbClr val="FF0000"/>
                </a:solidFill>
                <a:effectLst/>
                <a:latin typeface="Arial" panose="020B0604020202020204" pitchFamily="34" charset="0"/>
              </a:rPr>
              <a:t> και του </a:t>
            </a:r>
            <a:r>
              <a:rPr lang="el-GR" sz="1600" b="0" i="0" u="none" strike="noStrike" dirty="0">
                <a:solidFill>
                  <a:srgbClr val="FF0000"/>
                </a:solidFill>
                <a:effectLst/>
                <a:latin typeface="Arial" panose="020B0604020202020204" pitchFamily="34" charset="0"/>
                <a:hlinkClick r:id="rId7" tooltip="Πάτροκλος">
                  <a:extLst>
                    <a:ext uri="{A12FA001-AC4F-418D-AE19-62706E023703}">
                      <ahyp:hlinkClr xmlns:ahyp="http://schemas.microsoft.com/office/drawing/2018/hyperlinkcolor" val="tx"/>
                    </a:ext>
                  </a:extLst>
                </a:hlinkClick>
              </a:rPr>
              <a:t>Πατρόκλου</a:t>
            </a:r>
            <a:r>
              <a:rPr lang="el-GR" sz="1600" b="0" i="0" dirty="0">
                <a:solidFill>
                  <a:srgbClr val="202122"/>
                </a:solidFill>
                <a:effectLst/>
                <a:latin typeface="Arial" panose="020B0604020202020204" pitchFamily="34" charset="0"/>
              </a:rPr>
              <a:t>.</a:t>
            </a:r>
          </a:p>
          <a:p>
            <a:pPr algn="just">
              <a:lnSpc>
                <a:spcPct val="150000"/>
              </a:lnSpc>
            </a:pPr>
            <a:endParaRPr lang="el-GR" sz="1600" b="0" i="0" dirty="0">
              <a:solidFill>
                <a:srgbClr val="202122"/>
              </a:solidFill>
              <a:effectLst/>
              <a:latin typeface="Arial" panose="020B0604020202020204" pitchFamily="34" charset="0"/>
            </a:endParaRPr>
          </a:p>
          <a:p>
            <a:pPr marL="285750" indent="-285750" algn="just">
              <a:lnSpc>
                <a:spcPct val="150000"/>
              </a:lnSpc>
              <a:buFont typeface="Wingdings" panose="05000000000000000000" pitchFamily="2" charset="2"/>
              <a:buChar char="§"/>
            </a:pPr>
            <a:r>
              <a:rPr lang="el-GR" sz="1600" b="0" i="0" dirty="0">
                <a:solidFill>
                  <a:srgbClr val="202122"/>
                </a:solidFill>
                <a:effectLst/>
                <a:latin typeface="Arial" panose="020B0604020202020204" pitchFamily="34" charset="0"/>
              </a:rPr>
              <a:t>Έχει παρατηρηθεί από ειδικούς πιθανή σχέση της ρίζας </a:t>
            </a:r>
            <a:r>
              <a:rPr lang="el-GR" sz="1600" b="0" i="1" dirty="0" err="1">
                <a:solidFill>
                  <a:srgbClr val="00B050"/>
                </a:solidFill>
                <a:effectLst/>
                <a:latin typeface="Arial" panose="020B0604020202020204" pitchFamily="34" charset="0"/>
              </a:rPr>
              <a:t>φθι</a:t>
            </a:r>
            <a:r>
              <a:rPr lang="el-GR" sz="1600" b="0" i="0" dirty="0">
                <a:solidFill>
                  <a:srgbClr val="202122"/>
                </a:solidFill>
                <a:effectLst/>
                <a:latin typeface="Arial" panose="020B0604020202020204" pitchFamily="34" charset="0"/>
              </a:rPr>
              <a:t>- με το ρήμα </a:t>
            </a:r>
            <a:r>
              <a:rPr lang="el-GR" sz="1600" b="0" i="1" dirty="0">
                <a:solidFill>
                  <a:srgbClr val="00B050"/>
                </a:solidFill>
                <a:effectLst/>
                <a:latin typeface="Arial" panose="020B0604020202020204" pitchFamily="34" charset="0"/>
              </a:rPr>
              <a:t>φθίνω/</a:t>
            </a:r>
            <a:r>
              <a:rPr lang="el-GR" sz="1600" b="0" i="1" dirty="0" err="1">
                <a:solidFill>
                  <a:srgbClr val="00B050"/>
                </a:solidFill>
                <a:effectLst/>
                <a:latin typeface="Arial" panose="020B0604020202020204" pitchFamily="34" charset="0"/>
              </a:rPr>
              <a:t>φθίω</a:t>
            </a:r>
            <a:r>
              <a:rPr lang="el-GR" sz="1600" b="0" i="1" dirty="0">
                <a:solidFill>
                  <a:srgbClr val="00B050"/>
                </a:solidFill>
                <a:effectLst/>
                <a:latin typeface="Arial" panose="020B0604020202020204" pitchFamily="34" charset="0"/>
              </a:rPr>
              <a:t>/</a:t>
            </a:r>
            <a:r>
              <a:rPr lang="el-GR" sz="1600" b="0" i="1" dirty="0" err="1">
                <a:solidFill>
                  <a:srgbClr val="00B050"/>
                </a:solidFill>
                <a:effectLst/>
                <a:latin typeface="Arial" panose="020B0604020202020204" pitchFamily="34" charset="0"/>
              </a:rPr>
              <a:t>φθινύθω</a:t>
            </a:r>
            <a:r>
              <a:rPr lang="el-GR" sz="1600" b="0" i="0" dirty="0">
                <a:solidFill>
                  <a:srgbClr val="202122"/>
                </a:solidFill>
                <a:effectLst/>
                <a:latin typeface="Arial" panose="020B0604020202020204" pitchFamily="34" charset="0"/>
              </a:rPr>
              <a:t>. </a:t>
            </a:r>
          </a:p>
          <a:p>
            <a:pPr algn="just">
              <a:lnSpc>
                <a:spcPct val="150000"/>
              </a:lnSpc>
            </a:pPr>
            <a:r>
              <a:rPr lang="el-GR" sz="1600" i="1" dirty="0">
                <a:solidFill>
                  <a:srgbClr val="202122"/>
                </a:solidFill>
                <a:effectLst/>
                <a:latin typeface="Arial" panose="020B0604020202020204" pitchFamily="34" charset="0"/>
              </a:rPr>
              <a:t>Σε συνδυασμό με τον τρόπο με τον οποίο ο </a:t>
            </a:r>
            <a:r>
              <a:rPr lang="el-GR" sz="1600" i="1" u="none" strike="noStrike" dirty="0">
                <a:solidFill>
                  <a:srgbClr val="0645AD"/>
                </a:solidFill>
                <a:effectLst/>
                <a:latin typeface="Arial" panose="020B0604020202020204" pitchFamily="34" charset="0"/>
                <a:hlinkClick r:id="rId8" tooltip="Όμηρος"/>
              </a:rPr>
              <a:t>Όμηρος</a:t>
            </a:r>
            <a:r>
              <a:rPr lang="el-GR" sz="1600" i="1" dirty="0">
                <a:solidFill>
                  <a:srgbClr val="202122"/>
                </a:solidFill>
                <a:effectLst/>
                <a:latin typeface="Arial" panose="020B0604020202020204" pitchFamily="34" charset="0"/>
              </a:rPr>
              <a:t> αναφέρεται στη </a:t>
            </a:r>
            <a:r>
              <a:rPr lang="el-GR" sz="1600" i="1" dirty="0" err="1">
                <a:solidFill>
                  <a:srgbClr val="202122"/>
                </a:solidFill>
                <a:effectLst/>
                <a:latin typeface="Arial" panose="020B0604020202020204" pitchFamily="34" charset="0"/>
              </a:rPr>
              <a:t>Φθία</a:t>
            </a:r>
            <a:r>
              <a:rPr lang="el-GR" sz="1600" i="1" dirty="0">
                <a:solidFill>
                  <a:srgbClr val="202122"/>
                </a:solidFill>
                <a:effectLst/>
                <a:latin typeface="Arial" panose="020B0604020202020204" pitchFamily="34" charset="0"/>
              </a:rPr>
              <a:t> από το σημείο του θανάτου του Πατρόκλου και έπειτα, σχηματίζεται η εντύπωση πως πρόκειται για τον κόσμο των νεκρών.</a:t>
            </a:r>
            <a:r>
              <a:rPr lang="el-GR" sz="1600" b="0" i="0" dirty="0">
                <a:solidFill>
                  <a:srgbClr val="202122"/>
                </a:solidFill>
                <a:effectLst/>
                <a:latin typeface="Arial" panose="020B0604020202020204" pitchFamily="34" charset="0"/>
              </a:rPr>
              <a:t> </a:t>
            </a:r>
          </a:p>
          <a:p>
            <a:pPr marL="285750" indent="-285750" algn="just">
              <a:lnSpc>
                <a:spcPct val="150000"/>
              </a:lnSpc>
              <a:buFont typeface="Wingdings" panose="05000000000000000000" pitchFamily="2" charset="2"/>
              <a:buChar char="§"/>
            </a:pPr>
            <a:r>
              <a:rPr lang="el-GR" sz="1600" b="0" i="0" dirty="0">
                <a:solidFill>
                  <a:srgbClr val="202122"/>
                </a:solidFill>
                <a:effectLst/>
                <a:latin typeface="Arial" panose="020B0604020202020204" pitchFamily="34" charset="0"/>
              </a:rPr>
              <a:t>Με παρόμοιο τρόπο χρησιμοποιείται στον διάλογο του </a:t>
            </a:r>
            <a:r>
              <a:rPr lang="el-GR" sz="1600" b="0" i="0" u="none" strike="noStrike" dirty="0">
                <a:solidFill>
                  <a:srgbClr val="0645AD"/>
                </a:solidFill>
                <a:effectLst/>
                <a:latin typeface="Arial" panose="020B0604020202020204" pitchFamily="34" charset="0"/>
                <a:hlinkClick r:id="rId9" tooltip="Πλάτωνας"/>
              </a:rPr>
              <a:t>Πλάτωνα</a:t>
            </a:r>
            <a:r>
              <a:rPr lang="el-GR" sz="1600" b="0" i="0" dirty="0">
                <a:solidFill>
                  <a:srgbClr val="202122"/>
                </a:solidFill>
                <a:effectLst/>
                <a:latin typeface="Arial" panose="020B0604020202020204" pitchFamily="34" charset="0"/>
              </a:rPr>
              <a:t>, </a:t>
            </a:r>
            <a:r>
              <a:rPr lang="el-GR" sz="1600" b="0" i="0" u="none" strike="noStrike" dirty="0" err="1">
                <a:solidFill>
                  <a:srgbClr val="0645AD"/>
                </a:solidFill>
                <a:effectLst/>
                <a:latin typeface="Arial" panose="020B0604020202020204" pitchFamily="34" charset="0"/>
                <a:hlinkClick r:id="rId10" tooltip="Κρίτων"/>
              </a:rPr>
              <a:t>Κρίτων</a:t>
            </a:r>
            <a:r>
              <a:rPr lang="el-GR" sz="1600" b="0" i="0" dirty="0">
                <a:solidFill>
                  <a:srgbClr val="202122"/>
                </a:solidFill>
                <a:effectLst/>
                <a:latin typeface="Arial" panose="020B0604020202020204" pitchFamily="34" charset="0"/>
              </a:rPr>
              <a:t>, όπου ο </a:t>
            </a:r>
            <a:r>
              <a:rPr lang="el-GR" sz="1600" b="0" i="0" u="none" strike="noStrike" dirty="0">
                <a:solidFill>
                  <a:srgbClr val="0645AD"/>
                </a:solidFill>
                <a:effectLst/>
                <a:latin typeface="Arial" panose="020B0604020202020204" pitchFamily="34" charset="0"/>
                <a:hlinkClick r:id="rId11" tooltip="Σωκράτης"/>
              </a:rPr>
              <a:t>Σωκράτης</a:t>
            </a:r>
            <a:r>
              <a:rPr lang="el-GR" sz="1600" b="0" i="0" dirty="0">
                <a:solidFill>
                  <a:srgbClr val="202122"/>
                </a:solidFill>
                <a:effectLst/>
                <a:latin typeface="Arial" panose="020B0604020202020204" pitchFamily="34" charset="0"/>
              </a:rPr>
              <a:t> </a:t>
            </a:r>
            <a:r>
              <a:rPr lang="el-GR" sz="1600" b="0" i="1" dirty="0">
                <a:solidFill>
                  <a:srgbClr val="202122"/>
                </a:solidFill>
                <a:effectLst/>
                <a:latin typeface="Arial" panose="020B0604020202020204" pitchFamily="34" charset="0"/>
              </a:rPr>
              <a:t>αφηγείται στον φίλο του</a:t>
            </a:r>
          </a:p>
          <a:p>
            <a:pPr algn="just">
              <a:lnSpc>
                <a:spcPct val="150000"/>
              </a:lnSpc>
            </a:pPr>
            <a:r>
              <a:rPr lang="el-GR" sz="1600" b="0" i="1" dirty="0">
                <a:solidFill>
                  <a:srgbClr val="202122"/>
                </a:solidFill>
                <a:effectLst/>
                <a:latin typeface="Arial" panose="020B0604020202020204" pitchFamily="34" charset="0"/>
              </a:rPr>
              <a:t> πως, σε όνειρό του είδε μια ωραία γυναίκα να του </a:t>
            </a:r>
            <a:r>
              <a:rPr lang="el-GR" sz="1600" b="0" i="1" dirty="0" err="1">
                <a:solidFill>
                  <a:srgbClr val="202122"/>
                </a:solidFill>
                <a:effectLst/>
                <a:latin typeface="Arial" panose="020B0604020202020204" pitchFamily="34" charset="0"/>
              </a:rPr>
              <a:t>αναγγέλει</a:t>
            </a:r>
            <a:r>
              <a:rPr lang="el-GR" sz="1600" b="0" i="1" dirty="0">
                <a:solidFill>
                  <a:srgbClr val="202122"/>
                </a:solidFill>
                <a:effectLst/>
                <a:latin typeface="Arial" panose="020B0604020202020204" pitchFamily="34" charset="0"/>
              </a:rPr>
              <a:t> τον επικείμενο θάνατό του: «την τρίτη μέρα θα φτάσεις στη </a:t>
            </a:r>
            <a:r>
              <a:rPr lang="el-GR" sz="1600" b="0" i="1" dirty="0" err="1">
                <a:solidFill>
                  <a:srgbClr val="202122"/>
                </a:solidFill>
                <a:effectLst/>
                <a:latin typeface="Arial" panose="020B0604020202020204" pitchFamily="34" charset="0"/>
              </a:rPr>
              <a:t>Φθία</a:t>
            </a:r>
            <a:r>
              <a:rPr lang="el-GR" sz="1600" b="0" i="1" dirty="0">
                <a:solidFill>
                  <a:srgbClr val="202122"/>
                </a:solidFill>
                <a:effectLst/>
                <a:latin typeface="Arial" panose="020B0604020202020204" pitchFamily="34" charset="0"/>
              </a:rPr>
              <a:t> με τα παχιά χώματα». Ανάλογη χρήση γίνεται και στην Ιφιγένεια του </a:t>
            </a:r>
            <a:r>
              <a:rPr lang="el-GR" sz="1600" b="0" i="1" dirty="0" err="1">
                <a:solidFill>
                  <a:srgbClr val="202122"/>
                </a:solidFill>
                <a:effectLst/>
                <a:latin typeface="Arial" panose="020B0604020202020204" pitchFamily="34" charset="0"/>
              </a:rPr>
              <a:t>Ευρυππίδη</a:t>
            </a:r>
            <a:r>
              <a:rPr lang="el-GR" sz="1600" b="0" i="1" dirty="0">
                <a:solidFill>
                  <a:srgbClr val="202122"/>
                </a:solidFill>
                <a:effectLst/>
                <a:latin typeface="Arial" panose="020B0604020202020204" pitchFamily="34" charset="0"/>
              </a:rPr>
              <a:t>, στο σημείο όπου ο </a:t>
            </a:r>
            <a:r>
              <a:rPr lang="el-GR" sz="1600" b="0" i="1" u="none" strike="noStrike" dirty="0">
                <a:solidFill>
                  <a:srgbClr val="0645AD"/>
                </a:solidFill>
                <a:effectLst/>
                <a:latin typeface="Arial" panose="020B0604020202020204" pitchFamily="34" charset="0"/>
                <a:hlinkClick r:id="rId12" tooltip="Αγαμέμνονας"/>
              </a:rPr>
              <a:t>Αγαμέμνονας</a:t>
            </a:r>
            <a:r>
              <a:rPr lang="el-GR" sz="1600" b="0" i="1" dirty="0">
                <a:solidFill>
                  <a:srgbClr val="202122"/>
                </a:solidFill>
                <a:effectLst/>
                <a:latin typeface="Arial" panose="020B0604020202020204" pitchFamily="34" charset="0"/>
              </a:rPr>
              <a:t> </a:t>
            </a:r>
            <a:r>
              <a:rPr lang="el-GR" sz="1600" b="0" i="1" dirty="0" err="1">
                <a:solidFill>
                  <a:srgbClr val="202122"/>
                </a:solidFill>
                <a:effectLst/>
                <a:latin typeface="Arial" panose="020B0604020202020204" pitchFamily="34" charset="0"/>
              </a:rPr>
              <a:t>αναγγέλει</a:t>
            </a:r>
            <a:r>
              <a:rPr lang="el-GR" sz="1600" b="0" i="1" dirty="0">
                <a:solidFill>
                  <a:srgbClr val="202122"/>
                </a:solidFill>
                <a:effectLst/>
                <a:latin typeface="Arial" panose="020B0604020202020204" pitchFamily="34" charset="0"/>
              </a:rPr>
              <a:t> στην </a:t>
            </a:r>
            <a:r>
              <a:rPr lang="el-GR" sz="1600" b="0" i="1" u="none" strike="noStrike" dirty="0">
                <a:solidFill>
                  <a:srgbClr val="0645AD"/>
                </a:solidFill>
                <a:effectLst/>
                <a:latin typeface="Arial" panose="020B0604020202020204" pitchFamily="34" charset="0"/>
                <a:hlinkClick r:id="rId13" tooltip="Κλυταιμνήστρα"/>
              </a:rPr>
              <a:t>Κλυταιμνήστρα</a:t>
            </a:r>
            <a:r>
              <a:rPr lang="el-GR" sz="1600" b="0" i="1" dirty="0">
                <a:solidFill>
                  <a:srgbClr val="202122"/>
                </a:solidFill>
                <a:effectLst/>
                <a:latin typeface="Arial" panose="020B0604020202020204" pitchFamily="34" charset="0"/>
              </a:rPr>
              <a:t> τον υποτιθέμενο επικείμενο γάμο της κόρης τους με τον Αχιλλέα. Στην Ανδρομάχη του </a:t>
            </a:r>
            <a:r>
              <a:rPr lang="el-GR" sz="1600" b="0" i="1" dirty="0" err="1">
                <a:solidFill>
                  <a:srgbClr val="202122"/>
                </a:solidFill>
                <a:effectLst/>
                <a:latin typeface="Arial" panose="020B0604020202020204" pitchFamily="34" charset="0"/>
              </a:rPr>
              <a:t>Ευρυππίδη</a:t>
            </a:r>
            <a:r>
              <a:rPr lang="el-GR" sz="1600" b="0" i="1" dirty="0">
                <a:solidFill>
                  <a:srgbClr val="202122"/>
                </a:solidFill>
                <a:effectLst/>
                <a:latin typeface="Arial" panose="020B0604020202020204" pitchFamily="34" charset="0"/>
              </a:rPr>
              <a:t> ως </a:t>
            </a:r>
            <a:r>
              <a:rPr lang="el-GR" sz="1600" b="0" i="1" dirty="0" err="1">
                <a:solidFill>
                  <a:srgbClr val="202122"/>
                </a:solidFill>
                <a:effectLst/>
                <a:latin typeface="Arial" panose="020B0604020202020204" pitchFamily="34" charset="0"/>
              </a:rPr>
              <a:t>Φθια</a:t>
            </a:r>
            <a:r>
              <a:rPr lang="el-GR" sz="1600" b="0" i="1" dirty="0">
                <a:solidFill>
                  <a:srgbClr val="202122"/>
                </a:solidFill>
                <a:effectLst/>
                <a:latin typeface="Arial" panose="020B0604020202020204" pitchFamily="34" charset="0"/>
              </a:rPr>
              <a:t> αναφέρει τα Φάρσαλα ο μεγάλος τραγωδός ποιητής .</a:t>
            </a:r>
            <a:endParaRPr lang="el-GR" sz="1600" b="0" i="1" u="none" strike="noStrike" baseline="30000" dirty="0">
              <a:solidFill>
                <a:srgbClr val="0645AD"/>
              </a:solidFill>
              <a:effectLst/>
              <a:latin typeface="Arial" panose="020B0604020202020204" pitchFamily="34" charset="0"/>
            </a:endParaRPr>
          </a:p>
          <a:p>
            <a:pPr algn="just">
              <a:lnSpc>
                <a:spcPct val="150000"/>
              </a:lnSpc>
            </a:pPr>
            <a:endParaRPr lang="el-GR" sz="1600" b="0" i="0" dirty="0">
              <a:solidFill>
                <a:srgbClr val="202122"/>
              </a:solidFill>
              <a:effectLst/>
              <a:latin typeface="Arial" panose="020B0604020202020204" pitchFamily="34" charset="0"/>
            </a:endParaRPr>
          </a:p>
          <a:p>
            <a:pPr marL="285750" indent="-285750" algn="just">
              <a:lnSpc>
                <a:spcPct val="150000"/>
              </a:lnSpc>
              <a:buFont typeface="Wingdings" panose="05000000000000000000" pitchFamily="2" charset="2"/>
              <a:buChar char="§"/>
            </a:pPr>
            <a:r>
              <a:rPr lang="el-GR" sz="1600" b="0" i="0" dirty="0">
                <a:solidFill>
                  <a:srgbClr val="202122"/>
                </a:solidFill>
                <a:effectLst/>
                <a:latin typeface="Arial" panose="020B0604020202020204" pitchFamily="34" charset="0"/>
              </a:rPr>
              <a:t>Κατά την αρχαιότητα, η </a:t>
            </a:r>
            <a:r>
              <a:rPr lang="el-GR" sz="1600" b="0" i="0" dirty="0" err="1">
                <a:solidFill>
                  <a:srgbClr val="202122"/>
                </a:solidFill>
                <a:effectLst/>
                <a:latin typeface="Arial" panose="020B0604020202020204" pitchFamily="34" charset="0"/>
              </a:rPr>
              <a:t>Φθία</a:t>
            </a:r>
            <a:r>
              <a:rPr lang="el-GR" sz="1600" b="0" i="0" dirty="0">
                <a:solidFill>
                  <a:srgbClr val="202122"/>
                </a:solidFill>
                <a:effectLst/>
                <a:latin typeface="Arial" panose="020B0604020202020204" pitchFamily="34" charset="0"/>
              </a:rPr>
              <a:t> ήταν μία από τις τρεις διαφορετικές σημασίες της λέξης </a:t>
            </a:r>
            <a:r>
              <a:rPr lang="el-GR" sz="1600" b="0" i="1" dirty="0" err="1">
                <a:solidFill>
                  <a:srgbClr val="FF0000"/>
                </a:solidFill>
                <a:effectLst/>
                <a:latin typeface="Arial" panose="020B0604020202020204" pitchFamily="34" charset="0"/>
              </a:rPr>
              <a:t>Φθιώτις</a:t>
            </a:r>
            <a:r>
              <a:rPr lang="el-GR" sz="1600" b="0" i="0" dirty="0">
                <a:solidFill>
                  <a:srgbClr val="202122"/>
                </a:solidFill>
                <a:effectLst/>
                <a:latin typeface="Arial" panose="020B0604020202020204" pitchFamily="34" charset="0"/>
              </a:rPr>
              <a:t> </a:t>
            </a:r>
          </a:p>
          <a:p>
            <a:pPr algn="just">
              <a:lnSpc>
                <a:spcPct val="150000"/>
              </a:lnSpc>
            </a:pPr>
            <a:r>
              <a:rPr lang="el-GR" sz="1600" b="0" i="0" dirty="0">
                <a:solidFill>
                  <a:srgbClr val="202122"/>
                </a:solidFill>
                <a:effectLst/>
                <a:latin typeface="Arial" panose="020B0604020202020204" pitchFamily="34" charset="0"/>
              </a:rPr>
              <a:t>(οι άλλες δύο αφορούσαν στη μία από τις τέσσερεις ενότητες της </a:t>
            </a:r>
            <a:r>
              <a:rPr lang="el-GR" sz="1600" b="0" i="0" u="none" strike="noStrike" dirty="0">
                <a:solidFill>
                  <a:srgbClr val="BA0000"/>
                </a:solidFill>
                <a:effectLst/>
                <a:latin typeface="Arial" panose="020B0604020202020204" pitchFamily="34" charset="0"/>
                <a:hlinkClick r:id="rId14" tooltip="Θεσσαλική Τετραρχία (δεν έχει γραφτεί ακόμα)"/>
              </a:rPr>
              <a:t>Θεσσαλικής Τετραρχίας</a:t>
            </a:r>
            <a:r>
              <a:rPr lang="el-GR" sz="1600" b="0" i="0" dirty="0">
                <a:solidFill>
                  <a:srgbClr val="202122"/>
                </a:solidFill>
                <a:effectLst/>
                <a:latin typeface="Arial" panose="020B0604020202020204" pitchFamily="34" charset="0"/>
              </a:rPr>
              <a:t>)</a:t>
            </a:r>
            <a:r>
              <a:rPr lang="el-GR" sz="1600" b="0" i="0" baseline="30000" dirty="0">
                <a:solidFill>
                  <a:srgbClr val="0645AD"/>
                </a:solidFill>
                <a:effectLst/>
                <a:latin typeface="Arial" panose="020B0604020202020204" pitchFamily="34" charset="0"/>
              </a:rPr>
              <a:t>.</a:t>
            </a:r>
            <a:r>
              <a:rPr lang="el-GR" sz="1600" b="0" i="0" dirty="0">
                <a:solidFill>
                  <a:srgbClr val="202122"/>
                </a:solidFill>
                <a:effectLst/>
                <a:latin typeface="Arial" panose="020B0604020202020204" pitchFamily="34" charset="0"/>
              </a:rPr>
              <a:t> Επίσης, σε κάποιες αρχαίες πηγές, υπονοείται πως η </a:t>
            </a:r>
            <a:r>
              <a:rPr lang="el-GR" sz="1600" b="0" i="0" dirty="0" err="1">
                <a:solidFill>
                  <a:srgbClr val="202122"/>
                </a:solidFill>
                <a:effectLst/>
                <a:latin typeface="Arial" panose="020B0604020202020204" pitchFamily="34" charset="0"/>
              </a:rPr>
              <a:t>Φθία</a:t>
            </a:r>
            <a:r>
              <a:rPr lang="el-GR" sz="1600" b="0" i="0" dirty="0">
                <a:solidFill>
                  <a:srgbClr val="202122"/>
                </a:solidFill>
                <a:effectLst/>
                <a:latin typeface="Arial" panose="020B0604020202020204" pitchFamily="34" charset="0"/>
              </a:rPr>
              <a:t> ήταν πόλη. Ωστόσο, αυτή δεν είναι η επικρατέστερη άποψη σήμερα.</a:t>
            </a:r>
          </a:p>
        </p:txBody>
      </p:sp>
    </p:spTree>
    <p:extLst>
      <p:ext uri="{BB962C8B-B14F-4D97-AF65-F5344CB8AC3E}">
        <p14:creationId xmlns:p14="http://schemas.microsoft.com/office/powerpoint/2010/main" val="3605059322"/>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463631B3-E8F8-42B3-82A7-E7262D3E18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085" y="288708"/>
            <a:ext cx="5885896" cy="642280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6155B91-A8F9-481C-A4BB-C93B4E3FEA5A}"/>
              </a:ext>
            </a:extLst>
          </p:cNvPr>
          <p:cNvSpPr txBox="1"/>
          <p:nvPr/>
        </p:nvSpPr>
        <p:spPr>
          <a:xfrm>
            <a:off x="6241003" y="3682311"/>
            <a:ext cx="5042516" cy="2966005"/>
          </a:xfrm>
          <a:prstGeom prst="rect">
            <a:avLst/>
          </a:prstGeom>
          <a:solidFill>
            <a:schemeClr val="bg1"/>
          </a:solidFill>
          <a:ln>
            <a:solidFill>
              <a:schemeClr val="bg2"/>
            </a:solidFill>
          </a:ln>
        </p:spPr>
        <p:txBody>
          <a:bodyPr wrap="square">
            <a:spAutoFit/>
          </a:bodyPr>
          <a:lstStyle/>
          <a:p>
            <a:pPr algn="just">
              <a:lnSpc>
                <a:spcPct val="150000"/>
              </a:lnSpc>
            </a:pPr>
            <a:r>
              <a:rPr lang="el-GR" sz="1400" b="0" i="0" dirty="0">
                <a:solidFill>
                  <a:srgbClr val="202122"/>
                </a:solidFill>
                <a:effectLst/>
                <a:latin typeface="Arial" panose="020B0604020202020204" pitchFamily="34" charset="0"/>
              </a:rPr>
              <a:t>Ο </a:t>
            </a:r>
            <a:r>
              <a:rPr lang="el-GR" sz="1400" b="1" i="0" dirty="0">
                <a:solidFill>
                  <a:srgbClr val="202122"/>
                </a:solidFill>
                <a:effectLst/>
                <a:latin typeface="Arial" panose="020B0604020202020204" pitchFamily="34" charset="0"/>
              </a:rPr>
              <a:t>Νομός Φθιώτιδας</a:t>
            </a:r>
            <a:r>
              <a:rPr lang="el-GR" sz="1400" b="0" i="0" dirty="0">
                <a:solidFill>
                  <a:srgbClr val="202122"/>
                </a:solidFill>
                <a:effectLst/>
                <a:latin typeface="Arial" panose="020B0604020202020204" pitchFamily="34" charset="0"/>
              </a:rPr>
              <a:t> ήταν ένας από τους 51 νομούς της </a:t>
            </a:r>
            <a:r>
              <a:rPr lang="el-GR" sz="1400" b="0" i="0" u="none" strike="noStrike" dirty="0">
                <a:solidFill>
                  <a:srgbClr val="0645AD"/>
                </a:solidFill>
                <a:effectLst/>
                <a:latin typeface="Arial" panose="020B0604020202020204" pitchFamily="34" charset="0"/>
                <a:hlinkClick r:id="rId3" tooltip="Ελλάδα"/>
              </a:rPr>
              <a:t>Ελλάδας</a:t>
            </a:r>
            <a:r>
              <a:rPr lang="el-GR" sz="1400" b="0" i="0" dirty="0">
                <a:solidFill>
                  <a:srgbClr val="202122"/>
                </a:solidFill>
                <a:effectLst/>
                <a:latin typeface="Arial" panose="020B0604020202020204" pitchFamily="34" charset="0"/>
              </a:rPr>
              <a:t>, ενώ από το 2011 αποτελεί την </a:t>
            </a:r>
            <a:r>
              <a:rPr lang="el-GR" sz="1400" b="1" i="0" dirty="0">
                <a:solidFill>
                  <a:srgbClr val="202122"/>
                </a:solidFill>
                <a:effectLst/>
                <a:latin typeface="Arial" panose="020B0604020202020204" pitchFamily="34" charset="0"/>
              </a:rPr>
              <a:t>Περιφερειακή Ενότητα Φθιώτιδας</a:t>
            </a:r>
            <a:r>
              <a:rPr lang="el-GR" sz="1400" b="0" i="0" dirty="0">
                <a:solidFill>
                  <a:srgbClr val="202122"/>
                </a:solidFill>
                <a:effectLst/>
                <a:latin typeface="Arial" panose="020B0604020202020204" pitchFamily="34" charset="0"/>
              </a:rPr>
              <a:t>, μία από τις 74 </a:t>
            </a:r>
            <a:r>
              <a:rPr lang="el-GR" sz="1400" b="0" i="0" u="none" strike="noStrike" dirty="0">
                <a:solidFill>
                  <a:srgbClr val="0645AD"/>
                </a:solidFill>
                <a:effectLst/>
                <a:latin typeface="Arial" panose="020B0604020202020204" pitchFamily="34" charset="0"/>
                <a:hlinkClick r:id="rId4" tooltip="Περιφερειακές ενότητες της Ελλάδας"/>
              </a:rPr>
              <a:t>περιφερειακές ενότητες</a:t>
            </a:r>
            <a:r>
              <a:rPr lang="el-GR" sz="1400" b="0" i="0" dirty="0">
                <a:solidFill>
                  <a:srgbClr val="202122"/>
                </a:solidFill>
                <a:effectLst/>
                <a:latin typeface="Arial" panose="020B0604020202020204" pitchFamily="34" charset="0"/>
              </a:rPr>
              <a:t> της χώρας και υπάγεται διοικητικά στην </a:t>
            </a:r>
            <a:r>
              <a:rPr lang="el-GR" sz="1400" b="0" i="0" u="none" strike="noStrike" dirty="0">
                <a:solidFill>
                  <a:srgbClr val="0645AD"/>
                </a:solidFill>
                <a:effectLst/>
                <a:latin typeface="Arial" panose="020B0604020202020204" pitchFamily="34" charset="0"/>
                <a:hlinkClick r:id="rId5" tooltip="Περιφέρειες της Ελλάδας"/>
              </a:rPr>
              <a:t>περιφέρεια</a:t>
            </a:r>
            <a:r>
              <a:rPr lang="el-GR" sz="1400" b="0" i="0" dirty="0">
                <a:solidFill>
                  <a:srgbClr val="202122"/>
                </a:solidFill>
                <a:effectLst/>
                <a:latin typeface="Arial" panose="020B0604020202020204" pitchFamily="34" charset="0"/>
              </a:rPr>
              <a:t> </a:t>
            </a:r>
            <a:r>
              <a:rPr lang="el-GR" sz="1400" b="0" i="0" u="none" strike="noStrike" dirty="0">
                <a:solidFill>
                  <a:srgbClr val="0645AD"/>
                </a:solidFill>
                <a:effectLst/>
                <a:latin typeface="Arial" panose="020B0604020202020204" pitchFamily="34" charset="0"/>
                <a:hlinkClick r:id="rId6" tooltip="Περιφέρεια Στερεάς Ελλάδας"/>
              </a:rPr>
              <a:t>Στερεάς Ελλάδας</a:t>
            </a:r>
            <a:r>
              <a:rPr lang="el-GR" sz="1400" b="0" i="0" dirty="0">
                <a:solidFill>
                  <a:srgbClr val="202122"/>
                </a:solidFill>
                <a:effectLst/>
                <a:latin typeface="Arial" panose="020B0604020202020204" pitchFamily="34" charset="0"/>
              </a:rPr>
              <a:t>. </a:t>
            </a:r>
          </a:p>
          <a:p>
            <a:pPr algn="just">
              <a:lnSpc>
                <a:spcPct val="150000"/>
              </a:lnSpc>
            </a:pPr>
            <a:r>
              <a:rPr lang="el-GR" sz="1400" b="0" i="0" dirty="0">
                <a:solidFill>
                  <a:srgbClr val="202122"/>
                </a:solidFill>
                <a:effectLst/>
                <a:latin typeface="Arial" panose="020B0604020202020204" pitchFamily="34" charset="0"/>
              </a:rPr>
              <a:t>Έχει έκταση 4.442 </a:t>
            </a:r>
            <a:r>
              <a:rPr lang="el-GR" sz="1400" b="0" i="0" dirty="0" err="1">
                <a:solidFill>
                  <a:srgbClr val="202122"/>
                </a:solidFill>
                <a:effectLst/>
                <a:latin typeface="Arial" panose="020B0604020202020204" pitchFamily="34" charset="0"/>
              </a:rPr>
              <a:t>τ.χμ</a:t>
            </a:r>
            <a:r>
              <a:rPr lang="el-GR" sz="1400" b="0" i="0" dirty="0">
                <a:solidFill>
                  <a:srgbClr val="202122"/>
                </a:solidFill>
                <a:effectLst/>
                <a:latin typeface="Arial" panose="020B0604020202020204" pitchFamily="34" charset="0"/>
              </a:rPr>
              <a:t>. και πληθυσμό 158.231 κατοίκους, σύμφωνα με την </a:t>
            </a:r>
            <a:r>
              <a:rPr lang="el-GR" sz="1400" b="0" i="0" u="none" strike="noStrike" dirty="0">
                <a:solidFill>
                  <a:srgbClr val="0645AD"/>
                </a:solidFill>
                <a:effectLst/>
                <a:latin typeface="Arial" panose="020B0604020202020204" pitchFamily="34" charset="0"/>
                <a:hlinkClick r:id="rId7" tooltip="Ελληνική απογραφή 2011"/>
              </a:rPr>
              <a:t>Απογραφή του 2011</a:t>
            </a:r>
            <a:r>
              <a:rPr lang="el-GR" sz="1400" b="0" i="0" dirty="0">
                <a:solidFill>
                  <a:srgbClr val="202122"/>
                </a:solidFill>
                <a:effectLst/>
                <a:latin typeface="Arial" panose="020B0604020202020204" pitchFamily="34" charset="0"/>
              </a:rPr>
              <a:t>. Παραδοσιακά αποτελείτο από τις, επίσης καταργημένες,</a:t>
            </a:r>
          </a:p>
          <a:p>
            <a:pPr algn="just">
              <a:lnSpc>
                <a:spcPct val="150000"/>
              </a:lnSpc>
            </a:pPr>
            <a:r>
              <a:rPr lang="el-GR" sz="1400" b="0" i="0" dirty="0">
                <a:solidFill>
                  <a:srgbClr val="202122"/>
                </a:solidFill>
                <a:effectLst/>
                <a:latin typeface="Arial" panose="020B0604020202020204" pitchFamily="34" charset="0"/>
              </a:rPr>
              <a:t>επαρχίες </a:t>
            </a:r>
            <a:r>
              <a:rPr lang="el-GR" sz="1400" b="0" i="0" u="none" strike="noStrike" dirty="0">
                <a:solidFill>
                  <a:srgbClr val="0645AD"/>
                </a:solidFill>
                <a:effectLst/>
                <a:latin typeface="Arial" panose="020B0604020202020204" pitchFamily="34" charset="0"/>
                <a:hlinkClick r:id="rId8" tooltip="Επαρχία Φθιώτιδας"/>
              </a:rPr>
              <a:t>Φθιώτιδας</a:t>
            </a:r>
            <a:r>
              <a:rPr lang="el-GR" sz="1400" b="0" i="0" dirty="0">
                <a:solidFill>
                  <a:srgbClr val="202122"/>
                </a:solidFill>
                <a:effectLst/>
                <a:latin typeface="Arial" panose="020B0604020202020204" pitchFamily="34" charset="0"/>
              </a:rPr>
              <a:t>, </a:t>
            </a:r>
            <a:r>
              <a:rPr lang="el-GR" sz="1400" b="0" i="0" u="none" strike="noStrike" dirty="0">
                <a:solidFill>
                  <a:srgbClr val="0645AD"/>
                </a:solidFill>
                <a:effectLst/>
                <a:latin typeface="Arial" panose="020B0604020202020204" pitchFamily="34" charset="0"/>
                <a:hlinkClick r:id="rId9" tooltip="Επαρχία Δομοκού"/>
              </a:rPr>
              <a:t>Δομοκού</a:t>
            </a:r>
            <a:r>
              <a:rPr lang="el-GR" sz="1400" b="0" i="0" dirty="0">
                <a:solidFill>
                  <a:srgbClr val="202122"/>
                </a:solidFill>
                <a:effectLst/>
                <a:latin typeface="Arial" panose="020B0604020202020204" pitchFamily="34" charset="0"/>
              </a:rPr>
              <a:t> και </a:t>
            </a:r>
            <a:r>
              <a:rPr lang="el-GR" sz="1400" b="0" i="0" u="none" strike="noStrike" dirty="0" err="1">
                <a:solidFill>
                  <a:srgbClr val="0645AD"/>
                </a:solidFill>
                <a:effectLst/>
                <a:latin typeface="Arial" panose="020B0604020202020204" pitchFamily="34" charset="0"/>
                <a:hlinkClick r:id="rId10" tooltip="Επαρχία Λοκρίδας"/>
              </a:rPr>
              <a:t>Λοκρίδας</a:t>
            </a:r>
            <a:r>
              <a:rPr lang="el-GR" sz="1400" b="0" i="0" dirty="0">
                <a:solidFill>
                  <a:srgbClr val="202122"/>
                </a:solidFill>
                <a:effectLst/>
                <a:latin typeface="Arial" panose="020B0604020202020204" pitchFamily="34" charset="0"/>
              </a:rPr>
              <a:t>.</a:t>
            </a:r>
            <a:endParaRPr lang="el-GR" sz="1400" dirty="0"/>
          </a:p>
        </p:txBody>
      </p:sp>
    </p:spTree>
    <p:extLst>
      <p:ext uri="{BB962C8B-B14F-4D97-AF65-F5344CB8AC3E}">
        <p14:creationId xmlns:p14="http://schemas.microsoft.com/office/powerpoint/2010/main" val="2850361901"/>
      </p:ext>
    </p:extLst>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0451FD-EBBA-4A25-8EE1-36D9F765D6C2}"/>
              </a:ext>
            </a:extLst>
          </p:cNvPr>
          <p:cNvSpPr txBox="1"/>
          <p:nvPr/>
        </p:nvSpPr>
        <p:spPr>
          <a:xfrm>
            <a:off x="2825319" y="517448"/>
            <a:ext cx="6094520" cy="5866350"/>
          </a:xfrm>
          <a:prstGeom prst="rect">
            <a:avLst/>
          </a:prstGeom>
          <a:solidFill>
            <a:schemeClr val="bg1"/>
          </a:solidFill>
          <a:ln>
            <a:solidFill>
              <a:schemeClr val="bg2"/>
            </a:solidFill>
          </a:ln>
        </p:spPr>
        <p:txBody>
          <a:bodyPr wrap="square">
            <a:spAutoFit/>
          </a:bodyPr>
          <a:lstStyle/>
          <a:p>
            <a:pPr algn="just">
              <a:lnSpc>
                <a:spcPct val="150000"/>
              </a:lnSpc>
            </a:pPr>
            <a:r>
              <a:rPr lang="el-GR" b="0" i="0" dirty="0">
                <a:solidFill>
                  <a:srgbClr val="000000"/>
                </a:solidFill>
                <a:effectLst/>
                <a:latin typeface="Roboto"/>
              </a:rPr>
              <a:t>Στην Αρχαία Ελλάδα ο πόλεμος ήταν καθημερινό φαινόμενο και οι στρατιώτες που πολεμούσαν ήταν σεβαστοί από τους πολίτες. </a:t>
            </a:r>
          </a:p>
          <a:p>
            <a:pPr algn="just">
              <a:lnSpc>
                <a:spcPct val="150000"/>
              </a:lnSpc>
            </a:pPr>
            <a:endParaRPr lang="el-GR" b="0" i="0" dirty="0">
              <a:solidFill>
                <a:srgbClr val="000000"/>
              </a:solidFill>
              <a:effectLst/>
              <a:latin typeface="Roboto"/>
            </a:endParaRPr>
          </a:p>
          <a:p>
            <a:pPr algn="just">
              <a:lnSpc>
                <a:spcPct val="150000"/>
              </a:lnSpc>
            </a:pPr>
            <a:r>
              <a:rPr lang="el-GR" b="0" i="0" dirty="0">
                <a:solidFill>
                  <a:srgbClr val="000000"/>
                </a:solidFill>
                <a:effectLst/>
                <a:latin typeface="Roboto"/>
              </a:rPr>
              <a:t>Εκτός από τους Σπαρτιάτες του Λεωνίδα, υπήρχαν πολλές φυλές στον ελλαδικό χώρο που φημίζονταν για την ανδρεία και τις πολεμικές τους ικανότητες. </a:t>
            </a:r>
          </a:p>
          <a:p>
            <a:pPr algn="just">
              <a:lnSpc>
                <a:spcPct val="150000"/>
              </a:lnSpc>
            </a:pPr>
            <a:endParaRPr lang="el-GR" b="0" i="0" dirty="0">
              <a:solidFill>
                <a:srgbClr val="000000"/>
              </a:solidFill>
              <a:effectLst/>
              <a:latin typeface="Roboto"/>
            </a:endParaRPr>
          </a:p>
          <a:p>
            <a:pPr algn="just">
              <a:lnSpc>
                <a:spcPct val="150000"/>
              </a:lnSpc>
            </a:pPr>
            <a:r>
              <a:rPr lang="el-GR" b="0" i="0" dirty="0">
                <a:solidFill>
                  <a:srgbClr val="000000"/>
                </a:solidFill>
                <a:effectLst/>
                <a:latin typeface="Roboto"/>
              </a:rPr>
              <a:t>Μία από αυτές ήταν οι </a:t>
            </a:r>
            <a:r>
              <a:rPr lang="el-GR" b="0" i="0" dirty="0">
                <a:solidFill>
                  <a:srgbClr val="FF0000"/>
                </a:solidFill>
                <a:effectLst/>
                <a:latin typeface="Roboto"/>
              </a:rPr>
              <a:t>Μυρμιδόνες </a:t>
            </a:r>
            <a:r>
              <a:rPr lang="el-GR" b="0" i="0" dirty="0">
                <a:solidFill>
                  <a:srgbClr val="000000"/>
                </a:solidFill>
                <a:effectLst/>
                <a:latin typeface="Roboto"/>
              </a:rPr>
              <a:t>του Αχιλλέα, που ταξίδεψαν στην Τροία για να πολεμήσουν στο πλευρό του. Διακρίθηκαν για την τόλμη και την αποτελεσματικότητά τους στο πεδίο της μάχης....</a:t>
            </a:r>
          </a:p>
          <a:p>
            <a:pPr algn="just">
              <a:lnSpc>
                <a:spcPct val="150000"/>
              </a:lnSpc>
            </a:pPr>
            <a:br>
              <a:rPr lang="el-GR" dirty="0"/>
            </a:br>
            <a:endParaRPr lang="el-GR" dirty="0"/>
          </a:p>
        </p:txBody>
      </p:sp>
    </p:spTree>
    <p:extLst>
      <p:ext uri="{BB962C8B-B14F-4D97-AF65-F5344CB8AC3E}">
        <p14:creationId xmlns:p14="http://schemas.microsoft.com/office/powerpoint/2010/main" val="2576905561"/>
      </p:ext>
    </p:extLst>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00A5F3-A6DB-444F-B7C2-3988C161110C}"/>
              </a:ext>
            </a:extLst>
          </p:cNvPr>
          <p:cNvSpPr txBox="1"/>
          <p:nvPr/>
        </p:nvSpPr>
        <p:spPr>
          <a:xfrm>
            <a:off x="1038688" y="501367"/>
            <a:ext cx="10555550" cy="5594096"/>
          </a:xfrm>
          <a:prstGeom prst="rect">
            <a:avLst/>
          </a:prstGeom>
          <a:solidFill>
            <a:schemeClr val="bg1"/>
          </a:solidFill>
          <a:ln>
            <a:solidFill>
              <a:schemeClr val="bg2"/>
            </a:solidFill>
          </a:ln>
        </p:spPr>
        <p:txBody>
          <a:bodyPr wrap="square">
            <a:spAutoFit/>
          </a:bodyPr>
          <a:lstStyle/>
          <a:p>
            <a:pPr algn="ctr">
              <a:lnSpc>
                <a:spcPct val="150000"/>
              </a:lnSpc>
            </a:pPr>
            <a:r>
              <a:rPr lang="el-GR" sz="1600" b="1" i="1" dirty="0">
                <a:solidFill>
                  <a:srgbClr val="000000"/>
                </a:solidFill>
                <a:effectLst/>
                <a:latin typeface="Roboto"/>
              </a:rPr>
              <a:t>Ο μύθος των Μυρμιδόνων</a:t>
            </a:r>
          </a:p>
          <a:p>
            <a:pPr algn="just">
              <a:lnSpc>
                <a:spcPct val="150000"/>
              </a:lnSpc>
            </a:pPr>
            <a:r>
              <a:rPr lang="el-GR" sz="1600" b="0" i="0" dirty="0">
                <a:solidFill>
                  <a:srgbClr val="000000"/>
                </a:solidFill>
                <a:effectLst/>
                <a:latin typeface="Roboto"/>
              </a:rPr>
              <a:t> Οι Μυρμιδόνες κατάγονταν από τον Αιακό, τον γιο του Δία και της Αίγινας. Σύμφωνα με έναν από τους μύθους, η Ήρα για να εκδικηθεί την απιστία του συζύγου της έστειλε στο νησί του Αισώπου, την Αίγινα, τρία φίδια. Τα ερπετά δηλητηρίασαν το νερό και όλοι οι κάτοικοι του νησιού βρήκαν τραγικό θάνατο. Ο μόνος που επέζησε, ήταν ο Αιακός. Τότε η μητέρα του, Αίγινα, για να μην είναι μόνος του, παρακάλεσε τον Δία να τον βοηθήσει. Ο Δίας μετέτρεψε τα μυρμήγκια που βρίσκονταν σε ένα σάπιο κορμό δέντρου σε ανθρώπους, τους Μυρμιδόνες. </a:t>
            </a:r>
          </a:p>
          <a:p>
            <a:pPr algn="just">
              <a:lnSpc>
                <a:spcPct val="150000"/>
              </a:lnSpc>
            </a:pPr>
            <a:endParaRPr lang="el-GR" sz="1600" dirty="0">
              <a:solidFill>
                <a:srgbClr val="000000"/>
              </a:solidFill>
              <a:latin typeface="Roboto"/>
            </a:endParaRPr>
          </a:p>
          <a:p>
            <a:pPr algn="just">
              <a:lnSpc>
                <a:spcPct val="150000"/>
              </a:lnSpc>
            </a:pPr>
            <a:r>
              <a:rPr lang="el-GR" sz="1600" b="0" i="0" dirty="0">
                <a:solidFill>
                  <a:srgbClr val="000000"/>
                </a:solidFill>
                <a:effectLst/>
                <a:latin typeface="Roboto"/>
              </a:rPr>
              <a:t>Ο Αιακός απέκτησε τρεις γιους. Ένας από αυτούς ήταν ο </a:t>
            </a:r>
            <a:r>
              <a:rPr lang="el-GR" sz="1600" b="0" i="0" dirty="0" err="1">
                <a:solidFill>
                  <a:srgbClr val="000000"/>
                </a:solidFill>
                <a:effectLst/>
                <a:latin typeface="Roboto"/>
              </a:rPr>
              <a:t>Πηλέας</a:t>
            </a:r>
            <a:r>
              <a:rPr lang="el-GR" sz="1600" b="0" i="0" dirty="0">
                <a:solidFill>
                  <a:srgbClr val="000000"/>
                </a:solidFill>
                <a:effectLst/>
                <a:latin typeface="Roboto"/>
              </a:rPr>
              <a:t>, ο οποίος, αφού σκότωσε τον έναν αδερφό του, κατέφυγε με μερικούς Μυρμιδόνες στην περιοχή της </a:t>
            </a:r>
            <a:r>
              <a:rPr lang="el-GR" sz="1600" b="0" i="0" dirty="0" err="1">
                <a:solidFill>
                  <a:srgbClr val="000000"/>
                </a:solidFill>
                <a:effectLst/>
                <a:latin typeface="Roboto"/>
              </a:rPr>
              <a:t>Φθίας</a:t>
            </a:r>
            <a:r>
              <a:rPr lang="el-GR" sz="1600" b="0" i="0" dirty="0">
                <a:solidFill>
                  <a:srgbClr val="000000"/>
                </a:solidFill>
                <a:effectLst/>
                <a:latin typeface="Roboto"/>
              </a:rPr>
              <a:t>, τη σημερινή ανατολική Φθιώτιδα και δημιούργησε το βασίλειο των Μυρμιδόνων. Ο </a:t>
            </a:r>
            <a:r>
              <a:rPr lang="el-GR" sz="1600" b="0" i="0" dirty="0" err="1">
                <a:solidFill>
                  <a:srgbClr val="000000"/>
                </a:solidFill>
                <a:effectLst/>
                <a:latin typeface="Roboto"/>
              </a:rPr>
              <a:t>Πηλέας</a:t>
            </a:r>
            <a:r>
              <a:rPr lang="el-GR" sz="1600" b="0" i="0" dirty="0">
                <a:solidFill>
                  <a:srgbClr val="000000"/>
                </a:solidFill>
                <a:effectLst/>
                <a:latin typeface="Roboto"/>
              </a:rPr>
              <a:t> παντρεύτηκε τη θεά της θάλασσας, Θέτις, και απέκτησαν έναν γιο, τον Αχιλλέα. </a:t>
            </a:r>
          </a:p>
          <a:p>
            <a:pPr algn="just">
              <a:lnSpc>
                <a:spcPct val="150000"/>
              </a:lnSpc>
            </a:pPr>
            <a:endParaRPr lang="el-GR" sz="1600" dirty="0">
              <a:solidFill>
                <a:srgbClr val="000000"/>
              </a:solidFill>
              <a:latin typeface="Roboto"/>
            </a:endParaRPr>
          </a:p>
          <a:p>
            <a:pPr algn="ctr">
              <a:lnSpc>
                <a:spcPct val="150000"/>
              </a:lnSpc>
            </a:pPr>
            <a:r>
              <a:rPr lang="el-GR" sz="1600" b="1" i="0" dirty="0">
                <a:solidFill>
                  <a:srgbClr val="000000"/>
                </a:solidFill>
                <a:effectLst/>
                <a:latin typeface="Roboto"/>
              </a:rPr>
              <a:t>Ο Αχιλλέας ήταν άτρωτος και υπό τη βασιλεία του οι Μυρμιδόνες γνώρισαν μεγάλη δόξα, </a:t>
            </a:r>
          </a:p>
          <a:p>
            <a:pPr algn="ctr">
              <a:lnSpc>
                <a:spcPct val="150000"/>
              </a:lnSpc>
            </a:pPr>
            <a:r>
              <a:rPr lang="el-GR" sz="1600" b="1" i="0" dirty="0">
                <a:solidFill>
                  <a:srgbClr val="000000"/>
                </a:solidFill>
                <a:effectLst/>
                <a:latin typeface="Roboto"/>
              </a:rPr>
              <a:t>όταν πήραν μέρος στον πόλεμο της Τροίας....</a:t>
            </a:r>
          </a:p>
          <a:p>
            <a:pPr algn="just">
              <a:lnSpc>
                <a:spcPct val="150000"/>
              </a:lnSpc>
            </a:pPr>
            <a:endParaRPr lang="el-GR" sz="1600" dirty="0"/>
          </a:p>
        </p:txBody>
      </p:sp>
    </p:spTree>
    <p:extLst>
      <p:ext uri="{BB962C8B-B14F-4D97-AF65-F5344CB8AC3E}">
        <p14:creationId xmlns:p14="http://schemas.microsoft.com/office/powerpoint/2010/main" val="1430586213"/>
      </p:ext>
    </p:extLst>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B84A65F5-35C0-470B-8315-4669FB92FB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571500"/>
            <a:ext cx="7620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7699285"/>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B75995-6744-48F4-A07B-7519FF0151A3}"/>
              </a:ext>
            </a:extLst>
          </p:cNvPr>
          <p:cNvSpPr txBox="1"/>
          <p:nvPr/>
        </p:nvSpPr>
        <p:spPr>
          <a:xfrm>
            <a:off x="79899" y="329465"/>
            <a:ext cx="11718523" cy="6199069"/>
          </a:xfrm>
          <a:prstGeom prst="rect">
            <a:avLst/>
          </a:prstGeom>
          <a:solidFill>
            <a:schemeClr val="bg1"/>
          </a:solidFill>
          <a:ln>
            <a:solidFill>
              <a:schemeClr val="bg2"/>
            </a:solidFill>
          </a:ln>
        </p:spPr>
        <p:txBody>
          <a:bodyPr wrap="square">
            <a:spAutoFit/>
          </a:bodyPr>
          <a:lstStyle/>
          <a:p>
            <a:pPr algn="ctr">
              <a:lnSpc>
                <a:spcPct val="150000"/>
              </a:lnSpc>
            </a:pPr>
            <a:r>
              <a:rPr lang="el-GR" sz="1400" b="1" i="0" dirty="0">
                <a:solidFill>
                  <a:srgbClr val="000000"/>
                </a:solidFill>
                <a:effectLst/>
                <a:latin typeface="Roboto"/>
              </a:rPr>
              <a:t>Οπλισμός  </a:t>
            </a:r>
          </a:p>
          <a:p>
            <a:pPr algn="just">
              <a:lnSpc>
                <a:spcPct val="150000"/>
              </a:lnSpc>
            </a:pPr>
            <a:r>
              <a:rPr lang="el-GR" sz="1400" b="0" i="0" dirty="0">
                <a:solidFill>
                  <a:srgbClr val="000000"/>
                </a:solidFill>
                <a:effectLst/>
                <a:latin typeface="Roboto"/>
              </a:rPr>
              <a:t>Η πανοπλία των πολεμιστών έπαιζε σημαντικό ρόλο στην προστασία τους από τα χτυπήματα των εχθρών. Ήταν έμβλημα κύρους και ήταν διαφορετική για κάθε φυλή. Ήταν βαριά και συνήθως κατασκευαζόταν από χαλκό και μπρούτζο. </a:t>
            </a:r>
            <a:r>
              <a:rPr lang="el-GR" sz="1400" b="1" i="0" dirty="0">
                <a:solidFill>
                  <a:srgbClr val="000000"/>
                </a:solidFill>
                <a:effectLst/>
                <a:latin typeface="Roboto"/>
              </a:rPr>
              <a:t>Η πανοπλία των Μυρμιδόνων είχε καφέ χρώμα όπως και τα μυρμήγκια, </a:t>
            </a:r>
            <a:r>
              <a:rPr lang="el-GR" sz="1400" b="0" i="0" dirty="0">
                <a:solidFill>
                  <a:srgbClr val="000000"/>
                </a:solidFill>
                <a:effectLst/>
                <a:latin typeface="Roboto"/>
              </a:rPr>
              <a:t>από τα οποία κατάγονταν. Η Θέτις παραλαμβάνει από τον Ήφαιστο την ασπίδα του Αχιλλέα </a:t>
            </a:r>
          </a:p>
          <a:p>
            <a:pPr algn="just">
              <a:lnSpc>
                <a:spcPct val="150000"/>
              </a:lnSpc>
            </a:pPr>
            <a:endParaRPr lang="el-GR" sz="1400" dirty="0">
              <a:solidFill>
                <a:srgbClr val="000000"/>
              </a:solidFill>
              <a:latin typeface="Roboto"/>
            </a:endParaRPr>
          </a:p>
          <a:p>
            <a:pPr algn="just">
              <a:lnSpc>
                <a:spcPct val="150000"/>
              </a:lnSpc>
            </a:pPr>
            <a:r>
              <a:rPr lang="el-GR" sz="1400" b="0" i="0" u="sng" dirty="0">
                <a:solidFill>
                  <a:srgbClr val="000000"/>
                </a:solidFill>
                <a:effectLst/>
                <a:latin typeface="Roboto"/>
              </a:rPr>
              <a:t>Η πιο περίτεχνη και καλύτερη πανοπλία άνηκε στον βασιλιά τους, τον Αχιλλέα</a:t>
            </a:r>
            <a:r>
              <a:rPr lang="el-GR" sz="1400" b="0" i="0" dirty="0">
                <a:solidFill>
                  <a:srgbClr val="000000"/>
                </a:solidFill>
                <a:effectLst/>
                <a:latin typeface="Roboto"/>
              </a:rPr>
              <a:t>, καθώς την είχε κατασκευάσει ο θεός Ήφαιστος. Κατά τη διάρκεια του πολέμου στην Τροία, ο Αχιλλέας έχασε την πανοπλία του, όταν ο Πάτροκλος  τη φόρεσε για να παραπλανήσει τους Τρώες και σκοτώθηκε από τον Έκτορα. Τότε η μητέρα του Αχιλλέα, Θέτις, ζήτησε από τον Ήφαιστο να του φτιάξει μια καινούργια. </a:t>
            </a:r>
          </a:p>
          <a:p>
            <a:pPr algn="ctr">
              <a:lnSpc>
                <a:spcPct val="150000"/>
              </a:lnSpc>
            </a:pPr>
            <a:r>
              <a:rPr lang="el-GR" sz="1400" b="0" i="0" u="sng" dirty="0">
                <a:solidFill>
                  <a:srgbClr val="000000"/>
                </a:solidFill>
                <a:effectLst/>
                <a:latin typeface="Roboto"/>
              </a:rPr>
              <a:t>Η νέα του ασπίδα του ήταν ένα έργο τέχνης </a:t>
            </a:r>
            <a:r>
              <a:rPr lang="el-GR" sz="1400" b="0" i="0" dirty="0">
                <a:solidFill>
                  <a:srgbClr val="000000"/>
                </a:solidFill>
                <a:effectLst/>
                <a:latin typeface="Roboto"/>
              </a:rPr>
              <a:t>και περιγράφεται με κάθε λεπτομέρεια από τον Όμηρο. </a:t>
            </a:r>
            <a:r>
              <a:rPr lang="el-GR" sz="1400" b="0" i="1" dirty="0">
                <a:solidFill>
                  <a:srgbClr val="000000"/>
                </a:solidFill>
                <a:effectLst/>
                <a:latin typeface="Roboto"/>
              </a:rPr>
              <a:t>Από το κέντρο ως την άκρη της υπήρχαν λαξευμένες παραστάσεις με εικόνες από τη θάλασσα, τον ουρανό, τη γη , τον ήλιο, το φεγγάρι και τα αστέρια. </a:t>
            </a:r>
          </a:p>
          <a:p>
            <a:pPr algn="ctr">
              <a:lnSpc>
                <a:spcPct val="150000"/>
              </a:lnSpc>
            </a:pPr>
            <a:r>
              <a:rPr lang="el-GR" sz="1400" b="0" i="1" dirty="0">
                <a:solidFill>
                  <a:srgbClr val="000000"/>
                </a:solidFill>
                <a:effectLst/>
                <a:latin typeface="Roboto"/>
              </a:rPr>
              <a:t>Ο Ήφαιστος είχε χαράξει πάνω στην ασπίδα δύο πολιτείες, στη μία οι άνθρωποι παρουσιάζονταν να ζουν ειρηνικά και στη δεύτερη με πόλεμο. </a:t>
            </a:r>
          </a:p>
          <a:p>
            <a:pPr algn="ctr">
              <a:lnSpc>
                <a:spcPct val="150000"/>
              </a:lnSpc>
            </a:pPr>
            <a:r>
              <a:rPr lang="el-GR" sz="1400" b="0" i="1" dirty="0">
                <a:solidFill>
                  <a:srgbClr val="000000"/>
                </a:solidFill>
                <a:effectLst/>
                <a:latin typeface="Roboto"/>
              </a:rPr>
              <a:t>Η ασπίδα του Αχιλλέα εξιστορούσε τη χαρά της ειρήνης και τη συμφορά του πολέμου. </a:t>
            </a:r>
          </a:p>
          <a:p>
            <a:pPr marL="285750" indent="-285750" algn="just">
              <a:lnSpc>
                <a:spcPct val="150000"/>
              </a:lnSpc>
              <a:buFont typeface="Wingdings" panose="05000000000000000000" pitchFamily="2" charset="2"/>
              <a:buChar char="ü"/>
            </a:pPr>
            <a:r>
              <a:rPr lang="el-GR" sz="1400" b="0" i="0" dirty="0">
                <a:solidFill>
                  <a:srgbClr val="000000"/>
                </a:solidFill>
                <a:effectLst/>
                <a:latin typeface="Roboto"/>
              </a:rPr>
              <a:t>Οι Μυρμιδόνες ανέπτυξαν ιδιαίτερα τη ναυτιλία τους και είχαν δημιουργήσει έναν μεγάλο στόλο από πλοία. </a:t>
            </a:r>
          </a:p>
          <a:p>
            <a:pPr marL="285750" indent="-285750" algn="just">
              <a:lnSpc>
                <a:spcPct val="150000"/>
              </a:lnSpc>
              <a:buFont typeface="Wingdings" panose="05000000000000000000" pitchFamily="2" charset="2"/>
              <a:buChar char="ü"/>
            </a:pPr>
            <a:r>
              <a:rPr lang="el-GR" sz="1400" b="0" i="0" dirty="0">
                <a:solidFill>
                  <a:srgbClr val="000000"/>
                </a:solidFill>
                <a:effectLst/>
                <a:latin typeface="Roboto"/>
              </a:rPr>
              <a:t>Όπως και τα υπόλοιπα αρχαία φύλα πολεμούσαν με θάρρος, με σκοπό την κυριαρχία και τον ένδοξο θάνατο. Χρησιμοποιούσαν ακόντια, ξίφη και δόρατα. Η σύγκρουση ξεκινούσε με τη μονομαχία των αρχηγών που μετέβαιναν στο πεδίο της μάχης με άρματα. </a:t>
            </a:r>
          </a:p>
          <a:p>
            <a:pPr marL="285750" indent="-285750" algn="just">
              <a:lnSpc>
                <a:spcPct val="150000"/>
              </a:lnSpc>
              <a:buFont typeface="Wingdings" panose="05000000000000000000" pitchFamily="2" charset="2"/>
              <a:buChar char="ü"/>
            </a:pPr>
            <a:r>
              <a:rPr lang="el-GR" sz="1400" b="0" i="0" dirty="0">
                <a:solidFill>
                  <a:srgbClr val="000000"/>
                </a:solidFill>
                <a:effectLst/>
                <a:latin typeface="Roboto"/>
              </a:rPr>
              <a:t>Ο βασιλιάς των Μυρμιδόνων, Αχιλλέας, έβγαινε μπροστά από την παράταξη των πολεμιστών και μονομαχούσε  με τον αντίπαλο του. Πρώτα πετούσαν από απόσταση τα ακόντια ο ένας στον άλλον. Ακολουθούσε η μάχη με τα δόρατα και όταν αυτά έσπαγαν, έβγαζαν τα ξίφη. </a:t>
            </a:r>
          </a:p>
          <a:p>
            <a:pPr marL="285750" indent="-285750" algn="just">
              <a:lnSpc>
                <a:spcPct val="150000"/>
              </a:lnSpc>
              <a:buFont typeface="Wingdings" panose="05000000000000000000" pitchFamily="2" charset="2"/>
              <a:buChar char="ü"/>
            </a:pPr>
            <a:r>
              <a:rPr lang="el-GR" sz="1400" b="0" i="0" dirty="0">
                <a:solidFill>
                  <a:srgbClr val="000000"/>
                </a:solidFill>
                <a:effectLst/>
                <a:latin typeface="Roboto"/>
              </a:rPr>
              <a:t>Όταν ένας από τους δύο έπεφτε νεκρός οι στρατιώτες ρίχνονταν στη μάχη σώμα με σώμα....</a:t>
            </a:r>
          </a:p>
          <a:p>
            <a:pPr algn="just">
              <a:lnSpc>
                <a:spcPct val="150000"/>
              </a:lnSpc>
            </a:pPr>
            <a:endParaRPr lang="el-GR" sz="1400" dirty="0"/>
          </a:p>
        </p:txBody>
      </p:sp>
    </p:spTree>
    <p:extLst>
      <p:ext uri="{BB962C8B-B14F-4D97-AF65-F5344CB8AC3E}">
        <p14:creationId xmlns:p14="http://schemas.microsoft.com/office/powerpoint/2010/main" val="506316348"/>
      </p:ext>
    </p:extLst>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Η Θέτις παραλαμβάνει από τον Ήφαιστο την ασπίδα του Αχιλλέα">
            <a:extLst>
              <a:ext uri="{FF2B5EF4-FFF2-40B4-BE49-F238E27FC236}">
                <a16:creationId xmlns:a16="http://schemas.microsoft.com/office/drawing/2014/main" id="{D2075095-705B-4CC6-98A9-F466978C16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948" y="88778"/>
            <a:ext cx="6019060" cy="646736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C29C12A-A588-4149-A270-30A5A01060C9}"/>
              </a:ext>
            </a:extLst>
          </p:cNvPr>
          <p:cNvSpPr txBox="1"/>
          <p:nvPr/>
        </p:nvSpPr>
        <p:spPr>
          <a:xfrm>
            <a:off x="6763305" y="5632816"/>
            <a:ext cx="5088384" cy="923330"/>
          </a:xfrm>
          <a:prstGeom prst="rect">
            <a:avLst/>
          </a:prstGeom>
          <a:solidFill>
            <a:schemeClr val="bg1"/>
          </a:solidFill>
          <a:ln>
            <a:solidFill>
              <a:schemeClr val="bg2"/>
            </a:solidFill>
          </a:ln>
        </p:spPr>
        <p:txBody>
          <a:bodyPr wrap="square">
            <a:spAutoFit/>
          </a:bodyPr>
          <a:lstStyle/>
          <a:p>
            <a:r>
              <a:rPr lang="el-GR" b="0" i="1" dirty="0">
                <a:solidFill>
                  <a:srgbClr val="000000"/>
                </a:solidFill>
                <a:effectLst/>
                <a:latin typeface="Roboto"/>
              </a:rPr>
              <a:t>Η Θέτις παραλαμβάνει από τον Ήφαιστο την ασπίδα του Αχιλλέα...</a:t>
            </a:r>
            <a:br>
              <a:rPr lang="el-GR" i="1" dirty="0"/>
            </a:br>
            <a:endParaRPr lang="el-GR" i="1" dirty="0"/>
          </a:p>
        </p:txBody>
      </p:sp>
    </p:spTree>
    <p:extLst>
      <p:ext uri="{BB962C8B-B14F-4D97-AF65-F5344CB8AC3E}">
        <p14:creationId xmlns:p14="http://schemas.microsoft.com/office/powerpoint/2010/main" val="1296005803"/>
      </p:ext>
    </p:extLst>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5E0D98-C55E-4085-86C4-E15917848DA2}"/>
              </a:ext>
            </a:extLst>
          </p:cNvPr>
          <p:cNvSpPr txBox="1"/>
          <p:nvPr/>
        </p:nvSpPr>
        <p:spPr>
          <a:xfrm>
            <a:off x="640672" y="307849"/>
            <a:ext cx="11105965" cy="5963427"/>
          </a:xfrm>
          <a:prstGeom prst="rect">
            <a:avLst/>
          </a:prstGeom>
          <a:solidFill>
            <a:schemeClr val="bg1"/>
          </a:solidFill>
          <a:ln>
            <a:solidFill>
              <a:schemeClr val="bg2"/>
            </a:solidFill>
          </a:ln>
        </p:spPr>
        <p:txBody>
          <a:bodyPr wrap="square">
            <a:spAutoFit/>
          </a:bodyPr>
          <a:lstStyle/>
          <a:p>
            <a:pPr algn="ctr">
              <a:lnSpc>
                <a:spcPct val="150000"/>
              </a:lnSpc>
            </a:pPr>
            <a:endParaRPr lang="el-GR" sz="1600" b="1" i="0" dirty="0">
              <a:solidFill>
                <a:srgbClr val="000000"/>
              </a:solidFill>
              <a:effectLst/>
              <a:latin typeface="Roboto"/>
            </a:endParaRPr>
          </a:p>
          <a:p>
            <a:pPr algn="ctr">
              <a:lnSpc>
                <a:spcPct val="150000"/>
              </a:lnSpc>
            </a:pPr>
            <a:r>
              <a:rPr lang="el-GR" sz="1600" b="1" i="0" dirty="0">
                <a:solidFill>
                  <a:srgbClr val="000000"/>
                </a:solidFill>
                <a:effectLst/>
                <a:latin typeface="Roboto"/>
              </a:rPr>
              <a:t>Οι Μυρμιδόνες στην Τροία </a:t>
            </a:r>
          </a:p>
          <a:p>
            <a:pPr algn="just">
              <a:lnSpc>
                <a:spcPct val="150000"/>
              </a:lnSpc>
            </a:pPr>
            <a:endParaRPr lang="el-GR" sz="1600" dirty="0">
              <a:solidFill>
                <a:srgbClr val="000000"/>
              </a:solidFill>
              <a:latin typeface="Roboto"/>
            </a:endParaRPr>
          </a:p>
          <a:p>
            <a:pPr algn="just">
              <a:lnSpc>
                <a:spcPct val="150000"/>
              </a:lnSpc>
            </a:pPr>
            <a:r>
              <a:rPr lang="el-GR" sz="1600" b="0" i="0" dirty="0">
                <a:solidFill>
                  <a:srgbClr val="000000"/>
                </a:solidFill>
                <a:effectLst/>
                <a:latin typeface="Roboto"/>
              </a:rPr>
              <a:t>Σύμφωνα με τη μυθολογία, όταν ο </a:t>
            </a:r>
            <a:r>
              <a:rPr lang="el-GR" sz="1600" b="1" i="0" dirty="0">
                <a:solidFill>
                  <a:srgbClr val="000000"/>
                </a:solidFill>
                <a:effectLst/>
                <a:latin typeface="Roboto"/>
              </a:rPr>
              <a:t>Αιακός</a:t>
            </a:r>
            <a:r>
              <a:rPr lang="el-GR" sz="1600" b="0" i="0" dirty="0">
                <a:solidFill>
                  <a:srgbClr val="000000"/>
                </a:solidFill>
                <a:effectLst/>
                <a:latin typeface="Roboto"/>
              </a:rPr>
              <a:t> κατασκεύασε τα τείχη της Τροίας, </a:t>
            </a:r>
            <a:r>
              <a:rPr lang="el-GR" sz="1600" b="0" i="0" u="sng" dirty="0">
                <a:solidFill>
                  <a:srgbClr val="000000"/>
                </a:solidFill>
                <a:effectLst/>
                <a:latin typeface="Roboto"/>
              </a:rPr>
              <a:t>τρία φίδια </a:t>
            </a:r>
            <a:r>
              <a:rPr lang="el-GR" sz="1600" b="0" i="0" dirty="0">
                <a:solidFill>
                  <a:srgbClr val="000000"/>
                </a:solidFill>
                <a:effectLst/>
                <a:latin typeface="Roboto"/>
              </a:rPr>
              <a:t>βγήκαν από τη θάλασσα και κατευθύνθηκαν στην πόλη. Τα δύο δεν μπόρεσαν να διαπεράσουν το τείχος του Αιακού, αλλά το ένα κατάφερε να εισχωρήσει στην πόλη. Όταν οι Τρώες ρώτησαν το μαντείο, τι σήμαινε </a:t>
            </a:r>
            <a:r>
              <a:rPr lang="el-GR" sz="1600" b="1" i="1" dirty="0">
                <a:solidFill>
                  <a:srgbClr val="000000"/>
                </a:solidFill>
                <a:effectLst/>
                <a:latin typeface="Roboto"/>
              </a:rPr>
              <a:t>η εισβολή του φιδιού</a:t>
            </a:r>
            <a:r>
              <a:rPr lang="el-GR" sz="1600" b="1" i="0" dirty="0">
                <a:solidFill>
                  <a:srgbClr val="000000"/>
                </a:solidFill>
                <a:effectLst/>
                <a:latin typeface="Roboto"/>
              </a:rPr>
              <a:t>, </a:t>
            </a:r>
            <a:r>
              <a:rPr lang="el-GR" sz="1600" b="1" i="1" dirty="0">
                <a:solidFill>
                  <a:srgbClr val="000000"/>
                </a:solidFill>
                <a:effectLst/>
                <a:latin typeface="Roboto"/>
              </a:rPr>
              <a:t>ο θεός τους απάντησε ότι ο απόγονος του χτίστη θα τους κατέστρεφε την πόλη. </a:t>
            </a:r>
          </a:p>
          <a:p>
            <a:pPr algn="just">
              <a:lnSpc>
                <a:spcPct val="150000"/>
              </a:lnSpc>
            </a:pPr>
            <a:r>
              <a:rPr lang="el-GR" sz="1600" b="0" i="0" u="sng" dirty="0" err="1">
                <a:solidFill>
                  <a:srgbClr val="000000"/>
                </a:solidFill>
                <a:effectLst/>
                <a:latin typeface="Roboto"/>
              </a:rPr>
              <a:t>Mερικά</a:t>
            </a:r>
            <a:r>
              <a:rPr lang="el-GR" sz="1600" b="0" i="0" u="sng" dirty="0">
                <a:solidFill>
                  <a:srgbClr val="000000"/>
                </a:solidFill>
                <a:effectLst/>
                <a:latin typeface="Roboto"/>
              </a:rPr>
              <a:t> χρόνια αργότερα ο Οδυσσέας κατάφερε να βρει τον περίφημο </a:t>
            </a:r>
            <a:r>
              <a:rPr lang="el-GR" sz="1600" b="0" i="0" u="sng" dirty="0" err="1">
                <a:solidFill>
                  <a:srgbClr val="000000"/>
                </a:solidFill>
                <a:effectLst/>
                <a:latin typeface="Roboto"/>
              </a:rPr>
              <a:t>Μυρμιδόνα</a:t>
            </a:r>
            <a:r>
              <a:rPr lang="el-GR" sz="1600" b="0" i="0" u="sng" dirty="0">
                <a:solidFill>
                  <a:srgbClr val="000000"/>
                </a:solidFill>
                <a:effectLst/>
                <a:latin typeface="Roboto"/>
              </a:rPr>
              <a:t>, Αχιλλέα </a:t>
            </a:r>
            <a:r>
              <a:rPr lang="el-GR" sz="1600" b="0" i="0" dirty="0">
                <a:solidFill>
                  <a:srgbClr val="000000"/>
                </a:solidFill>
                <a:effectLst/>
                <a:latin typeface="Roboto"/>
              </a:rPr>
              <a:t>και να τον πείσει να συμμετέχει στην εκστρατεία τους ενάντια στην Τροία. Οι Μυρμιδόνες με επικεφαλής τον βασιλιά τους, ξεκίνησαν με 50 πλοία για την Τροία. Θεωρούταν η καλύτερη ομάδα που συμμετείχε στον πόλεμο καθώς με το που πάτησαν το πόδι τους στην Τροία, το μένος του Αχιλλέα ανάγκασε τους Τρώες σε υποχώρηση. </a:t>
            </a:r>
          </a:p>
          <a:p>
            <a:pPr algn="just">
              <a:lnSpc>
                <a:spcPct val="150000"/>
              </a:lnSpc>
            </a:pPr>
            <a:r>
              <a:rPr lang="el-GR" sz="1600" b="0" i="0" dirty="0">
                <a:solidFill>
                  <a:srgbClr val="000000"/>
                </a:solidFill>
                <a:effectLst/>
                <a:latin typeface="Roboto"/>
              </a:rPr>
              <a:t>Κατά τη διάρκεια της δεκαετούς πολιορκίας της Τροίας, οι Μυρμιδόνες κυρίευσαν και λεηλάτησαν συνολικά 23 συμμαχικές πόλεις. </a:t>
            </a:r>
          </a:p>
          <a:p>
            <a:pPr algn="just">
              <a:lnSpc>
                <a:spcPct val="150000"/>
              </a:lnSpc>
            </a:pPr>
            <a:r>
              <a:rPr lang="el-GR" sz="1600" b="0" i="0" dirty="0">
                <a:solidFill>
                  <a:srgbClr val="000000"/>
                </a:solidFill>
                <a:effectLst/>
                <a:latin typeface="Roboto"/>
              </a:rPr>
              <a:t>Ο Αχιλλέας ήταν το πρόσωπο που προκάλεσε τις μεγαλύτερες απώλειες στο αντίπαλο στρατόπεδο....</a:t>
            </a:r>
            <a:br>
              <a:rPr lang="el-GR" sz="1600" dirty="0"/>
            </a:br>
            <a:br>
              <a:rPr lang="el-GR" sz="1600" dirty="0"/>
            </a:br>
            <a:endParaRPr lang="el-GR" sz="1600" dirty="0"/>
          </a:p>
        </p:txBody>
      </p:sp>
    </p:spTree>
    <p:extLst>
      <p:ext uri="{BB962C8B-B14F-4D97-AF65-F5344CB8AC3E}">
        <p14:creationId xmlns:p14="http://schemas.microsoft.com/office/powerpoint/2010/main" val="4292991253"/>
      </p:ext>
    </p:extLst>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a:extLst>
              <a:ext uri="{FF2B5EF4-FFF2-40B4-BE49-F238E27FC236}">
                <a16:creationId xmlns:a16="http://schemas.microsoft.com/office/drawing/2014/main" id="{77E4C406-5E3E-43C7-9B85-10FD87A811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4097" y="532660"/>
            <a:ext cx="9765437" cy="5939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1690726"/>
      </p:ext>
    </p:extLst>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12329A-4061-48AD-94B4-C46451595AC8}"/>
              </a:ext>
            </a:extLst>
          </p:cNvPr>
          <p:cNvSpPr txBox="1"/>
          <p:nvPr/>
        </p:nvSpPr>
        <p:spPr>
          <a:xfrm>
            <a:off x="1831389" y="631952"/>
            <a:ext cx="8529222" cy="5594096"/>
          </a:xfrm>
          <a:prstGeom prst="rect">
            <a:avLst/>
          </a:prstGeom>
          <a:solidFill>
            <a:schemeClr val="bg1"/>
          </a:solidFill>
          <a:ln>
            <a:solidFill>
              <a:schemeClr val="bg2"/>
            </a:solidFill>
          </a:ln>
        </p:spPr>
        <p:txBody>
          <a:bodyPr wrap="square">
            <a:spAutoFit/>
          </a:bodyPr>
          <a:lstStyle/>
          <a:p>
            <a:pPr algn="just">
              <a:lnSpc>
                <a:spcPct val="150000"/>
              </a:lnSpc>
            </a:pPr>
            <a:r>
              <a:rPr lang="el-GR" sz="1600" b="0" i="0" dirty="0" err="1">
                <a:solidFill>
                  <a:srgbClr val="000000"/>
                </a:solidFill>
                <a:effectLst/>
                <a:latin typeface="Roboto"/>
              </a:rPr>
              <a:t>Mερικά</a:t>
            </a:r>
            <a:r>
              <a:rPr lang="el-GR" sz="1600" b="0" i="0" dirty="0">
                <a:solidFill>
                  <a:srgbClr val="000000"/>
                </a:solidFill>
                <a:effectLst/>
                <a:latin typeface="Roboto"/>
              </a:rPr>
              <a:t> χρόνια αργότερα ο Οδυσσέας κατάφερε να βρει τον περίφημο </a:t>
            </a:r>
            <a:r>
              <a:rPr lang="el-GR" sz="1600" b="0" i="0" dirty="0" err="1">
                <a:solidFill>
                  <a:srgbClr val="000000"/>
                </a:solidFill>
                <a:effectLst/>
                <a:latin typeface="Roboto"/>
              </a:rPr>
              <a:t>Μυρμιδόνα</a:t>
            </a:r>
            <a:r>
              <a:rPr lang="el-GR" sz="1600" b="0" i="0" dirty="0">
                <a:solidFill>
                  <a:srgbClr val="000000"/>
                </a:solidFill>
                <a:effectLst/>
                <a:latin typeface="Roboto"/>
              </a:rPr>
              <a:t>, Αχιλλέα και να τον πείσει να συμμετέχει στην εκστρατεία τους ενάντια στην Τροία. </a:t>
            </a:r>
          </a:p>
          <a:p>
            <a:pPr algn="just">
              <a:lnSpc>
                <a:spcPct val="150000"/>
              </a:lnSpc>
            </a:pPr>
            <a:endParaRPr lang="el-GR" sz="1600" b="0" i="0" dirty="0">
              <a:solidFill>
                <a:srgbClr val="000000"/>
              </a:solidFill>
              <a:effectLst/>
              <a:latin typeface="Roboto"/>
            </a:endParaRPr>
          </a:p>
          <a:p>
            <a:pPr algn="just">
              <a:lnSpc>
                <a:spcPct val="150000"/>
              </a:lnSpc>
            </a:pPr>
            <a:r>
              <a:rPr lang="el-GR" sz="1600" b="0" i="0" dirty="0">
                <a:solidFill>
                  <a:srgbClr val="000000"/>
                </a:solidFill>
                <a:effectLst/>
                <a:latin typeface="Roboto"/>
              </a:rPr>
              <a:t>Οι Μυρμιδόνες με επικεφαλής τον βασιλιά τους, ξεκίνησαν με 50 πλοία για την Τροία. Θεωρούταν η καλύτερη ομάδα που συμμετείχε στον πόλεμο καθώς με το που πάτησαν το πόδι τους στην Τροία, το μένος του Αχιλλέα ανάγκασε τους Τρώες σε υποχώρηση. </a:t>
            </a:r>
          </a:p>
          <a:p>
            <a:pPr algn="just">
              <a:lnSpc>
                <a:spcPct val="150000"/>
              </a:lnSpc>
            </a:pPr>
            <a:endParaRPr lang="el-GR" sz="1600" b="0" i="0" dirty="0">
              <a:solidFill>
                <a:srgbClr val="000000"/>
              </a:solidFill>
              <a:effectLst/>
              <a:latin typeface="Roboto"/>
            </a:endParaRPr>
          </a:p>
          <a:p>
            <a:pPr algn="just">
              <a:lnSpc>
                <a:spcPct val="150000"/>
              </a:lnSpc>
            </a:pPr>
            <a:r>
              <a:rPr lang="el-GR" sz="1600" b="0" i="0" dirty="0">
                <a:solidFill>
                  <a:srgbClr val="000000"/>
                </a:solidFill>
                <a:effectLst/>
                <a:latin typeface="Roboto"/>
              </a:rPr>
              <a:t>Κατά τη διάρκεια της δεκαετούς πολιορκίας της Τροίας, οι Μυρμιδόνες κυρίευσαν και λεηλάτησαν συνολικά 23 συμμαχικές πόλεις. </a:t>
            </a:r>
          </a:p>
          <a:p>
            <a:pPr algn="just">
              <a:lnSpc>
                <a:spcPct val="150000"/>
              </a:lnSpc>
            </a:pPr>
            <a:endParaRPr lang="el-GR" sz="1600" dirty="0">
              <a:solidFill>
                <a:srgbClr val="000000"/>
              </a:solidFill>
              <a:latin typeface="Roboto"/>
            </a:endParaRPr>
          </a:p>
          <a:p>
            <a:pPr algn="just">
              <a:lnSpc>
                <a:spcPct val="150000"/>
              </a:lnSpc>
            </a:pPr>
            <a:r>
              <a:rPr lang="el-GR" sz="1600" b="0" i="0" dirty="0">
                <a:solidFill>
                  <a:srgbClr val="000000"/>
                </a:solidFill>
                <a:effectLst/>
                <a:latin typeface="Roboto"/>
              </a:rPr>
              <a:t>Ο Αχιλλέας ήταν το πρόσωπο που προκάλεσε τις μεγαλύτερες απώλειες στο αντίπαλο στρατόπεδο...</a:t>
            </a:r>
          </a:p>
          <a:p>
            <a:pPr algn="just">
              <a:lnSpc>
                <a:spcPct val="150000"/>
              </a:lnSpc>
            </a:pPr>
            <a:r>
              <a:rPr lang="el-GR" sz="1600" b="0" i="0" dirty="0">
                <a:solidFill>
                  <a:srgbClr val="000000"/>
                </a:solidFill>
                <a:effectLst/>
                <a:latin typeface="Roboto"/>
              </a:rPr>
              <a:t>.</a:t>
            </a:r>
            <a:br>
              <a:rPr lang="el-GR" sz="1600" dirty="0"/>
            </a:br>
            <a:br>
              <a:rPr lang="el-GR" sz="1600" dirty="0"/>
            </a:br>
            <a:endParaRPr lang="el-GR" sz="1600" dirty="0"/>
          </a:p>
        </p:txBody>
      </p:sp>
    </p:spTree>
    <p:extLst>
      <p:ext uri="{BB962C8B-B14F-4D97-AF65-F5344CB8AC3E}">
        <p14:creationId xmlns:p14="http://schemas.microsoft.com/office/powerpoint/2010/main" val="2257655832"/>
      </p:ext>
    </p:extLst>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3EFF19-B3E7-48D1-A482-6FDFE5863D90}"/>
              </a:ext>
            </a:extLst>
          </p:cNvPr>
          <p:cNvSpPr txBox="1"/>
          <p:nvPr/>
        </p:nvSpPr>
        <p:spPr>
          <a:xfrm>
            <a:off x="2617063" y="6030871"/>
            <a:ext cx="8185212" cy="523220"/>
          </a:xfrm>
          <a:prstGeom prst="rect">
            <a:avLst/>
          </a:prstGeom>
          <a:solidFill>
            <a:schemeClr val="bg1"/>
          </a:solidFill>
          <a:ln>
            <a:solidFill>
              <a:schemeClr val="bg2"/>
            </a:solidFill>
          </a:ln>
        </p:spPr>
        <p:txBody>
          <a:bodyPr wrap="square">
            <a:spAutoFit/>
          </a:bodyPr>
          <a:lstStyle/>
          <a:p>
            <a:r>
              <a:rPr lang="el-GR" sz="1400" b="0" i="1" dirty="0">
                <a:solidFill>
                  <a:srgbClr val="000000"/>
                </a:solidFill>
                <a:effectLst/>
                <a:latin typeface="Roboto"/>
              </a:rPr>
              <a:t>Η πανοπλία των Μυρμιδόνων είχε καφέ χρώμα όπως και τα μυρμήγκια, από τα οποία κατάγονταν. Ήταν βαριά και συνήθως κατασκευάζονταν από χαλκό και μπρούτζο.</a:t>
            </a:r>
            <a:endParaRPr lang="el-GR" sz="1400" i="1" dirty="0"/>
          </a:p>
        </p:txBody>
      </p:sp>
      <p:pic>
        <p:nvPicPr>
          <p:cNvPr id="6146" name="Picture 2" descr="Μυρμιδόνες">
            <a:extLst>
              <a:ext uri="{FF2B5EF4-FFF2-40B4-BE49-F238E27FC236}">
                <a16:creationId xmlns:a16="http://schemas.microsoft.com/office/drawing/2014/main" id="{B0319488-FD07-497C-AFB9-765AD2634E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7063" y="534741"/>
            <a:ext cx="8009508" cy="53955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2367513"/>
      </p:ext>
    </p:extLst>
  </p:cSld>
  <p:clrMapOvr>
    <a:masterClrMapping/>
  </p:clrMapOvr>
  <p:transition>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Ο Αχιλλέας περιφέρει το άψυχο σώμα του Έκτορα δεμένο στο άρμα του. Από τοιχογραφία του Αχιλλείου, Κέρκυρα">
            <a:extLst>
              <a:ext uri="{FF2B5EF4-FFF2-40B4-BE49-F238E27FC236}">
                <a16:creationId xmlns:a16="http://schemas.microsoft.com/office/drawing/2014/main" id="{73151AB0-5A63-422B-BE83-DB740A6579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4212" y="194800"/>
            <a:ext cx="8045019" cy="533598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8B3E9D3-2FC9-4E40-8ED8-EC4680E2FFCC}"/>
              </a:ext>
            </a:extLst>
          </p:cNvPr>
          <p:cNvSpPr txBox="1"/>
          <p:nvPr/>
        </p:nvSpPr>
        <p:spPr>
          <a:xfrm>
            <a:off x="3114212" y="5597306"/>
            <a:ext cx="8045018" cy="738664"/>
          </a:xfrm>
          <a:prstGeom prst="rect">
            <a:avLst/>
          </a:prstGeom>
          <a:solidFill>
            <a:schemeClr val="bg1"/>
          </a:solidFill>
          <a:ln>
            <a:solidFill>
              <a:schemeClr val="bg2"/>
            </a:solidFill>
          </a:ln>
        </p:spPr>
        <p:txBody>
          <a:bodyPr wrap="square">
            <a:spAutoFit/>
          </a:bodyPr>
          <a:lstStyle/>
          <a:p>
            <a:pPr algn="just"/>
            <a:r>
              <a:rPr lang="el-GR" sz="1400" b="0" i="1" dirty="0">
                <a:solidFill>
                  <a:srgbClr val="000000"/>
                </a:solidFill>
                <a:effectLst/>
                <a:latin typeface="Roboto"/>
              </a:rPr>
              <a:t>Ο Αχιλλέας περιφέρει το άψυχο σώμα του Έκτορα δεμένο στο άρμα του. </a:t>
            </a:r>
          </a:p>
          <a:p>
            <a:pPr algn="just"/>
            <a:r>
              <a:rPr lang="el-GR" sz="1400" b="0" i="1" dirty="0">
                <a:solidFill>
                  <a:srgbClr val="000000"/>
                </a:solidFill>
                <a:effectLst/>
                <a:latin typeface="Roboto"/>
              </a:rPr>
              <a:t>Από τοιχογραφία του Αχιλλείου, Κέρκυρα...</a:t>
            </a:r>
          </a:p>
          <a:p>
            <a:pPr algn="just"/>
            <a:endParaRPr lang="el-GR" sz="1400" i="1" dirty="0"/>
          </a:p>
        </p:txBody>
      </p:sp>
    </p:spTree>
    <p:extLst>
      <p:ext uri="{BB962C8B-B14F-4D97-AF65-F5344CB8AC3E}">
        <p14:creationId xmlns:p14="http://schemas.microsoft.com/office/powerpoint/2010/main" val="1772826217"/>
      </p:ext>
    </p:extLst>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7AE647-5317-4199-BC68-C2962EB85177}"/>
              </a:ext>
            </a:extLst>
          </p:cNvPr>
          <p:cNvSpPr txBox="1"/>
          <p:nvPr/>
        </p:nvSpPr>
        <p:spPr>
          <a:xfrm>
            <a:off x="1091953" y="447286"/>
            <a:ext cx="10750859" cy="5613268"/>
          </a:xfrm>
          <a:prstGeom prst="rect">
            <a:avLst/>
          </a:prstGeom>
          <a:solidFill>
            <a:schemeClr val="bg1"/>
          </a:solidFill>
          <a:ln>
            <a:solidFill>
              <a:schemeClr val="bg2"/>
            </a:solidFill>
          </a:ln>
        </p:spPr>
        <p:txBody>
          <a:bodyPr wrap="square">
            <a:spAutoFit/>
          </a:bodyPr>
          <a:lstStyle/>
          <a:p>
            <a:pPr algn="just">
              <a:lnSpc>
                <a:spcPct val="150000"/>
              </a:lnSpc>
            </a:pPr>
            <a:r>
              <a:rPr lang="el-GR" sz="1600" b="0" i="0" dirty="0">
                <a:solidFill>
                  <a:srgbClr val="000000"/>
                </a:solidFill>
                <a:effectLst/>
                <a:latin typeface="Roboto"/>
              </a:rPr>
              <a:t>Η συμβολή των Μυρμιδόνων στον τρωικό πόλεμο, φάνηκε όταν αυτοί με εντολή του Αχιλλέα αποσύρθηκαν από τον πόλεμο για ένα διάστημα. Η αιτία ήταν η αντιπαλότητα του Αχιλλέα με τον Αγαμέμνονα, επειδή του πήρε την ιέρεια Βρισηίδα. Τότε, οι Τρώες κέρδισαν έδαφος και υπερίσχυσαν των Αχαιών στις μεταξύ τους μάχες. Οι Αχαιοί παρακάλεσαν τον Αχιλλέα, που είχε κλειστεί στη σκηνή του, και το επίλεκτο τάγμα του να επιστρέψει στον πόλεμο, υποσχόμενοι να του εκπληρώσουν κάθε επιθυμία. </a:t>
            </a:r>
            <a:r>
              <a:rPr lang="el-GR" sz="1600" b="0" i="1" dirty="0">
                <a:solidFill>
                  <a:srgbClr val="000000"/>
                </a:solidFill>
                <a:effectLst/>
                <a:latin typeface="Roboto"/>
              </a:rPr>
              <a:t>Έπειτα από πιέσεις οι Μυρμιδόνες που ζούσαν για να πολεμούν, ρίχτηκαν ξανά στη μάχη με επικεφαλής τον πιστό φίλο του Αχιλλέα, τον Πάτροκλο</a:t>
            </a:r>
            <a:r>
              <a:rPr lang="el-GR" sz="1600" b="0" i="0" dirty="0">
                <a:solidFill>
                  <a:srgbClr val="000000"/>
                </a:solidFill>
                <a:effectLst/>
                <a:latin typeface="Roboto"/>
              </a:rPr>
              <a:t>. </a:t>
            </a:r>
          </a:p>
          <a:p>
            <a:pPr algn="just">
              <a:lnSpc>
                <a:spcPct val="150000"/>
              </a:lnSpc>
            </a:pPr>
            <a:endParaRPr lang="el-GR" sz="1600" dirty="0">
              <a:solidFill>
                <a:srgbClr val="000000"/>
              </a:solidFill>
              <a:latin typeface="Roboto"/>
            </a:endParaRPr>
          </a:p>
          <a:p>
            <a:pPr algn="just">
              <a:lnSpc>
                <a:spcPct val="150000"/>
              </a:lnSpc>
            </a:pPr>
            <a:r>
              <a:rPr lang="el-GR" sz="1600" b="1" i="0" dirty="0">
                <a:solidFill>
                  <a:srgbClr val="000000"/>
                </a:solidFill>
                <a:effectLst/>
                <a:latin typeface="Roboto"/>
              </a:rPr>
              <a:t>Ο Πάτροκλος φόρεσε την πανοπλία του Αχιλλέα για να παραπλανήσει τους εχθρούς. Όταν ο Έκτορας τον σκότωσε, η εκδίκηση του Αχιλλέα δεν είχε προηγούμενο. Προκάλεσε σε μονομαχία τον Έκτορα και τον σκότωσε. </a:t>
            </a:r>
          </a:p>
          <a:p>
            <a:pPr algn="just">
              <a:lnSpc>
                <a:spcPct val="150000"/>
              </a:lnSpc>
            </a:pPr>
            <a:endParaRPr lang="el-GR" sz="1600" b="1" dirty="0">
              <a:solidFill>
                <a:srgbClr val="000000"/>
              </a:solidFill>
              <a:latin typeface="Roboto"/>
            </a:endParaRPr>
          </a:p>
          <a:p>
            <a:pPr algn="just">
              <a:lnSpc>
                <a:spcPct val="150000"/>
              </a:lnSpc>
            </a:pPr>
            <a:r>
              <a:rPr lang="el-GR" sz="1600" b="0" i="1" dirty="0">
                <a:solidFill>
                  <a:srgbClr val="000000"/>
                </a:solidFill>
                <a:effectLst/>
                <a:latin typeface="Roboto"/>
              </a:rPr>
              <a:t>Οι Μυρμιδόνες επαλήθευσαν τον χρησμό. Μπήκαν στην Τροία, κατέστρεψαν την πόλη και έσφαξαν τους κατοίκους με τον Αχιλλέα να σκοτώνεται, όταν χτυπήθηκε από τον Πάρη στο μοναδικό τρωτό του σημείο, την «Αχίλλειο πτέρνα»....</a:t>
            </a:r>
          </a:p>
          <a:p>
            <a:pPr algn="just">
              <a:lnSpc>
                <a:spcPct val="150000"/>
              </a:lnSpc>
            </a:pPr>
            <a:endParaRPr lang="el-GR" sz="1600" b="0" i="1" dirty="0">
              <a:solidFill>
                <a:srgbClr val="000000"/>
              </a:solidFill>
              <a:effectLst/>
              <a:latin typeface="Roboto"/>
            </a:endParaRPr>
          </a:p>
          <a:p>
            <a:pPr algn="r">
              <a:lnSpc>
                <a:spcPct val="150000"/>
              </a:lnSpc>
            </a:pPr>
            <a:r>
              <a:rPr lang="en-US" sz="800" b="1" i="1" dirty="0">
                <a:hlinkClick r:id="rId2"/>
              </a:rPr>
              <a:t>https://www.mixanitouxronou.gr/mirmidones-ta-mirmigkia-pou-eginan-tromeri-polemistes-ston-strato-tou-achillea-o-omirikos-mithos-lei-oti-i-panoplia-tous-itan-asikoti-ke-ston-troiko-polemo-kiriefsan-sinolika-23-polis/</a:t>
            </a:r>
            <a:endParaRPr lang="el-GR" sz="800" b="1" i="1" dirty="0"/>
          </a:p>
          <a:p>
            <a:pPr algn="just">
              <a:lnSpc>
                <a:spcPct val="150000"/>
              </a:lnSpc>
            </a:pPr>
            <a:endParaRPr lang="el-GR" sz="800" b="1" i="1" dirty="0"/>
          </a:p>
        </p:txBody>
      </p:sp>
    </p:spTree>
    <p:extLst>
      <p:ext uri="{BB962C8B-B14F-4D97-AF65-F5344CB8AC3E}">
        <p14:creationId xmlns:p14="http://schemas.microsoft.com/office/powerpoint/2010/main" val="389206798"/>
      </p:ext>
    </p:extLst>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4DB5E6-5495-4953-9945-BF7E73EFECFD}"/>
              </a:ext>
            </a:extLst>
          </p:cNvPr>
          <p:cNvSpPr txBox="1"/>
          <p:nvPr/>
        </p:nvSpPr>
        <p:spPr>
          <a:xfrm>
            <a:off x="1626832" y="725295"/>
            <a:ext cx="6094520" cy="2585323"/>
          </a:xfrm>
          <a:prstGeom prst="rect">
            <a:avLst/>
          </a:prstGeom>
          <a:solidFill>
            <a:schemeClr val="bg1"/>
          </a:solidFill>
          <a:ln>
            <a:solidFill>
              <a:schemeClr val="bg2"/>
            </a:solidFill>
          </a:ln>
        </p:spPr>
        <p:txBody>
          <a:bodyPr wrap="square">
            <a:spAutoFit/>
          </a:bodyPr>
          <a:lstStyle/>
          <a:p>
            <a:endParaRPr lang="en-US" dirty="0">
              <a:hlinkClick r:id="rId2"/>
            </a:endParaRPr>
          </a:p>
          <a:p>
            <a:r>
              <a:rPr lang="el-GR" dirty="0">
                <a:hlinkClick r:id="rId2"/>
              </a:rPr>
              <a:t>https://video.link/w/PXfZb</a:t>
            </a:r>
            <a:endParaRPr lang="en-US" dirty="0"/>
          </a:p>
          <a:p>
            <a:endParaRPr lang="en-US" dirty="0"/>
          </a:p>
          <a:p>
            <a:r>
              <a:rPr lang="el-GR" b="1" i="0" dirty="0">
                <a:effectLst/>
                <a:latin typeface="Roboto"/>
              </a:rPr>
              <a:t>Οι Μυρμιδόνες του Αχιλλέα</a:t>
            </a:r>
          </a:p>
          <a:p>
            <a:endParaRPr lang="en-US" dirty="0"/>
          </a:p>
          <a:p>
            <a:endParaRPr lang="en-US" dirty="0"/>
          </a:p>
          <a:p>
            <a:endParaRPr lang="en-US" dirty="0"/>
          </a:p>
          <a:p>
            <a:endParaRPr lang="en-US" dirty="0"/>
          </a:p>
          <a:p>
            <a:endParaRPr lang="el-GR" dirty="0"/>
          </a:p>
        </p:txBody>
      </p:sp>
      <p:sp>
        <p:nvSpPr>
          <p:cNvPr id="5" name="TextBox 4">
            <a:extLst>
              <a:ext uri="{FF2B5EF4-FFF2-40B4-BE49-F238E27FC236}">
                <a16:creationId xmlns:a16="http://schemas.microsoft.com/office/drawing/2014/main" id="{2208C64F-D306-4D8A-BC60-52A7040E283A}"/>
              </a:ext>
            </a:extLst>
          </p:cNvPr>
          <p:cNvSpPr txBox="1"/>
          <p:nvPr/>
        </p:nvSpPr>
        <p:spPr>
          <a:xfrm>
            <a:off x="1626832" y="4187586"/>
            <a:ext cx="6094520" cy="1754326"/>
          </a:xfrm>
          <a:prstGeom prst="rect">
            <a:avLst/>
          </a:prstGeom>
          <a:solidFill>
            <a:schemeClr val="bg1"/>
          </a:solidFill>
          <a:ln>
            <a:solidFill>
              <a:schemeClr val="bg2"/>
            </a:solidFill>
          </a:ln>
        </p:spPr>
        <p:txBody>
          <a:bodyPr wrap="square">
            <a:spAutoFit/>
          </a:bodyPr>
          <a:lstStyle/>
          <a:p>
            <a:endParaRPr lang="en-US" dirty="0">
              <a:hlinkClick r:id="rId3"/>
            </a:endParaRPr>
          </a:p>
          <a:p>
            <a:r>
              <a:rPr lang="en-US" dirty="0">
                <a:hlinkClick r:id="rId3"/>
              </a:rPr>
              <a:t>https://video.link/w/DggZb</a:t>
            </a:r>
            <a:endParaRPr lang="en-US" dirty="0"/>
          </a:p>
          <a:p>
            <a:endParaRPr lang="en-US" dirty="0"/>
          </a:p>
          <a:p>
            <a:r>
              <a:rPr lang="el-GR" b="1" i="0" dirty="0">
                <a:effectLst/>
                <a:latin typeface="Roboto"/>
              </a:rPr>
              <a:t>ΟΤΑΝ ΟΙ ΜΥΡΜΙΔΟΝΕΣ ΑΜΥΝΟΝΤΑΙ</a:t>
            </a:r>
          </a:p>
          <a:p>
            <a:endParaRPr lang="en-US" dirty="0"/>
          </a:p>
          <a:p>
            <a:endParaRPr lang="el-GR" dirty="0"/>
          </a:p>
        </p:txBody>
      </p:sp>
    </p:spTree>
    <p:extLst>
      <p:ext uri="{BB962C8B-B14F-4D97-AF65-F5344CB8AC3E}">
        <p14:creationId xmlns:p14="http://schemas.microsoft.com/office/powerpoint/2010/main" val="2559911661"/>
      </p:ext>
    </p:extLst>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81C30300-CB17-4F8A-83EB-543D01FCB6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9225" y="1359205"/>
            <a:ext cx="9353550" cy="537894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7CE7A39-D3FF-455E-8C22-EAB064985F8E}"/>
              </a:ext>
            </a:extLst>
          </p:cNvPr>
          <p:cNvSpPr txBox="1"/>
          <p:nvPr/>
        </p:nvSpPr>
        <p:spPr>
          <a:xfrm>
            <a:off x="1419225" y="435875"/>
            <a:ext cx="9287245" cy="923330"/>
          </a:xfrm>
          <a:prstGeom prst="rect">
            <a:avLst/>
          </a:prstGeom>
          <a:solidFill>
            <a:schemeClr val="bg1"/>
          </a:solidFill>
          <a:ln>
            <a:solidFill>
              <a:schemeClr val="bg2"/>
            </a:solidFill>
          </a:ln>
        </p:spPr>
        <p:txBody>
          <a:bodyPr wrap="square">
            <a:spAutoFit/>
          </a:bodyPr>
          <a:lstStyle/>
          <a:p>
            <a:r>
              <a:rPr lang="el-GR" dirty="0">
                <a:hlinkClick r:id="rId3"/>
              </a:rPr>
              <a:t>http://www.farsala.gr/culture/istorika-stoixeia/muthoi-k-thriloi-tis-gis-twn-farsalwn/item/1369-myrmidones</a:t>
            </a:r>
            <a:endParaRPr lang="en-US" dirty="0"/>
          </a:p>
          <a:p>
            <a:endParaRPr lang="el-GR" dirty="0"/>
          </a:p>
        </p:txBody>
      </p:sp>
    </p:spTree>
    <p:extLst>
      <p:ext uri="{BB962C8B-B14F-4D97-AF65-F5344CB8AC3E}">
        <p14:creationId xmlns:p14="http://schemas.microsoft.com/office/powerpoint/2010/main" val="1915760974"/>
      </p:ext>
    </p:extLst>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murmidones1">
            <a:extLst>
              <a:ext uri="{FF2B5EF4-FFF2-40B4-BE49-F238E27FC236}">
                <a16:creationId xmlns:a16="http://schemas.microsoft.com/office/drawing/2014/main" id="{6475D82B-D97E-420A-9FA1-536E949249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507" y="108751"/>
            <a:ext cx="5213412" cy="664049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C5E74D8A-D30A-47DC-B6A2-514DFE301BA0}"/>
              </a:ext>
            </a:extLst>
          </p:cNvPr>
          <p:cNvSpPr txBox="1"/>
          <p:nvPr/>
        </p:nvSpPr>
        <p:spPr>
          <a:xfrm>
            <a:off x="6322382" y="314994"/>
            <a:ext cx="5334000" cy="2185214"/>
          </a:xfrm>
          <a:prstGeom prst="rect">
            <a:avLst/>
          </a:prstGeom>
          <a:solidFill>
            <a:schemeClr val="bg1"/>
          </a:solidFill>
          <a:ln>
            <a:solidFill>
              <a:schemeClr val="bg2"/>
            </a:solidFill>
          </a:ln>
        </p:spPr>
        <p:txBody>
          <a:bodyPr wrap="square">
            <a:spAutoFit/>
          </a:bodyPr>
          <a:lstStyle/>
          <a:p>
            <a:r>
              <a:rPr lang="el-GR" dirty="0">
                <a:hlinkClick r:id="rId3"/>
              </a:rPr>
              <a:t>http://www.farsala.gr/culture/aksiotheata-mnhmeia/arxaia-mnimeia/i-akropoli-k-to-teixos-tis-arxaias-farsalou</a:t>
            </a:r>
            <a:endParaRPr lang="en-US" dirty="0"/>
          </a:p>
          <a:p>
            <a:endParaRPr lang="en-US" dirty="0"/>
          </a:p>
          <a:p>
            <a:r>
              <a:rPr lang="el-GR" b="0" i="0" dirty="0">
                <a:solidFill>
                  <a:srgbClr val="373636"/>
                </a:solidFill>
                <a:effectLst/>
                <a:latin typeface="Tahoma" panose="020B0604030504040204" pitchFamily="34" charset="0"/>
              </a:rPr>
              <a:t>Η Ακρόπολη και το τείχος της Αρχαίας </a:t>
            </a:r>
            <a:r>
              <a:rPr lang="el-GR" b="0" i="0" dirty="0" err="1">
                <a:solidFill>
                  <a:srgbClr val="373636"/>
                </a:solidFill>
                <a:effectLst/>
                <a:latin typeface="Tahoma" panose="020B0604030504040204" pitchFamily="34" charset="0"/>
              </a:rPr>
              <a:t>Φαρσάλου</a:t>
            </a:r>
            <a:endParaRPr lang="en-US" b="0" i="0" dirty="0">
              <a:solidFill>
                <a:srgbClr val="373636"/>
              </a:solidFill>
              <a:effectLst/>
              <a:latin typeface="Tahoma" panose="020B0604030504040204" pitchFamily="34" charset="0"/>
            </a:endParaRPr>
          </a:p>
          <a:p>
            <a:endParaRPr lang="en-US" b="0" i="0" dirty="0">
              <a:solidFill>
                <a:srgbClr val="373636"/>
              </a:solidFill>
              <a:effectLst/>
              <a:latin typeface="Tahoma" panose="020B0604030504040204" pitchFamily="34" charset="0"/>
            </a:endParaRPr>
          </a:p>
          <a:p>
            <a:r>
              <a:rPr lang="el-GR" sz="1400" b="0" i="1" dirty="0">
                <a:solidFill>
                  <a:srgbClr val="656565"/>
                </a:solidFill>
                <a:effectLst/>
                <a:latin typeface="Tahoma" panose="020B0604030504040204" pitchFamily="34" charset="0"/>
              </a:rPr>
              <a:t>ΦΩΤΟΓΡΑΦΙΚΗ ΑΠΟΨΗ ΤΩΝ ΤΕΙΧΩΝ ΤΗΣ ΑΚΡΟΠΟΛΕΩΣ </a:t>
            </a:r>
            <a:endParaRPr lang="en-US" sz="1400" b="0" i="1" dirty="0">
              <a:solidFill>
                <a:srgbClr val="656565"/>
              </a:solidFill>
              <a:effectLst/>
              <a:latin typeface="Tahoma" panose="020B0604030504040204" pitchFamily="34" charset="0"/>
            </a:endParaRPr>
          </a:p>
          <a:p>
            <a:r>
              <a:rPr lang="el-GR" sz="1400" b="0" i="1" dirty="0">
                <a:solidFill>
                  <a:srgbClr val="656565"/>
                </a:solidFill>
                <a:effectLst/>
                <a:latin typeface="Tahoma" panose="020B0604030504040204" pitchFamily="34" charset="0"/>
              </a:rPr>
              <a:t>ΤΗΣ ΦΑΡΣΑΛΟΥ </a:t>
            </a:r>
            <a:r>
              <a:rPr lang="en-US" sz="1400" b="0" i="1" dirty="0">
                <a:solidFill>
                  <a:srgbClr val="656565"/>
                </a:solidFill>
                <a:effectLst/>
                <a:latin typeface="Tahoma" panose="020B0604030504040204" pitchFamily="34" charset="0"/>
              </a:rPr>
              <a:t>&amp; </a:t>
            </a:r>
            <a:r>
              <a:rPr lang="el-GR" sz="1400" b="0" i="1" dirty="0">
                <a:solidFill>
                  <a:srgbClr val="656565"/>
                </a:solidFill>
                <a:effectLst/>
                <a:latin typeface="Tahoma" panose="020B0604030504040204" pitchFamily="34" charset="0"/>
              </a:rPr>
              <a:t>ΤΗΣ ΝΟΤΙΑΣ ΠΥΛΗΣ</a:t>
            </a:r>
            <a:endParaRPr lang="en-US" sz="1400" b="0" i="1" dirty="0">
              <a:solidFill>
                <a:srgbClr val="373636"/>
              </a:solidFill>
              <a:effectLst/>
              <a:latin typeface="Tahoma" panose="020B0604030504040204" pitchFamily="34" charset="0"/>
            </a:endParaRPr>
          </a:p>
        </p:txBody>
      </p:sp>
      <p:pic>
        <p:nvPicPr>
          <p:cNvPr id="10248" name="Picture 8" descr="akropolh4">
            <a:extLst>
              <a:ext uri="{FF2B5EF4-FFF2-40B4-BE49-F238E27FC236}">
                <a16:creationId xmlns:a16="http://schemas.microsoft.com/office/drawing/2014/main" id="{925A2389-3B6D-4B2D-B2E9-9D11789003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2382" y="2581773"/>
            <a:ext cx="5334000" cy="4106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125808"/>
      </p:ext>
    </p:extLst>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6D947E-EEDA-4248-AEF7-B262065C52B0}"/>
              </a:ext>
            </a:extLst>
          </p:cNvPr>
          <p:cNvSpPr txBox="1"/>
          <p:nvPr/>
        </p:nvSpPr>
        <p:spPr>
          <a:xfrm>
            <a:off x="2239392" y="612844"/>
            <a:ext cx="8946472" cy="5909310"/>
          </a:xfrm>
          <a:prstGeom prst="rect">
            <a:avLst/>
          </a:prstGeom>
          <a:solidFill>
            <a:schemeClr val="bg1"/>
          </a:solidFill>
          <a:ln>
            <a:solidFill>
              <a:schemeClr val="bg2"/>
            </a:solidFill>
          </a:ln>
        </p:spPr>
        <p:txBody>
          <a:bodyPr wrap="square">
            <a:spAutoFit/>
          </a:bodyPr>
          <a:lstStyle/>
          <a:p>
            <a:pPr algn="ctr"/>
            <a:endParaRPr lang="el-GR" b="0" i="1" dirty="0">
              <a:solidFill>
                <a:srgbClr val="202122"/>
              </a:solidFill>
              <a:effectLst/>
              <a:latin typeface="Arial" panose="020B0604020202020204" pitchFamily="34" charset="0"/>
            </a:endParaRPr>
          </a:p>
          <a:p>
            <a:pPr algn="ctr"/>
            <a:r>
              <a:rPr lang="el-GR" b="0" i="1" dirty="0">
                <a:solidFill>
                  <a:srgbClr val="202122"/>
                </a:solidFill>
                <a:effectLst/>
                <a:latin typeface="Arial" panose="020B0604020202020204" pitchFamily="34" charset="0"/>
              </a:rPr>
              <a:t>Στην </a:t>
            </a:r>
            <a:r>
              <a:rPr lang="el-GR" b="0" i="1" u="none" strike="noStrike" dirty="0">
                <a:solidFill>
                  <a:srgbClr val="0645AD"/>
                </a:solidFill>
                <a:effectLst/>
                <a:latin typeface="Arial" panose="020B0604020202020204" pitchFamily="34" charset="0"/>
                <a:hlinkClick r:id="rId2" tooltip="Ελληνική μυθολογία"/>
              </a:rPr>
              <a:t>ελληνική μυθολογία</a:t>
            </a:r>
            <a:r>
              <a:rPr lang="el-GR" b="0" i="1" dirty="0">
                <a:solidFill>
                  <a:srgbClr val="202122"/>
                </a:solidFill>
                <a:effectLst/>
                <a:latin typeface="Arial" panose="020B0604020202020204" pitchFamily="34" charset="0"/>
              </a:rPr>
              <a:t>, ο </a:t>
            </a:r>
            <a:r>
              <a:rPr lang="el-GR" b="1" i="1" dirty="0">
                <a:solidFill>
                  <a:srgbClr val="202122"/>
                </a:solidFill>
                <a:effectLst/>
                <a:latin typeface="Arial" panose="020B0604020202020204" pitchFamily="34" charset="0"/>
              </a:rPr>
              <a:t>Αχιλλέας</a:t>
            </a:r>
            <a:r>
              <a:rPr lang="el-GR" b="0" i="1" dirty="0">
                <a:solidFill>
                  <a:srgbClr val="202122"/>
                </a:solidFill>
                <a:effectLst/>
                <a:latin typeface="Arial" panose="020B0604020202020204" pitchFamily="34" charset="0"/>
              </a:rPr>
              <a:t>, </a:t>
            </a:r>
          </a:p>
          <a:p>
            <a:pPr algn="ctr"/>
            <a:endParaRPr lang="el-GR" b="0" i="1" dirty="0">
              <a:solidFill>
                <a:srgbClr val="202122"/>
              </a:solidFill>
              <a:effectLst/>
              <a:latin typeface="Arial" panose="020B0604020202020204" pitchFamily="34" charset="0"/>
            </a:endParaRPr>
          </a:p>
          <a:p>
            <a:pPr algn="just"/>
            <a:r>
              <a:rPr lang="el-GR" b="0" i="0" dirty="0">
                <a:solidFill>
                  <a:srgbClr val="202122"/>
                </a:solidFill>
                <a:effectLst/>
                <a:latin typeface="Arial" panose="020B0604020202020204" pitchFamily="34" charset="0"/>
              </a:rPr>
              <a:t>γιος του </a:t>
            </a:r>
            <a:r>
              <a:rPr lang="el-GR" b="0" i="0" u="none" strike="noStrike" dirty="0" err="1">
                <a:solidFill>
                  <a:srgbClr val="0645AD"/>
                </a:solidFill>
                <a:effectLst/>
                <a:latin typeface="Arial" panose="020B0604020202020204" pitchFamily="34" charset="0"/>
                <a:hlinkClick r:id="rId3" tooltip="Πηλέας"/>
              </a:rPr>
              <a:t>Πηλέα</a:t>
            </a:r>
            <a:r>
              <a:rPr lang="el-GR" b="0" i="0" dirty="0">
                <a:solidFill>
                  <a:srgbClr val="202122"/>
                </a:solidFill>
                <a:effectLst/>
                <a:latin typeface="Arial" panose="020B0604020202020204" pitchFamily="34" charset="0"/>
              </a:rPr>
              <a:t> και </a:t>
            </a:r>
            <a:r>
              <a:rPr lang="el-GR" b="0" i="0" dirty="0" err="1">
                <a:solidFill>
                  <a:srgbClr val="202122"/>
                </a:solidFill>
                <a:effectLst/>
                <a:latin typeface="Arial" panose="020B0604020202020204" pitchFamily="34" charset="0"/>
              </a:rPr>
              <a:t>εγγονός</a:t>
            </a:r>
            <a:r>
              <a:rPr lang="el-GR" b="0" i="0" dirty="0">
                <a:solidFill>
                  <a:srgbClr val="202122"/>
                </a:solidFill>
                <a:effectLst/>
                <a:latin typeface="Arial" panose="020B0604020202020204" pitchFamily="34" charset="0"/>
              </a:rPr>
              <a:t> του </a:t>
            </a:r>
            <a:r>
              <a:rPr lang="el-GR" b="0" i="0" u="none" strike="noStrike" dirty="0">
                <a:solidFill>
                  <a:srgbClr val="0645AD"/>
                </a:solidFill>
                <a:effectLst/>
                <a:latin typeface="Arial" panose="020B0604020202020204" pitchFamily="34" charset="0"/>
                <a:hlinkClick r:id="rId4" tooltip="Αιακός"/>
              </a:rPr>
              <a:t>Αιακού</a:t>
            </a:r>
            <a:r>
              <a:rPr lang="el-GR" b="0" i="0" dirty="0">
                <a:solidFill>
                  <a:srgbClr val="202122"/>
                </a:solidFill>
                <a:effectLst/>
                <a:latin typeface="Arial" panose="020B0604020202020204" pitchFamily="34" charset="0"/>
              </a:rPr>
              <a:t> (Αχιλλεύς </a:t>
            </a:r>
            <a:r>
              <a:rPr lang="el-GR" b="0" i="0" dirty="0" err="1">
                <a:solidFill>
                  <a:srgbClr val="202122"/>
                </a:solidFill>
                <a:effectLst/>
                <a:latin typeface="Arial" panose="020B0604020202020204" pitchFamily="34" charset="0"/>
              </a:rPr>
              <a:t>Πηλείδης</a:t>
            </a:r>
            <a:r>
              <a:rPr lang="el-GR" b="0" i="0" dirty="0">
                <a:solidFill>
                  <a:srgbClr val="202122"/>
                </a:solidFill>
                <a:effectLst/>
                <a:latin typeface="Arial" panose="020B0604020202020204" pitchFamily="34" charset="0"/>
              </a:rPr>
              <a:t> ή Αχιλλεύς Αιακίδης) ήταν ο μεγαλύτερος και ο κεντρικός αλλά και ο γενναιότερος ήρωας της </a:t>
            </a:r>
            <a:r>
              <a:rPr lang="el-GR" b="0" i="1" u="none" strike="noStrike" dirty="0" err="1">
                <a:solidFill>
                  <a:srgbClr val="0645AD"/>
                </a:solidFill>
                <a:effectLst/>
                <a:latin typeface="Arial" panose="020B0604020202020204" pitchFamily="34" charset="0"/>
                <a:hlinkClick r:id="rId5" tooltip="Ιλιάδα"/>
              </a:rPr>
              <a:t>Ιλιάδας</a:t>
            </a:r>
            <a:r>
              <a:rPr lang="el-GR" b="0" i="0" dirty="0">
                <a:solidFill>
                  <a:srgbClr val="202122"/>
                </a:solidFill>
                <a:effectLst/>
                <a:latin typeface="Arial" panose="020B0604020202020204" pitchFamily="34" charset="0"/>
              </a:rPr>
              <a:t> του </a:t>
            </a:r>
            <a:r>
              <a:rPr lang="el-GR" b="0" i="0" u="none" strike="noStrike" dirty="0">
                <a:solidFill>
                  <a:srgbClr val="0645AD"/>
                </a:solidFill>
                <a:effectLst/>
                <a:latin typeface="Arial" panose="020B0604020202020204" pitchFamily="34" charset="0"/>
                <a:hlinkClick r:id="rId6" tooltip="Όμηρος"/>
              </a:rPr>
              <a:t>Ομήρου</a:t>
            </a:r>
            <a:r>
              <a:rPr lang="el-GR" b="0" i="0" dirty="0">
                <a:solidFill>
                  <a:srgbClr val="202122"/>
                </a:solidFill>
                <a:effectLst/>
                <a:latin typeface="Arial" panose="020B0604020202020204" pitchFamily="34" charset="0"/>
              </a:rPr>
              <a:t>.</a:t>
            </a:r>
          </a:p>
          <a:p>
            <a:pPr algn="just"/>
            <a:endParaRPr lang="el-GR" b="0" i="0" dirty="0">
              <a:solidFill>
                <a:srgbClr val="202122"/>
              </a:solidFill>
              <a:effectLst/>
              <a:latin typeface="Arial" panose="020B0604020202020204" pitchFamily="34" charset="0"/>
            </a:endParaRPr>
          </a:p>
          <a:p>
            <a:pPr algn="just"/>
            <a:r>
              <a:rPr lang="el-GR" b="0" i="0" dirty="0">
                <a:solidFill>
                  <a:srgbClr val="FF0000"/>
                </a:solidFill>
                <a:effectLst/>
                <a:latin typeface="Arial" panose="020B0604020202020204" pitchFamily="34" charset="0"/>
              </a:rPr>
              <a:t>Ο θυμός/μήνις του Αχιλλέα, αποτελεί το κύριο θέμα του έπους του Ομήρου, </a:t>
            </a:r>
            <a:r>
              <a:rPr lang="el-GR" b="0" i="0" dirty="0" err="1">
                <a:solidFill>
                  <a:srgbClr val="FF0000"/>
                </a:solidFill>
                <a:effectLst/>
                <a:latin typeface="Arial" panose="020B0604020202020204" pitchFamily="34" charset="0"/>
              </a:rPr>
              <a:t>Ιλιάδα</a:t>
            </a:r>
            <a:r>
              <a:rPr lang="el-GR" b="0" i="0" dirty="0">
                <a:solidFill>
                  <a:srgbClr val="FF0000"/>
                </a:solidFill>
                <a:effectLst/>
                <a:latin typeface="Arial" panose="020B0604020202020204" pitchFamily="34" charset="0"/>
              </a:rPr>
              <a:t>.</a:t>
            </a:r>
          </a:p>
          <a:p>
            <a:pPr algn="just"/>
            <a:endParaRPr lang="el-GR" b="0" i="0" dirty="0">
              <a:solidFill>
                <a:srgbClr val="202122"/>
              </a:solidFill>
              <a:effectLst/>
              <a:latin typeface="Arial" panose="020B0604020202020204" pitchFamily="34" charset="0"/>
            </a:endParaRPr>
          </a:p>
          <a:p>
            <a:pPr algn="just"/>
            <a:r>
              <a:rPr lang="el-GR" b="0" i="0" dirty="0">
                <a:solidFill>
                  <a:srgbClr val="202122"/>
                </a:solidFill>
                <a:effectLst/>
                <a:latin typeface="Arial" panose="020B0604020202020204" pitchFamily="34" charset="0"/>
              </a:rPr>
              <a:t>Μετά την επίθεση και την καταστροφή που προκάλεσε ο Αχιλλέας, στο τόπο της </a:t>
            </a:r>
            <a:r>
              <a:rPr lang="el-GR" b="0" i="0" u="none" strike="noStrike" dirty="0">
                <a:solidFill>
                  <a:srgbClr val="0645AD"/>
                </a:solidFill>
                <a:effectLst/>
                <a:latin typeface="Arial" panose="020B0604020202020204" pitchFamily="34" charset="0"/>
                <a:hlinkClick r:id="rId7" tooltip="Βρισηίδα"/>
              </a:rPr>
              <a:t>Βρισηίδας</a:t>
            </a:r>
            <a:r>
              <a:rPr lang="el-GR" b="0" i="0" dirty="0">
                <a:solidFill>
                  <a:srgbClr val="202122"/>
                </a:solidFill>
                <a:effectLst/>
                <a:latin typeface="Arial" panose="020B0604020202020204" pitchFamily="34" charset="0"/>
              </a:rPr>
              <a:t>, καθώς και τον θάνατο του άνδρα της, για να την παρηγορήσει ο Πάτροκλος, της υποσχέθηκε να την παντρέψει με τον απαγωγέα της, του οποίου έγινε η ευνοούμενη και αγαπημένη σκλάβα. Αργότερα, όταν η συνέλευση των πολιορκητών στον Τρωικό Πόλεμο υποχρέωσε τον Αγαμέμνονα, ύστερα από συμβουλή του μάντη Κάλχα, να επιστρέψει τη σκλάβα του, Χρυσηίδα, στον πατέρα της, ο Αγαμέμνων ζήτησε ως αντάλλαγμα τη Βρισηίδα.</a:t>
            </a:r>
          </a:p>
          <a:p>
            <a:pPr algn="just"/>
            <a:endParaRPr lang="el-GR" dirty="0">
              <a:solidFill>
                <a:srgbClr val="202122"/>
              </a:solidFill>
              <a:latin typeface="Arial" panose="020B0604020202020204" pitchFamily="34" charset="0"/>
            </a:endParaRPr>
          </a:p>
          <a:p>
            <a:pPr algn="just"/>
            <a:r>
              <a:rPr lang="el-GR" b="0" i="0" dirty="0">
                <a:solidFill>
                  <a:srgbClr val="202122"/>
                </a:solidFill>
                <a:effectLst/>
                <a:latin typeface="Arial" panose="020B0604020202020204" pitchFamily="34" charset="0"/>
              </a:rPr>
              <a:t> Απέστειλε τους αγγελιαφόρους του, τον </a:t>
            </a:r>
            <a:r>
              <a:rPr lang="el-GR" b="0" i="0" u="none" strike="noStrike" dirty="0">
                <a:solidFill>
                  <a:srgbClr val="0645AD"/>
                </a:solidFill>
                <a:effectLst/>
                <a:latin typeface="Arial" panose="020B0604020202020204" pitchFamily="34" charset="0"/>
                <a:hlinkClick r:id="rId8" tooltip="Ταλθύβιος"/>
              </a:rPr>
              <a:t>Ταλθύβιο</a:t>
            </a:r>
            <a:r>
              <a:rPr lang="el-GR" b="0" i="0" dirty="0">
                <a:solidFill>
                  <a:srgbClr val="202122"/>
                </a:solidFill>
                <a:effectLst/>
                <a:latin typeface="Arial" panose="020B0604020202020204" pitchFamily="34" charset="0"/>
              </a:rPr>
              <a:t> και τον </a:t>
            </a:r>
            <a:r>
              <a:rPr lang="el-GR" b="0" i="0" u="none" strike="noStrike" dirty="0" err="1">
                <a:solidFill>
                  <a:srgbClr val="0645AD"/>
                </a:solidFill>
                <a:effectLst/>
                <a:latin typeface="Arial" panose="020B0604020202020204" pitchFamily="34" charset="0"/>
                <a:hlinkClick r:id="rId9" tooltip="Ευρυβάτης"/>
              </a:rPr>
              <a:t>Ευρυβάτη</a:t>
            </a:r>
            <a:r>
              <a:rPr lang="el-GR" b="0" i="0" dirty="0">
                <a:solidFill>
                  <a:srgbClr val="202122"/>
                </a:solidFill>
                <a:effectLst/>
                <a:latin typeface="Arial" panose="020B0604020202020204" pitchFamily="34" charset="0"/>
              </a:rPr>
              <a:t>, και πήραν τη Βρισηίδα από τον Αχιλλέα. Μετά από αυτό, ο Αχιλλέας θύμωσε και αρνήθηκε να πολεμήσει. Αυτός ο θυμός («μήνις») του Αχιλλέα αποτελεί το θέμα του έπους </a:t>
            </a:r>
            <a:r>
              <a:rPr lang="el-GR" b="0" i="0" dirty="0" err="1">
                <a:solidFill>
                  <a:srgbClr val="202122"/>
                </a:solidFill>
                <a:effectLst/>
                <a:latin typeface="Arial" panose="020B0604020202020204" pitchFamily="34" charset="0"/>
              </a:rPr>
              <a:t>Ιλιάδα</a:t>
            </a:r>
            <a:r>
              <a:rPr lang="el-GR" b="0" i="0" dirty="0">
                <a:solidFill>
                  <a:srgbClr val="202122"/>
                </a:solidFill>
                <a:effectLst/>
                <a:latin typeface="Arial" panose="020B0604020202020204" pitchFamily="34" charset="0"/>
              </a:rPr>
              <a:t> του Ομήρου, όπως γράφουν και οι πρώτοι δύο στίχοι του διάσημου αυτού έργου.</a:t>
            </a:r>
          </a:p>
          <a:p>
            <a:pPr algn="just"/>
            <a:endParaRPr lang="el-GR"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3811442587"/>
      </p:ext>
    </p:extLst>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B5A994-1F5A-4053-9118-70037EFFFBA6}"/>
              </a:ext>
            </a:extLst>
          </p:cNvPr>
          <p:cNvSpPr txBox="1"/>
          <p:nvPr/>
        </p:nvSpPr>
        <p:spPr>
          <a:xfrm>
            <a:off x="1935332" y="495825"/>
            <a:ext cx="9978501" cy="5866350"/>
          </a:xfrm>
          <a:prstGeom prst="rect">
            <a:avLst/>
          </a:prstGeom>
          <a:solidFill>
            <a:schemeClr val="bg1"/>
          </a:solidFill>
          <a:ln>
            <a:solidFill>
              <a:schemeClr val="bg2"/>
            </a:solidFill>
          </a:ln>
        </p:spPr>
        <p:txBody>
          <a:bodyPr wrap="square">
            <a:spAutoFit/>
          </a:bodyPr>
          <a:lstStyle/>
          <a:p>
            <a:pPr algn="ctr">
              <a:lnSpc>
                <a:spcPct val="150000"/>
              </a:lnSpc>
            </a:pPr>
            <a:r>
              <a:rPr lang="el-GR" b="1" i="1" dirty="0">
                <a:solidFill>
                  <a:srgbClr val="202122"/>
                </a:solidFill>
                <a:effectLst/>
                <a:latin typeface="Arial" panose="020B0604020202020204" pitchFamily="34" charset="0"/>
              </a:rPr>
              <a:t>Η ετυμολογία είναι αμφίβολη. </a:t>
            </a:r>
          </a:p>
          <a:p>
            <a:pPr algn="just">
              <a:lnSpc>
                <a:spcPct val="150000"/>
              </a:lnSpc>
            </a:pPr>
            <a:endParaRPr lang="el-GR" dirty="0">
              <a:solidFill>
                <a:srgbClr val="202122"/>
              </a:solidFill>
              <a:latin typeface="Arial" panose="020B0604020202020204" pitchFamily="34" charset="0"/>
            </a:endParaRPr>
          </a:p>
          <a:p>
            <a:pPr algn="just">
              <a:lnSpc>
                <a:spcPct val="150000"/>
              </a:lnSpc>
            </a:pPr>
            <a:r>
              <a:rPr lang="el-GR" b="0" i="0" dirty="0">
                <a:solidFill>
                  <a:srgbClr val="202122"/>
                </a:solidFill>
                <a:effectLst/>
                <a:latin typeface="Arial" panose="020B0604020202020204" pitchFamily="34" charset="0"/>
              </a:rPr>
              <a:t>Σύμφωνα με τον καθηγητή και μεταφραστή της </a:t>
            </a:r>
            <a:r>
              <a:rPr lang="el-GR" b="0" i="0" dirty="0" err="1">
                <a:solidFill>
                  <a:srgbClr val="202122"/>
                </a:solidFill>
                <a:effectLst/>
                <a:latin typeface="Arial" panose="020B0604020202020204" pitchFamily="34" charset="0"/>
              </a:rPr>
              <a:t>Ιλιάδας</a:t>
            </a:r>
            <a:r>
              <a:rPr lang="el-GR" b="0" i="0" dirty="0">
                <a:solidFill>
                  <a:srgbClr val="202122"/>
                </a:solidFill>
                <a:effectLst/>
                <a:latin typeface="Arial" panose="020B0604020202020204" pitchFamily="34" charset="0"/>
              </a:rPr>
              <a:t> </a:t>
            </a:r>
            <a:r>
              <a:rPr lang="el-GR" b="0" i="0" dirty="0" err="1">
                <a:solidFill>
                  <a:srgbClr val="202122"/>
                </a:solidFill>
                <a:effectLst/>
                <a:latin typeface="Arial" panose="020B0604020202020204" pitchFamily="34" charset="0"/>
              </a:rPr>
              <a:t>Στ</a:t>
            </a:r>
            <a:r>
              <a:rPr lang="el-GR" b="0" i="0" dirty="0">
                <a:solidFill>
                  <a:srgbClr val="202122"/>
                </a:solidFill>
                <a:effectLst/>
                <a:latin typeface="Arial" panose="020B0604020202020204" pitchFamily="34" charset="0"/>
              </a:rPr>
              <a:t>. Κακριδή, επρόκειτο για αρχαίο θεό του νερού, </a:t>
            </a:r>
            <a:r>
              <a:rPr lang="el-GR" b="0" i="0" dirty="0" err="1">
                <a:solidFill>
                  <a:srgbClr val="202122"/>
                </a:solidFill>
                <a:effectLst/>
                <a:latin typeface="Arial" panose="020B0604020202020204" pitchFamily="34" charset="0"/>
              </a:rPr>
              <a:t>εξου</a:t>
            </a:r>
            <a:r>
              <a:rPr lang="el-GR" b="0" i="0" dirty="0">
                <a:solidFill>
                  <a:srgbClr val="202122"/>
                </a:solidFill>
                <a:effectLst/>
                <a:latin typeface="Arial" panose="020B0604020202020204" pitchFamily="34" charset="0"/>
              </a:rPr>
              <a:t> και η ινδοευρωπαϊκή ρίζα αχ-, που εξέπεσε στη θέση του ημίθεου στα ομηρικά χρόνια. </a:t>
            </a:r>
          </a:p>
          <a:p>
            <a:pPr algn="just">
              <a:lnSpc>
                <a:spcPct val="150000"/>
              </a:lnSpc>
            </a:pPr>
            <a:endParaRPr lang="el-GR" dirty="0">
              <a:solidFill>
                <a:srgbClr val="202122"/>
              </a:solidFill>
              <a:latin typeface="Arial" panose="020B0604020202020204" pitchFamily="34" charset="0"/>
            </a:endParaRPr>
          </a:p>
          <a:p>
            <a:pPr algn="just">
              <a:lnSpc>
                <a:spcPct val="150000"/>
              </a:lnSpc>
            </a:pPr>
            <a:r>
              <a:rPr lang="el-GR" b="0" i="0" dirty="0">
                <a:solidFill>
                  <a:srgbClr val="202122"/>
                </a:solidFill>
                <a:effectLst/>
                <a:latin typeface="Arial" panose="020B0604020202020204" pitchFamily="34" charset="0"/>
              </a:rPr>
              <a:t>Κατά μία άλλη άποψη, ο </a:t>
            </a:r>
            <a:r>
              <a:rPr lang="el-GR" b="1" i="0" dirty="0" err="1">
                <a:solidFill>
                  <a:srgbClr val="202122"/>
                </a:solidFill>
                <a:effectLst/>
                <a:latin typeface="Arial" panose="020B0604020202020204" pitchFamily="34" charset="0"/>
              </a:rPr>
              <a:t>Ἀχιλλεύς</a:t>
            </a:r>
            <a:r>
              <a:rPr lang="el-GR" b="0" i="0" dirty="0">
                <a:solidFill>
                  <a:srgbClr val="202122"/>
                </a:solidFill>
                <a:effectLst/>
                <a:latin typeface="Arial" panose="020B0604020202020204" pitchFamily="34" charset="0"/>
              </a:rPr>
              <a:t> στην αρχ. ελλ. ετυμολογία προέρχεται από το </a:t>
            </a:r>
            <a:r>
              <a:rPr lang="el-GR" b="0" i="0" dirty="0">
                <a:solidFill>
                  <a:srgbClr val="FF0000"/>
                </a:solidFill>
                <a:effectLst/>
                <a:latin typeface="Arial" panose="020B0604020202020204" pitchFamily="34" charset="0"/>
              </a:rPr>
              <a:t>«</a:t>
            </a:r>
            <a:r>
              <a:rPr lang="el-GR" b="0" i="0" dirty="0" err="1">
                <a:solidFill>
                  <a:srgbClr val="FF0000"/>
                </a:solidFill>
                <a:effectLst/>
                <a:latin typeface="Arial" panose="020B0604020202020204" pitchFamily="34" charset="0"/>
              </a:rPr>
              <a:t>ἄχος</a:t>
            </a:r>
            <a:r>
              <a:rPr lang="el-GR" b="0" i="0" dirty="0">
                <a:solidFill>
                  <a:srgbClr val="FF0000"/>
                </a:solidFill>
                <a:effectLst/>
                <a:latin typeface="Arial" panose="020B0604020202020204" pitchFamily="34" charset="0"/>
              </a:rPr>
              <a:t>» </a:t>
            </a:r>
            <a:r>
              <a:rPr lang="el-GR" b="0" i="0" dirty="0">
                <a:solidFill>
                  <a:srgbClr val="202122"/>
                </a:solidFill>
                <a:effectLst/>
                <a:latin typeface="Arial" panose="020B0604020202020204" pitchFamily="34" charset="0"/>
              </a:rPr>
              <a:t>(αρσ.) (θλίψη, πόνος) και το </a:t>
            </a:r>
            <a:r>
              <a:rPr lang="el-GR" b="0" i="0" dirty="0">
                <a:solidFill>
                  <a:srgbClr val="FF0000"/>
                </a:solidFill>
                <a:effectLst/>
                <a:latin typeface="Arial" panose="020B0604020202020204" pitchFamily="34" charset="0"/>
              </a:rPr>
              <a:t>«</a:t>
            </a:r>
            <a:r>
              <a:rPr lang="el-GR" b="0" i="0" dirty="0" err="1">
                <a:solidFill>
                  <a:srgbClr val="FF0000"/>
                </a:solidFill>
                <a:effectLst/>
                <a:latin typeface="Arial" panose="020B0604020202020204" pitchFamily="34" charset="0"/>
              </a:rPr>
              <a:t>ἴλλω</a:t>
            </a:r>
            <a:r>
              <a:rPr lang="el-GR" b="0" i="0" dirty="0">
                <a:solidFill>
                  <a:srgbClr val="FF0000"/>
                </a:solidFill>
                <a:effectLst/>
                <a:latin typeface="Arial" panose="020B0604020202020204" pitchFamily="34" charset="0"/>
              </a:rPr>
              <a:t>» </a:t>
            </a:r>
            <a:r>
              <a:rPr lang="el-GR" b="0" i="0" dirty="0">
                <a:solidFill>
                  <a:srgbClr val="202122"/>
                </a:solidFill>
                <a:effectLst/>
                <a:latin typeface="Arial" panose="020B0604020202020204" pitchFamily="34" charset="0"/>
              </a:rPr>
              <a:t>(περιπλανιέμαι, τριγυρνώ) </a:t>
            </a:r>
          </a:p>
          <a:p>
            <a:pPr algn="just">
              <a:lnSpc>
                <a:spcPct val="150000"/>
              </a:lnSpc>
            </a:pPr>
            <a:r>
              <a:rPr lang="el-GR" b="0" i="0" dirty="0">
                <a:solidFill>
                  <a:srgbClr val="202122"/>
                </a:solidFill>
                <a:effectLst/>
                <a:latin typeface="Arial" panose="020B0604020202020204" pitchFamily="34" charset="0"/>
              </a:rPr>
              <a:t>δηλαδή </a:t>
            </a:r>
            <a:r>
              <a:rPr lang="el-GR" b="0" i="0" dirty="0">
                <a:solidFill>
                  <a:srgbClr val="FF0000"/>
                </a:solidFill>
                <a:effectLst/>
                <a:latin typeface="Arial" panose="020B0604020202020204" pitchFamily="34" charset="0"/>
              </a:rPr>
              <a:t>«αυτός που τριγυρίζει θλιμμένος». </a:t>
            </a:r>
          </a:p>
          <a:p>
            <a:pPr algn="just">
              <a:lnSpc>
                <a:spcPct val="150000"/>
              </a:lnSpc>
            </a:pPr>
            <a:endParaRPr lang="el-GR" dirty="0">
              <a:solidFill>
                <a:srgbClr val="202122"/>
              </a:solidFill>
              <a:latin typeface="Arial" panose="020B0604020202020204" pitchFamily="34" charset="0"/>
            </a:endParaRPr>
          </a:p>
          <a:p>
            <a:pPr algn="just">
              <a:lnSpc>
                <a:spcPct val="150000"/>
              </a:lnSpc>
            </a:pPr>
            <a:r>
              <a:rPr lang="el-GR" b="0" i="0" dirty="0">
                <a:solidFill>
                  <a:srgbClr val="202122"/>
                </a:solidFill>
                <a:effectLst/>
                <a:latin typeface="Arial" panose="020B0604020202020204" pitchFamily="34" charset="0"/>
              </a:rPr>
              <a:t>Κατά μια άλλη, πιο πρόσφατη άποψη, μπορεί να προέρχεται και από το </a:t>
            </a:r>
            <a:r>
              <a:rPr lang="el-GR" b="0" i="0" dirty="0">
                <a:solidFill>
                  <a:srgbClr val="FF0000"/>
                </a:solidFill>
                <a:effectLst/>
                <a:latin typeface="Arial" panose="020B0604020202020204" pitchFamily="34" charset="0"/>
              </a:rPr>
              <a:t>«</a:t>
            </a:r>
            <a:r>
              <a:rPr lang="el-GR" b="0" i="0" dirty="0" err="1">
                <a:solidFill>
                  <a:srgbClr val="FF0000"/>
                </a:solidFill>
                <a:effectLst/>
                <a:latin typeface="Arial" panose="020B0604020202020204" pitchFamily="34" charset="0"/>
              </a:rPr>
              <a:t>ἄχος</a:t>
            </a:r>
            <a:r>
              <a:rPr lang="el-GR" b="0" i="0" dirty="0">
                <a:solidFill>
                  <a:srgbClr val="FF0000"/>
                </a:solidFill>
                <a:effectLst/>
                <a:latin typeface="Arial" panose="020B0604020202020204" pitchFamily="34" charset="0"/>
              </a:rPr>
              <a:t>» </a:t>
            </a:r>
            <a:r>
              <a:rPr lang="el-GR" b="0" i="0" dirty="0">
                <a:solidFill>
                  <a:srgbClr val="202122"/>
                </a:solidFill>
                <a:effectLst/>
                <a:latin typeface="Arial" panose="020B0604020202020204" pitchFamily="34" charset="0"/>
              </a:rPr>
              <a:t>και το </a:t>
            </a:r>
            <a:r>
              <a:rPr lang="el-GR" b="0" i="0" dirty="0">
                <a:solidFill>
                  <a:srgbClr val="FF0000"/>
                </a:solidFill>
                <a:effectLst/>
                <a:latin typeface="Arial" panose="020B0604020202020204" pitchFamily="34" charset="0"/>
              </a:rPr>
              <a:t>«</a:t>
            </a:r>
            <a:r>
              <a:rPr lang="el-GR" b="0" i="0" dirty="0" err="1">
                <a:solidFill>
                  <a:srgbClr val="FF0000"/>
                </a:solidFill>
                <a:effectLst/>
                <a:latin typeface="Arial" panose="020B0604020202020204" pitchFamily="34" charset="0"/>
              </a:rPr>
              <a:t>λεώς</a:t>
            </a:r>
            <a:r>
              <a:rPr lang="el-GR" b="0" i="0" dirty="0">
                <a:solidFill>
                  <a:srgbClr val="FF0000"/>
                </a:solidFill>
                <a:effectLst/>
                <a:latin typeface="Arial" panose="020B0604020202020204" pitchFamily="34" charset="0"/>
              </a:rPr>
              <a:t>» </a:t>
            </a:r>
            <a:r>
              <a:rPr lang="el-GR" b="0" i="0" dirty="0">
                <a:solidFill>
                  <a:srgbClr val="202122"/>
                </a:solidFill>
                <a:effectLst/>
                <a:latin typeface="Arial" panose="020B0604020202020204" pitchFamily="34" charset="0"/>
              </a:rPr>
              <a:t>(λαός), δηλαδή </a:t>
            </a:r>
            <a:r>
              <a:rPr lang="el-GR" b="0" i="0" dirty="0">
                <a:solidFill>
                  <a:srgbClr val="FF0000"/>
                </a:solidFill>
                <a:effectLst/>
                <a:latin typeface="Arial" panose="020B0604020202020204" pitchFamily="34" charset="0"/>
              </a:rPr>
              <a:t>«αυτός που προκαλεί θλίψη ή και πόνο στο λαό», </a:t>
            </a:r>
            <a:r>
              <a:rPr lang="el-GR" b="0" i="0" dirty="0">
                <a:solidFill>
                  <a:srgbClr val="202122"/>
                </a:solidFill>
                <a:effectLst/>
                <a:latin typeface="Arial" panose="020B0604020202020204" pitchFamily="34" charset="0"/>
              </a:rPr>
              <a:t>δηλαδή στους εχθρούς.</a:t>
            </a:r>
          </a:p>
          <a:p>
            <a:pPr algn="just">
              <a:lnSpc>
                <a:spcPct val="150000"/>
              </a:lnSpc>
            </a:pPr>
            <a:endParaRPr lang="el-GR" dirty="0">
              <a:solidFill>
                <a:srgbClr val="202122"/>
              </a:solidFill>
              <a:latin typeface="Arial" panose="020B0604020202020204" pitchFamily="34" charset="0"/>
            </a:endParaRPr>
          </a:p>
          <a:p>
            <a:pPr algn="just">
              <a:lnSpc>
                <a:spcPct val="150000"/>
              </a:lnSpc>
            </a:pPr>
            <a:endParaRPr lang="el-GR" dirty="0"/>
          </a:p>
        </p:txBody>
      </p:sp>
    </p:spTree>
    <p:extLst>
      <p:ext uri="{BB962C8B-B14F-4D97-AF65-F5344CB8AC3E}">
        <p14:creationId xmlns:p14="http://schemas.microsoft.com/office/powerpoint/2010/main" val="2944811816"/>
      </p:ext>
    </p:extLst>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Αχιλλέας">
            <a:extLst>
              <a:ext uri="{FF2B5EF4-FFF2-40B4-BE49-F238E27FC236}">
                <a16:creationId xmlns:a16="http://schemas.microsoft.com/office/drawing/2014/main" id="{1A5666A4-6568-4B19-9809-CAEA05A1DA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144" y="509126"/>
            <a:ext cx="5414592" cy="5669732"/>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axilleas8">
            <a:extLst>
              <a:ext uri="{FF2B5EF4-FFF2-40B4-BE49-F238E27FC236}">
                <a16:creationId xmlns:a16="http://schemas.microsoft.com/office/drawing/2014/main" id="{7E4813B8-C871-4896-B10A-CCF25480C4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7343" y="509126"/>
            <a:ext cx="4967611" cy="380542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627D511-B59E-4AF0-984A-4FEE4CFDE839}"/>
              </a:ext>
            </a:extLst>
          </p:cNvPr>
          <p:cNvSpPr txBox="1"/>
          <p:nvPr/>
        </p:nvSpPr>
        <p:spPr>
          <a:xfrm>
            <a:off x="7228643" y="5238695"/>
            <a:ext cx="4676311" cy="1323439"/>
          </a:xfrm>
          <a:prstGeom prst="rect">
            <a:avLst/>
          </a:prstGeom>
          <a:solidFill>
            <a:schemeClr val="bg1"/>
          </a:solidFill>
          <a:ln>
            <a:solidFill>
              <a:schemeClr val="bg2"/>
            </a:solidFill>
          </a:ln>
        </p:spPr>
        <p:txBody>
          <a:bodyPr wrap="square">
            <a:spAutoFit/>
          </a:bodyPr>
          <a:lstStyle/>
          <a:p>
            <a:r>
              <a:rPr lang="el-GR" sz="1600" b="0" i="1" dirty="0">
                <a:solidFill>
                  <a:srgbClr val="656565"/>
                </a:solidFill>
                <a:effectLst/>
                <a:latin typeface="Tahoma" panose="020B0604030504040204" pitchFamily="34" charset="0"/>
              </a:rPr>
              <a:t>Η ΜΑΧΗ ΤΟΥ ΑΧΙΛΛΕΑ ΜΕ ΤΟΝ ΕΚΤΟΡΑ – ΕΡΥΘΡΟΜΟΡΦΗ ΠΑΡΑΣΤΑΣΗ ΑΓΓΕΙΟΥ</a:t>
            </a:r>
          </a:p>
          <a:p>
            <a:endParaRPr lang="el-GR" sz="1600" b="0" i="1" dirty="0">
              <a:solidFill>
                <a:srgbClr val="656565"/>
              </a:solidFill>
              <a:effectLst/>
              <a:latin typeface="Tahoma" panose="020B0604030504040204" pitchFamily="34" charset="0"/>
            </a:endParaRPr>
          </a:p>
          <a:p>
            <a:r>
              <a:rPr lang="en-US" sz="1600" i="1" dirty="0">
                <a:hlinkClick r:id="rId4"/>
              </a:rPr>
              <a:t>http://www.farsala.gr/component/k2/item/209</a:t>
            </a:r>
            <a:endParaRPr lang="el-GR" sz="1600" i="1" dirty="0">
              <a:solidFill>
                <a:srgbClr val="656565"/>
              </a:solidFill>
              <a:latin typeface="Tahoma" panose="020B0604030504040204" pitchFamily="34" charset="0"/>
            </a:endParaRPr>
          </a:p>
          <a:p>
            <a:endParaRPr lang="el-GR" sz="1600" i="1" dirty="0"/>
          </a:p>
        </p:txBody>
      </p:sp>
    </p:spTree>
    <p:extLst>
      <p:ext uri="{BB962C8B-B14F-4D97-AF65-F5344CB8AC3E}">
        <p14:creationId xmlns:p14="http://schemas.microsoft.com/office/powerpoint/2010/main" val="417359730"/>
      </p:ext>
    </p:extLst>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2981EF9-D531-4FB9-AD3F-F8E969C8AE8D}"/>
              </a:ext>
            </a:extLst>
          </p:cNvPr>
          <p:cNvSpPr txBox="1"/>
          <p:nvPr/>
        </p:nvSpPr>
        <p:spPr>
          <a:xfrm>
            <a:off x="1724486" y="423260"/>
            <a:ext cx="10047304" cy="6331157"/>
          </a:xfrm>
          <a:prstGeom prst="rect">
            <a:avLst/>
          </a:prstGeom>
          <a:solidFill>
            <a:schemeClr val="bg1"/>
          </a:solidFill>
          <a:ln>
            <a:solidFill>
              <a:schemeClr val="bg2"/>
            </a:solidFill>
          </a:ln>
        </p:spPr>
        <p:txBody>
          <a:bodyPr wrap="square">
            <a:spAutoFit/>
          </a:bodyPr>
          <a:lstStyle/>
          <a:p>
            <a:pPr>
              <a:lnSpc>
                <a:spcPct val="150000"/>
              </a:lnSpc>
            </a:pPr>
            <a:r>
              <a:rPr lang="el-GR" sz="1600" b="0" i="0" dirty="0">
                <a:solidFill>
                  <a:srgbClr val="202122"/>
                </a:solidFill>
                <a:effectLst/>
                <a:latin typeface="Arial" panose="020B0604020202020204" pitchFamily="34" charset="0"/>
              </a:rPr>
              <a:t>Ο Αχιλλέας ήταν γιος του </a:t>
            </a:r>
            <a:r>
              <a:rPr lang="el-GR" sz="1600" b="0" i="0" u="none" strike="noStrike" dirty="0" err="1">
                <a:solidFill>
                  <a:srgbClr val="0645AD"/>
                </a:solidFill>
                <a:effectLst/>
                <a:latin typeface="Arial" panose="020B0604020202020204" pitchFamily="34" charset="0"/>
                <a:hlinkClick r:id="rId2" tooltip="Πηλέας"/>
              </a:rPr>
              <a:t>Πηλέως</a:t>
            </a:r>
            <a:r>
              <a:rPr lang="el-GR" sz="1600" b="0" i="0" dirty="0">
                <a:solidFill>
                  <a:srgbClr val="202122"/>
                </a:solidFill>
                <a:effectLst/>
                <a:latin typeface="Arial" panose="020B0604020202020204" pitchFamily="34" charset="0"/>
              </a:rPr>
              <a:t> (γι' αυτό τον αποκαλούσαν και </a:t>
            </a:r>
            <a:r>
              <a:rPr lang="el-GR" sz="1600" b="0" i="0" dirty="0" err="1">
                <a:solidFill>
                  <a:srgbClr val="202122"/>
                </a:solidFill>
                <a:effectLst/>
                <a:latin typeface="Arial" panose="020B0604020202020204" pitchFamily="34" charset="0"/>
              </a:rPr>
              <a:t>Πηλείδη</a:t>
            </a:r>
            <a:r>
              <a:rPr lang="el-GR" sz="1600" b="0" i="0" dirty="0">
                <a:solidFill>
                  <a:srgbClr val="202122"/>
                </a:solidFill>
                <a:effectLst/>
                <a:latin typeface="Arial" panose="020B0604020202020204" pitchFamily="34" charset="0"/>
              </a:rPr>
              <a:t>), βασιλιάς των </a:t>
            </a:r>
            <a:r>
              <a:rPr lang="el-GR" sz="1600" b="0" i="0" u="none" strike="noStrike" dirty="0">
                <a:solidFill>
                  <a:srgbClr val="FF0000"/>
                </a:solidFill>
                <a:effectLst/>
                <a:latin typeface="Arial" panose="020B0604020202020204" pitchFamily="34" charset="0"/>
                <a:hlinkClick r:id="rId3" tooltip="Μυρμιδόνες">
                  <a:extLst>
                    <a:ext uri="{A12FA001-AC4F-418D-AE19-62706E023703}">
                      <ahyp:hlinkClr xmlns:ahyp="http://schemas.microsoft.com/office/drawing/2018/hyperlinkcolor" val="tx"/>
                    </a:ext>
                  </a:extLst>
                </a:hlinkClick>
              </a:rPr>
              <a:t>Μυρμιδόνων</a:t>
            </a:r>
            <a:r>
              <a:rPr lang="el-GR" sz="1600" b="0" i="0" dirty="0">
                <a:solidFill>
                  <a:srgbClr val="202122"/>
                </a:solidFill>
                <a:effectLst/>
                <a:latin typeface="Arial" panose="020B0604020202020204" pitchFamily="34" charset="0"/>
              </a:rPr>
              <a:t> στη </a:t>
            </a:r>
            <a:r>
              <a:rPr lang="el-GR" sz="1600" b="0" i="0" u="none" strike="noStrike" dirty="0" err="1">
                <a:solidFill>
                  <a:srgbClr val="FF0000"/>
                </a:solidFill>
                <a:effectLst/>
                <a:latin typeface="Arial" panose="020B0604020202020204" pitchFamily="34" charset="0"/>
                <a:hlinkClick r:id="rId4" tooltip="Φθία">
                  <a:extLst>
                    <a:ext uri="{A12FA001-AC4F-418D-AE19-62706E023703}">
                      <ahyp:hlinkClr xmlns:ahyp="http://schemas.microsoft.com/office/drawing/2018/hyperlinkcolor" val="tx"/>
                    </a:ext>
                  </a:extLst>
                </a:hlinkClick>
              </a:rPr>
              <a:t>Φθία</a:t>
            </a:r>
            <a:r>
              <a:rPr lang="el-GR" sz="1600" b="0" i="0" dirty="0">
                <a:solidFill>
                  <a:srgbClr val="FF0000"/>
                </a:solidFill>
                <a:effectLst/>
                <a:latin typeface="Arial" panose="020B0604020202020204" pitchFamily="34" charset="0"/>
              </a:rPr>
              <a:t> </a:t>
            </a:r>
            <a:r>
              <a:rPr lang="el-GR" sz="1600" b="0" i="0" dirty="0">
                <a:solidFill>
                  <a:srgbClr val="202122"/>
                </a:solidFill>
                <a:effectLst/>
                <a:latin typeface="Arial" panose="020B0604020202020204" pitchFamily="34" charset="0"/>
              </a:rPr>
              <a:t>(σημερινή ανατολική - βορειοανατολική </a:t>
            </a:r>
            <a:r>
              <a:rPr lang="el-GR" sz="1600" b="0" i="0" u="none" strike="noStrike" dirty="0">
                <a:solidFill>
                  <a:srgbClr val="FF0000"/>
                </a:solidFill>
                <a:effectLst/>
                <a:latin typeface="Arial" panose="020B0604020202020204" pitchFamily="34" charset="0"/>
                <a:hlinkClick r:id="rId5" tooltip="Φθιώτιδα">
                  <a:extLst>
                    <a:ext uri="{A12FA001-AC4F-418D-AE19-62706E023703}">
                      <ahyp:hlinkClr xmlns:ahyp="http://schemas.microsoft.com/office/drawing/2018/hyperlinkcolor" val="tx"/>
                    </a:ext>
                  </a:extLst>
                </a:hlinkClick>
              </a:rPr>
              <a:t>Φθιώτιδα</a:t>
            </a:r>
            <a:r>
              <a:rPr lang="el-GR" sz="1600" b="0" i="0" dirty="0">
                <a:solidFill>
                  <a:srgbClr val="202122"/>
                </a:solidFill>
                <a:effectLst/>
                <a:latin typeface="Arial" panose="020B0604020202020204" pitchFamily="34" charset="0"/>
              </a:rPr>
              <a:t>), η οποία βρίσκεται κοντά στα </a:t>
            </a:r>
            <a:r>
              <a:rPr lang="el-GR" sz="1600" b="0" i="0" u="none" strike="noStrike" dirty="0">
                <a:solidFill>
                  <a:srgbClr val="FF0000"/>
                </a:solidFill>
                <a:effectLst/>
                <a:latin typeface="Arial" panose="020B0604020202020204" pitchFamily="34" charset="0"/>
                <a:hlinkClick r:id="rId6" tooltip="Φάρσαλα">
                  <a:extLst>
                    <a:ext uri="{A12FA001-AC4F-418D-AE19-62706E023703}">
                      <ahyp:hlinkClr xmlns:ahyp="http://schemas.microsoft.com/office/drawing/2018/hyperlinkcolor" val="tx"/>
                    </a:ext>
                  </a:extLst>
                </a:hlinkClick>
              </a:rPr>
              <a:t>Φάρσαλα</a:t>
            </a:r>
            <a:r>
              <a:rPr lang="el-GR" sz="1600" b="0" i="0" dirty="0">
                <a:solidFill>
                  <a:srgbClr val="202122"/>
                </a:solidFill>
                <a:effectLst/>
                <a:latin typeface="Arial" panose="020B0604020202020204" pitchFamily="34" charset="0"/>
              </a:rPr>
              <a:t> και της </a:t>
            </a:r>
            <a:r>
              <a:rPr lang="el-GR" sz="1600" b="0" i="0" u="none" strike="noStrike" dirty="0">
                <a:solidFill>
                  <a:srgbClr val="0645AD"/>
                </a:solidFill>
                <a:effectLst/>
                <a:latin typeface="Arial" panose="020B0604020202020204" pitchFamily="34" charset="0"/>
                <a:hlinkClick r:id="rId7" tooltip="Νηρηίδες"/>
              </a:rPr>
              <a:t>Νηρηίδας</a:t>
            </a:r>
            <a:r>
              <a:rPr lang="el-GR" sz="1600" b="0" i="0" dirty="0">
                <a:solidFill>
                  <a:srgbClr val="202122"/>
                </a:solidFill>
                <a:effectLst/>
                <a:latin typeface="Arial" panose="020B0604020202020204" pitchFamily="34" charset="0"/>
              </a:rPr>
              <a:t> </a:t>
            </a:r>
            <a:r>
              <a:rPr lang="el-GR" sz="1600" b="0" i="0" u="none" strike="noStrike" dirty="0">
                <a:solidFill>
                  <a:srgbClr val="0645AD"/>
                </a:solidFill>
                <a:effectLst/>
                <a:latin typeface="Arial" panose="020B0604020202020204" pitchFamily="34" charset="0"/>
                <a:hlinkClick r:id="rId8" tooltip="Θέτις"/>
              </a:rPr>
              <a:t>Θέτιδος</a:t>
            </a:r>
            <a:r>
              <a:rPr lang="el-GR" sz="1600" b="0" i="0" dirty="0">
                <a:solidFill>
                  <a:srgbClr val="202122"/>
                </a:solidFill>
                <a:effectLst/>
                <a:latin typeface="Arial" panose="020B0604020202020204" pitchFamily="34" charset="0"/>
              </a:rPr>
              <a:t>. </a:t>
            </a:r>
          </a:p>
          <a:p>
            <a:pPr>
              <a:lnSpc>
                <a:spcPct val="150000"/>
              </a:lnSpc>
            </a:pPr>
            <a:endParaRPr lang="el-GR" sz="1600" dirty="0">
              <a:solidFill>
                <a:srgbClr val="202122"/>
              </a:solidFill>
              <a:latin typeface="Arial" panose="020B0604020202020204" pitchFamily="34" charset="0"/>
            </a:endParaRPr>
          </a:p>
          <a:p>
            <a:pPr>
              <a:lnSpc>
                <a:spcPct val="150000"/>
              </a:lnSpc>
            </a:pPr>
            <a:r>
              <a:rPr lang="el-GR" sz="1600" b="0" i="0" dirty="0">
                <a:solidFill>
                  <a:srgbClr val="202122"/>
                </a:solidFill>
                <a:effectLst/>
                <a:latin typeface="Arial" panose="020B0604020202020204" pitchFamily="34" charset="0"/>
              </a:rPr>
              <a:t>Ο θεός </a:t>
            </a:r>
            <a:r>
              <a:rPr lang="el-GR" sz="1600" b="0" i="0" u="none" strike="noStrike" dirty="0">
                <a:solidFill>
                  <a:srgbClr val="0645AD"/>
                </a:solidFill>
                <a:effectLst/>
                <a:latin typeface="Arial" panose="020B0604020202020204" pitchFamily="34" charset="0"/>
                <a:hlinkClick r:id="rId9" tooltip="Δίας (μυθολογία)"/>
              </a:rPr>
              <a:t>Δίας</a:t>
            </a:r>
            <a:r>
              <a:rPr lang="el-GR" sz="1600" b="0" i="0" dirty="0">
                <a:solidFill>
                  <a:srgbClr val="202122"/>
                </a:solidFill>
                <a:effectLst/>
                <a:latin typeface="Arial" panose="020B0604020202020204" pitchFamily="34" charset="0"/>
              </a:rPr>
              <a:t> και ο θεός </a:t>
            </a:r>
            <a:r>
              <a:rPr lang="el-GR" sz="1600" b="0" i="0" u="none" strike="noStrike" dirty="0" err="1">
                <a:solidFill>
                  <a:srgbClr val="0645AD"/>
                </a:solidFill>
                <a:effectLst/>
                <a:latin typeface="Arial" panose="020B0604020202020204" pitchFamily="34" charset="0"/>
                <a:hlinkClick r:id="rId10" tooltip="Ποσειδώνας (μυθολογία)"/>
              </a:rPr>
              <a:t>Ποσειδώνας</a:t>
            </a:r>
            <a:r>
              <a:rPr lang="el-GR" sz="1600" b="0" i="0" dirty="0">
                <a:solidFill>
                  <a:srgbClr val="202122"/>
                </a:solidFill>
                <a:effectLst/>
                <a:latin typeface="Arial" panose="020B0604020202020204" pitchFamily="34" charset="0"/>
              </a:rPr>
              <a:t> συναγωνίστηκαν για το χέρι της μέχρι που ένα μαντείο αποκάλυψε ότι θα γεννούσε ένα γιο καλύτερο και πιο δυνατό από τον πατέρα του, οπότε και πολύ σοφά επέλεξαν να την δώσουν σε κάποιον άλλο. Σύμφωνα με το </a:t>
            </a:r>
            <a:r>
              <a:rPr lang="el-GR" sz="1600" b="0" i="0" dirty="0" err="1">
                <a:solidFill>
                  <a:srgbClr val="202122"/>
                </a:solidFill>
                <a:effectLst/>
                <a:latin typeface="Arial" panose="020B0604020202020204" pitchFamily="34" charset="0"/>
              </a:rPr>
              <a:t>μετα</a:t>
            </a:r>
            <a:r>
              <a:rPr lang="el-GR" sz="1600" b="0" i="0" dirty="0">
                <a:solidFill>
                  <a:srgbClr val="202122"/>
                </a:solidFill>
                <a:effectLst/>
                <a:latin typeface="Arial" panose="020B0604020202020204" pitchFamily="34" charset="0"/>
              </a:rPr>
              <a:t>-Ομηρικό μύθο, η </a:t>
            </a:r>
            <a:r>
              <a:rPr lang="el-GR" sz="1600" b="0" i="0" u="none" strike="noStrike" dirty="0">
                <a:solidFill>
                  <a:srgbClr val="0645AD"/>
                </a:solidFill>
                <a:effectLst/>
                <a:latin typeface="Arial" panose="020B0604020202020204" pitchFamily="34" charset="0"/>
                <a:hlinkClick r:id="rId8" tooltip="Θέτις"/>
              </a:rPr>
              <a:t>Θέτις</a:t>
            </a:r>
            <a:r>
              <a:rPr lang="el-GR" sz="1600" b="0" i="0" dirty="0">
                <a:solidFill>
                  <a:srgbClr val="202122"/>
                </a:solidFill>
                <a:effectLst/>
                <a:latin typeface="Arial" panose="020B0604020202020204" pitchFamily="34" charset="0"/>
              </a:rPr>
              <a:t> προσπάθησε να κάνει τον Αχιλλέα άτρωτο, βουτώντας τον στα </a:t>
            </a:r>
            <a:r>
              <a:rPr lang="el-GR" sz="1600" b="0" i="0" u="none" strike="noStrike" dirty="0">
                <a:solidFill>
                  <a:srgbClr val="0645AD"/>
                </a:solidFill>
                <a:effectLst/>
                <a:latin typeface="Arial" panose="020B0604020202020204" pitchFamily="34" charset="0"/>
                <a:hlinkClick r:id="rId11" tooltip="Ύδατα Στυγός"/>
              </a:rPr>
              <a:t>νερά της </a:t>
            </a:r>
            <a:r>
              <a:rPr lang="el-GR" sz="1600" b="0" i="0" u="none" strike="noStrike" dirty="0" err="1">
                <a:solidFill>
                  <a:srgbClr val="0645AD"/>
                </a:solidFill>
                <a:effectLst/>
                <a:latin typeface="Arial" panose="020B0604020202020204" pitchFamily="34" charset="0"/>
                <a:hlinkClick r:id="rId11" tooltip="Ύδατα Στυγός"/>
              </a:rPr>
              <a:t>Στύγας</a:t>
            </a:r>
            <a:r>
              <a:rPr lang="el-GR" sz="1600" b="0" i="0" dirty="0">
                <a:solidFill>
                  <a:srgbClr val="202122"/>
                </a:solidFill>
                <a:effectLst/>
                <a:latin typeface="Arial" panose="020B0604020202020204" pitchFamily="34" charset="0"/>
              </a:rPr>
              <a:t>, όμως πιάνοντάς τον από τη </a:t>
            </a:r>
            <a:r>
              <a:rPr lang="el-GR" sz="1600" b="0" i="0" u="none" strike="noStrike" dirty="0">
                <a:solidFill>
                  <a:srgbClr val="0645AD"/>
                </a:solidFill>
                <a:effectLst/>
                <a:latin typeface="Arial" panose="020B0604020202020204" pitchFamily="34" charset="0"/>
                <a:hlinkClick r:id="rId12" tooltip="Πτέρνα"/>
              </a:rPr>
              <a:t>φτέρνα</a:t>
            </a:r>
            <a:r>
              <a:rPr lang="el-GR" sz="1600" b="0" i="0" dirty="0">
                <a:solidFill>
                  <a:srgbClr val="202122"/>
                </a:solidFill>
                <a:effectLst/>
                <a:latin typeface="Arial" panose="020B0604020202020204" pitchFamily="34" charset="0"/>
              </a:rPr>
              <a:t>, τον άφησε τρωτό σ' αυτό το σημείο. (Δείτε </a:t>
            </a:r>
            <a:r>
              <a:rPr lang="el-GR" sz="1600" b="0" i="0" u="none" strike="noStrike" dirty="0">
                <a:solidFill>
                  <a:srgbClr val="0645AD"/>
                </a:solidFill>
                <a:effectLst/>
                <a:latin typeface="Arial" panose="020B0604020202020204" pitchFamily="34" charset="0"/>
                <a:hlinkClick r:id="rId13" tooltip="Αχίλλειος πτέρνα"/>
              </a:rPr>
              <a:t>Αχίλλειος πτέρνα</a:t>
            </a:r>
            <a:r>
              <a:rPr lang="el-GR" sz="1600" b="0" i="0" dirty="0">
                <a:solidFill>
                  <a:srgbClr val="202122"/>
                </a:solidFill>
                <a:effectLst/>
                <a:latin typeface="Arial" panose="020B0604020202020204" pitchFamily="34" charset="0"/>
              </a:rPr>
              <a:t>). </a:t>
            </a:r>
          </a:p>
          <a:p>
            <a:pPr>
              <a:lnSpc>
                <a:spcPct val="150000"/>
              </a:lnSpc>
            </a:pPr>
            <a:endParaRPr lang="el-GR" sz="1600" dirty="0">
              <a:solidFill>
                <a:srgbClr val="202122"/>
              </a:solidFill>
              <a:latin typeface="Arial" panose="020B0604020202020204" pitchFamily="34" charset="0"/>
            </a:endParaRPr>
          </a:p>
          <a:p>
            <a:pPr>
              <a:lnSpc>
                <a:spcPct val="150000"/>
              </a:lnSpc>
            </a:pPr>
            <a:r>
              <a:rPr lang="el-GR" sz="1600" b="0" i="0" dirty="0">
                <a:solidFill>
                  <a:srgbClr val="202122"/>
                </a:solidFill>
                <a:effectLst/>
                <a:latin typeface="Arial" panose="020B0604020202020204" pitchFamily="34" charset="0"/>
              </a:rPr>
              <a:t>Ο </a:t>
            </a:r>
            <a:r>
              <a:rPr lang="el-GR" sz="1600" b="0" i="0" u="none" strike="noStrike" dirty="0">
                <a:solidFill>
                  <a:srgbClr val="0645AD"/>
                </a:solidFill>
                <a:effectLst/>
                <a:latin typeface="Arial" panose="020B0604020202020204" pitchFamily="34" charset="0"/>
                <a:hlinkClick r:id="rId14" tooltip="Όμηρος"/>
              </a:rPr>
              <a:t>Όμηρος</a:t>
            </a:r>
            <a:r>
              <a:rPr lang="el-GR" sz="1600" b="0" i="0" dirty="0">
                <a:solidFill>
                  <a:srgbClr val="202122"/>
                </a:solidFill>
                <a:effectLst/>
                <a:latin typeface="Arial" panose="020B0604020202020204" pitchFamily="34" charset="0"/>
              </a:rPr>
              <a:t>, εν τούτοις, αναφέρει ένα ελαφρύ τραυματισμό του στην </a:t>
            </a:r>
            <a:r>
              <a:rPr lang="el-GR" sz="1600" b="0" i="0" u="none" strike="noStrike" dirty="0" err="1">
                <a:solidFill>
                  <a:srgbClr val="0645AD"/>
                </a:solidFill>
                <a:effectLst/>
                <a:latin typeface="Arial" panose="020B0604020202020204" pitchFamily="34" charset="0"/>
                <a:hlinkClick r:id="rId15" tooltip="Ιλιάδα"/>
              </a:rPr>
              <a:t>Ιλιάδα</a:t>
            </a:r>
            <a:r>
              <a:rPr lang="el-GR" sz="1600" b="0" i="0" dirty="0">
                <a:solidFill>
                  <a:srgbClr val="202122"/>
                </a:solidFill>
                <a:effectLst/>
                <a:latin typeface="Arial" panose="020B0604020202020204" pitchFamily="34" charset="0"/>
              </a:rPr>
              <a:t>. Σε μια νεότερη και λιγότερο δημοφιλή εκδοχή, η </a:t>
            </a:r>
            <a:r>
              <a:rPr lang="el-GR" sz="1600" b="0" i="0" u="none" strike="noStrike" dirty="0">
                <a:solidFill>
                  <a:srgbClr val="0645AD"/>
                </a:solidFill>
                <a:effectLst/>
                <a:latin typeface="Arial" panose="020B0604020202020204" pitchFamily="34" charset="0"/>
                <a:hlinkClick r:id="rId8" tooltip="Θέτις"/>
              </a:rPr>
              <a:t>Θέτιδα</a:t>
            </a:r>
            <a:r>
              <a:rPr lang="el-GR" sz="1600" b="0" i="0" dirty="0">
                <a:solidFill>
                  <a:srgbClr val="202122"/>
                </a:solidFill>
                <a:effectLst/>
                <a:latin typeface="Arial" panose="020B0604020202020204" pitchFamily="34" charset="0"/>
              </a:rPr>
              <a:t> άλειφε το αγόρι με </a:t>
            </a:r>
            <a:r>
              <a:rPr lang="el-GR" sz="1600" b="0" i="0" u="none" strike="noStrike" dirty="0">
                <a:solidFill>
                  <a:srgbClr val="0645AD"/>
                </a:solidFill>
                <a:effectLst/>
                <a:latin typeface="Arial" panose="020B0604020202020204" pitchFamily="34" charset="0"/>
                <a:hlinkClick r:id="rId16" tooltip="Αμβροσία"/>
              </a:rPr>
              <a:t>αμβροσία</a:t>
            </a:r>
            <a:r>
              <a:rPr lang="el-GR" sz="1600" b="0" i="0" dirty="0">
                <a:solidFill>
                  <a:srgbClr val="202122"/>
                </a:solidFill>
                <a:effectLst/>
                <a:latin typeface="Arial" panose="020B0604020202020204" pitchFamily="34" charset="0"/>
              </a:rPr>
              <a:t> κι έπειτα το έβαζε κάθε </a:t>
            </a:r>
            <a:r>
              <a:rPr lang="el-GR" sz="1600" b="0" i="0" u="none" strike="noStrike" dirty="0">
                <a:solidFill>
                  <a:srgbClr val="0645AD"/>
                </a:solidFill>
                <a:effectLst/>
                <a:latin typeface="Arial" panose="020B0604020202020204" pitchFamily="34" charset="0"/>
                <a:hlinkClick r:id="rId17" tooltip="Νύχτα"/>
              </a:rPr>
              <a:t>βράδυ</a:t>
            </a:r>
            <a:r>
              <a:rPr lang="el-GR" sz="1600" b="0" i="0" dirty="0">
                <a:solidFill>
                  <a:srgbClr val="202122"/>
                </a:solidFill>
                <a:effectLst/>
                <a:latin typeface="Arial" panose="020B0604020202020204" pitchFamily="34" charset="0"/>
              </a:rPr>
              <a:t> πάνω από τη </a:t>
            </a:r>
            <a:r>
              <a:rPr lang="el-GR" sz="1600" b="0" i="0" u="none" strike="noStrike" dirty="0">
                <a:solidFill>
                  <a:srgbClr val="0645AD"/>
                </a:solidFill>
                <a:effectLst/>
                <a:latin typeface="Arial" panose="020B0604020202020204" pitchFamily="34" charset="0"/>
                <a:hlinkClick r:id="rId18" tooltip="Φωτιά"/>
              </a:rPr>
              <a:t>φωτιά</a:t>
            </a:r>
            <a:r>
              <a:rPr lang="el-GR" sz="1600" b="0" i="0" dirty="0">
                <a:solidFill>
                  <a:srgbClr val="202122"/>
                </a:solidFill>
                <a:effectLst/>
                <a:latin typeface="Arial" panose="020B0604020202020204" pitchFamily="34" charset="0"/>
              </a:rPr>
              <a:t> ώστε να κάψει τα θνητά μέρη του κορμιού του. Όταν μια </a:t>
            </a:r>
            <a:r>
              <a:rPr lang="el-GR" sz="1600" b="0" i="0" u="none" strike="noStrike" dirty="0">
                <a:solidFill>
                  <a:srgbClr val="0645AD"/>
                </a:solidFill>
                <a:effectLst/>
                <a:latin typeface="Arial" panose="020B0604020202020204" pitchFamily="34" charset="0"/>
                <a:hlinkClick r:id="rId17" tooltip="Νύχτα"/>
              </a:rPr>
              <a:t>νύχτα</a:t>
            </a:r>
            <a:r>
              <a:rPr lang="el-GR" sz="1600" b="0" i="0" dirty="0">
                <a:solidFill>
                  <a:srgbClr val="202122"/>
                </a:solidFill>
                <a:effectLst/>
                <a:latin typeface="Arial" panose="020B0604020202020204" pitchFamily="34" charset="0"/>
              </a:rPr>
              <a:t> ο </a:t>
            </a:r>
            <a:r>
              <a:rPr lang="el-GR" sz="1600" b="0" i="0" u="none" strike="noStrike" dirty="0" err="1">
                <a:solidFill>
                  <a:srgbClr val="0645AD"/>
                </a:solidFill>
                <a:effectLst/>
                <a:latin typeface="Arial" panose="020B0604020202020204" pitchFamily="34" charset="0"/>
                <a:hlinkClick r:id="rId2" tooltip="Πηλέας"/>
              </a:rPr>
              <a:t>Πηλέας</a:t>
            </a:r>
            <a:r>
              <a:rPr lang="el-GR" sz="1600" b="0" i="0" dirty="0">
                <a:solidFill>
                  <a:srgbClr val="202122"/>
                </a:solidFill>
                <a:effectLst/>
                <a:latin typeface="Arial" panose="020B0604020202020204" pitchFamily="34" charset="0"/>
              </a:rPr>
              <a:t> είδε την </a:t>
            </a:r>
            <a:r>
              <a:rPr lang="el-GR" sz="1600" b="0" i="0" u="none" strike="noStrike" dirty="0">
                <a:solidFill>
                  <a:srgbClr val="0645AD"/>
                </a:solidFill>
                <a:effectLst/>
                <a:latin typeface="Arial" panose="020B0604020202020204" pitchFamily="34" charset="0"/>
                <a:hlinkClick r:id="rId8" tooltip="Θέτις"/>
              </a:rPr>
              <a:t>Θέτιδα</a:t>
            </a:r>
            <a:r>
              <a:rPr lang="el-GR" sz="1600" b="0" i="0" dirty="0">
                <a:solidFill>
                  <a:srgbClr val="202122"/>
                </a:solidFill>
                <a:effectLst/>
                <a:latin typeface="Arial" panose="020B0604020202020204" pitchFamily="34" charset="0"/>
              </a:rPr>
              <a:t> να κάνει κάτι τέτοιο τρόμαξε (επειδή νόμιζε ότι ήθελε να σκοτώσει το παιδί) και </a:t>
            </a:r>
            <a:r>
              <a:rPr lang="el-GR" sz="1600" b="0" i="0" dirty="0" err="1">
                <a:solidFill>
                  <a:srgbClr val="202122"/>
                </a:solidFill>
                <a:effectLst/>
                <a:latin typeface="Arial" panose="020B0604020202020204" pitchFamily="34" charset="0"/>
              </a:rPr>
              <a:t>γι'αυτό</a:t>
            </a:r>
            <a:r>
              <a:rPr lang="el-GR" sz="1600" b="0" i="0" dirty="0">
                <a:solidFill>
                  <a:srgbClr val="202122"/>
                </a:solidFill>
                <a:effectLst/>
                <a:latin typeface="Arial" panose="020B0604020202020204" pitchFamily="34" charset="0"/>
              </a:rPr>
              <a:t> γρήγορα πήγε και τράβηξε τον Αχιλλέα από την φωτιά. Εξοργισμένη, η </a:t>
            </a:r>
            <a:r>
              <a:rPr lang="el-GR" sz="1600" b="0" i="0" u="none" strike="noStrike" dirty="0">
                <a:solidFill>
                  <a:srgbClr val="0645AD"/>
                </a:solidFill>
                <a:effectLst/>
                <a:latin typeface="Arial" panose="020B0604020202020204" pitchFamily="34" charset="0"/>
                <a:hlinkClick r:id="rId8" tooltip="Θέτις"/>
              </a:rPr>
              <a:t>Θέτιδα</a:t>
            </a:r>
            <a:r>
              <a:rPr lang="el-GR" sz="1600" b="0" i="0" dirty="0">
                <a:solidFill>
                  <a:srgbClr val="202122"/>
                </a:solidFill>
                <a:effectLst/>
                <a:latin typeface="Arial" panose="020B0604020202020204" pitchFamily="34" charset="0"/>
              </a:rPr>
              <a:t> </a:t>
            </a:r>
            <a:r>
              <a:rPr lang="el-GR" sz="1600" b="0" i="0" dirty="0" err="1">
                <a:solidFill>
                  <a:srgbClr val="202122"/>
                </a:solidFill>
                <a:effectLst/>
                <a:latin typeface="Arial" panose="020B0604020202020204" pitchFamily="34" charset="0"/>
              </a:rPr>
              <a:t>έγκατέλειψε</a:t>
            </a:r>
            <a:r>
              <a:rPr lang="el-GR" sz="1600" b="0" i="0" dirty="0">
                <a:solidFill>
                  <a:srgbClr val="202122"/>
                </a:solidFill>
                <a:effectLst/>
                <a:latin typeface="Arial" panose="020B0604020202020204" pitchFamily="34" charset="0"/>
              </a:rPr>
              <a:t> πατέρα και γιο και επέστρεψε στην </a:t>
            </a:r>
            <a:r>
              <a:rPr lang="el-GR" sz="1600" b="0" i="0" u="none" strike="noStrike" dirty="0">
                <a:solidFill>
                  <a:srgbClr val="0645AD"/>
                </a:solidFill>
                <a:effectLst/>
                <a:latin typeface="Arial" panose="020B0604020202020204" pitchFamily="34" charset="0"/>
                <a:hlinkClick r:id="rId19" tooltip="Θάλασσα"/>
              </a:rPr>
              <a:t>θάλασσα</a:t>
            </a:r>
            <a:r>
              <a:rPr lang="el-GR" sz="1600" b="0" i="0" dirty="0">
                <a:solidFill>
                  <a:srgbClr val="202122"/>
                </a:solidFill>
                <a:effectLst/>
                <a:latin typeface="Arial" panose="020B0604020202020204" pitchFamily="34" charset="0"/>
              </a:rPr>
              <a:t>, κοντά στις αδερφές της, </a:t>
            </a:r>
            <a:r>
              <a:rPr lang="el-GR" sz="1600" b="0" i="0" dirty="0" err="1">
                <a:solidFill>
                  <a:srgbClr val="202122"/>
                </a:solidFill>
                <a:effectLst/>
                <a:latin typeface="Arial" panose="020B0604020202020204" pitchFamily="34" charset="0"/>
              </a:rPr>
              <a:t>τiς</a:t>
            </a:r>
            <a:r>
              <a:rPr lang="el-GR" sz="1600" b="0" i="0" dirty="0">
                <a:solidFill>
                  <a:srgbClr val="202122"/>
                </a:solidFill>
                <a:effectLst/>
                <a:latin typeface="Arial" panose="020B0604020202020204" pitchFamily="34" charset="0"/>
              </a:rPr>
              <a:t> </a:t>
            </a:r>
            <a:r>
              <a:rPr lang="el-GR" sz="1600" b="0" i="0" u="none" strike="noStrike" dirty="0" err="1">
                <a:solidFill>
                  <a:srgbClr val="0645AD"/>
                </a:solidFill>
                <a:effectLst/>
                <a:latin typeface="Arial" panose="020B0604020202020204" pitchFamily="34" charset="0"/>
                <a:hlinkClick r:id="rId7" tooltip="Νηρηίδες"/>
              </a:rPr>
              <a:t>Νηρηίδες</a:t>
            </a:r>
            <a:r>
              <a:rPr lang="el-GR" sz="1600" b="0" i="0" dirty="0">
                <a:solidFill>
                  <a:srgbClr val="202122"/>
                </a:solidFill>
                <a:effectLst/>
                <a:latin typeface="Arial" panose="020B0604020202020204" pitchFamily="34" charset="0"/>
              </a:rPr>
              <a:t>. Ο </a:t>
            </a:r>
            <a:r>
              <a:rPr lang="el-GR" sz="1600" b="0" i="0" u="none" strike="noStrike" dirty="0" err="1">
                <a:solidFill>
                  <a:srgbClr val="0645AD"/>
                </a:solidFill>
                <a:effectLst/>
                <a:latin typeface="Arial" panose="020B0604020202020204" pitchFamily="34" charset="0"/>
                <a:hlinkClick r:id="rId2" tooltip="Πηλέας"/>
              </a:rPr>
              <a:t>Πηλέας</a:t>
            </a:r>
            <a:r>
              <a:rPr lang="el-GR" sz="1600" b="0" i="0" dirty="0">
                <a:solidFill>
                  <a:srgbClr val="202122"/>
                </a:solidFill>
                <a:effectLst/>
                <a:latin typeface="Arial" panose="020B0604020202020204" pitchFamily="34" charset="0"/>
              </a:rPr>
              <a:t> τον έδωσε μαζί με τον μικρό φίλο του, τον </a:t>
            </a:r>
            <a:r>
              <a:rPr lang="el-GR" sz="1600" b="0" i="0" u="none" strike="noStrike" dirty="0">
                <a:solidFill>
                  <a:srgbClr val="0645AD"/>
                </a:solidFill>
                <a:effectLst/>
                <a:latin typeface="Arial" panose="020B0604020202020204" pitchFamily="34" charset="0"/>
                <a:hlinkClick r:id="rId20" tooltip="Πάτροκλος"/>
              </a:rPr>
              <a:t>Πάτροκλο</a:t>
            </a:r>
            <a:r>
              <a:rPr lang="el-GR" sz="1600" b="0" i="0" dirty="0">
                <a:solidFill>
                  <a:srgbClr val="202122"/>
                </a:solidFill>
                <a:effectLst/>
                <a:latin typeface="Arial" panose="020B0604020202020204" pitchFamily="34" charset="0"/>
              </a:rPr>
              <a:t> στον </a:t>
            </a:r>
            <a:r>
              <a:rPr lang="el-GR" sz="1600" b="0" i="0" u="none" strike="noStrike" dirty="0" err="1">
                <a:solidFill>
                  <a:srgbClr val="0645AD"/>
                </a:solidFill>
                <a:effectLst/>
                <a:latin typeface="Arial" panose="020B0604020202020204" pitchFamily="34" charset="0"/>
                <a:hlinkClick r:id="rId21" tooltip="Κένταυρος"/>
              </a:rPr>
              <a:t>κένταυρο</a:t>
            </a:r>
            <a:r>
              <a:rPr lang="el-GR" sz="1600" b="0" i="0" dirty="0">
                <a:solidFill>
                  <a:srgbClr val="202122"/>
                </a:solidFill>
                <a:effectLst/>
                <a:latin typeface="Arial" panose="020B0604020202020204" pitchFamily="34" charset="0"/>
              </a:rPr>
              <a:t> </a:t>
            </a:r>
            <a:r>
              <a:rPr lang="el-GR" sz="1600" b="0" i="0" u="none" strike="noStrike" dirty="0">
                <a:solidFill>
                  <a:srgbClr val="0645AD"/>
                </a:solidFill>
                <a:effectLst/>
                <a:latin typeface="Arial" panose="020B0604020202020204" pitchFamily="34" charset="0"/>
                <a:hlinkClick r:id="rId22" tooltip="Χείρων"/>
              </a:rPr>
              <a:t>Χείρωνα</a:t>
            </a:r>
            <a:r>
              <a:rPr lang="el-GR" sz="1600" b="0" i="0" dirty="0">
                <a:solidFill>
                  <a:srgbClr val="202122"/>
                </a:solidFill>
                <a:effectLst/>
                <a:latin typeface="Arial" panose="020B0604020202020204" pitchFamily="34" charset="0"/>
              </a:rPr>
              <a:t>, στο όρος </a:t>
            </a:r>
            <a:r>
              <a:rPr lang="el-GR" sz="1600" b="0" i="0" u="none" strike="noStrike" dirty="0">
                <a:solidFill>
                  <a:srgbClr val="0645AD"/>
                </a:solidFill>
                <a:effectLst/>
                <a:latin typeface="Arial" panose="020B0604020202020204" pitchFamily="34" charset="0"/>
                <a:hlinkClick r:id="rId23" tooltip="Πήλιο"/>
              </a:rPr>
              <a:t>Πήλιο</a:t>
            </a:r>
            <a:r>
              <a:rPr lang="el-GR" sz="1600" b="0" i="0" dirty="0">
                <a:solidFill>
                  <a:srgbClr val="202122"/>
                </a:solidFill>
                <a:effectLst/>
                <a:latin typeface="Arial" panose="020B0604020202020204" pitchFamily="34" charset="0"/>
              </a:rPr>
              <a:t>, να τον μεγαλώσει.</a:t>
            </a:r>
            <a:endParaRPr lang="el-GR" sz="1600" dirty="0"/>
          </a:p>
        </p:txBody>
      </p:sp>
    </p:spTree>
    <p:extLst>
      <p:ext uri="{BB962C8B-B14F-4D97-AF65-F5344CB8AC3E}">
        <p14:creationId xmlns:p14="http://schemas.microsoft.com/office/powerpoint/2010/main" val="1619313352"/>
      </p:ext>
    </p:extLst>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6E521498-5167-48AD-83F8-F657E38FB8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150" y="186431"/>
            <a:ext cx="5435353" cy="649845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D678E15-29F8-4004-8A6D-30485F6C42FA}"/>
              </a:ext>
            </a:extLst>
          </p:cNvPr>
          <p:cNvSpPr txBox="1"/>
          <p:nvPr/>
        </p:nvSpPr>
        <p:spPr>
          <a:xfrm>
            <a:off x="5932503" y="6087407"/>
            <a:ext cx="6094520" cy="369332"/>
          </a:xfrm>
          <a:prstGeom prst="rect">
            <a:avLst/>
          </a:prstGeom>
          <a:solidFill>
            <a:schemeClr val="bg1"/>
          </a:solidFill>
          <a:ln>
            <a:solidFill>
              <a:schemeClr val="bg2"/>
            </a:solidFill>
          </a:ln>
        </p:spPr>
        <p:txBody>
          <a:bodyPr wrap="square">
            <a:spAutoFit/>
          </a:bodyPr>
          <a:lstStyle/>
          <a:p>
            <a:r>
              <a:rPr lang="el-GR" b="0" i="1" dirty="0">
                <a:solidFill>
                  <a:srgbClr val="000000"/>
                </a:solidFill>
                <a:effectLst/>
                <a:latin typeface="Arial" panose="020B0604020202020204" pitchFamily="34" charset="0"/>
              </a:rPr>
              <a:t>Χάρτης αρχαίας Θεσσαλίας</a:t>
            </a:r>
            <a:endParaRPr lang="el-GR" i="1" dirty="0"/>
          </a:p>
        </p:txBody>
      </p:sp>
    </p:spTree>
    <p:extLst>
      <p:ext uri="{BB962C8B-B14F-4D97-AF65-F5344CB8AC3E}">
        <p14:creationId xmlns:p14="http://schemas.microsoft.com/office/powerpoint/2010/main" val="2710961560"/>
      </p:ext>
    </p:extLst>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84041F4-5383-465C-B39F-B86D6DAEF599}"/>
              </a:ext>
            </a:extLst>
          </p:cNvPr>
          <p:cNvSpPr txBox="1"/>
          <p:nvPr/>
        </p:nvSpPr>
        <p:spPr>
          <a:xfrm>
            <a:off x="1133383" y="310718"/>
            <a:ext cx="9925234" cy="5857950"/>
          </a:xfrm>
          <a:prstGeom prst="rect">
            <a:avLst/>
          </a:prstGeom>
          <a:solidFill>
            <a:schemeClr val="bg1"/>
          </a:solidFill>
          <a:ln>
            <a:solidFill>
              <a:schemeClr val="bg2"/>
            </a:solidFill>
          </a:ln>
        </p:spPr>
        <p:txBody>
          <a:bodyPr wrap="square">
            <a:spAutoFit/>
          </a:bodyPr>
          <a:lstStyle/>
          <a:p>
            <a:pPr algn="just" fontAlgn="base">
              <a:lnSpc>
                <a:spcPct val="150000"/>
              </a:lnSpc>
            </a:pPr>
            <a:r>
              <a:rPr lang="el-GR" b="0" i="1" dirty="0">
                <a:solidFill>
                  <a:srgbClr val="202122"/>
                </a:solidFill>
                <a:effectLst/>
                <a:latin typeface="Arial" panose="020B0604020202020204" pitchFamily="34" charset="0"/>
              </a:rPr>
              <a:t>Οι </a:t>
            </a:r>
            <a:r>
              <a:rPr lang="el-GR" b="1" i="1" dirty="0">
                <a:solidFill>
                  <a:srgbClr val="202122"/>
                </a:solidFill>
                <a:effectLst/>
                <a:latin typeface="Arial" panose="020B0604020202020204" pitchFamily="34" charset="0"/>
              </a:rPr>
              <a:t>Μυρμιδόνες</a:t>
            </a:r>
            <a:r>
              <a:rPr lang="el-GR" b="0" i="1" dirty="0">
                <a:solidFill>
                  <a:srgbClr val="202122"/>
                </a:solidFill>
                <a:effectLst/>
                <a:latin typeface="Arial" panose="020B0604020202020204" pitchFamily="34" charset="0"/>
              </a:rPr>
              <a:t> </a:t>
            </a:r>
          </a:p>
          <a:p>
            <a:pPr algn="just" fontAlgn="base">
              <a:lnSpc>
                <a:spcPct val="150000"/>
              </a:lnSpc>
            </a:pPr>
            <a:endParaRPr lang="el-GR" i="1" dirty="0">
              <a:solidFill>
                <a:srgbClr val="202122"/>
              </a:solidFill>
              <a:latin typeface="Arial" panose="020B0604020202020204" pitchFamily="34" charset="0"/>
            </a:endParaRPr>
          </a:p>
          <a:p>
            <a:pPr marL="285750" indent="-285750" algn="just" fontAlgn="base">
              <a:lnSpc>
                <a:spcPct val="150000"/>
              </a:lnSpc>
              <a:buFont typeface="Wingdings" panose="05000000000000000000" pitchFamily="2" charset="2"/>
              <a:buChar char="ü"/>
            </a:pPr>
            <a:r>
              <a:rPr lang="el-GR" b="0" i="0" dirty="0">
                <a:solidFill>
                  <a:srgbClr val="444444"/>
                </a:solidFill>
                <a:effectLst/>
                <a:latin typeface="Open Sans"/>
              </a:rPr>
              <a:t>Οι Μυρμιδόνες ήταν αρχαίος πολεμικός λαός που κατοικούσε, σύμφωνα με τον Όμηρο, στη </a:t>
            </a:r>
            <a:r>
              <a:rPr lang="el-GR" b="0" i="0" dirty="0" err="1">
                <a:solidFill>
                  <a:srgbClr val="444444"/>
                </a:solidFill>
                <a:effectLst/>
                <a:latin typeface="Open Sans"/>
              </a:rPr>
              <a:t>Φθία</a:t>
            </a:r>
            <a:r>
              <a:rPr lang="el-GR" b="0" i="0" dirty="0">
                <a:solidFill>
                  <a:srgbClr val="444444"/>
                </a:solidFill>
                <a:effectLst/>
                <a:latin typeface="Open Sans"/>
              </a:rPr>
              <a:t>, τη σημερινή Θεσσαλία, και ήταν υπήκοοι του Αχιλλέα. Σύμφωνα με άλλη παράδοση, οι Μυρμιδόνες ήταν κάτοικοι της Αίγινας. Αυτοί δημιουργήθηκαν από το Δία, μεταμορφώνοντας σε ανθρώπους τα μυρμήγκια του νησιού, για να μην είναι μόνος εκεί ο γιος του Αιακός και χωρίς υπηκόους.</a:t>
            </a:r>
          </a:p>
          <a:p>
            <a:pPr algn="just" fontAlgn="base">
              <a:lnSpc>
                <a:spcPct val="150000"/>
              </a:lnSpc>
            </a:pPr>
            <a:endParaRPr lang="el-GR" b="0" i="0" dirty="0">
              <a:solidFill>
                <a:srgbClr val="444444"/>
              </a:solidFill>
              <a:effectLst/>
              <a:latin typeface="Open Sans"/>
            </a:endParaRPr>
          </a:p>
          <a:p>
            <a:pPr marL="285750" indent="-285750" algn="just" fontAlgn="base">
              <a:lnSpc>
                <a:spcPct val="150000"/>
              </a:lnSpc>
              <a:buFont typeface="Wingdings" panose="05000000000000000000" pitchFamily="2" charset="2"/>
              <a:buChar char="ü"/>
            </a:pPr>
            <a:r>
              <a:rPr lang="el-GR" b="0" i="0" dirty="0">
                <a:solidFill>
                  <a:srgbClr val="444444"/>
                </a:solidFill>
                <a:effectLst/>
                <a:latin typeface="Open Sans"/>
              </a:rPr>
              <a:t>Κατά τον Όμηρο οι Μυρμιδόνες ήταν πολεμικός λαός με αρχηγό τον Αχιλλέα. Σήμερα η «πηγή του Αχιλλέα» βρίσκεται στο 16ο χιλιόμετρο του δρόμου Λαμίας-Δομοκού. Είναι μια πέτρινη βρύση με αιωνόβια πλατάνια, όπου σύμφωνα με την παράδοση ξεκουράζονταν ο Ημίθεος Αχιλλέας, πότιζε τα άλογά του και στη συνέχεια περιδιάβαινε το βασίλειό του από το Σπερχειό ως τη Μελιταία, την Ελλάδα, τη </a:t>
            </a:r>
            <a:r>
              <a:rPr lang="el-GR" b="0" i="0" dirty="0" err="1">
                <a:solidFill>
                  <a:srgbClr val="444444"/>
                </a:solidFill>
                <a:effectLst/>
                <a:latin typeface="Open Sans"/>
              </a:rPr>
              <a:t>Φθία</a:t>
            </a:r>
            <a:r>
              <a:rPr lang="el-GR" b="0" i="0" dirty="0">
                <a:solidFill>
                  <a:srgbClr val="444444"/>
                </a:solidFill>
                <a:effectLst/>
                <a:latin typeface="Open Sans"/>
              </a:rPr>
              <a:t> και την </a:t>
            </a:r>
            <a:r>
              <a:rPr lang="el-GR" b="0" i="0" dirty="0" err="1">
                <a:solidFill>
                  <a:srgbClr val="444444"/>
                </a:solidFill>
                <a:effectLst/>
                <a:latin typeface="Open Sans"/>
              </a:rPr>
              <a:t>Αλόπη</a:t>
            </a:r>
            <a:r>
              <a:rPr lang="el-GR" b="0" i="0" dirty="0">
                <a:solidFill>
                  <a:srgbClr val="444444"/>
                </a:solidFill>
                <a:effectLst/>
                <a:latin typeface="Open Sans"/>
              </a:rPr>
              <a:t>.</a:t>
            </a:r>
          </a:p>
          <a:p>
            <a:pPr algn="just" fontAlgn="base">
              <a:lnSpc>
                <a:spcPct val="150000"/>
              </a:lnSpc>
            </a:pPr>
            <a:r>
              <a:rPr lang="el-GR" b="0" i="0" dirty="0">
                <a:solidFill>
                  <a:srgbClr val="444444"/>
                </a:solidFill>
                <a:effectLst/>
                <a:latin typeface="Open Sans"/>
              </a:rPr>
              <a:t>-</a:t>
            </a:r>
            <a:endParaRPr lang="el-GR" b="0" i="1"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3404588325"/>
      </p:ext>
    </p:extLst>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C89046-089E-4BF1-9149-9AE407CD934E}"/>
              </a:ext>
            </a:extLst>
          </p:cNvPr>
          <p:cNvSpPr txBox="1"/>
          <p:nvPr/>
        </p:nvSpPr>
        <p:spPr>
          <a:xfrm>
            <a:off x="506027" y="206612"/>
            <a:ext cx="11443317" cy="6331157"/>
          </a:xfrm>
          <a:prstGeom prst="rect">
            <a:avLst/>
          </a:prstGeom>
          <a:solidFill>
            <a:schemeClr val="bg1"/>
          </a:solidFill>
          <a:ln>
            <a:solidFill>
              <a:schemeClr val="bg2"/>
            </a:solidFill>
          </a:ln>
        </p:spPr>
        <p:txBody>
          <a:bodyPr wrap="square">
            <a:spAutoFit/>
          </a:bodyPr>
          <a:lstStyle/>
          <a:p>
            <a:pPr algn="ctr">
              <a:lnSpc>
                <a:spcPct val="150000"/>
              </a:lnSpc>
            </a:pPr>
            <a:r>
              <a:rPr lang="el-GR" sz="1600" b="1" i="0" dirty="0">
                <a:solidFill>
                  <a:srgbClr val="444444"/>
                </a:solidFill>
                <a:effectLst/>
                <a:latin typeface="Open Sans"/>
              </a:rPr>
              <a:t>Οι Μυρμιδόνες </a:t>
            </a:r>
          </a:p>
          <a:p>
            <a:pPr marL="285750" indent="-285750">
              <a:lnSpc>
                <a:spcPct val="150000"/>
              </a:lnSpc>
              <a:buFont typeface="Wingdings" panose="05000000000000000000" pitchFamily="2" charset="2"/>
              <a:buChar char="ü"/>
            </a:pPr>
            <a:r>
              <a:rPr lang="el-GR" sz="1600" b="0" i="0" dirty="0">
                <a:solidFill>
                  <a:srgbClr val="444444"/>
                </a:solidFill>
                <a:effectLst/>
                <a:latin typeface="Open Sans"/>
              </a:rPr>
              <a:t>ήταν αρχαίος </a:t>
            </a:r>
            <a:r>
              <a:rPr lang="el-GR" sz="1600" b="0" i="0" u="sng" dirty="0">
                <a:solidFill>
                  <a:srgbClr val="444444"/>
                </a:solidFill>
                <a:effectLst/>
                <a:latin typeface="Open Sans"/>
              </a:rPr>
              <a:t>πολεμικός λαός </a:t>
            </a:r>
            <a:r>
              <a:rPr lang="el-GR" sz="1600" b="0" i="0" dirty="0">
                <a:solidFill>
                  <a:srgbClr val="444444"/>
                </a:solidFill>
                <a:effectLst/>
                <a:latin typeface="Open Sans"/>
              </a:rPr>
              <a:t>που κατοικούσε, σύμφωνα με τον Όμηρο, στη </a:t>
            </a:r>
            <a:r>
              <a:rPr lang="el-GR" sz="1600" b="1" i="0" dirty="0" err="1">
                <a:solidFill>
                  <a:srgbClr val="444444"/>
                </a:solidFill>
                <a:effectLst/>
                <a:latin typeface="Open Sans"/>
              </a:rPr>
              <a:t>Φθία</a:t>
            </a:r>
            <a:r>
              <a:rPr lang="el-GR" sz="1600" b="1" i="0" dirty="0">
                <a:solidFill>
                  <a:srgbClr val="444444"/>
                </a:solidFill>
                <a:effectLst/>
                <a:latin typeface="Open Sans"/>
              </a:rPr>
              <a:t>,</a:t>
            </a:r>
            <a:r>
              <a:rPr lang="el-GR" sz="1600" b="0" i="0" dirty="0">
                <a:solidFill>
                  <a:srgbClr val="444444"/>
                </a:solidFill>
                <a:effectLst/>
                <a:latin typeface="Open Sans"/>
              </a:rPr>
              <a:t> τη σημερινό οροπέδιο Δομοκού (λίμνη </a:t>
            </a:r>
            <a:r>
              <a:rPr lang="el-GR" sz="1600" b="0" i="0" dirty="0" err="1">
                <a:solidFill>
                  <a:srgbClr val="444444"/>
                </a:solidFill>
                <a:effectLst/>
                <a:latin typeface="Open Sans"/>
              </a:rPr>
              <a:t>Ξυνιάδας</a:t>
            </a:r>
            <a:r>
              <a:rPr lang="el-GR" sz="1600" b="0" i="0" dirty="0">
                <a:solidFill>
                  <a:srgbClr val="444444"/>
                </a:solidFill>
                <a:effectLst/>
                <a:latin typeface="Open Sans"/>
              </a:rPr>
              <a:t>) του νομού Φθιώτιδας και ήταν υπήκοοι του Αχιλλέα και του </a:t>
            </a:r>
            <a:r>
              <a:rPr lang="el-GR" sz="1600" b="0" i="0" dirty="0" err="1">
                <a:solidFill>
                  <a:srgbClr val="444444"/>
                </a:solidFill>
                <a:effectLst/>
                <a:latin typeface="Open Sans"/>
              </a:rPr>
              <a:t>Πηλέα</a:t>
            </a:r>
            <a:r>
              <a:rPr lang="el-GR" sz="1600" b="0" i="0" dirty="0">
                <a:solidFill>
                  <a:srgbClr val="444444"/>
                </a:solidFill>
                <a:effectLst/>
                <a:latin typeface="Open Sans"/>
              </a:rPr>
              <a:t> κατά το 3500 π.Χ.</a:t>
            </a:r>
          </a:p>
          <a:p>
            <a:pPr>
              <a:lnSpc>
                <a:spcPct val="150000"/>
              </a:lnSpc>
            </a:pPr>
            <a:r>
              <a:rPr lang="el-GR" sz="1600" b="0" i="0" dirty="0">
                <a:solidFill>
                  <a:srgbClr val="444444"/>
                </a:solidFill>
                <a:effectLst/>
                <a:latin typeface="Open Sans"/>
              </a:rPr>
              <a:t>	</a:t>
            </a:r>
            <a:r>
              <a:rPr lang="el-GR" sz="1600" b="1" i="0" dirty="0">
                <a:solidFill>
                  <a:srgbClr val="FF0000"/>
                </a:solidFill>
                <a:effectLst/>
                <a:latin typeface="Open Sans"/>
              </a:rPr>
              <a:t>@</a:t>
            </a:r>
            <a:r>
              <a:rPr lang="el-GR" sz="1600" b="0" i="0" dirty="0">
                <a:solidFill>
                  <a:srgbClr val="444444"/>
                </a:solidFill>
                <a:effectLst/>
                <a:latin typeface="Open Sans"/>
              </a:rPr>
              <a:t>Την εποχή αυτή δημιουργήθηκε το πρώτο βασίλειο των Μυρμιδόνων με πρωτεύουσα την αρχαία Μελιταία και μετά διακόσια χρόνια το 3300 π.Χ. περίπου, το δεύτερο βασίλειο με πρωτεύουσα το νησάκι της λίμνης </a:t>
            </a:r>
            <a:r>
              <a:rPr lang="el-GR" sz="1600" b="0" i="0" dirty="0" err="1">
                <a:solidFill>
                  <a:srgbClr val="444444"/>
                </a:solidFill>
                <a:effectLst/>
                <a:latin typeface="Open Sans"/>
              </a:rPr>
              <a:t>Ξυνιάδας</a:t>
            </a:r>
            <a:r>
              <a:rPr lang="el-GR" sz="1600" b="0" i="0" dirty="0">
                <a:solidFill>
                  <a:srgbClr val="444444"/>
                </a:solidFill>
                <a:effectLst/>
                <a:latin typeface="Open Sans"/>
              </a:rPr>
              <a:t> με </a:t>
            </a:r>
            <a:r>
              <a:rPr lang="el-GR" sz="1600" b="0" i="0" dirty="0" err="1">
                <a:solidFill>
                  <a:srgbClr val="444444"/>
                </a:solidFill>
                <a:effectLst/>
                <a:latin typeface="Open Sans"/>
              </a:rPr>
              <a:t>βασίλισα</a:t>
            </a:r>
            <a:r>
              <a:rPr lang="el-GR" sz="1600" b="0" i="0" dirty="0">
                <a:solidFill>
                  <a:srgbClr val="444444"/>
                </a:solidFill>
                <a:effectLst/>
                <a:latin typeface="Open Sans"/>
              </a:rPr>
              <a:t> την </a:t>
            </a:r>
            <a:r>
              <a:rPr lang="el-GR" sz="1600" b="0" i="0" dirty="0" err="1">
                <a:solidFill>
                  <a:srgbClr val="444444"/>
                </a:solidFill>
                <a:effectLst/>
                <a:latin typeface="Open Sans"/>
              </a:rPr>
              <a:t>Ξυνιάς</a:t>
            </a:r>
            <a:r>
              <a:rPr lang="el-GR" sz="1600" b="0" i="0" dirty="0">
                <a:solidFill>
                  <a:srgbClr val="444444"/>
                </a:solidFill>
                <a:effectLst/>
                <a:latin typeface="Open Sans"/>
              </a:rPr>
              <a:t>.</a:t>
            </a:r>
          </a:p>
          <a:p>
            <a:pPr>
              <a:lnSpc>
                <a:spcPct val="150000"/>
              </a:lnSpc>
            </a:pPr>
            <a:r>
              <a:rPr lang="el-GR" sz="1600" b="0" i="0" dirty="0">
                <a:solidFill>
                  <a:srgbClr val="444444"/>
                </a:solidFill>
                <a:effectLst/>
                <a:latin typeface="Open Sans"/>
              </a:rPr>
              <a:t>	</a:t>
            </a:r>
            <a:r>
              <a:rPr lang="el-GR" sz="1600" b="1" i="0" dirty="0">
                <a:solidFill>
                  <a:srgbClr val="FF0000"/>
                </a:solidFill>
                <a:effectLst/>
                <a:latin typeface="Open Sans"/>
              </a:rPr>
              <a:t>@</a:t>
            </a:r>
            <a:r>
              <a:rPr lang="el-GR" sz="1600" b="0" i="0" dirty="0">
                <a:solidFill>
                  <a:srgbClr val="444444"/>
                </a:solidFill>
                <a:effectLst/>
                <a:latin typeface="Open Sans"/>
              </a:rPr>
              <a:t>Αυτό αποδεικνύεται από το χρυσό (μασίφ) άγαλμα (εκτιμάται από αρχαιολόγους ότι είναι του 3.300 π. Χ.) του αρχαίου Αχιλλέα Βασιλιά των Μυρμιδόνων, που ανασύρθηκε το 1944 – 1945 από το νησάκι της λίμνης </a:t>
            </a:r>
            <a:r>
              <a:rPr lang="el-GR" sz="1600" b="0" i="0" dirty="0" err="1">
                <a:solidFill>
                  <a:srgbClr val="444444"/>
                </a:solidFill>
                <a:effectLst/>
                <a:latin typeface="Open Sans"/>
              </a:rPr>
              <a:t>Ξυνιάδας</a:t>
            </a:r>
            <a:r>
              <a:rPr lang="el-GR" sz="1600" b="0" i="0" dirty="0">
                <a:solidFill>
                  <a:srgbClr val="444444"/>
                </a:solidFill>
                <a:effectLst/>
                <a:latin typeface="Open Sans"/>
              </a:rPr>
              <a:t> του νομού Φθιώτιδας και πουλήθηκε στην Γιαπωνέζικη </a:t>
            </a:r>
            <a:r>
              <a:rPr lang="el-GR" sz="1600" b="0" i="0" dirty="0" err="1">
                <a:solidFill>
                  <a:srgbClr val="444444"/>
                </a:solidFill>
                <a:effectLst/>
                <a:latin typeface="Open Sans"/>
              </a:rPr>
              <a:t>αυτοκινηματοβιομηχανία</a:t>
            </a:r>
            <a:r>
              <a:rPr lang="el-GR" sz="1600" b="0" i="0" dirty="0">
                <a:solidFill>
                  <a:srgbClr val="444444"/>
                </a:solidFill>
                <a:effectLst/>
                <a:latin typeface="Open Sans"/>
              </a:rPr>
              <a:t> </a:t>
            </a:r>
            <a:r>
              <a:rPr lang="el-GR" sz="1600" b="0" i="0" dirty="0" err="1">
                <a:solidFill>
                  <a:srgbClr val="444444"/>
                </a:solidFill>
                <a:effectLst/>
                <a:latin typeface="Open Sans"/>
              </a:rPr>
              <a:t>Τoytα</a:t>
            </a:r>
            <a:r>
              <a:rPr lang="el-GR" sz="1600" b="0" i="0" dirty="0">
                <a:solidFill>
                  <a:srgbClr val="444444"/>
                </a:solidFill>
                <a:effectLst/>
                <a:latin typeface="Open Sans"/>
              </a:rPr>
              <a:t>, όπως το επιβεβαιώνει μεγαλοεφοπλιστής Ιωάννης </a:t>
            </a:r>
            <a:r>
              <a:rPr lang="el-GR" sz="1600" b="0" i="0" dirty="0" err="1">
                <a:solidFill>
                  <a:srgbClr val="444444"/>
                </a:solidFill>
                <a:effectLst/>
                <a:latin typeface="Open Sans"/>
              </a:rPr>
              <a:t>Λάτσης</a:t>
            </a:r>
            <a:r>
              <a:rPr lang="el-GR" sz="1600" b="0" i="0" dirty="0">
                <a:solidFill>
                  <a:srgbClr val="444444"/>
                </a:solidFill>
                <a:effectLst/>
                <a:latin typeface="Open Sans"/>
              </a:rPr>
              <a:t> μέλος των Μυρμιδόνων και ιδρυτικό μέλος της «ομάδας “</a:t>
            </a:r>
            <a:r>
              <a:rPr lang="el-GR" sz="1600" b="0" i="0" dirty="0" err="1">
                <a:solidFill>
                  <a:srgbClr val="444444"/>
                </a:solidFill>
                <a:effectLst/>
                <a:latin typeface="Open Sans"/>
              </a:rPr>
              <a:t>Εψιλον</a:t>
            </a:r>
            <a:r>
              <a:rPr lang="el-GR" sz="1600" b="0" i="0" dirty="0">
                <a:solidFill>
                  <a:srgbClr val="444444"/>
                </a:solidFill>
                <a:effectLst/>
                <a:latin typeface="Open Sans"/>
              </a:rPr>
              <a:t>» που το είδε όταν έγινε μέτοχος της Γιαπωνέζικης βιομηχανίας. Έχει δε το άγαλμα, ύψος δύο και ογδόντα μέτρα, με το δεξί πόδι εμπρός στο δεξί χέρι κρατά μια ασπίδα και στο αριστερό κρατά όρθιο ένα ακόντιο!!! Το δε κάστρο του νησιού είναι βυθισμένο στο έδαφος.</a:t>
            </a:r>
          </a:p>
          <a:p>
            <a:pPr>
              <a:lnSpc>
                <a:spcPct val="150000"/>
              </a:lnSpc>
            </a:pPr>
            <a:r>
              <a:rPr lang="el-GR" sz="1600" b="0" i="0" dirty="0">
                <a:solidFill>
                  <a:srgbClr val="444444"/>
                </a:solidFill>
                <a:effectLst/>
                <a:latin typeface="Open Sans"/>
              </a:rPr>
              <a:t> 	</a:t>
            </a:r>
            <a:r>
              <a:rPr lang="el-GR" sz="1600" b="1" i="0" dirty="0">
                <a:solidFill>
                  <a:srgbClr val="FF0000"/>
                </a:solidFill>
                <a:effectLst/>
                <a:latin typeface="Open Sans"/>
              </a:rPr>
              <a:t>@</a:t>
            </a:r>
            <a:r>
              <a:rPr lang="el-GR" sz="1600" b="0" i="0" dirty="0">
                <a:solidFill>
                  <a:srgbClr val="444444"/>
                </a:solidFill>
                <a:effectLst/>
                <a:latin typeface="Open Sans"/>
              </a:rPr>
              <a:t>Το βασίλειο των Μυρμιδόνων εκτεινόταν από τα </a:t>
            </a:r>
            <a:r>
              <a:rPr lang="el-GR" sz="1600" b="1" i="0" dirty="0">
                <a:solidFill>
                  <a:srgbClr val="444444"/>
                </a:solidFill>
                <a:effectLst/>
                <a:latin typeface="Open Sans"/>
              </a:rPr>
              <a:t>αρχαία Φάλαρα (σημερινά Φάρσαλα), </a:t>
            </a:r>
            <a:r>
              <a:rPr lang="el-GR" sz="1600" b="0" i="0" dirty="0">
                <a:solidFill>
                  <a:srgbClr val="444444"/>
                </a:solidFill>
                <a:effectLst/>
                <a:latin typeface="Open Sans"/>
              </a:rPr>
              <a:t>όλο το οροπέδιο του Δομοκού με πολλούς οικισμούς και πόλεις όπως η αρχαία Μελιταία ή Μελίτη, η Ελλάς και η </a:t>
            </a:r>
            <a:r>
              <a:rPr lang="el-GR" sz="1600" b="0" i="0" dirty="0" err="1">
                <a:solidFill>
                  <a:srgbClr val="444444"/>
                </a:solidFill>
                <a:effectLst/>
                <a:latin typeface="Open Sans"/>
              </a:rPr>
              <a:t>Ξυνιάς</a:t>
            </a:r>
            <a:r>
              <a:rPr lang="el-GR" sz="1600" b="0" i="0" dirty="0">
                <a:solidFill>
                  <a:srgbClr val="444444"/>
                </a:solidFill>
                <a:effectLst/>
                <a:latin typeface="Open Sans"/>
              </a:rPr>
              <a:t>, ενώ νότια εκτεινόταν από την αρχαία </a:t>
            </a:r>
            <a:r>
              <a:rPr lang="el-GR" sz="1600" b="0" i="0" dirty="0" err="1">
                <a:solidFill>
                  <a:srgbClr val="444444"/>
                </a:solidFill>
                <a:effectLst/>
                <a:latin typeface="Open Sans"/>
              </a:rPr>
              <a:t>Πελασγία</a:t>
            </a:r>
            <a:r>
              <a:rPr lang="el-GR" sz="1600" b="0" i="0" dirty="0">
                <a:solidFill>
                  <a:srgbClr val="444444"/>
                </a:solidFill>
                <a:effectLst/>
                <a:latin typeface="Open Sans"/>
              </a:rPr>
              <a:t> ως και την Λαμία που ήταν το μήλο της έριδος με τους </a:t>
            </a:r>
            <a:r>
              <a:rPr lang="el-GR" sz="1600" b="0" i="0" dirty="0" err="1">
                <a:solidFill>
                  <a:srgbClr val="444444"/>
                </a:solidFill>
                <a:effectLst/>
                <a:latin typeface="Open Sans"/>
              </a:rPr>
              <a:t>Μαλιείς</a:t>
            </a:r>
            <a:r>
              <a:rPr lang="el-GR" sz="1600" b="0" i="0" dirty="0">
                <a:solidFill>
                  <a:srgbClr val="444444"/>
                </a:solidFill>
                <a:effectLst/>
                <a:latin typeface="Open Sans"/>
              </a:rPr>
              <a:t> και τους </a:t>
            </a:r>
            <a:r>
              <a:rPr lang="el-GR" sz="1600" b="0" i="0" dirty="0" err="1">
                <a:solidFill>
                  <a:srgbClr val="444444"/>
                </a:solidFill>
                <a:effectLst/>
                <a:latin typeface="Open Sans"/>
              </a:rPr>
              <a:t>Λοκρούς</a:t>
            </a:r>
            <a:r>
              <a:rPr lang="el-GR" sz="1600" b="0" i="0" dirty="0">
                <a:solidFill>
                  <a:srgbClr val="444444"/>
                </a:solidFill>
                <a:effectLst/>
                <a:latin typeface="Open Sans"/>
              </a:rPr>
              <a:t>, γι</a:t>
            </a:r>
            <a:r>
              <a:rPr lang="el-GR" sz="1600" dirty="0">
                <a:solidFill>
                  <a:srgbClr val="444444"/>
                </a:solidFill>
                <a:latin typeface="Open Sans"/>
              </a:rPr>
              <a:t>’</a:t>
            </a:r>
            <a:r>
              <a:rPr lang="el-GR" sz="1600" b="0" i="0" dirty="0">
                <a:solidFill>
                  <a:srgbClr val="444444"/>
                </a:solidFill>
                <a:effectLst/>
                <a:latin typeface="Open Sans"/>
              </a:rPr>
              <a:t> αυτό και έγιναν πολλοί πόλεμοι μεταξύ τους.</a:t>
            </a:r>
            <a:endParaRPr lang="el-GR" sz="1600" dirty="0"/>
          </a:p>
        </p:txBody>
      </p:sp>
    </p:spTree>
    <p:extLst>
      <p:ext uri="{BB962C8B-B14F-4D97-AF65-F5344CB8AC3E}">
        <p14:creationId xmlns:p14="http://schemas.microsoft.com/office/powerpoint/2010/main" val="103958006"/>
      </p:ext>
    </p:extLst>
  </p:cSld>
  <p:clrMapOvr>
    <a:masterClrMapping/>
  </p:clrMapOvr>
  <p:transition>
    <p:wipe/>
  </p:transition>
</p:sld>
</file>

<file path=ppt/theme/theme1.xml><?xml version="1.0" encoding="utf-8"?>
<a:theme xmlns:a="http://schemas.openxmlformats.org/drawingml/2006/main" name="Πρότυπο σχεδίασης καπετάνιος στα σύννεφ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Office_13665572_TF03460508" id="{46E6353A-13D4-4437-8537-DE9132E197EE}" vid="{0D2EE426-711F-461A-A7D8-180C3064EE9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B024FD56-CE1B-42FC-9E83-BFBF160724C6}">
  <ds:schemaRefs>
    <ds:schemaRef ds:uri="http://schemas.microsoft.com/sharepoint/v3/contenttype/forms"/>
  </ds:schemaRefs>
</ds:datastoreItem>
</file>

<file path=customXml/itemProps2.xml><?xml version="1.0" encoding="utf-8"?>
<ds:datastoreItem xmlns:ds="http://schemas.openxmlformats.org/officeDocument/2006/customXml" ds:itemID="{6253D857-4181-4777-8893-6E45A690F9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DD01B8-816B-49B7-8C81-03AB51D87C54}">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40262f94-9f35-4ac3-9a90-690165a166b7"/>
    <ds:schemaRef ds:uri="a4f35948-e619-41b3-aa29-22878b09cfd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Διαφάνειες με σχέδιο πλοήγησης στα σύννεφα</Template>
  <TotalTime>137</TotalTime>
  <Words>2603</Words>
  <Application>Microsoft Office PowerPoint</Application>
  <PresentationFormat>Ευρεία οθόνη</PresentationFormat>
  <Paragraphs>122</Paragraphs>
  <Slides>24</Slides>
  <Notes>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24</vt:i4>
      </vt:variant>
    </vt:vector>
  </HeadingPairs>
  <TitlesOfParts>
    <vt:vector size="32" baseType="lpstr">
      <vt:lpstr>Arial</vt:lpstr>
      <vt:lpstr>Calibri</vt:lpstr>
      <vt:lpstr>Cambria</vt:lpstr>
      <vt:lpstr>Open Sans</vt:lpstr>
      <vt:lpstr>Roboto</vt:lpstr>
      <vt:lpstr>Tahoma</vt:lpstr>
      <vt:lpstr>Wingdings</vt:lpstr>
      <vt:lpstr>Πρότυπο σχεδίασης καπετάνιος στα σύννεφα</vt:lpstr>
      <vt:lpstr>      Ο Αχιλλέας &amp; oι Μυρμιδόνες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Διάταξη τίτλου</dc:title>
  <dc:creator>User; TASIOPOYLOY</dc:creator>
  <cp:lastModifiedBy>User</cp:lastModifiedBy>
  <cp:revision>16</cp:revision>
  <dcterms:created xsi:type="dcterms:W3CDTF">2021-03-07T19:20:09Z</dcterms:created>
  <dcterms:modified xsi:type="dcterms:W3CDTF">2021-03-19T08:46:10Z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