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21"/>
  </p:notesMasterIdLst>
  <p:handoutMasterIdLst>
    <p:handoutMasterId r:id="rId22"/>
  </p:handoutMasterIdLst>
  <p:sldIdLst>
    <p:sldId id="275" r:id="rId5"/>
    <p:sldId id="271" r:id="rId6"/>
    <p:sldId id="285" r:id="rId7"/>
    <p:sldId id="272" r:id="rId8"/>
    <p:sldId id="280" r:id="rId9"/>
    <p:sldId id="278" r:id="rId10"/>
    <p:sldId id="281" r:id="rId11"/>
    <p:sldId id="282" r:id="rId12"/>
    <p:sldId id="283" r:id="rId13"/>
    <p:sldId id="284" r:id="rId14"/>
    <p:sldId id="270" r:id="rId15"/>
    <p:sldId id="273" r:id="rId16"/>
    <p:sldId id="274" r:id="rId17"/>
    <p:sldId id="276" r:id="rId18"/>
    <p:sldId id="277" r:id="rId19"/>
    <p:sldId id="279" r:id="rId20"/>
  </p:sldIdLst>
  <p:sldSz cx="12192000" cy="6858000"/>
  <p:notesSz cx="6858000" cy="9144000"/>
  <p:defaultTextStyle>
    <a:defPPr rtl="0"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6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1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CA73E0F-E9B6-4A94-B212-04671FBC8BDE}" type="datetime1">
              <a:rPr lang="el-GR" smtClean="0"/>
              <a:t>23/5/2021</a:t>
            </a:fld>
            <a:endParaRPr lang="en-US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78FE58C-C1A6-4C4C-90C2-B7F5B0504B2D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 noProof="0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D581219-5D16-4227-B4C4-93AD478D4730}" type="datetime1">
              <a:rPr lang="el-GR" smtClean="0"/>
              <a:t>23/5/2021</a:t>
            </a:fld>
            <a:endParaRPr lang="en-US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l-GR" noProof="0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" dirty="0"/>
              <a:t>Στυλ υποδείγματος κειμένου</a:t>
            </a:r>
          </a:p>
          <a:p>
            <a:pPr lvl="1" rtl="0"/>
            <a:r>
              <a:rPr lang="el" dirty="0"/>
              <a:t>Δεύτερου επιπέδου</a:t>
            </a:r>
          </a:p>
          <a:p>
            <a:pPr lvl="2" rtl="0"/>
            <a:r>
              <a:rPr lang="el" dirty="0"/>
              <a:t>Τρίτου επιπέδου</a:t>
            </a:r>
          </a:p>
          <a:p>
            <a:pPr lvl="3" rtl="0"/>
            <a:r>
              <a:rPr lang="el" dirty="0"/>
              <a:t>Τέταρτου επιπέδου</a:t>
            </a:r>
          </a:p>
          <a:p>
            <a:pPr lvl="4" rtl="0"/>
            <a:r>
              <a:rPr lang="el" dirty="0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 noProof="0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10E1E9A-E921-4174-A0FC-51868D7AC568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 rtl="0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 rtl="0"/>
            <a:r>
              <a:rPr lang="el-GR"/>
              <a:t>Κάντε κλικ για να επεξεργαστείτε τον υπότιτλο του υποδείγματος</a:t>
            </a:r>
            <a:endParaRPr lang="el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F2E976-C45A-4B45-922E-F952A9E438A5}" type="datetime1">
              <a:rPr lang="el-GR" noProof="0" smtClean="0"/>
              <a:t>23/5/2021</a:t>
            </a:fld>
            <a:endParaRPr lang="el-GR" noProof="0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" dirty="0"/>
              <a:t>Προσθήκη υποσέλιδου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6467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" dirty="0"/>
              <a:t>Κάντε κλικ για να επεξεργαστείτε το 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 hasCustomPrompt="1"/>
          </p:nvPr>
        </p:nvSpPr>
        <p:spPr>
          <a:xfrm>
            <a:off x="1562100" y="1825625"/>
            <a:ext cx="9791700" cy="4351338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el-GR" dirty="0"/>
              <a:t>Κάντε κλικ για επεξεργασία των στυλ κειμένου του υποδείγματος</a:t>
            </a:r>
            <a:r>
              <a:rPr lang="el" dirty="0"/>
              <a:t>Δεύτερου επιπέδου</a:t>
            </a:r>
          </a:p>
          <a:p>
            <a:pPr lvl="2" rtl="0"/>
            <a:r>
              <a:rPr lang="el" dirty="0"/>
              <a:t>Τρίτου επιπέδου</a:t>
            </a:r>
          </a:p>
          <a:p>
            <a:pPr lvl="3" rtl="0"/>
            <a:r>
              <a:rPr lang="el" dirty="0"/>
              <a:t>Τέταρτου επιπέδου</a:t>
            </a:r>
          </a:p>
          <a:p>
            <a:pPr lvl="4" rtl="0"/>
            <a:r>
              <a:rPr lang="el" dirty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ED9D313-CF09-4D81-91EB-DADF059F6676}" type="datetime1">
              <a:rPr lang="el-GR" smtClean="0"/>
              <a:t>23/5/2021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"/>
              <a:t>Προσθήκη υποσέλιδου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8218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 hasCustomPrompt="1"/>
          </p:nvPr>
        </p:nvSpPr>
        <p:spPr>
          <a:xfrm>
            <a:off x="1562100" y="365125"/>
            <a:ext cx="7010400" cy="5811838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el-GR" dirty="0"/>
              <a:t>Κάντε κλικ για επεξεργασία των στυλ κειμένου του υποδείγματος</a:t>
            </a:r>
            <a:r>
              <a:rPr lang="el" dirty="0"/>
              <a:t>Δεύτερου επιπέδου</a:t>
            </a:r>
          </a:p>
          <a:p>
            <a:pPr lvl="2" rtl="0"/>
            <a:r>
              <a:rPr lang="el" dirty="0"/>
              <a:t>Τρίτου επιπέδου</a:t>
            </a:r>
          </a:p>
          <a:p>
            <a:pPr lvl="3" rtl="0"/>
            <a:r>
              <a:rPr lang="el" dirty="0"/>
              <a:t>Τέταρτου επιπέδου</a:t>
            </a:r>
          </a:p>
          <a:p>
            <a:pPr lvl="4" rtl="0"/>
            <a:r>
              <a:rPr lang="el" dirty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70A923-44F9-4D91-8D19-DFB14B97F99B}" type="datetime1">
              <a:rPr lang="el-GR" smtClean="0"/>
              <a:t>23/5/2021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"/>
              <a:t>Προσθήκη υποσέλιδου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3888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Τίτλος 1"/>
          <p:cNvSpPr>
            <a:spLocks noGrp="1"/>
          </p:cNvSpPr>
          <p:nvPr>
            <p:ph type="title" hasCustomPrompt="1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el" dirty="0"/>
              <a:t>Κάντε κλικ για να επεξεργαστείτε το Στυλ κύριου τίτλου</a:t>
            </a:r>
          </a:p>
        </p:txBody>
      </p:sp>
      <p:sp>
        <p:nvSpPr>
          <p:cNvPr id="3" name="Θέση εικόνας 2" descr="Ένα κενό πλαίσιο κράτησης θέσης, για να προσθέσετε μια εικόνα. Κάντε κλικ στο πλαίσιο κράτησης θέσης και επιλέξτε την εικόνα που θέλετε να προσθέσετε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l" dirty="0"/>
          </a:p>
        </p:txBody>
      </p:sp>
      <p:sp>
        <p:nvSpPr>
          <p:cNvPr id="8" name="Θέση κειμένου 3"/>
          <p:cNvSpPr>
            <a:spLocks noGrp="1"/>
          </p:cNvSpPr>
          <p:nvPr>
            <p:ph type="body" sz="half" idx="2" hasCustomPrompt="1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 rtl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l-GR" dirty="0"/>
              <a:t>Κάντε κλικ για επεξεργασία των στυλ κειμένου του υποδείγματος</a:t>
            </a:r>
            <a:endParaRPr lang="el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2D3A02-D8CC-4499-B4BE-EF05BC937816}" type="datetime1">
              <a:rPr lang="el-GR" smtClean="0"/>
              <a:t>23/5/2021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" dirty="0"/>
              <a:t>Προσθήκη υποσέλιδου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l-GR" dirty="0"/>
              <a:t>Κάντε κλικ για επεξεργασία των στυλ κειμένου του υποδείγματος</a:t>
            </a:r>
            <a:r>
              <a:rPr lang="el" dirty="0"/>
              <a:t>Δεύτερου επιπέδου</a:t>
            </a:r>
          </a:p>
          <a:p>
            <a:pPr lvl="2" rtl="0"/>
            <a:r>
              <a:rPr lang="el" dirty="0"/>
              <a:t>Τρίτου επιπέδου</a:t>
            </a:r>
          </a:p>
          <a:p>
            <a:pPr lvl="3" rtl="0"/>
            <a:r>
              <a:rPr lang="el" dirty="0"/>
              <a:t>Τέταρτου επιπέδου</a:t>
            </a:r>
          </a:p>
          <a:p>
            <a:pPr lvl="4" rtl="0"/>
            <a:r>
              <a:rPr lang="el" dirty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893994-6F7D-4890-B9AC-2FDE1F7F67C0}" type="datetime1">
              <a:rPr lang="el-GR" smtClean="0"/>
              <a:t>23/5/2021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" dirty="0"/>
              <a:t>Προσθήκη υποσέλιδου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1987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 hasCustomPrompt="1"/>
          </p:nvPr>
        </p:nvSpPr>
        <p:spPr>
          <a:xfrm>
            <a:off x="1241658" y="4589463"/>
            <a:ext cx="10105791" cy="1500187"/>
          </a:xfrm>
        </p:spPr>
        <p:txBody>
          <a:bodyPr rtlCol="0"/>
          <a:lstStyle>
            <a:lvl1pPr marL="0" indent="0" rtl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el-GR" dirty="0"/>
              <a:t>Κάντε κλικ για επεξεργασία των στυλ κειμένου του υποδείγματος</a:t>
            </a:r>
            <a:endParaRPr lang="el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FF9A73-599D-4277-8B7B-5D29641E2D7E}" type="datetime1">
              <a:rPr lang="el-GR" smtClean="0"/>
              <a:t>23/5/2021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" dirty="0"/>
              <a:t>Προσθήκη υποσέλιδου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40676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 hasCustomPrompt="1"/>
          </p:nvPr>
        </p:nvSpPr>
        <p:spPr>
          <a:xfrm>
            <a:off x="1569700" y="1825625"/>
            <a:ext cx="4754880" cy="4351338"/>
          </a:xfrm>
        </p:spPr>
        <p:txBody>
          <a:bodyPr rtlCol="0"/>
          <a:lstStyle>
            <a:lvl1pPr rtl="0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l-GR" dirty="0"/>
              <a:t>Κάντε κλικ για επεξεργασία των στυλ κειμένου του υποδείγματος</a:t>
            </a:r>
            <a:r>
              <a:rPr lang="el" dirty="0"/>
              <a:t>Δεύτερου επιπέδου</a:t>
            </a:r>
          </a:p>
          <a:p>
            <a:pPr lvl="2" rtl="0"/>
            <a:r>
              <a:rPr lang="el" dirty="0"/>
              <a:t>Τρίτου επιπέδου</a:t>
            </a:r>
          </a:p>
          <a:p>
            <a:pPr lvl="3" rtl="0"/>
            <a:r>
              <a:rPr lang="el" dirty="0"/>
              <a:t>Τέταρτου επιπέδου</a:t>
            </a:r>
          </a:p>
          <a:p>
            <a:pPr lvl="4" rtl="0"/>
            <a:r>
              <a:rPr lang="el" dirty="0"/>
              <a:t>Πέμπτου επιπέδου</a:t>
            </a:r>
            <a:endParaRPr lang="en-US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 hasCustomPrompt="1"/>
          </p:nvPr>
        </p:nvSpPr>
        <p:spPr>
          <a:xfrm>
            <a:off x="6605325" y="1825625"/>
            <a:ext cx="4754880" cy="4351338"/>
          </a:xfrm>
        </p:spPr>
        <p:txBody>
          <a:bodyPr rtlCol="0"/>
          <a:lstStyle>
            <a:lvl1pPr rtl="0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l-GR" dirty="0"/>
              <a:t>Κάντε κλικ για επεξεργασία των στυλ κειμένου του υποδείγματος</a:t>
            </a:r>
            <a:r>
              <a:rPr lang="el" dirty="0"/>
              <a:t>Δεύτερου επιπέδου</a:t>
            </a:r>
          </a:p>
          <a:p>
            <a:pPr lvl="2" rtl="0"/>
            <a:r>
              <a:rPr lang="el" dirty="0"/>
              <a:t>Τρίτου επιπέδου</a:t>
            </a:r>
          </a:p>
          <a:p>
            <a:pPr lvl="3" rtl="0"/>
            <a:r>
              <a:rPr lang="el" dirty="0"/>
              <a:t>Τέταρτου επιπέδου</a:t>
            </a:r>
          </a:p>
          <a:p>
            <a:pPr lvl="4" rtl="0"/>
            <a:r>
              <a:rPr lang="el" dirty="0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C9553D7-7FFA-4A22-83C2-3186B61BD08A}" type="datetime1">
              <a:rPr lang="el-GR" smtClean="0"/>
              <a:t>23/5/2021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" dirty="0"/>
              <a:t>Προσθήκη υποσέλιδου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106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 rtlCol="0"/>
          <a:lstStyle/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 hasCustomPrompt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 rtl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 dirty="0"/>
              <a:t>Κάντε κλικ για επεξεργασία των στυλ κειμένου του υποδείγματος</a:t>
            </a:r>
            <a:endParaRPr lang="el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 hasCustomPrompt="1"/>
          </p:nvPr>
        </p:nvSpPr>
        <p:spPr>
          <a:xfrm>
            <a:off x="1562100" y="2193925"/>
            <a:ext cx="4754880" cy="3978275"/>
          </a:xfrm>
        </p:spPr>
        <p:txBody>
          <a:bodyPr rtlCol="0"/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l-GR" dirty="0"/>
              <a:t>Κάντε κλικ για επεξεργασία των στυλ κειμένου του υποδείγματος</a:t>
            </a:r>
            <a:r>
              <a:rPr lang="el" dirty="0"/>
              <a:t>Δεύτερου επιπέδου</a:t>
            </a:r>
          </a:p>
          <a:p>
            <a:pPr lvl="2" rtl="0"/>
            <a:r>
              <a:rPr lang="el" dirty="0"/>
              <a:t>Τρίτου επιπέδου</a:t>
            </a:r>
          </a:p>
          <a:p>
            <a:pPr lvl="3" rtl="0"/>
            <a:r>
              <a:rPr lang="el" dirty="0"/>
              <a:t>Τέταρτου επιπέδου</a:t>
            </a:r>
          </a:p>
          <a:p>
            <a:pPr lvl="4" rtl="0"/>
            <a:r>
              <a:rPr lang="el" dirty="0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 hasCustomPrompt="1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 rtl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 dirty="0"/>
              <a:t>Κάντε κλικ για επεξεργασία των στυλ κειμένου του υποδείγματος</a:t>
            </a:r>
            <a:endParaRPr lang="el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 hasCustomPrompt="1"/>
          </p:nvPr>
        </p:nvSpPr>
        <p:spPr>
          <a:xfrm>
            <a:off x="6598920" y="2193925"/>
            <a:ext cx="4754880" cy="3978275"/>
          </a:xfrm>
        </p:spPr>
        <p:txBody>
          <a:bodyPr rtlCol="0"/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l-GR" dirty="0"/>
              <a:t>Κάντε κλικ για επεξεργασία των στυλ κειμένου του υποδείγματος</a:t>
            </a:r>
            <a:r>
              <a:rPr lang="el" dirty="0"/>
              <a:t>Δεύτερου επιπέδου</a:t>
            </a:r>
          </a:p>
          <a:p>
            <a:pPr lvl="2" rtl="0"/>
            <a:r>
              <a:rPr lang="el" dirty="0"/>
              <a:t>Τρίτου επιπέδου</a:t>
            </a:r>
          </a:p>
          <a:p>
            <a:pPr lvl="3" rtl="0"/>
            <a:r>
              <a:rPr lang="el" dirty="0"/>
              <a:t>Τέταρτου επιπέδου</a:t>
            </a:r>
          </a:p>
          <a:p>
            <a:pPr lvl="4" rtl="0"/>
            <a:r>
              <a:rPr lang="el" dirty="0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19B7B7-9AC2-490D-830F-1FC244D1A2CB}" type="datetime1">
              <a:rPr lang="el-GR" smtClean="0"/>
              <a:t>23/5/2021</a:t>
            </a:fld>
            <a:endParaRPr lang="en-US" dirty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"/>
              <a:t>Προσθήκη υποσέλιδου</a:t>
            </a: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2316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9E4852-5DA0-4F94-BDED-2BBD35B3B7D4}" type="datetime1">
              <a:rPr lang="el-GR" smtClean="0"/>
              <a:t>23/5/2021</a:t>
            </a:fld>
            <a:endParaRPr lang="en-US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"/>
              <a:t>Προσθήκη υποσέλιδου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5105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CDF4912-A827-4533-A1C5-B146F9186627}" type="datetime1">
              <a:rPr lang="el-GR" smtClean="0"/>
              <a:t>23/5/2021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"/>
              <a:t>Προσθήκη υποσέλιδου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2151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 hasCustomPrompt="1"/>
          </p:nvPr>
        </p:nvSpPr>
        <p:spPr>
          <a:xfrm>
            <a:off x="5678905" y="987425"/>
            <a:ext cx="5676483" cy="4873625"/>
          </a:xfrm>
        </p:spPr>
        <p:txBody>
          <a:bodyPr rtlCol="0"/>
          <a:lstStyle>
            <a:lvl1pPr rtl="0"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l-GR" dirty="0"/>
              <a:t>Κάντε κλικ για επεξεργασία των στυλ κειμένου του υποδείγματος</a:t>
            </a:r>
            <a:r>
              <a:rPr lang="el" dirty="0"/>
              <a:t>Δεύτερου επιπέδου</a:t>
            </a:r>
          </a:p>
          <a:p>
            <a:pPr lvl="2" rtl="0"/>
            <a:r>
              <a:rPr lang="el" dirty="0"/>
              <a:t>Τρίτου επιπέδου</a:t>
            </a:r>
          </a:p>
          <a:p>
            <a:pPr lvl="3" rtl="0"/>
            <a:r>
              <a:rPr lang="el" dirty="0"/>
              <a:t>Τέταρτου επιπέδου</a:t>
            </a:r>
          </a:p>
          <a:p>
            <a:pPr lvl="4" rtl="0"/>
            <a:r>
              <a:rPr lang="el" dirty="0"/>
              <a:t>Πέμπτου επιπέδου</a:t>
            </a:r>
            <a:endParaRPr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 hasCustomPrompt="1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 rtl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l-GR" dirty="0"/>
              <a:t>Κάντε κλικ για επεξεργασία των στυλ κειμένου του υποδείγματος</a:t>
            </a:r>
            <a:endParaRPr lang="el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826928-69F3-4830-86E4-140AE5B35980}" type="datetime1">
              <a:rPr lang="el-GR" smtClean="0"/>
              <a:t>23/5/2021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"/>
              <a:t>Προσθήκη υποσέλιδου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1987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Τίτλος 1"/>
          <p:cNvSpPr>
            <a:spLocks noGrp="1"/>
          </p:cNvSpPr>
          <p:nvPr>
            <p:ph type="title" hasCustomPrompt="1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el" dirty="0"/>
              <a:t>Κάντε κλικ για να επεξεργαστείτε το Στυλ κύριου τίτλου</a:t>
            </a:r>
          </a:p>
        </p:txBody>
      </p:sp>
      <p:sp>
        <p:nvSpPr>
          <p:cNvPr id="3" name="Θέση εικόνας 2" descr="Ένα κενό πλαίσιο κράτησης θέσης, για να προσθέσετε μια εικόνα. Κάντε κλικ στο πλαίσιο κράτησης θέσης και επιλέξτε την εικόνα που θέλετε να προσθέσετε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l" dirty="0"/>
          </a:p>
        </p:txBody>
      </p:sp>
      <p:sp>
        <p:nvSpPr>
          <p:cNvPr id="8" name="Θέση κειμένου 3"/>
          <p:cNvSpPr>
            <a:spLocks noGrp="1"/>
          </p:cNvSpPr>
          <p:nvPr>
            <p:ph type="body" sz="half" idx="2" hasCustomPrompt="1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 rtl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l-GR" dirty="0"/>
              <a:t>Κάντε κλικ για επεξεργασία των στυλ κειμένου του υποδείγματος</a:t>
            </a:r>
            <a:endParaRPr lang="el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F5F740-8E3E-4E83-B74C-40E946350C6A}" type="datetime1">
              <a:rPr lang="el-GR" smtClean="0"/>
              <a:t>23/5/2021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"/>
              <a:t>Προσθήκη υποσέλιδου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el-GR" noProof="0" smtClean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16193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l" dirty="0"/>
              <a:t>Κάντε κλικ για να επεξεργαστείτε το 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l-GR" dirty="0"/>
              <a:t>Κάντε κλικ για επεξεργασία των στυλ κειμένου του υποδείγματος</a:t>
            </a:r>
            <a:r>
              <a:rPr lang="el" dirty="0"/>
              <a:t>Δεύτερου επιπέδου</a:t>
            </a:r>
          </a:p>
          <a:p>
            <a:pPr lvl="2" rtl="0"/>
            <a:r>
              <a:rPr lang="el" dirty="0"/>
              <a:t>Τρίτου επιπέδου</a:t>
            </a:r>
          </a:p>
          <a:p>
            <a:pPr lvl="3" rtl="0"/>
            <a:r>
              <a:rPr lang="el" dirty="0"/>
              <a:t>Τέταρτου επιπέδου</a:t>
            </a:r>
          </a:p>
          <a:p>
            <a:pPr lvl="4" rtl="0"/>
            <a:r>
              <a:rPr lang="el" dirty="0"/>
              <a:t>Πέμπτου επιπέδου</a:t>
            </a:r>
            <a:endParaRPr lang="en-US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DAEF5310-084B-4F92-8B78-7BA35F2F7B6A}" type="datetime1">
              <a:rPr lang="el-GR" smtClean="0"/>
              <a:t>23/5/2021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el"/>
              <a:t>Προσθήκη υποσέλιδου</a:t>
            </a:r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u04Ng40lC8" TargetMode="External"/><Relationship Id="rId2" Type="http://schemas.openxmlformats.org/officeDocument/2006/relationships/hyperlink" Target="http://ebooks.edu.gr/ebooks/v/html/8547/2228/Keimena-Neoellinikis-Logotechnias_A-Gymnasiou_html-empl/index07_05.html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oRvRLFgaHs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ive.ert.gr/7310/" TargetMode="External"/><Relationship Id="rId2" Type="http://schemas.openxmlformats.org/officeDocument/2006/relationships/hyperlink" Target="http://ebooks.edu.gr/ebooks/v/html/8547/4716/Lexiko-Logotechnikon-Oron_Gymnasiou-Lykeiou_html-apli/index12.htm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VZOP-5eJ4s" TargetMode="External"/><Relationship Id="rId2" Type="http://schemas.openxmlformats.org/officeDocument/2006/relationships/hyperlink" Target="https://www.youtube.com/watch?v=aZ9ZRoIpTRY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ebooks.edu.gr/ebooks/v/html/8547/4716/Lexiko-Logotechnikon-Oron_Gymnasiou-Lykeiou_html-apli/index12.htm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CCD476-57A3-4151-9CFD-821A7233E559}"/>
              </a:ext>
            </a:extLst>
          </p:cNvPr>
          <p:cNvSpPr txBox="1"/>
          <p:nvPr/>
        </p:nvSpPr>
        <p:spPr>
          <a:xfrm>
            <a:off x="3224814" y="885093"/>
            <a:ext cx="609452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endParaRPr lang="el-GR" b="0" i="1" dirty="0">
              <a:solidFill>
                <a:srgbClr val="000000"/>
              </a:solidFill>
              <a:effectLst/>
              <a:latin typeface="Palatino Linotype" panose="02040502050505030304" pitchFamily="18" charset="0"/>
            </a:endParaRPr>
          </a:p>
          <a:p>
            <a:endParaRPr lang="el-GR" i="1" dirty="0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r>
              <a:rPr lang="el-GR" b="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Γυάλινα Γιάννινα</a:t>
            </a:r>
            <a:r>
              <a:rPr lang="el-GR" b="0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, ΜΙΧΑΛΗΣ ΓΚΑΝΆΣ (1944)</a:t>
            </a:r>
          </a:p>
          <a:p>
            <a:endParaRPr lang="el-GR" dirty="0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r>
              <a:rPr lang="el-GR" b="0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 </a:t>
            </a:r>
            <a:endParaRPr lang="el-G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A124DD-AAA0-452C-8AD8-B0911220AEC3}"/>
              </a:ext>
            </a:extLst>
          </p:cNvPr>
          <p:cNvSpPr txBox="1"/>
          <p:nvPr/>
        </p:nvSpPr>
        <p:spPr>
          <a:xfrm>
            <a:off x="1333870" y="2828835"/>
            <a:ext cx="609452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l-GR" dirty="0">
                <a:hlinkClick r:id="rId2"/>
              </a:rPr>
              <a:t>http://ebooks.edu.gr/ebooks/v/html/8547/2228/Keimena-Neoellinikis-Logotechnias_A-Gymnasiou_html-empl/index07_05.html</a:t>
            </a:r>
            <a:endParaRPr lang="el-GR" dirty="0"/>
          </a:p>
          <a:p>
            <a:endParaRPr lang="el-G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93F16D-FAE5-49B1-BC7A-B70A39C0AFB6}"/>
              </a:ext>
            </a:extLst>
          </p:cNvPr>
          <p:cNvSpPr txBox="1"/>
          <p:nvPr/>
        </p:nvSpPr>
        <p:spPr>
          <a:xfrm>
            <a:off x="1333870" y="4495578"/>
            <a:ext cx="609452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endParaRPr lang="el-GR" dirty="0">
              <a:hlinkClick r:id="rId3"/>
            </a:endParaRPr>
          </a:p>
          <a:p>
            <a:r>
              <a:rPr lang="el-GR" dirty="0">
                <a:hlinkClick r:id="rId3"/>
              </a:rPr>
              <a:t>https://www.youtube.com/watch?v=Yu04Ng40lC8</a:t>
            </a:r>
            <a:endParaRPr lang="el-GR" dirty="0"/>
          </a:p>
          <a:p>
            <a:endParaRPr lang="el-GR" dirty="0"/>
          </a:p>
          <a:p>
            <a:r>
              <a:rPr lang="el-GR" b="0" i="0" dirty="0">
                <a:effectLst/>
                <a:latin typeface="Roboto" panose="02000000000000000000" pitchFamily="2" charset="0"/>
              </a:rPr>
              <a:t>Γυάλινα Γιάννενα - αφήγηση Μιχάλης Γκανάς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4424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F42873-9946-45BE-931A-7D127FF74ADA}"/>
              </a:ext>
            </a:extLst>
          </p:cNvPr>
          <p:cNvSpPr txBox="1"/>
          <p:nvPr/>
        </p:nvSpPr>
        <p:spPr>
          <a:xfrm>
            <a:off x="976543" y="277634"/>
            <a:ext cx="10724226" cy="6463308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just"/>
            <a:endParaRPr lang="el-GR" b="1" i="0" dirty="0">
              <a:solidFill>
                <a:srgbClr val="333333"/>
              </a:solidFill>
              <a:effectLst/>
              <a:latin typeface="Lucida Grande"/>
            </a:endParaRPr>
          </a:p>
          <a:p>
            <a:pPr algn="ctr"/>
            <a:r>
              <a:rPr lang="el-GR" b="1" i="0" dirty="0">
                <a:solidFill>
                  <a:srgbClr val="333333"/>
                </a:solidFill>
                <a:effectLst/>
                <a:latin typeface="Lucida Grande"/>
              </a:rPr>
              <a:t>Αναφορές στην πολιτισμική πορεία της Ηπείρου</a:t>
            </a:r>
          </a:p>
          <a:p>
            <a:pPr algn="just"/>
            <a:endParaRPr lang="el-GR" b="1" i="0" dirty="0">
              <a:solidFill>
                <a:srgbClr val="333333"/>
              </a:solidFill>
              <a:effectLst/>
              <a:latin typeface="Lucida Grande"/>
            </a:endParaRPr>
          </a:p>
          <a:p>
            <a:pPr algn="just"/>
            <a:r>
              <a:rPr lang="el-GR" b="1" i="0" dirty="0">
                <a:solidFill>
                  <a:srgbClr val="0070C0"/>
                </a:solidFill>
                <a:effectLst/>
                <a:latin typeface="Lucida Grande"/>
              </a:rPr>
              <a:t>μαλαματένια: </a:t>
            </a:r>
            <a:r>
              <a:rPr lang="el-GR" b="0" i="0" dirty="0">
                <a:solidFill>
                  <a:srgbClr val="333333"/>
                </a:solidFill>
                <a:effectLst/>
                <a:latin typeface="Lucida Grande"/>
              </a:rPr>
              <a:t>Πρόκειται για αναφορά στην περίφημη γιαννιώτικη τέχνη</a:t>
            </a:r>
            <a:br>
              <a:rPr lang="el-GR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el-GR" b="0" i="0" dirty="0">
                <a:solidFill>
                  <a:srgbClr val="333333"/>
                </a:solidFill>
                <a:effectLst/>
                <a:latin typeface="Lucida Grande"/>
              </a:rPr>
              <a:t> της αργυροχρυσοχοΐας (μάλαμα: χρυσό)</a:t>
            </a:r>
          </a:p>
          <a:p>
            <a:pPr algn="just"/>
            <a:endParaRPr lang="el-GR" b="1" i="0" dirty="0">
              <a:solidFill>
                <a:srgbClr val="333333"/>
              </a:solidFill>
              <a:effectLst/>
              <a:latin typeface="Lucida Grande"/>
            </a:endParaRPr>
          </a:p>
          <a:p>
            <a:pPr algn="just"/>
            <a:r>
              <a:rPr lang="el-GR" b="1" i="0" dirty="0">
                <a:solidFill>
                  <a:srgbClr val="0070C0"/>
                </a:solidFill>
                <a:effectLst/>
                <a:latin typeface="Lucida Grande"/>
              </a:rPr>
              <a:t>μιναρέδες: </a:t>
            </a:r>
            <a:r>
              <a:rPr lang="el-GR" b="0" i="0" dirty="0">
                <a:solidFill>
                  <a:srgbClr val="333333"/>
                </a:solidFill>
                <a:effectLst/>
                <a:latin typeface="Lucida Grande"/>
              </a:rPr>
              <a:t>Συνύπαρξη για αιώνες στην πόλη του χριστιανικού και του μουσουλμανικού στοιχείου </a:t>
            </a:r>
          </a:p>
          <a:p>
            <a:pPr algn="just"/>
            <a:endParaRPr lang="el-GR" dirty="0">
              <a:solidFill>
                <a:srgbClr val="333333"/>
              </a:solidFill>
              <a:latin typeface="Lucida Grande"/>
            </a:endParaRPr>
          </a:p>
          <a:p>
            <a:pPr algn="just"/>
            <a:r>
              <a:rPr lang="el-GR" b="0" i="0" dirty="0">
                <a:solidFill>
                  <a:srgbClr val="333333"/>
                </a:solidFill>
                <a:effectLst/>
                <a:latin typeface="Lucida Grande"/>
              </a:rPr>
              <a:t>(μιναρές: Χαρακτηριστικό του κάθε τζαμιού.</a:t>
            </a:r>
          </a:p>
          <a:p>
            <a:pPr algn="just"/>
            <a:endParaRPr lang="el-GR" b="0" i="0" dirty="0">
              <a:solidFill>
                <a:srgbClr val="333333"/>
              </a:solidFill>
              <a:effectLst/>
              <a:latin typeface="Lucida Grande"/>
            </a:endParaRPr>
          </a:p>
          <a:p>
            <a:pPr algn="just"/>
            <a:r>
              <a:rPr lang="el-GR" b="0" i="0" dirty="0">
                <a:solidFill>
                  <a:srgbClr val="333333"/>
                </a:solidFill>
                <a:effectLst/>
                <a:latin typeface="Lucida Grande"/>
              </a:rPr>
              <a:t>Παλιότερα, η πρόσκληση προς προσευχή γινόταν από τον μουεζίνη,</a:t>
            </a:r>
            <a:br>
              <a:rPr lang="el-GR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el-GR" b="0" i="0" dirty="0">
                <a:solidFill>
                  <a:srgbClr val="333333"/>
                </a:solidFill>
                <a:effectLst/>
                <a:latin typeface="Lucida Grande"/>
              </a:rPr>
              <a:t>που έβγαινε στον μιναρέ και φώναζε το </a:t>
            </a:r>
            <a:r>
              <a:rPr lang="el-GR" b="0" i="0" dirty="0" err="1">
                <a:solidFill>
                  <a:srgbClr val="333333"/>
                </a:solidFill>
                <a:effectLst/>
                <a:latin typeface="Lucida Grande"/>
              </a:rPr>
              <a:t>αντάν</a:t>
            </a:r>
            <a:r>
              <a:rPr lang="el-GR" b="0" i="0" dirty="0">
                <a:solidFill>
                  <a:srgbClr val="333333"/>
                </a:solidFill>
                <a:effectLst/>
                <a:latin typeface="Lucida Grande"/>
              </a:rPr>
              <a:t>, για να ακούν όλοι οι πιστοί.)</a:t>
            </a:r>
          </a:p>
          <a:p>
            <a:pPr algn="just"/>
            <a:endParaRPr lang="el-GR" b="1" i="0" dirty="0">
              <a:solidFill>
                <a:srgbClr val="333333"/>
              </a:solidFill>
              <a:effectLst/>
              <a:latin typeface="Lucida Grande"/>
            </a:endParaRPr>
          </a:p>
          <a:p>
            <a:pPr algn="just"/>
            <a:r>
              <a:rPr lang="el-GR" b="1" i="0" dirty="0">
                <a:solidFill>
                  <a:srgbClr val="0070C0"/>
                </a:solidFill>
                <a:effectLst/>
                <a:latin typeface="Lucida Grande"/>
              </a:rPr>
              <a:t>μπακίρια: </a:t>
            </a:r>
            <a:r>
              <a:rPr lang="el-GR" b="0" i="0" dirty="0">
                <a:solidFill>
                  <a:srgbClr val="333333"/>
                </a:solidFill>
                <a:effectLst/>
                <a:latin typeface="Lucida Grande"/>
              </a:rPr>
              <a:t>Πρόκειται για αναφορά στην τέχνη της μεταλλοτεχνίας.</a:t>
            </a:r>
          </a:p>
          <a:p>
            <a:pPr algn="just"/>
            <a:br>
              <a:rPr lang="el-GR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el-GR" b="0" i="0" dirty="0">
                <a:solidFill>
                  <a:srgbClr val="333333"/>
                </a:solidFill>
                <a:effectLst/>
                <a:latin typeface="Lucida Grande"/>
              </a:rPr>
              <a:t> Οι τεχνίτες ονομάζονται </a:t>
            </a:r>
            <a:r>
              <a:rPr lang="el-GR" b="1" i="0" dirty="0">
                <a:solidFill>
                  <a:srgbClr val="333333"/>
                </a:solidFill>
                <a:effectLst/>
                <a:latin typeface="Lucida Grande"/>
              </a:rPr>
              <a:t>χαλκιάδες</a:t>
            </a:r>
            <a:r>
              <a:rPr lang="el-GR" b="0" i="0" dirty="0">
                <a:solidFill>
                  <a:srgbClr val="333333"/>
                </a:solidFill>
                <a:effectLst/>
                <a:latin typeface="Lucida Grande"/>
              </a:rPr>
              <a:t> ή </a:t>
            </a:r>
            <a:r>
              <a:rPr lang="el-GR" b="1" i="0" dirty="0">
                <a:solidFill>
                  <a:srgbClr val="333333"/>
                </a:solidFill>
                <a:effectLst/>
                <a:latin typeface="Lucida Grande"/>
              </a:rPr>
              <a:t>χαλκωματάδες</a:t>
            </a:r>
            <a:r>
              <a:rPr lang="el-GR" b="0" i="0" dirty="0">
                <a:solidFill>
                  <a:srgbClr val="333333"/>
                </a:solidFill>
                <a:effectLst/>
                <a:latin typeface="Lucida Grande"/>
              </a:rPr>
              <a:t> και κατεργάζονται το χαλκό και τον ορείχαλκο κατασκευάζοντας, κυρίως με σφυρηλάτηση, οικιακά σκεύη, διακοσμητικά αντικείμενα, κουδούνια για τα ζώα. (μπακίρι: χαλκός, χάλκινο μαγειρικό σκεύος)</a:t>
            </a:r>
          </a:p>
          <a:p>
            <a:pPr algn="just"/>
            <a:endParaRPr lang="el-GR" b="1" i="0" dirty="0">
              <a:solidFill>
                <a:srgbClr val="333333"/>
              </a:solidFill>
              <a:effectLst/>
              <a:latin typeface="Lucida Grande"/>
            </a:endParaRPr>
          </a:p>
          <a:p>
            <a:pPr algn="just"/>
            <a:r>
              <a:rPr lang="el-GR" b="1" i="0" dirty="0">
                <a:solidFill>
                  <a:srgbClr val="0070C0"/>
                </a:solidFill>
                <a:effectLst/>
                <a:latin typeface="Lucida Grande"/>
              </a:rPr>
              <a:t>βελάζουν: </a:t>
            </a:r>
            <a:r>
              <a:rPr lang="el-GR" b="0" i="0" dirty="0">
                <a:solidFill>
                  <a:srgbClr val="333333"/>
                </a:solidFill>
                <a:effectLst/>
                <a:latin typeface="Lucida Grande"/>
              </a:rPr>
              <a:t>Παραπέμπει στην κτηνοτροφία, που είναι παλιός κλάδος της οικονομίας της περιοχής και στους κτηνοτρόφους που ασχολούνται με τα Γαλακτοκομικά προϊόντα.</a:t>
            </a:r>
          </a:p>
          <a:p>
            <a:pPr algn="just"/>
            <a:endParaRPr lang="el-GR" b="0" i="0" dirty="0">
              <a:solidFill>
                <a:srgbClr val="333333"/>
              </a:solidFill>
              <a:effectLst/>
              <a:latin typeface="Lucida Grande"/>
            </a:endParaRPr>
          </a:p>
          <a:p>
            <a:pPr algn="just"/>
            <a:endParaRPr lang="el-GR" b="0" i="0" dirty="0">
              <a:solidFill>
                <a:srgbClr val="333333"/>
              </a:solidFill>
              <a:effectLst/>
              <a:latin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89932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g7_9">
            <a:extLst>
              <a:ext uri="{FF2B5EF4-FFF2-40B4-BE49-F238E27FC236}">
                <a16:creationId xmlns:a16="http://schemas.microsoft.com/office/drawing/2014/main" id="{CD6915C8-558D-483F-85C6-26A3E76CF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78" y="262768"/>
            <a:ext cx="10363755" cy="527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7D4540-4AAB-4AAA-8B0B-CE40250605B0}"/>
              </a:ext>
            </a:extLst>
          </p:cNvPr>
          <p:cNvSpPr txBox="1"/>
          <p:nvPr/>
        </p:nvSpPr>
        <p:spPr>
          <a:xfrm>
            <a:off x="555777" y="5661278"/>
            <a:ext cx="1036375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l-GR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Νικόλαος </a:t>
            </a: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</a:t>
            </a:r>
            <a:r>
              <a:rPr lang="el-GR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θωναίος</a:t>
            </a:r>
            <a:r>
              <a:rPr lang="el-GR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 </a:t>
            </a:r>
            <a:r>
              <a:rPr lang="el-GR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Ιωάννινα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0680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7487C97-A3E8-48EC-8DA2-95AB7DB6D0A3}"/>
              </a:ext>
            </a:extLst>
          </p:cNvPr>
          <p:cNvSpPr txBox="1"/>
          <p:nvPr/>
        </p:nvSpPr>
        <p:spPr>
          <a:xfrm>
            <a:off x="348448" y="782104"/>
            <a:ext cx="5111319" cy="2677656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l-GR" sz="2400" b="1" i="1" dirty="0">
                <a:solidFill>
                  <a:srgbClr val="FF0000"/>
                </a:solidFill>
              </a:rPr>
              <a:t>ΔΡΑΣΤΗΡΙΟΤΗΤΑ 1</a:t>
            </a:r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Γιατί ο ποιητής χαρακτηρίζει τα Γιάννενα </a:t>
            </a:r>
          </a:p>
          <a:p>
            <a:endParaRPr lang="el-GR" dirty="0"/>
          </a:p>
          <a:p>
            <a:r>
              <a:rPr lang="el-GR" dirty="0"/>
              <a:t>«γυάλινα και μαλαματένια»;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B7B1B0-E93F-4B74-9AED-EED39C5EB19C}"/>
              </a:ext>
            </a:extLst>
          </p:cNvPr>
          <p:cNvSpPr txBox="1"/>
          <p:nvPr/>
        </p:nvSpPr>
        <p:spPr>
          <a:xfrm>
            <a:off x="5988729" y="782104"/>
            <a:ext cx="5507854" cy="590931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l-GR" dirty="0"/>
              <a:t> </a:t>
            </a:r>
          </a:p>
          <a:p>
            <a:pPr algn="ctr"/>
            <a:r>
              <a:rPr lang="el-GR" dirty="0"/>
              <a:t>Ο χαρακτηρισμός «γυάλινα και μαλαματένια»</a:t>
            </a:r>
          </a:p>
          <a:p>
            <a:pPr algn="ctr"/>
            <a:endParaRPr lang="el-GR" dirty="0"/>
          </a:p>
          <a:p>
            <a:pPr algn="just"/>
            <a:endParaRPr lang="el-GR" dirty="0"/>
          </a:p>
          <a:p>
            <a:pPr algn="just"/>
            <a:r>
              <a:rPr lang="el-GR" dirty="0"/>
              <a:t> σχετίζεται είτε με την εικόνα της </a:t>
            </a:r>
            <a:r>
              <a:rPr lang="el-GR" i="1" dirty="0"/>
              <a:t>χιονισμένης πόλης </a:t>
            </a:r>
            <a:r>
              <a:rPr lang="el-GR" dirty="0"/>
              <a:t>των Ιωαννίνων </a:t>
            </a:r>
          </a:p>
          <a:p>
            <a:pPr algn="just"/>
            <a:endParaRPr lang="el-GR" dirty="0"/>
          </a:p>
          <a:p>
            <a:pPr algn="just"/>
            <a:r>
              <a:rPr lang="el-GR" dirty="0"/>
              <a:t>(</a:t>
            </a:r>
            <a:r>
              <a:rPr lang="el-GR" dirty="0" err="1"/>
              <a:t>στ</a:t>
            </a:r>
            <a:r>
              <a:rPr lang="el-GR" dirty="0"/>
              <a:t>. 7:  «στο χιόνι και στον άγριο καιρό») </a:t>
            </a:r>
          </a:p>
          <a:p>
            <a:pPr algn="just"/>
            <a:endParaRPr lang="el-GR" dirty="0"/>
          </a:p>
          <a:p>
            <a:pPr algn="just"/>
            <a:r>
              <a:rPr lang="el-GR" dirty="0"/>
              <a:t>είτε με τη </a:t>
            </a:r>
            <a:r>
              <a:rPr lang="el-GR" i="1" dirty="0"/>
              <a:t>λαμπρότητα </a:t>
            </a:r>
            <a:r>
              <a:rPr lang="el-GR" dirty="0"/>
              <a:t>με την οποία τα έχει κρατήσει στη μνήμη του ο ποιητής. </a:t>
            </a:r>
          </a:p>
          <a:p>
            <a:pPr algn="just"/>
            <a:endParaRPr lang="el-GR" dirty="0"/>
          </a:p>
          <a:p>
            <a:pPr algn="just"/>
            <a:endParaRPr lang="el-GR" dirty="0"/>
          </a:p>
          <a:p>
            <a:pPr algn="just"/>
            <a:r>
              <a:rPr lang="el-GR" dirty="0"/>
              <a:t>Παράλληλα, η λέξη «μαλαματένια» παραπέμπει στον παλιό πλούτο των Ιωαννίνων &amp;</a:t>
            </a:r>
          </a:p>
          <a:p>
            <a:pPr algn="just"/>
            <a:endParaRPr lang="el-GR" dirty="0"/>
          </a:p>
          <a:p>
            <a:pPr algn="just"/>
            <a:r>
              <a:rPr lang="el-GR" dirty="0"/>
              <a:t>στη διαδεδομένη σε αυτά τέχνη της αργυροχρυσοχοΐας. </a:t>
            </a:r>
          </a:p>
          <a:p>
            <a:pPr algn="just"/>
            <a:endParaRPr lang="el-GR" dirty="0"/>
          </a:p>
          <a:p>
            <a:pPr algn="just"/>
            <a:endParaRPr lang="el-GR" dirty="0"/>
          </a:p>
          <a:p>
            <a:pPr algn="just"/>
            <a:endParaRPr lang="el-GR" dirty="0"/>
          </a:p>
          <a:p>
            <a:pPr algn="just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1229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F552EC-47A9-448F-B719-A7FA9D07FEEA}"/>
              </a:ext>
            </a:extLst>
          </p:cNvPr>
          <p:cNvSpPr txBox="1"/>
          <p:nvPr/>
        </p:nvSpPr>
        <p:spPr>
          <a:xfrm>
            <a:off x="392837" y="532609"/>
            <a:ext cx="5439792" cy="2769989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endParaRPr lang="el-GR" sz="2400" dirty="0"/>
          </a:p>
          <a:p>
            <a:r>
              <a:rPr lang="el-GR" sz="2400" b="1" i="1" dirty="0">
                <a:solidFill>
                  <a:srgbClr val="FF0000"/>
                </a:solidFill>
              </a:rPr>
              <a:t>ΔΡΑΣΤΗΡΙΟΤΗΤΑ 2</a:t>
            </a:r>
          </a:p>
          <a:p>
            <a:endParaRPr lang="el-GR" dirty="0"/>
          </a:p>
          <a:p>
            <a:r>
              <a:rPr lang="el-GR" dirty="0"/>
              <a:t>Να εντοπίσετε μέσα στο ποίημα εικόνες,</a:t>
            </a:r>
          </a:p>
          <a:p>
            <a:endParaRPr lang="el-GR" dirty="0"/>
          </a:p>
          <a:p>
            <a:r>
              <a:rPr lang="el-GR" dirty="0"/>
              <a:t>δύο παρομοιώσεις και </a:t>
            </a:r>
          </a:p>
          <a:p>
            <a:endParaRPr lang="el-GR" dirty="0"/>
          </a:p>
          <a:p>
            <a:r>
              <a:rPr lang="el-GR" dirty="0"/>
              <a:t>δύο μεταφορές.</a:t>
            </a:r>
          </a:p>
          <a:p>
            <a:endParaRPr lang="el-G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C01A3B-B4F2-476C-B5FE-D28CE869FCC7}"/>
              </a:ext>
            </a:extLst>
          </p:cNvPr>
          <p:cNvSpPr txBox="1"/>
          <p:nvPr/>
        </p:nvSpPr>
        <p:spPr>
          <a:xfrm>
            <a:off x="6474783" y="532609"/>
            <a:ext cx="4735497" cy="590931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endParaRPr lang="el-GR" b="1" dirty="0"/>
          </a:p>
          <a:p>
            <a:r>
              <a:rPr lang="el-GR" b="1" dirty="0"/>
              <a:t>Εικόνες:</a:t>
            </a:r>
          </a:p>
          <a:p>
            <a:r>
              <a:rPr lang="el-GR" dirty="0"/>
              <a:t>Ανατολή ήλιου, λίμνη, μιναρέδες, τεχνίτες καθώς εργάζονται</a:t>
            </a:r>
          </a:p>
          <a:p>
            <a:endParaRPr lang="el-GR" dirty="0"/>
          </a:p>
          <a:p>
            <a:endParaRPr lang="el-GR" dirty="0"/>
          </a:p>
          <a:p>
            <a:r>
              <a:rPr lang="el-GR" b="1" i="1" dirty="0"/>
              <a:t>Μεταφορές: </a:t>
            </a:r>
          </a:p>
          <a:p>
            <a:endParaRPr lang="el-GR" dirty="0"/>
          </a:p>
          <a:p>
            <a:r>
              <a:rPr lang="el-GR" dirty="0"/>
              <a:t>«χάραζε ο τόπος»,</a:t>
            </a:r>
          </a:p>
          <a:p>
            <a:r>
              <a:rPr lang="el-GR" dirty="0"/>
              <a:t> «ανάτελλε τα ζωντανά του»,</a:t>
            </a:r>
          </a:p>
          <a:p>
            <a:r>
              <a:rPr lang="el-GR" dirty="0"/>
              <a:t> «κάστρα πατημένα»,</a:t>
            </a:r>
          </a:p>
          <a:p>
            <a:r>
              <a:rPr lang="el-GR" dirty="0"/>
              <a:t> «άκουσα τα μπακίρια να βελάζουν». </a:t>
            </a:r>
          </a:p>
          <a:p>
            <a:endParaRPr lang="el-GR" dirty="0"/>
          </a:p>
          <a:p>
            <a:endParaRPr lang="el-GR" dirty="0"/>
          </a:p>
          <a:p>
            <a:r>
              <a:rPr lang="el-GR" b="1" i="1" dirty="0"/>
              <a:t>Παρομοιώσεις:</a:t>
            </a:r>
          </a:p>
          <a:p>
            <a:endParaRPr lang="el-GR" dirty="0"/>
          </a:p>
          <a:p>
            <a:r>
              <a:rPr lang="el-GR" dirty="0"/>
              <a:t> «μια λίμνη ως κόρην οφθαλμού»,</a:t>
            </a:r>
          </a:p>
          <a:p>
            <a:r>
              <a:rPr lang="el-GR" dirty="0"/>
              <a:t> «πήγαινε η μέρα, σαν το βαπόρι σε καλά νερά». 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9911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BD1F5A-9455-4442-A2EF-2AFBE6517A8F}"/>
              </a:ext>
            </a:extLst>
          </p:cNvPr>
          <p:cNvSpPr txBox="1"/>
          <p:nvPr/>
        </p:nvSpPr>
        <p:spPr>
          <a:xfrm>
            <a:off x="490491" y="673782"/>
            <a:ext cx="4321206" cy="3046988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endParaRPr lang="el-GR" dirty="0"/>
          </a:p>
          <a:p>
            <a:endParaRPr lang="el-GR" sz="2400" dirty="0"/>
          </a:p>
          <a:p>
            <a:r>
              <a:rPr lang="el-GR" sz="2400" dirty="0"/>
              <a:t> </a:t>
            </a:r>
            <a:r>
              <a:rPr lang="el-GR" sz="2400" b="1" i="1" dirty="0">
                <a:solidFill>
                  <a:srgbClr val="FF0000"/>
                </a:solidFill>
              </a:rPr>
              <a:t>ΔΡΑΣΤΗΡΙΟΤΗΤΑ 3</a:t>
            </a:r>
          </a:p>
          <a:p>
            <a:endParaRPr lang="el-GR" dirty="0"/>
          </a:p>
          <a:p>
            <a:r>
              <a:rPr lang="el-GR" dirty="0"/>
              <a:t>Πώς θα παρουσιάζατε εσείς την πόλη σας</a:t>
            </a:r>
          </a:p>
          <a:p>
            <a:endParaRPr lang="el-GR" dirty="0"/>
          </a:p>
          <a:p>
            <a:r>
              <a:rPr lang="el-GR" dirty="0"/>
              <a:t> μετά από πολλά χρόνια απουσίας; 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CDE39E-16DC-4E02-96E1-45145655F570}"/>
              </a:ext>
            </a:extLst>
          </p:cNvPr>
          <p:cNvSpPr txBox="1"/>
          <p:nvPr/>
        </p:nvSpPr>
        <p:spPr>
          <a:xfrm>
            <a:off x="6216588" y="806947"/>
            <a:ext cx="5244484" cy="4801314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just"/>
            <a:endParaRPr lang="el-GR" dirty="0"/>
          </a:p>
          <a:p>
            <a:pPr algn="just"/>
            <a:endParaRPr lang="el-GR" dirty="0">
              <a:solidFill>
                <a:srgbClr val="FF0000"/>
              </a:solidFill>
            </a:endParaRPr>
          </a:p>
          <a:p>
            <a:pPr algn="just"/>
            <a:r>
              <a:rPr lang="el-GR" dirty="0">
                <a:solidFill>
                  <a:srgbClr val="FF0000"/>
                </a:solidFill>
              </a:rPr>
              <a:t>Ο κάθε μαθητής </a:t>
            </a:r>
            <a:r>
              <a:rPr lang="el-GR" dirty="0"/>
              <a:t>καλείται να λάβει τη θέση ενός ξενιτεμένου και </a:t>
            </a:r>
          </a:p>
          <a:p>
            <a:pPr algn="just"/>
            <a:endParaRPr lang="el-GR" dirty="0"/>
          </a:p>
          <a:p>
            <a:pPr algn="just"/>
            <a:r>
              <a:rPr lang="el-GR" dirty="0">
                <a:solidFill>
                  <a:srgbClr val="FF0000"/>
                </a:solidFill>
              </a:rPr>
              <a:t>να φανταστεί </a:t>
            </a:r>
            <a:r>
              <a:rPr lang="el-GR" dirty="0"/>
              <a:t>ότι επιστρέφει στον γενέθλιο τόπο του ύστερα από μακρόχρονη απουσία. </a:t>
            </a:r>
          </a:p>
          <a:p>
            <a:pPr algn="just"/>
            <a:endParaRPr lang="el-GR" dirty="0"/>
          </a:p>
          <a:p>
            <a:pPr algn="just"/>
            <a:endParaRPr lang="el-GR" dirty="0"/>
          </a:p>
          <a:p>
            <a:pPr algn="just"/>
            <a:endParaRPr lang="el-GR" dirty="0"/>
          </a:p>
          <a:p>
            <a:pPr algn="just"/>
            <a:endParaRPr lang="el-GR" dirty="0"/>
          </a:p>
          <a:p>
            <a:pPr algn="just"/>
            <a:r>
              <a:rPr lang="el-GR" dirty="0"/>
              <a:t>Προφανώς, θα προβάλλει τα γνωρίσματα του φυσικού περιβάλλοντος, τα χαρακτηριστικά κτίσματα και μνημεία της πόλης / του χωριού, και τις ιδιαίτερες δραστηριότητες και συνήθειες των κατοίκων</a:t>
            </a:r>
          </a:p>
          <a:p>
            <a:pPr algn="just"/>
            <a:endParaRPr lang="el-GR" dirty="0"/>
          </a:p>
          <a:p>
            <a:pPr algn="just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4954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179EE1-7F43-4FF7-99F4-441AE6FF5D9D}"/>
              </a:ext>
            </a:extLst>
          </p:cNvPr>
          <p:cNvSpPr txBox="1"/>
          <p:nvPr/>
        </p:nvSpPr>
        <p:spPr>
          <a:xfrm>
            <a:off x="721310" y="243171"/>
            <a:ext cx="5049175" cy="3046988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endParaRPr lang="el-GR" dirty="0"/>
          </a:p>
          <a:p>
            <a:endParaRPr lang="el-GR" sz="2400" dirty="0"/>
          </a:p>
          <a:p>
            <a:r>
              <a:rPr lang="el-GR" sz="2400" b="1" i="1" dirty="0">
                <a:solidFill>
                  <a:srgbClr val="FF0000"/>
                </a:solidFill>
              </a:rPr>
              <a:t>ΔΡΑΣΤΗΡΙΟΤΗΤΑ 4</a:t>
            </a:r>
          </a:p>
          <a:p>
            <a:endParaRPr lang="el-GR" dirty="0"/>
          </a:p>
          <a:p>
            <a:r>
              <a:rPr lang="el-GR" dirty="0"/>
              <a:t>Περιγράψτε την παρακάτω εικόνα των Ιωαννίνων</a:t>
            </a:r>
          </a:p>
          <a:p>
            <a:endParaRPr lang="el-GR" dirty="0"/>
          </a:p>
          <a:p>
            <a:r>
              <a:rPr lang="el-GR" dirty="0"/>
              <a:t> αξιοποιώντας και τους στίχους του ποιήματος. 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576ADB-B25F-4D44-8D91-FCA6609C2C92}"/>
              </a:ext>
            </a:extLst>
          </p:cNvPr>
          <p:cNvSpPr txBox="1"/>
          <p:nvPr/>
        </p:nvSpPr>
        <p:spPr>
          <a:xfrm>
            <a:off x="6359371" y="188168"/>
            <a:ext cx="5049175" cy="6463308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just"/>
            <a:endParaRPr lang="el-GR" dirty="0"/>
          </a:p>
          <a:p>
            <a:pPr algn="just"/>
            <a:endParaRPr lang="el-GR" dirty="0"/>
          </a:p>
          <a:p>
            <a:pPr algn="just"/>
            <a:r>
              <a:rPr lang="el-GR" dirty="0"/>
              <a:t>Κεντρικό σημείο της εικόνας καθίσταται το τζαμί με τον ψηλό μιναρέ </a:t>
            </a:r>
          </a:p>
          <a:p>
            <a:pPr algn="just"/>
            <a:endParaRPr lang="el-GR" dirty="0"/>
          </a:p>
          <a:p>
            <a:pPr algn="just"/>
            <a:r>
              <a:rPr lang="el-GR" dirty="0" err="1">
                <a:solidFill>
                  <a:srgbClr val="FF0000"/>
                </a:solidFill>
              </a:rPr>
              <a:t>στ</a:t>
            </a:r>
            <a:r>
              <a:rPr lang="el-GR" dirty="0">
                <a:solidFill>
                  <a:srgbClr val="FF0000"/>
                </a:solidFill>
              </a:rPr>
              <a:t>. 11: «είδα και μιναρέδες», </a:t>
            </a:r>
            <a:r>
              <a:rPr lang="el-GR" dirty="0"/>
              <a:t>ενώ στο κάτω μέρος δεσπόζει η περίφημη λίμνη των Ιωαννίνων </a:t>
            </a:r>
          </a:p>
          <a:p>
            <a:pPr algn="just"/>
            <a:endParaRPr lang="el-GR" dirty="0"/>
          </a:p>
          <a:p>
            <a:pPr algn="just"/>
            <a:r>
              <a:rPr lang="el-GR" dirty="0" err="1">
                <a:solidFill>
                  <a:srgbClr val="FF0000"/>
                </a:solidFill>
              </a:rPr>
              <a:t>στ</a:t>
            </a:r>
            <a:r>
              <a:rPr lang="el-GR" dirty="0">
                <a:solidFill>
                  <a:srgbClr val="FF0000"/>
                </a:solidFill>
              </a:rPr>
              <a:t>. 4-5: «μια λίμνη ως κόρην οφθαλμού». </a:t>
            </a:r>
          </a:p>
          <a:p>
            <a:pPr algn="just"/>
            <a:endParaRPr lang="el-GR" dirty="0"/>
          </a:p>
          <a:p>
            <a:pPr algn="just"/>
            <a:r>
              <a:rPr lang="el-GR" dirty="0"/>
              <a:t>Η πόλη είναι οχυρωμένη και περιτριγυρίζεται από τείχη, τα οποία σε πολλά σημεία έχουν καταστραφεί είτε από το πέρασμα του χρόνου είτε από τις επιθέσεις επίδοξων κατακτητών </a:t>
            </a:r>
          </a:p>
          <a:p>
            <a:pPr algn="just"/>
            <a:endParaRPr lang="el-GR" dirty="0"/>
          </a:p>
          <a:p>
            <a:pPr algn="just"/>
            <a:r>
              <a:rPr lang="el-GR" dirty="0" err="1">
                <a:solidFill>
                  <a:srgbClr val="FF0000"/>
                </a:solidFill>
              </a:rPr>
              <a:t>στ</a:t>
            </a:r>
            <a:r>
              <a:rPr lang="el-GR" dirty="0">
                <a:solidFill>
                  <a:srgbClr val="FF0000"/>
                </a:solidFill>
              </a:rPr>
              <a:t>. 5: «κάστρα πατημένα». </a:t>
            </a:r>
          </a:p>
          <a:p>
            <a:pPr algn="just"/>
            <a:endParaRPr lang="el-GR" dirty="0"/>
          </a:p>
          <a:p>
            <a:pPr algn="just"/>
            <a:r>
              <a:rPr lang="el-GR" dirty="0"/>
              <a:t>Στο βάθος, πίσω από την πόλη, υψώνονται απόκρημνα βουνά που πλαισιώνουν το φυσικό τοπίο των Ιωαννίνων </a:t>
            </a:r>
          </a:p>
          <a:p>
            <a:pPr algn="just"/>
            <a:endParaRPr lang="el-GR" dirty="0"/>
          </a:p>
          <a:p>
            <a:pPr algn="just"/>
            <a:r>
              <a:rPr lang="el-GR" dirty="0" err="1">
                <a:solidFill>
                  <a:srgbClr val="FF0000"/>
                </a:solidFill>
              </a:rPr>
              <a:t>στ</a:t>
            </a:r>
            <a:r>
              <a:rPr lang="el-GR" dirty="0">
                <a:solidFill>
                  <a:srgbClr val="FF0000"/>
                </a:solidFill>
              </a:rPr>
              <a:t>. 1: «χάραζε ο τόπος με βουνά πολλά».</a:t>
            </a:r>
          </a:p>
          <a:p>
            <a:pPr algn="just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5434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0C55DE-DADA-43A3-8763-4AC56C7EFD58}"/>
              </a:ext>
            </a:extLst>
          </p:cNvPr>
          <p:cNvSpPr txBox="1"/>
          <p:nvPr/>
        </p:nvSpPr>
        <p:spPr>
          <a:xfrm>
            <a:off x="863352" y="748345"/>
            <a:ext cx="10011794" cy="5078313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/>
            <a:endParaRPr lang="el-GR" b="1" i="1" dirty="0">
              <a:solidFill>
                <a:srgbClr val="FF0000"/>
              </a:solidFill>
              <a:effectLst/>
              <a:latin typeface="Verdana" panose="020B0604030504040204" pitchFamily="34" charset="0"/>
            </a:endParaRPr>
          </a:p>
          <a:p>
            <a:pPr algn="ctr"/>
            <a:r>
              <a:rPr lang="el-GR" b="1" i="1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ΔΡΑΣΤΗΡΙΟΤΗΤΑ 5</a:t>
            </a:r>
          </a:p>
          <a:p>
            <a:pPr algn="just"/>
            <a:endParaRPr lang="el-GR" dirty="0">
              <a:solidFill>
                <a:srgbClr val="660000"/>
              </a:solidFill>
              <a:latin typeface="Verdana" panose="020B0604030504040204" pitchFamily="34" charset="0"/>
            </a:endParaRPr>
          </a:p>
          <a:p>
            <a:pPr algn="ctr"/>
            <a:r>
              <a:rPr lang="el-GR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Προσπαθήστε να γράψετε ένα δικό σας σύντομο </a:t>
            </a:r>
            <a:r>
              <a:rPr lang="el-GR" b="1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ποίημα</a:t>
            </a:r>
            <a:r>
              <a:rPr lang="el-GR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  </a:t>
            </a:r>
          </a:p>
          <a:p>
            <a:pPr algn="just"/>
            <a:endParaRPr lang="el-GR" dirty="0">
              <a:solidFill>
                <a:srgbClr val="660000"/>
              </a:solidFill>
              <a:latin typeface="Verdana" panose="020B0604030504040204" pitchFamily="34" charset="0"/>
            </a:endParaRPr>
          </a:p>
          <a:p>
            <a:pPr algn="just"/>
            <a:endParaRPr lang="el-GR" b="0" i="0" dirty="0">
              <a:solidFill>
                <a:srgbClr val="660000"/>
              </a:solidFill>
              <a:effectLst/>
              <a:latin typeface="Verdana" panose="020B0604030504040204" pitchFamily="34" charset="0"/>
            </a:endParaRPr>
          </a:p>
          <a:p>
            <a:pPr algn="just"/>
            <a:r>
              <a:rPr lang="el-GR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για τη Λάρισα   </a:t>
            </a:r>
            <a:r>
              <a:rPr lang="en-US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  <a:hlinkClick r:id="rId2"/>
              </a:rPr>
              <a:t>https://www.youtube.com/watch?v=eoRvRLFgaHs</a:t>
            </a:r>
            <a:endParaRPr lang="el-GR" b="0" i="0" dirty="0">
              <a:solidFill>
                <a:srgbClr val="660000"/>
              </a:solidFill>
              <a:effectLst/>
              <a:latin typeface="Verdana" panose="020B0604030504040204" pitchFamily="34" charset="0"/>
            </a:endParaRPr>
          </a:p>
          <a:p>
            <a:pPr algn="just"/>
            <a:endParaRPr lang="el-GR" b="0" i="0" dirty="0">
              <a:solidFill>
                <a:srgbClr val="660000"/>
              </a:solidFill>
              <a:effectLst/>
              <a:latin typeface="Verdana" panose="020B0604030504040204" pitchFamily="34" charset="0"/>
            </a:endParaRPr>
          </a:p>
          <a:p>
            <a:pPr algn="just"/>
            <a:endParaRPr lang="el-GR" dirty="0">
              <a:solidFill>
                <a:srgbClr val="660000"/>
              </a:solidFill>
              <a:latin typeface="Verdana" panose="020B0604030504040204" pitchFamily="34" charset="0"/>
            </a:endParaRPr>
          </a:p>
          <a:p>
            <a:pPr algn="just"/>
            <a:r>
              <a:rPr lang="el-GR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αφού επιλέξετε </a:t>
            </a:r>
          </a:p>
          <a:p>
            <a:pPr algn="just"/>
            <a:endParaRPr lang="el-GR" dirty="0">
              <a:solidFill>
                <a:srgbClr val="660000"/>
              </a:solidFill>
              <a:latin typeface="Verdana" panose="020B0604030504040204" pitchFamily="34" charset="0"/>
            </a:endParaRPr>
          </a:p>
          <a:p>
            <a:pPr algn="just"/>
            <a:r>
              <a:rPr lang="el-GR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τα στοιχεία του φυσικού περιβάλλοντος, της ιστορίας </a:t>
            </a:r>
            <a:r>
              <a:rPr lang="el-GR" dirty="0">
                <a:solidFill>
                  <a:srgbClr val="660000"/>
                </a:solidFill>
                <a:latin typeface="Verdana" panose="020B0604030504040204" pitchFamily="34" charset="0"/>
              </a:rPr>
              <a:t>&amp;</a:t>
            </a:r>
            <a:r>
              <a:rPr lang="el-GR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 του πολιτισμού της πόλης μας </a:t>
            </a:r>
          </a:p>
          <a:p>
            <a:pPr algn="just"/>
            <a:endParaRPr lang="el-GR" dirty="0">
              <a:solidFill>
                <a:srgbClr val="660000"/>
              </a:solidFill>
              <a:latin typeface="Verdana" panose="020B0604030504040204" pitchFamily="34" charset="0"/>
            </a:endParaRPr>
          </a:p>
          <a:p>
            <a:pPr algn="just"/>
            <a:endParaRPr lang="el-GR" b="0" i="0" dirty="0">
              <a:solidFill>
                <a:srgbClr val="660000"/>
              </a:solidFill>
              <a:effectLst/>
              <a:latin typeface="Verdana" panose="020B0604030504040204" pitchFamily="34" charset="0"/>
            </a:endParaRPr>
          </a:p>
          <a:p>
            <a:pPr algn="just"/>
            <a:endParaRPr lang="el-GR" dirty="0">
              <a:solidFill>
                <a:srgbClr val="660000"/>
              </a:solidFill>
              <a:latin typeface="Verdana" panose="020B0604030504040204" pitchFamily="34" charset="0"/>
            </a:endParaRPr>
          </a:p>
          <a:p>
            <a:pPr algn="just"/>
            <a:r>
              <a:rPr lang="el-GR" b="0" i="0" dirty="0">
                <a:solidFill>
                  <a:srgbClr val="660000"/>
                </a:solidFill>
                <a:effectLst/>
                <a:latin typeface="Verdana" panose="020B0604030504040204" pitchFamily="34" charset="0"/>
              </a:rPr>
              <a:t>που  θέλετε να προβάλετε</a:t>
            </a:r>
            <a:r>
              <a:rPr lang="el-GR" b="0" i="0" dirty="0">
                <a:solidFill>
                  <a:srgbClr val="660000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algn="just"/>
            <a:endParaRPr lang="el-GR" dirty="0">
              <a:solidFill>
                <a:srgbClr val="660000"/>
              </a:solidFill>
              <a:latin typeface="Roboto" panose="02000000000000000000" pitchFamily="2" charset="0"/>
            </a:endParaRPr>
          </a:p>
          <a:p>
            <a:pPr algn="just"/>
            <a:endParaRPr lang="el-GR" b="0" i="0" dirty="0">
              <a:solidFill>
                <a:srgbClr val="660000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28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E5C1CC-5354-4005-A563-68A6EB3B01ED}"/>
              </a:ext>
            </a:extLst>
          </p:cNvPr>
          <p:cNvSpPr txBox="1"/>
          <p:nvPr/>
        </p:nvSpPr>
        <p:spPr>
          <a:xfrm>
            <a:off x="756821" y="474345"/>
            <a:ext cx="6094520" cy="590931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l-GR" b="0" i="0" dirty="0">
                <a:solidFill>
                  <a:srgbClr val="004B5F"/>
                </a:solidFill>
                <a:effectLst/>
                <a:latin typeface="Tahoma" panose="020B0604030504040204" pitchFamily="34" charset="0"/>
              </a:rPr>
              <a:t>Ο Μιχάλης Γκανάς </a:t>
            </a:r>
          </a:p>
          <a:p>
            <a:pPr algn="just"/>
            <a:endParaRPr lang="el-GR" dirty="0">
              <a:solidFill>
                <a:srgbClr val="004B5F"/>
              </a:solidFill>
              <a:latin typeface="Tahoma" panose="020B0604030504040204" pitchFamily="34" charset="0"/>
            </a:endParaRPr>
          </a:p>
          <a:p>
            <a:pPr algn="just"/>
            <a:r>
              <a:rPr lang="el-GR" b="0" i="0" dirty="0">
                <a:solidFill>
                  <a:srgbClr val="004B5F"/>
                </a:solidFill>
                <a:effectLst/>
                <a:latin typeface="Tahoma" panose="020B0604030504040204" pitchFamily="34" charset="0"/>
              </a:rPr>
              <a:t>γεννήθηκε στον Τσαμαντά Θεσπρωτίας το 1944. Από το 1962 ζει και εργάζεται στην Αθήνα, όπου ήρθε για να σπουδάσει Νομικά.</a:t>
            </a:r>
          </a:p>
          <a:p>
            <a:pPr algn="just"/>
            <a:br>
              <a:rPr lang="el-GR" dirty="0"/>
            </a:br>
            <a:r>
              <a:rPr lang="el-GR" b="0" i="0" dirty="0">
                <a:solidFill>
                  <a:srgbClr val="004B5F"/>
                </a:solidFill>
                <a:effectLst/>
                <a:latin typeface="Tahoma" panose="020B0604030504040204" pitchFamily="34" charset="0"/>
              </a:rPr>
              <a:t>Βιβλιοπώλης για μια δεκαπενταετία, συνεργάστηκε αργότερα με την Κρατική τηλεόραση ως επιμελητής λογοτεχνικών εκπομπών και σεναριογράφος. Από το 1989 είναι κειμενογράφος σε διαφημιστική εταιρεία.</a:t>
            </a:r>
          </a:p>
          <a:p>
            <a:pPr algn="just"/>
            <a:br>
              <a:rPr lang="el-GR" dirty="0"/>
            </a:br>
            <a:r>
              <a:rPr lang="el-GR" b="0" i="0" dirty="0">
                <a:solidFill>
                  <a:srgbClr val="004B5F"/>
                </a:solidFill>
                <a:effectLst/>
                <a:latin typeface="Tahoma" panose="020B0604030504040204" pitchFamily="34" charset="0"/>
              </a:rPr>
              <a:t>Ποιήματά του έχουν μεταφραστεί σε διάφορες γλώσσες, ενώ στίχοι του έχουν μελοποιηθεί από γνωστούς Έλληνες και ξένους συνθέτες (Μ. Θεοδωράκης, Ν. </a:t>
            </a:r>
            <a:r>
              <a:rPr lang="el-GR" b="0" i="0" dirty="0" err="1">
                <a:solidFill>
                  <a:srgbClr val="004B5F"/>
                </a:solidFill>
                <a:effectLst/>
                <a:latin typeface="Tahoma" panose="020B0604030504040204" pitchFamily="34" charset="0"/>
              </a:rPr>
              <a:t>Μαμαγκάκης</a:t>
            </a:r>
            <a:r>
              <a:rPr lang="el-GR" b="0" i="0" dirty="0">
                <a:solidFill>
                  <a:srgbClr val="004B5F"/>
                </a:solidFill>
                <a:effectLst/>
                <a:latin typeface="Tahoma" panose="020B0604030504040204" pitchFamily="34" charset="0"/>
              </a:rPr>
              <a:t>, Ν. </a:t>
            </a:r>
            <a:r>
              <a:rPr lang="el-GR" b="0" i="0" dirty="0" err="1">
                <a:solidFill>
                  <a:srgbClr val="004B5F"/>
                </a:solidFill>
                <a:effectLst/>
                <a:latin typeface="Tahoma" panose="020B0604030504040204" pitchFamily="34" charset="0"/>
              </a:rPr>
              <a:t>Ξυδάκης</a:t>
            </a:r>
            <a:r>
              <a:rPr lang="el-GR" b="0" i="0" dirty="0">
                <a:solidFill>
                  <a:srgbClr val="004B5F"/>
                </a:solidFill>
                <a:effectLst/>
                <a:latin typeface="Tahoma" panose="020B0604030504040204" pitchFamily="34" charset="0"/>
              </a:rPr>
              <a:t>, Δ. Παπαδημητρίου, Ν. </a:t>
            </a:r>
            <a:r>
              <a:rPr lang="el-GR" b="0" i="0" dirty="0" err="1">
                <a:solidFill>
                  <a:srgbClr val="004B5F"/>
                </a:solidFill>
                <a:effectLst/>
                <a:latin typeface="Tahoma" panose="020B0604030504040204" pitchFamily="34" charset="0"/>
              </a:rPr>
              <a:t>Κυπουργός</a:t>
            </a:r>
            <a:r>
              <a:rPr lang="el-GR" b="0" i="0" dirty="0">
                <a:solidFill>
                  <a:srgbClr val="004B5F"/>
                </a:solidFill>
                <a:effectLst/>
                <a:latin typeface="Tahoma" panose="020B0604030504040204" pitchFamily="34" charset="0"/>
              </a:rPr>
              <a:t>, G. </a:t>
            </a:r>
            <a:r>
              <a:rPr lang="el-GR" b="0" i="0" dirty="0" err="1">
                <a:solidFill>
                  <a:srgbClr val="004B5F"/>
                </a:solidFill>
                <a:effectLst/>
                <a:latin typeface="Tahoma" panose="020B0604030504040204" pitchFamily="34" charset="0"/>
              </a:rPr>
              <a:t>Bregovic</a:t>
            </a:r>
            <a:r>
              <a:rPr lang="el-GR" b="0" i="0" dirty="0">
                <a:solidFill>
                  <a:srgbClr val="004B5F"/>
                </a:solidFill>
                <a:effectLst/>
                <a:latin typeface="Tahoma" panose="020B0604030504040204" pitchFamily="34" charset="0"/>
              </a:rPr>
              <a:t>, A. </a:t>
            </a:r>
            <a:r>
              <a:rPr lang="el-GR" b="0" i="0" dirty="0" err="1">
                <a:solidFill>
                  <a:srgbClr val="004B5F"/>
                </a:solidFill>
                <a:effectLst/>
                <a:latin typeface="Tahoma" panose="020B0604030504040204" pitchFamily="34" charset="0"/>
              </a:rPr>
              <a:t>Dinkjian</a:t>
            </a:r>
            <a:r>
              <a:rPr lang="el-GR" b="0" i="0" dirty="0">
                <a:solidFill>
                  <a:srgbClr val="004B5F"/>
                </a:solidFill>
                <a:effectLst/>
                <a:latin typeface="Tahoma" panose="020B0604030504040204" pitchFamily="34" charset="0"/>
              </a:rPr>
              <a:t>, κ.α.).</a:t>
            </a:r>
          </a:p>
          <a:p>
            <a:pPr algn="just"/>
            <a:br>
              <a:rPr lang="el-GR" dirty="0"/>
            </a:br>
            <a:r>
              <a:rPr lang="el-GR" b="0" i="0" dirty="0">
                <a:solidFill>
                  <a:srgbClr val="004B5F"/>
                </a:solidFill>
                <a:effectLst/>
                <a:latin typeface="Tahoma" panose="020B0604030504040204" pitchFamily="34" charset="0"/>
              </a:rPr>
              <a:t>Μετέφρασε τις «Νεφέλες» του Αριστοφάνη για το Θέατρο Τέχνης - Κάρολος Κουν και τους «Επτά επί Θήβας» του Αισχύλου για το ΔΗ.ΠΕ.ΘΕ Πατρών.</a:t>
            </a:r>
          </a:p>
          <a:p>
            <a:pPr algn="just"/>
            <a:endParaRPr lang="el-GR" dirty="0"/>
          </a:p>
        </p:txBody>
      </p:sp>
      <p:pic>
        <p:nvPicPr>
          <p:cNvPr id="2050" name="Picture 2" descr="Μιχάλης Γκανάς: Να ξεφύγουμε από τον πάτο (συνέντευξη στον Γ.Ν.Μπασκόζο) -  ΠΕΡΙΟΔΙΚΟ Ο ΑΝΑΓΝΩΣΤΗΣ ΓΙΑ ΤΟ ΒΙΒΛΙΟ ΚΑΙ ΤΙΣ ΤΕΧΝΕΣ">
            <a:extLst>
              <a:ext uri="{FF2B5EF4-FFF2-40B4-BE49-F238E27FC236}">
                <a16:creationId xmlns:a16="http://schemas.microsoft.com/office/drawing/2014/main" id="{32983EC2-4356-4937-BB03-A3B59F17A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954" y="474345"/>
            <a:ext cx="4660777" cy="590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21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DB10333-C7E8-43A8-BCE1-A0201053874F}"/>
              </a:ext>
            </a:extLst>
          </p:cNvPr>
          <p:cNvSpPr txBox="1"/>
          <p:nvPr/>
        </p:nvSpPr>
        <p:spPr>
          <a:xfrm>
            <a:off x="534880" y="767891"/>
            <a:ext cx="6094520" cy="5355312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endParaRPr lang="el-GR" dirty="0">
              <a:hlinkClick r:id="rId2"/>
            </a:endParaRPr>
          </a:p>
          <a:p>
            <a:endParaRPr lang="el-GR" dirty="0">
              <a:hlinkClick r:id="rId2"/>
            </a:endParaRPr>
          </a:p>
          <a:p>
            <a:endParaRPr lang="el-GR" dirty="0">
              <a:hlinkClick r:id="rId2"/>
            </a:endParaRPr>
          </a:p>
          <a:p>
            <a:r>
              <a:rPr lang="el-GR" dirty="0">
                <a:hlinkClick r:id="rId2"/>
              </a:rPr>
              <a:t>http://ebooks.edu.gr/ebooks/v/html/8547/4716/Lexiko-Logotechnikon-Oron_Gymnasiou-Lykeiou_html-apli/index12.htm</a:t>
            </a:r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l-GR" b="1" dirty="0"/>
              <a:t>ΛΕΞΙΚΟ ΛΟΓΟΤΕΧΝΙΚΩΝ ΟΡΩΝ</a:t>
            </a:r>
          </a:p>
          <a:p>
            <a:endParaRPr lang="el-GR" b="1" dirty="0"/>
          </a:p>
          <a:p>
            <a:r>
              <a:rPr lang="el-GR" b="1" dirty="0"/>
              <a:t>ΝΕΩΤΕΡΙΚΗ ΠΟΙΗΣΗ</a:t>
            </a:r>
          </a:p>
          <a:p>
            <a:endParaRPr lang="el-GR" b="1" dirty="0"/>
          </a:p>
          <a:p>
            <a:endParaRPr lang="el-GR" b="1" dirty="0"/>
          </a:p>
          <a:p>
            <a:endParaRPr lang="el-GR" b="1" dirty="0"/>
          </a:p>
          <a:p>
            <a:endParaRPr lang="el-GR" b="1" dirty="0"/>
          </a:p>
          <a:p>
            <a:endParaRPr lang="el-GR" b="1" dirty="0"/>
          </a:p>
          <a:p>
            <a:endParaRPr lang="el-GR" b="1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8BC92E-5E8C-4FAA-AED2-1AEA3A6EDB40}"/>
              </a:ext>
            </a:extLst>
          </p:cNvPr>
          <p:cNvSpPr txBox="1"/>
          <p:nvPr/>
        </p:nvSpPr>
        <p:spPr>
          <a:xfrm>
            <a:off x="7006701" y="767891"/>
            <a:ext cx="4800600" cy="5232202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endParaRPr lang="el-GR" dirty="0">
              <a:hlinkClick r:id="rId3"/>
            </a:endParaRPr>
          </a:p>
          <a:p>
            <a:pPr algn="ctr"/>
            <a:r>
              <a:rPr lang="el-GR" sz="2000" b="1" i="1" dirty="0">
                <a:hlinkClick r:id="rId3"/>
              </a:rPr>
              <a:t>ΠΑΡΑΚΟΛΟΥΘΗΣΤΕ</a:t>
            </a:r>
          </a:p>
          <a:p>
            <a:endParaRPr lang="el-GR" dirty="0">
              <a:hlinkClick r:id="rId3"/>
            </a:endParaRPr>
          </a:p>
          <a:p>
            <a:r>
              <a:rPr lang="el-GR" dirty="0">
                <a:hlinkClick r:id="rId3"/>
              </a:rPr>
              <a:t>https://archive.ert.gr/7310/</a:t>
            </a:r>
            <a:endParaRPr lang="el-GR" dirty="0"/>
          </a:p>
          <a:p>
            <a:endParaRPr lang="el-GR" dirty="0"/>
          </a:p>
          <a:p>
            <a:endParaRPr lang="el-GR" dirty="0"/>
          </a:p>
          <a:p>
            <a:pPr algn="just"/>
            <a:r>
              <a:rPr lang="el-GR" sz="1600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H σειρά «ΤΑ ΛΟΓΙΑ ΤΗΣ ΠΟΛΗΣ»</a:t>
            </a:r>
          </a:p>
          <a:p>
            <a:pPr algn="just"/>
            <a:endParaRPr lang="el-GR" sz="1600" dirty="0">
              <a:solidFill>
                <a:srgbClr val="222222"/>
              </a:solidFill>
              <a:latin typeface="Verdana" panose="020B0604030504040204" pitchFamily="34" charset="0"/>
            </a:endParaRPr>
          </a:p>
          <a:p>
            <a:pPr algn="just"/>
            <a:r>
              <a:rPr lang="el-GR" sz="1600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 παρουσιάζει έργα λογοτεχνών συνδέοντάς τα με έναν τόπο που αναδεικνύεται ή έχει επιδράσει στη λογοτεχνική τους δημιουργία.</a:t>
            </a:r>
          </a:p>
          <a:p>
            <a:pPr algn="just"/>
            <a:endParaRPr lang="el-GR" sz="1600" dirty="0">
              <a:solidFill>
                <a:srgbClr val="222222"/>
              </a:solidFill>
              <a:latin typeface="Verdana" panose="020B0604030504040204" pitchFamily="34" charset="0"/>
            </a:endParaRPr>
          </a:p>
          <a:p>
            <a:pPr algn="just"/>
            <a:endParaRPr lang="el-GR" sz="1600" b="0" i="0" dirty="0">
              <a:solidFill>
                <a:srgbClr val="222222"/>
              </a:solidFill>
              <a:effectLst/>
              <a:latin typeface="Verdana" panose="020B0604030504040204" pitchFamily="34" charset="0"/>
            </a:endParaRPr>
          </a:p>
          <a:p>
            <a:pPr algn="just"/>
            <a:r>
              <a:rPr lang="el-GR" sz="1600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 Το συγκεκριμένο επεισόδιο είναι αφιερωμένο στο ποιητικό έργο του </a:t>
            </a:r>
          </a:p>
          <a:p>
            <a:pPr algn="just"/>
            <a:endParaRPr lang="el-GR" sz="1600" b="0" i="0" dirty="0">
              <a:solidFill>
                <a:srgbClr val="222222"/>
              </a:solidFill>
              <a:effectLst/>
              <a:latin typeface="Verdana" panose="020B0604030504040204" pitchFamily="34" charset="0"/>
            </a:endParaRPr>
          </a:p>
          <a:p>
            <a:pPr algn="just"/>
            <a:r>
              <a:rPr lang="el-GR" sz="1600" b="1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ΜΙΧΑΛΗ ΓΚΑΝΑ</a:t>
            </a:r>
            <a:r>
              <a:rPr lang="el-GR" sz="1600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 και </a:t>
            </a:r>
          </a:p>
          <a:p>
            <a:pPr algn="just"/>
            <a:endParaRPr lang="el-GR" sz="1600" dirty="0">
              <a:solidFill>
                <a:srgbClr val="222222"/>
              </a:solidFill>
              <a:latin typeface="Verdana" panose="020B0604030504040204" pitchFamily="34" charset="0"/>
            </a:endParaRPr>
          </a:p>
          <a:p>
            <a:pPr algn="just"/>
            <a:r>
              <a:rPr lang="el-GR" sz="1600" b="1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την πόλη των Ιωαννίνων</a:t>
            </a:r>
            <a:r>
              <a:rPr lang="el-GR" sz="1600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7986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Μιχάλης Γκανάς">
            <a:extLst>
              <a:ext uri="{FF2B5EF4-FFF2-40B4-BE49-F238E27FC236}">
                <a16:creationId xmlns:a16="http://schemas.microsoft.com/office/drawing/2014/main" id="{C34000BF-5B3C-4039-A195-97E7F8B69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631" y="177553"/>
            <a:ext cx="6045693" cy="655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84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9B5BD9-A459-4ABA-8DA1-D9F062730CCA}"/>
              </a:ext>
            </a:extLst>
          </p:cNvPr>
          <p:cNvSpPr txBox="1"/>
          <p:nvPr/>
        </p:nvSpPr>
        <p:spPr>
          <a:xfrm>
            <a:off x="1378257" y="219268"/>
            <a:ext cx="7366247" cy="6463308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2000" b="1" i="1" dirty="0">
                <a:hlinkClick r:id="rId2"/>
              </a:rPr>
              <a:t>ΠΑΡΑΚΟΛΟΥΘΗΣΤΕ</a:t>
            </a:r>
          </a:p>
          <a:p>
            <a:endParaRPr lang="el-GR" dirty="0">
              <a:hlinkClick r:id="rId2"/>
            </a:endParaRPr>
          </a:p>
          <a:p>
            <a:r>
              <a:rPr lang="el-GR" dirty="0">
                <a:hlinkClick r:id="rId2"/>
              </a:rPr>
              <a:t>https://www.youtube.com/watch?v=aZ9ZRoIpTRY</a:t>
            </a:r>
            <a:endParaRPr lang="el-GR" dirty="0"/>
          </a:p>
          <a:p>
            <a:endParaRPr lang="el-GR" dirty="0"/>
          </a:p>
          <a:p>
            <a:r>
              <a:rPr lang="el-GR" b="0" i="0" dirty="0">
                <a:effectLst/>
                <a:latin typeface="Roboto" panose="02000000000000000000" pitchFamily="2" charset="0"/>
              </a:rPr>
              <a:t>O Χάρης </a:t>
            </a:r>
            <a:r>
              <a:rPr lang="el-GR" b="0" i="0" dirty="0" err="1">
                <a:effectLst/>
                <a:latin typeface="Roboto" panose="02000000000000000000" pitchFamily="2" charset="0"/>
              </a:rPr>
              <a:t>απο</a:t>
            </a:r>
            <a:r>
              <a:rPr lang="el-GR" b="0" i="0" dirty="0">
                <a:effectLst/>
                <a:latin typeface="Roboto" panose="02000000000000000000" pitchFamily="2" charset="0"/>
              </a:rPr>
              <a:t> τους Χάρης και </a:t>
            </a:r>
            <a:r>
              <a:rPr lang="el-GR" b="0" i="0" dirty="0" err="1">
                <a:effectLst/>
                <a:latin typeface="Roboto" panose="02000000000000000000" pitchFamily="2" charset="0"/>
              </a:rPr>
              <a:t>Πανος</a:t>
            </a:r>
            <a:r>
              <a:rPr lang="el-GR" b="0" i="0" dirty="0">
                <a:effectLst/>
                <a:latin typeface="Roboto" panose="02000000000000000000" pitchFamily="2" charset="0"/>
              </a:rPr>
              <a:t> </a:t>
            </a:r>
            <a:r>
              <a:rPr lang="el-GR" b="0" i="0" dirty="0" err="1">
                <a:effectLst/>
                <a:latin typeface="Roboto" panose="02000000000000000000" pitchFamily="2" charset="0"/>
              </a:rPr>
              <a:t>Κατσιμίχα</a:t>
            </a:r>
            <a:r>
              <a:rPr lang="el-GR" b="0" i="0" dirty="0">
                <a:effectLst/>
                <a:latin typeface="Roboto" panose="02000000000000000000" pitchFamily="2" charset="0"/>
              </a:rPr>
              <a:t> στο Γυάλινα Γιάννενα</a:t>
            </a:r>
          </a:p>
          <a:p>
            <a:endParaRPr lang="el-GR" b="0" i="0" dirty="0">
              <a:solidFill>
                <a:srgbClr val="030303"/>
              </a:solidFill>
              <a:effectLst/>
              <a:latin typeface="Roboto" panose="02000000000000000000" pitchFamily="2" charset="0"/>
            </a:endParaRPr>
          </a:p>
          <a:p>
            <a:r>
              <a:rPr lang="el-GR" b="0" i="0" dirty="0">
                <a:solidFill>
                  <a:srgbClr val="030303"/>
                </a:solidFill>
                <a:effectLst/>
                <a:latin typeface="Roboto" panose="02000000000000000000" pitchFamily="2" charset="0"/>
              </a:rPr>
              <a:t>O Χάρης από τους Χάρης και </a:t>
            </a:r>
            <a:r>
              <a:rPr lang="el-GR" b="0" i="0" dirty="0" err="1">
                <a:solidFill>
                  <a:srgbClr val="030303"/>
                </a:solidFill>
                <a:effectLst/>
                <a:latin typeface="Roboto" panose="02000000000000000000" pitchFamily="2" charset="0"/>
              </a:rPr>
              <a:t>Πανος</a:t>
            </a:r>
            <a:r>
              <a:rPr lang="el-GR" b="0" i="0" dirty="0">
                <a:solidFill>
                  <a:srgbClr val="03030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l-GR" b="0" i="0" dirty="0" err="1">
                <a:solidFill>
                  <a:srgbClr val="030303"/>
                </a:solidFill>
                <a:effectLst/>
                <a:latin typeface="Roboto" panose="02000000000000000000" pitchFamily="2" charset="0"/>
              </a:rPr>
              <a:t>Κατσιμίχα</a:t>
            </a:r>
            <a:r>
              <a:rPr lang="el-GR" b="0" i="0" dirty="0">
                <a:solidFill>
                  <a:srgbClr val="030303"/>
                </a:solidFill>
                <a:effectLst/>
                <a:latin typeface="Roboto" panose="02000000000000000000" pitchFamily="2" charset="0"/>
              </a:rPr>
              <a:t> </a:t>
            </a:r>
          </a:p>
          <a:p>
            <a:endParaRPr lang="el-GR" b="0" i="0" dirty="0">
              <a:solidFill>
                <a:srgbClr val="030303"/>
              </a:solidFill>
              <a:effectLst/>
              <a:latin typeface="Roboto" panose="02000000000000000000" pitchFamily="2" charset="0"/>
            </a:endParaRPr>
          </a:p>
          <a:p>
            <a:r>
              <a:rPr lang="el-GR" b="1" i="0" dirty="0">
                <a:solidFill>
                  <a:srgbClr val="030303"/>
                </a:solidFill>
                <a:effectLst/>
                <a:latin typeface="Roboto" panose="02000000000000000000" pitchFamily="2" charset="0"/>
              </a:rPr>
              <a:t>αφηγείται </a:t>
            </a:r>
          </a:p>
          <a:p>
            <a:endParaRPr lang="el-GR" dirty="0">
              <a:solidFill>
                <a:srgbClr val="030303"/>
              </a:solidFill>
              <a:latin typeface="Roboto" panose="02000000000000000000" pitchFamily="2" charset="0"/>
            </a:endParaRPr>
          </a:p>
          <a:p>
            <a:r>
              <a:rPr lang="el-GR" b="0" i="0" dirty="0">
                <a:solidFill>
                  <a:srgbClr val="030303"/>
                </a:solidFill>
                <a:effectLst/>
                <a:latin typeface="Roboto" panose="02000000000000000000" pitchFamily="2" charset="0"/>
              </a:rPr>
              <a:t>το Γυάλινα Γιάννενα από την ποίηση του Μιχάλη Γκανά</a:t>
            </a:r>
          </a:p>
          <a:p>
            <a:endParaRPr lang="el-GR" dirty="0">
              <a:solidFill>
                <a:srgbClr val="030303"/>
              </a:solidFill>
              <a:latin typeface="Roboto" panose="02000000000000000000" pitchFamily="2" charset="0"/>
            </a:endParaRPr>
          </a:p>
          <a:p>
            <a:r>
              <a:rPr lang="el-GR" b="0" i="0" dirty="0">
                <a:solidFill>
                  <a:srgbClr val="030303"/>
                </a:solidFill>
                <a:effectLst/>
                <a:latin typeface="Roboto" panose="02000000000000000000" pitchFamily="2" charset="0"/>
              </a:rPr>
              <a:t> με την μουσική υπόκρουση του τραγουδιού ''πήγαινα το δρόμο, δρόμο" σε εκτέλεση του </a:t>
            </a:r>
            <a:r>
              <a:rPr lang="el-GR" b="0" i="0" dirty="0" err="1">
                <a:solidFill>
                  <a:srgbClr val="030303"/>
                </a:solidFill>
                <a:effectLst/>
                <a:latin typeface="Roboto" panose="02000000000000000000" pitchFamily="2" charset="0"/>
              </a:rPr>
              <a:t>Σέα</a:t>
            </a:r>
            <a:r>
              <a:rPr lang="el-GR" b="0" i="0" dirty="0">
                <a:solidFill>
                  <a:srgbClr val="030303"/>
                </a:solidFill>
                <a:effectLst/>
                <a:latin typeface="Roboto" panose="02000000000000000000" pitchFamily="2" charset="0"/>
              </a:rPr>
              <a:t> Γκίκα.</a:t>
            </a:r>
          </a:p>
          <a:p>
            <a:endParaRPr lang="el-GR" dirty="0">
              <a:solidFill>
                <a:srgbClr val="030303"/>
              </a:solidFill>
              <a:latin typeface="Roboto" panose="02000000000000000000" pitchFamily="2" charset="0"/>
            </a:endParaRPr>
          </a:p>
          <a:p>
            <a:endParaRPr lang="el-GR" b="0" i="0" dirty="0">
              <a:solidFill>
                <a:srgbClr val="030303"/>
              </a:solidFill>
              <a:effectLst/>
              <a:latin typeface="Roboto" panose="02000000000000000000" pitchFamily="2" charset="0"/>
            </a:endParaRPr>
          </a:p>
          <a:p>
            <a:endParaRPr lang="el-GR" dirty="0">
              <a:solidFill>
                <a:srgbClr val="030303"/>
              </a:solidFill>
              <a:latin typeface="Roboto" panose="02000000000000000000" pitchFamily="2" charset="0"/>
            </a:endParaRPr>
          </a:p>
          <a:p>
            <a:r>
              <a:rPr lang="en-US" dirty="0">
                <a:hlinkClick r:id="rId3"/>
              </a:rPr>
              <a:t>https://www.youtube.com/watch?v=AVZOP-5eJ4s</a:t>
            </a:r>
            <a:endParaRPr lang="el-GR" dirty="0"/>
          </a:p>
          <a:p>
            <a:endParaRPr lang="el-GR" dirty="0">
              <a:solidFill>
                <a:srgbClr val="030303"/>
              </a:solidFill>
              <a:latin typeface="Roboto" panose="02000000000000000000" pitchFamily="2" charset="0"/>
            </a:endParaRPr>
          </a:p>
          <a:p>
            <a:endParaRPr lang="el-GR" dirty="0">
              <a:solidFill>
                <a:srgbClr val="030303"/>
              </a:solidFill>
              <a:latin typeface="Roboto" panose="02000000000000000000" pitchFamily="2" charset="0"/>
            </a:endParaRPr>
          </a:p>
          <a:p>
            <a:r>
              <a:rPr lang="el-GR" b="0" i="0" dirty="0">
                <a:effectLst/>
                <a:latin typeface="Roboto" panose="02000000000000000000" pitchFamily="2" charset="0"/>
              </a:rPr>
              <a:t>Γυάλινα Γιάννενα </a:t>
            </a:r>
            <a:r>
              <a:rPr lang="el-GR" b="0" i="0" dirty="0" err="1">
                <a:effectLst/>
                <a:latin typeface="Roboto" panose="02000000000000000000" pitchFamily="2" charset="0"/>
              </a:rPr>
              <a:t>Moodle</a:t>
            </a:r>
            <a:r>
              <a:rPr lang="el-GR" b="0" i="0" dirty="0">
                <a:effectLst/>
                <a:latin typeface="Roboto" panose="02000000000000000000" pitchFamily="2" charset="0"/>
              </a:rPr>
              <a:t> 2014 - 2015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9546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85750E-54E2-4B4E-B433-D7A571C34727}"/>
              </a:ext>
            </a:extLst>
          </p:cNvPr>
          <p:cNvSpPr txBox="1"/>
          <p:nvPr/>
        </p:nvSpPr>
        <p:spPr>
          <a:xfrm>
            <a:off x="6412639" y="412785"/>
            <a:ext cx="5359893" cy="5632311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l-GR" sz="2000" b="1" i="1" u="sng" dirty="0">
                <a:solidFill>
                  <a:srgbClr val="333333"/>
                </a:solidFill>
                <a:effectLst/>
                <a:latin typeface="Lucida Grande"/>
              </a:rPr>
              <a:t>ΕΡΜΗΝΕΥΤΙΚΑ</a:t>
            </a:r>
          </a:p>
          <a:p>
            <a:pPr algn="just"/>
            <a:endParaRPr lang="el-GR" dirty="0">
              <a:solidFill>
                <a:srgbClr val="333333"/>
              </a:solidFill>
              <a:latin typeface="Lucida Grande"/>
            </a:endParaRPr>
          </a:p>
          <a:p>
            <a:pPr algn="ctr"/>
            <a:r>
              <a:rPr lang="el-GR" b="1" i="0" dirty="0">
                <a:solidFill>
                  <a:srgbClr val="FF00FF"/>
                </a:solidFill>
                <a:effectLst/>
                <a:latin typeface="Lucida Grande"/>
              </a:rPr>
              <a:t>Α΄ Ενότητα </a:t>
            </a:r>
            <a:r>
              <a:rPr lang="el-GR" b="1" i="0" dirty="0">
                <a:solidFill>
                  <a:srgbClr val="333333"/>
                </a:solidFill>
                <a:effectLst/>
                <a:latin typeface="Lucida Grande"/>
              </a:rPr>
              <a:t>(</a:t>
            </a:r>
            <a:r>
              <a:rPr lang="el-GR" b="1" i="0" dirty="0" err="1">
                <a:solidFill>
                  <a:srgbClr val="333333"/>
                </a:solidFill>
                <a:effectLst/>
                <a:latin typeface="Lucida Grande"/>
              </a:rPr>
              <a:t>α΄στροφή</a:t>
            </a:r>
            <a:r>
              <a:rPr lang="el-GR" b="1" i="0" dirty="0">
                <a:solidFill>
                  <a:srgbClr val="333333"/>
                </a:solidFill>
                <a:effectLst/>
                <a:latin typeface="Lucida Grande"/>
              </a:rPr>
              <a:t>): </a:t>
            </a:r>
          </a:p>
          <a:p>
            <a:pPr algn="just"/>
            <a:endParaRPr lang="el-GR" dirty="0">
              <a:solidFill>
                <a:srgbClr val="333333"/>
              </a:solidFill>
              <a:latin typeface="Lucida Grande"/>
            </a:endParaRPr>
          </a:p>
          <a:p>
            <a:pPr algn="just"/>
            <a:r>
              <a:rPr lang="el-GR" b="0" i="0" dirty="0">
                <a:solidFill>
                  <a:srgbClr val="333333"/>
                </a:solidFill>
                <a:effectLst/>
                <a:latin typeface="Lucida Grande"/>
              </a:rPr>
              <a:t>Χάραμα στην Ήπειρο</a:t>
            </a:r>
          </a:p>
          <a:p>
            <a:pPr algn="just"/>
            <a:endParaRPr lang="el-GR" b="0" i="0" dirty="0">
              <a:solidFill>
                <a:srgbClr val="333333"/>
              </a:solidFill>
              <a:effectLst/>
              <a:latin typeface="Lucida Grande"/>
            </a:endParaRPr>
          </a:p>
          <a:p>
            <a:pPr algn="just"/>
            <a:r>
              <a:rPr lang="el-GR" i="1" dirty="0">
                <a:solidFill>
                  <a:srgbClr val="00B0F0"/>
                </a:solidFill>
                <a:latin typeface="Lucida Grande"/>
              </a:rPr>
              <a:t>Έντονη συναισθηματική φόρτιση του δημιουργού</a:t>
            </a:r>
          </a:p>
          <a:p>
            <a:pPr algn="just"/>
            <a:endParaRPr lang="el-GR" b="0" i="0" dirty="0">
              <a:solidFill>
                <a:srgbClr val="333333"/>
              </a:solidFill>
              <a:effectLst/>
              <a:latin typeface="Lucida Grande"/>
            </a:endParaRPr>
          </a:p>
          <a:p>
            <a:pPr algn="just"/>
            <a:endParaRPr lang="el-GR" b="0" i="0" dirty="0">
              <a:solidFill>
                <a:srgbClr val="333333"/>
              </a:solidFill>
              <a:effectLst/>
              <a:latin typeface="Lucida Grande"/>
            </a:endParaRPr>
          </a:p>
          <a:p>
            <a:pPr algn="just"/>
            <a:endParaRPr lang="el-GR" dirty="0">
              <a:solidFill>
                <a:srgbClr val="333333"/>
              </a:solidFill>
              <a:latin typeface="Lucida Grande"/>
            </a:endParaRPr>
          </a:p>
          <a:p>
            <a:pPr algn="just"/>
            <a:endParaRPr lang="el-GR" b="0" i="0" dirty="0">
              <a:solidFill>
                <a:srgbClr val="333333"/>
              </a:solidFill>
              <a:effectLst/>
              <a:latin typeface="Lucida Grande"/>
            </a:endParaRPr>
          </a:p>
          <a:p>
            <a:pPr algn="ctr"/>
            <a:endParaRPr lang="el-GR" b="0" i="0" dirty="0">
              <a:solidFill>
                <a:srgbClr val="333333"/>
              </a:solidFill>
              <a:effectLst/>
              <a:latin typeface="Lucida Grande"/>
            </a:endParaRPr>
          </a:p>
          <a:p>
            <a:pPr algn="ctr"/>
            <a:r>
              <a:rPr lang="el-GR" b="1" i="0" dirty="0">
                <a:solidFill>
                  <a:srgbClr val="FF00FF"/>
                </a:solidFill>
                <a:effectLst/>
                <a:latin typeface="Lucida Grande"/>
              </a:rPr>
              <a:t>Β΄ Ενότητα </a:t>
            </a:r>
            <a:r>
              <a:rPr lang="el-GR" b="1" i="0" dirty="0">
                <a:solidFill>
                  <a:srgbClr val="333333"/>
                </a:solidFill>
                <a:effectLst/>
                <a:latin typeface="Lucida Grande"/>
              </a:rPr>
              <a:t>(</a:t>
            </a:r>
            <a:r>
              <a:rPr lang="el-GR" b="1" i="0" dirty="0" err="1">
                <a:solidFill>
                  <a:srgbClr val="333333"/>
                </a:solidFill>
                <a:effectLst/>
                <a:latin typeface="Lucida Grande"/>
              </a:rPr>
              <a:t>β΄στροφή</a:t>
            </a:r>
            <a:r>
              <a:rPr lang="el-GR" b="1" i="0" dirty="0">
                <a:solidFill>
                  <a:srgbClr val="333333"/>
                </a:solidFill>
                <a:effectLst/>
                <a:latin typeface="Lucida Grande"/>
              </a:rPr>
              <a:t>): </a:t>
            </a:r>
          </a:p>
          <a:p>
            <a:pPr algn="just"/>
            <a:endParaRPr lang="el-GR" dirty="0">
              <a:solidFill>
                <a:srgbClr val="333333"/>
              </a:solidFill>
              <a:latin typeface="Lucida Grande"/>
            </a:endParaRPr>
          </a:p>
          <a:p>
            <a:pPr algn="just"/>
            <a:r>
              <a:rPr lang="el-GR" b="0" i="0" dirty="0">
                <a:solidFill>
                  <a:srgbClr val="333333"/>
                </a:solidFill>
                <a:effectLst/>
                <a:latin typeface="Lucida Grande"/>
              </a:rPr>
              <a:t>Ο ποιητής αναγνωρίζει τα «γυάλινα Γιάννινα»</a:t>
            </a:r>
          </a:p>
          <a:p>
            <a:pPr algn="just"/>
            <a:endParaRPr lang="el-GR" dirty="0">
              <a:solidFill>
                <a:srgbClr val="333333"/>
              </a:solidFill>
              <a:latin typeface="Lucida Grande"/>
            </a:endParaRPr>
          </a:p>
          <a:p>
            <a:pPr algn="just"/>
            <a:endParaRPr lang="el-GR" b="0" i="0" dirty="0">
              <a:solidFill>
                <a:srgbClr val="333333"/>
              </a:solidFill>
              <a:effectLst/>
              <a:latin typeface="Lucida Grande"/>
            </a:endParaRPr>
          </a:p>
          <a:p>
            <a:pPr algn="just"/>
            <a:r>
              <a:rPr lang="el-GR" i="1" dirty="0">
                <a:solidFill>
                  <a:srgbClr val="00B0F0"/>
                </a:solidFill>
                <a:latin typeface="Lucida Grande"/>
              </a:rPr>
              <a:t>Αλλαγή διάθεσης-παιδικές μνήμες-ιστορία πόλης-επαγγελματικές δραστηριότητες</a:t>
            </a:r>
          </a:p>
          <a:p>
            <a:pPr algn="just"/>
            <a:endParaRPr lang="el-GR" b="0" i="0" dirty="0">
              <a:solidFill>
                <a:srgbClr val="333333"/>
              </a:solidFill>
              <a:effectLst/>
              <a:latin typeface="Lucida Grande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F1E107-F861-45DB-BDF4-7EC775022A0C}"/>
              </a:ext>
            </a:extLst>
          </p:cNvPr>
          <p:cNvSpPr txBox="1"/>
          <p:nvPr/>
        </p:nvSpPr>
        <p:spPr>
          <a:xfrm>
            <a:off x="452757" y="412785"/>
            <a:ext cx="4305674" cy="5663089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/>
            <a:endParaRPr lang="el-GR" sz="1600" b="1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algn="ctr"/>
            <a:r>
              <a:rPr lang="el-GR" sz="1600" b="1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Γυάλινα Γιάννινα</a:t>
            </a:r>
          </a:p>
          <a:p>
            <a:pPr algn="just"/>
            <a:endParaRPr lang="el-GR" sz="16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just"/>
            <a:endParaRPr lang="el-GR" sz="1600" b="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algn="just"/>
            <a:r>
              <a:rPr lang="el-GR" sz="16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Χάραζε ο τόπος με βουνά πολλά</a:t>
            </a:r>
          </a:p>
          <a:p>
            <a:pPr algn="just"/>
            <a:r>
              <a:rPr lang="el-GR" sz="16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κι ανάτελλε τα ζωντανά του,</a:t>
            </a:r>
          </a:p>
          <a:p>
            <a:pPr algn="just"/>
            <a:r>
              <a:rPr lang="el-GR" sz="16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καλούς ανθρώπους και κακούς, νυφίτσες,</a:t>
            </a:r>
          </a:p>
          <a:p>
            <a:pPr algn="just"/>
            <a:r>
              <a:rPr lang="el-GR" sz="16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αλεπούδες, μια λίμνη ως κόρην</a:t>
            </a:r>
          </a:p>
          <a:p>
            <a:pPr algn="just"/>
            <a:r>
              <a:rPr lang="el-GR" sz="16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οφθαλμού και κάστρα πατημένα.</a:t>
            </a:r>
          </a:p>
          <a:p>
            <a:pPr algn="just"/>
            <a:endParaRPr lang="el-GR" sz="1600" b="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algn="just"/>
            <a:br>
              <a:rPr lang="el-GR" sz="1600" dirty="0"/>
            </a:br>
            <a:r>
              <a:rPr lang="el-GR" sz="16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Θα ’ναι τα Γιάννενα, ψιθύρισα,</a:t>
            </a:r>
          </a:p>
          <a:p>
            <a:pPr algn="just"/>
            <a:r>
              <a:rPr lang="el-GR" sz="16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στο χιόνι και στον άγριο καιρό</a:t>
            </a:r>
          </a:p>
          <a:p>
            <a:pPr algn="just"/>
            <a:r>
              <a:rPr lang="el-GR" sz="16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γυάλινα και μαλαματένια.</a:t>
            </a:r>
          </a:p>
          <a:p>
            <a:pPr algn="just"/>
            <a:r>
              <a:rPr lang="el-GR" sz="16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Κι όσο πήγαινε η μέρα,</a:t>
            </a:r>
          </a:p>
          <a:p>
            <a:pPr algn="just"/>
            <a:r>
              <a:rPr lang="el-GR" sz="16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σαν το βαπόρι σε καλά νερά,</a:t>
            </a:r>
          </a:p>
          <a:p>
            <a:pPr algn="just"/>
            <a:r>
              <a:rPr lang="el-GR" sz="16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είδα και μιναρέδες κι άκουσα</a:t>
            </a:r>
          </a:p>
          <a:p>
            <a:pPr algn="just"/>
            <a:r>
              <a:rPr lang="el-GR" sz="16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τα μπακίρια να βελάζουν.</a:t>
            </a:r>
          </a:p>
          <a:p>
            <a:pPr algn="just"/>
            <a:endParaRPr lang="el-GR" sz="1600" b="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algn="r"/>
            <a:endParaRPr lang="el-GR" sz="16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r"/>
            <a:r>
              <a:rPr lang="el-GR" sz="1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Μ. Γκανάς, </a:t>
            </a:r>
            <a:r>
              <a:rPr lang="el-GR" sz="1400" b="1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Γυάλινα Γιάννινα</a:t>
            </a:r>
            <a:r>
              <a:rPr lang="el-GR" sz="1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Καστανιώτης</a:t>
            </a:r>
          </a:p>
          <a:p>
            <a:pPr algn="r"/>
            <a:endParaRPr lang="el-GR" sz="14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59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432DD21-656C-4C33-9C6D-174E7197D21D}"/>
              </a:ext>
            </a:extLst>
          </p:cNvPr>
          <p:cNvSpPr txBox="1"/>
          <p:nvPr/>
        </p:nvSpPr>
        <p:spPr>
          <a:xfrm>
            <a:off x="597022" y="474345"/>
            <a:ext cx="6656034" cy="590931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just"/>
            <a:endParaRPr lang="el-GR" b="1" i="0" dirty="0">
              <a:solidFill>
                <a:srgbClr val="333333"/>
              </a:solidFill>
              <a:effectLst/>
              <a:latin typeface="Lucida Grande"/>
            </a:endParaRPr>
          </a:p>
          <a:p>
            <a:pPr algn="ctr"/>
            <a:r>
              <a:rPr lang="el-GR" b="1" i="0" dirty="0">
                <a:solidFill>
                  <a:srgbClr val="333333"/>
                </a:solidFill>
                <a:effectLst/>
                <a:latin typeface="Lucida Grande"/>
              </a:rPr>
              <a:t>Χαρακτηριστικά που κατατάσσουν το ποίημα στη </a:t>
            </a:r>
            <a:r>
              <a:rPr lang="el-GR" b="1" i="0" u="sng" dirty="0">
                <a:solidFill>
                  <a:srgbClr val="333333"/>
                </a:solidFill>
                <a:effectLst/>
                <a:latin typeface="Lucida Grande"/>
              </a:rPr>
              <a:t>νεωτερική ποίηση:</a:t>
            </a:r>
          </a:p>
          <a:p>
            <a:pPr algn="just"/>
            <a:endParaRPr lang="el-GR" b="0" i="0" u="sng" dirty="0">
              <a:solidFill>
                <a:srgbClr val="333333"/>
              </a:solidFill>
              <a:effectLst/>
              <a:latin typeface="Lucida Grande"/>
            </a:endParaRPr>
          </a:p>
          <a:p>
            <a:pPr algn="just"/>
            <a:r>
              <a:rPr lang="el-GR" b="1" i="0" dirty="0">
                <a:solidFill>
                  <a:srgbClr val="333333"/>
                </a:solidFill>
                <a:effectLst/>
                <a:latin typeface="Lucida Grande"/>
              </a:rPr>
              <a:t>1. </a:t>
            </a:r>
            <a:r>
              <a:rPr lang="el-GR" b="0" i="1" dirty="0">
                <a:solidFill>
                  <a:srgbClr val="FF0000"/>
                </a:solidFill>
                <a:effectLst/>
                <a:latin typeface="Lucida Grande"/>
              </a:rPr>
              <a:t>Ελεύθερος στίχος: </a:t>
            </a:r>
            <a:r>
              <a:rPr lang="el-GR" b="0" i="0" dirty="0">
                <a:solidFill>
                  <a:srgbClr val="333333"/>
                </a:solidFill>
                <a:effectLst/>
                <a:latin typeface="Lucida Grande"/>
              </a:rPr>
              <a:t>στο ποίημα δεν υπάρχει ομοιοκαταληξία, ούτε ορισμένος αριθμός συλλαβών σε κάθε στίχο, και οι στροφές δεν έχουν συγκεκριμένο αριθμό στίχων.</a:t>
            </a:r>
          </a:p>
          <a:p>
            <a:pPr algn="just"/>
            <a:endParaRPr lang="el-GR" b="0" i="0" dirty="0">
              <a:solidFill>
                <a:srgbClr val="333333"/>
              </a:solidFill>
              <a:effectLst/>
              <a:latin typeface="Lucida Grande"/>
            </a:endParaRPr>
          </a:p>
          <a:p>
            <a:pPr algn="just"/>
            <a:r>
              <a:rPr lang="el-GR" b="1" i="0" dirty="0">
                <a:solidFill>
                  <a:srgbClr val="333333"/>
                </a:solidFill>
                <a:effectLst/>
                <a:latin typeface="Lucida Grande"/>
              </a:rPr>
              <a:t>2. </a:t>
            </a:r>
            <a:r>
              <a:rPr lang="el-GR" b="0" i="1" dirty="0">
                <a:solidFill>
                  <a:srgbClr val="FF0000"/>
                </a:solidFill>
                <a:effectLst/>
                <a:latin typeface="Lucida Grande"/>
              </a:rPr>
              <a:t>Ύφος</a:t>
            </a:r>
            <a:r>
              <a:rPr lang="el-GR" b="0" i="0" dirty="0">
                <a:solidFill>
                  <a:srgbClr val="333333"/>
                </a:solidFill>
                <a:effectLst/>
                <a:latin typeface="Lucida Grande"/>
              </a:rPr>
              <a:t> πεζολογικό, πολύ κοντά στον καθημερινό λόγο:</a:t>
            </a:r>
          </a:p>
          <a:p>
            <a:pPr algn="just"/>
            <a:r>
              <a:rPr lang="el-GR" b="0" i="0" dirty="0">
                <a:solidFill>
                  <a:srgbClr val="333333"/>
                </a:solidFill>
                <a:effectLst/>
                <a:latin typeface="Lucida Grande"/>
              </a:rPr>
              <a:t>π.χ. «Κι όσο πήγαινε η μέρα… βελάζουν», «Θα ΄ναι τα Γιάννενα,</a:t>
            </a:r>
          </a:p>
          <a:p>
            <a:pPr algn="just"/>
            <a:r>
              <a:rPr lang="el-GR" b="0" i="0" dirty="0">
                <a:solidFill>
                  <a:srgbClr val="333333"/>
                </a:solidFill>
                <a:effectLst/>
                <a:latin typeface="Lucida Grande"/>
              </a:rPr>
              <a:t>ψιθύρισα»</a:t>
            </a:r>
          </a:p>
          <a:p>
            <a:pPr algn="just"/>
            <a:endParaRPr lang="el-GR" b="0" i="0" dirty="0">
              <a:solidFill>
                <a:srgbClr val="333333"/>
              </a:solidFill>
              <a:effectLst/>
              <a:latin typeface="Lucida Grande"/>
            </a:endParaRPr>
          </a:p>
          <a:p>
            <a:pPr algn="just"/>
            <a:r>
              <a:rPr lang="el-GR" b="1" i="0" dirty="0">
                <a:solidFill>
                  <a:srgbClr val="333333"/>
                </a:solidFill>
                <a:effectLst/>
                <a:latin typeface="Lucida Grande"/>
              </a:rPr>
              <a:t>3. </a:t>
            </a:r>
            <a:r>
              <a:rPr lang="el-GR" b="0" i="1" dirty="0">
                <a:solidFill>
                  <a:srgbClr val="FF0000"/>
                </a:solidFill>
                <a:effectLst/>
                <a:latin typeface="Lucida Grande"/>
              </a:rPr>
              <a:t>Εκφραστική τόλμη:</a:t>
            </a:r>
          </a:p>
          <a:p>
            <a:pPr algn="just"/>
            <a:r>
              <a:rPr lang="el-GR" b="0" i="0" dirty="0">
                <a:solidFill>
                  <a:srgbClr val="333333"/>
                </a:solidFill>
                <a:effectLst/>
                <a:latin typeface="Lucida Grande"/>
              </a:rPr>
              <a:t>«τα μπακίρια να βελάζουν»</a:t>
            </a:r>
          </a:p>
          <a:p>
            <a:pPr algn="just"/>
            <a:endParaRPr lang="el-GR" b="0" i="0" dirty="0">
              <a:solidFill>
                <a:srgbClr val="333333"/>
              </a:solidFill>
              <a:effectLst/>
              <a:latin typeface="Lucida Grande"/>
            </a:endParaRPr>
          </a:p>
          <a:p>
            <a:pPr algn="just"/>
            <a:r>
              <a:rPr lang="el-GR" b="1" i="0" dirty="0">
                <a:solidFill>
                  <a:srgbClr val="333333"/>
                </a:solidFill>
                <a:effectLst/>
                <a:latin typeface="Lucida Grande"/>
              </a:rPr>
              <a:t>4. </a:t>
            </a:r>
            <a:r>
              <a:rPr lang="el-GR" b="0" i="1" dirty="0" err="1">
                <a:solidFill>
                  <a:srgbClr val="FF0000"/>
                </a:solidFill>
                <a:effectLst/>
                <a:latin typeface="Lucida Grande"/>
              </a:rPr>
              <a:t>Κρυπτικότητα</a:t>
            </a:r>
            <a:r>
              <a:rPr lang="el-GR" b="0" i="0" dirty="0">
                <a:solidFill>
                  <a:srgbClr val="333333"/>
                </a:solidFill>
                <a:effectLst/>
                <a:latin typeface="Lucida Grande"/>
              </a:rPr>
              <a:t> στο μήνυμα του ποιήματος:</a:t>
            </a:r>
          </a:p>
          <a:p>
            <a:pPr algn="just"/>
            <a:endParaRPr lang="el-GR" b="0" i="0" dirty="0">
              <a:solidFill>
                <a:srgbClr val="333333"/>
              </a:solidFill>
              <a:effectLst/>
              <a:latin typeface="Lucida Grande"/>
            </a:endParaRPr>
          </a:p>
          <a:p>
            <a:pPr algn="just"/>
            <a:r>
              <a:rPr lang="el-GR" b="1" i="0" dirty="0">
                <a:solidFill>
                  <a:srgbClr val="333333"/>
                </a:solidFill>
                <a:effectLst/>
                <a:latin typeface="Lucida Grande"/>
              </a:rPr>
              <a:t>π.χ. </a:t>
            </a:r>
            <a:r>
              <a:rPr lang="el-GR" b="0" i="0" dirty="0">
                <a:solidFill>
                  <a:srgbClr val="333333"/>
                </a:solidFill>
                <a:effectLst/>
                <a:latin typeface="Lucida Grande"/>
              </a:rPr>
              <a:t>«καλούς ανθρώπους…πατημένα» </a:t>
            </a:r>
          </a:p>
          <a:p>
            <a:pPr algn="just"/>
            <a:endParaRPr lang="el-GR" dirty="0">
              <a:solidFill>
                <a:srgbClr val="333333"/>
              </a:solidFill>
              <a:latin typeface="Lucida Grande"/>
            </a:endParaRPr>
          </a:p>
          <a:p>
            <a:pPr algn="just"/>
            <a:r>
              <a:rPr lang="el-GR" b="0" i="0" dirty="0">
                <a:solidFill>
                  <a:srgbClr val="333333"/>
                </a:solidFill>
                <a:effectLst/>
                <a:latin typeface="Lucida Grande"/>
              </a:rPr>
              <a:t>(βιωματικές μνήμες εμφυλίου)</a:t>
            </a:r>
          </a:p>
          <a:p>
            <a:pPr algn="just"/>
            <a:endParaRPr lang="el-GR" b="0" i="0" dirty="0">
              <a:solidFill>
                <a:srgbClr val="333333"/>
              </a:solidFill>
              <a:effectLst/>
              <a:latin typeface="Lucida Grand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80FD08-8799-4738-AE65-246DE6EBC2A1}"/>
              </a:ext>
            </a:extLst>
          </p:cNvPr>
          <p:cNvSpPr txBox="1"/>
          <p:nvPr/>
        </p:nvSpPr>
        <p:spPr>
          <a:xfrm>
            <a:off x="8143783" y="412201"/>
            <a:ext cx="3673136" cy="590931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endParaRPr lang="el-GR" dirty="0">
              <a:hlinkClick r:id="rId2"/>
            </a:endParaRPr>
          </a:p>
          <a:p>
            <a:endParaRPr lang="el-GR" dirty="0">
              <a:hlinkClick r:id="rId2"/>
            </a:endParaRPr>
          </a:p>
          <a:p>
            <a:endParaRPr lang="el-GR" dirty="0">
              <a:hlinkClick r:id="rId2"/>
            </a:endParaRPr>
          </a:p>
          <a:p>
            <a:r>
              <a:rPr lang="el-GR" dirty="0">
                <a:hlinkClick r:id="rId2"/>
              </a:rPr>
              <a:t>http://ebooks.edu.gr/ebooks/v/html/8547/4716/Lexiko-Logotechnikon-Oron_Gymnasiou-Lykeiou_html-apli/index12.htm</a:t>
            </a:r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l-GR" b="1" dirty="0"/>
              <a:t>ΛΕΞΙΚΟ ΛΟΓΟΤΕΧΝΙΚΩΝ ΟΡΩΝ</a:t>
            </a:r>
          </a:p>
          <a:p>
            <a:endParaRPr lang="el-GR" b="1" dirty="0"/>
          </a:p>
          <a:p>
            <a:r>
              <a:rPr lang="el-GR" b="1" u="sng" dirty="0"/>
              <a:t>ΝΕΩΤΕΡΙΚΗ ΠΟΙΗΣΗ</a:t>
            </a:r>
          </a:p>
          <a:p>
            <a:endParaRPr lang="el-GR" b="1" dirty="0"/>
          </a:p>
          <a:p>
            <a:endParaRPr lang="el-GR" b="1" dirty="0"/>
          </a:p>
          <a:p>
            <a:endParaRPr lang="el-GR" b="1" dirty="0"/>
          </a:p>
          <a:p>
            <a:endParaRPr lang="el-GR" b="1" dirty="0"/>
          </a:p>
          <a:p>
            <a:endParaRPr lang="el-GR" b="1" dirty="0"/>
          </a:p>
          <a:p>
            <a:endParaRPr lang="el-GR" b="1" dirty="0"/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0164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C83474-585D-4678-8C1D-3988B59939C4}"/>
              </a:ext>
            </a:extLst>
          </p:cNvPr>
          <p:cNvSpPr txBox="1"/>
          <p:nvPr/>
        </p:nvSpPr>
        <p:spPr>
          <a:xfrm>
            <a:off x="712432" y="574336"/>
            <a:ext cx="4383349" cy="6463308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just"/>
            <a:endParaRPr lang="el-GR" b="0" i="0" dirty="0">
              <a:solidFill>
                <a:srgbClr val="333333"/>
              </a:solidFill>
              <a:effectLst/>
              <a:latin typeface="Lucida Grande"/>
            </a:endParaRPr>
          </a:p>
          <a:p>
            <a:pPr algn="just"/>
            <a:endParaRPr lang="el-GR" b="0" i="0" dirty="0">
              <a:solidFill>
                <a:srgbClr val="333333"/>
              </a:solidFill>
              <a:effectLst/>
              <a:latin typeface="Lucida Grande"/>
            </a:endParaRPr>
          </a:p>
          <a:p>
            <a:pPr algn="just"/>
            <a:r>
              <a:rPr lang="el-GR" b="1" i="0" dirty="0">
                <a:solidFill>
                  <a:srgbClr val="0070C0"/>
                </a:solidFill>
                <a:effectLst/>
                <a:latin typeface="Lucida Grande"/>
              </a:rPr>
              <a:t>Οπτική εικόνα: </a:t>
            </a:r>
          </a:p>
          <a:p>
            <a:pPr algn="just"/>
            <a:endParaRPr lang="el-GR" dirty="0">
              <a:solidFill>
                <a:srgbClr val="333333"/>
              </a:solidFill>
              <a:latin typeface="Lucida Grande"/>
            </a:endParaRPr>
          </a:p>
          <a:p>
            <a:pPr algn="just"/>
            <a:endParaRPr lang="el-GR" b="0" i="0" dirty="0">
              <a:solidFill>
                <a:srgbClr val="333333"/>
              </a:solidFill>
              <a:effectLst/>
              <a:latin typeface="Lucida Grande"/>
            </a:endParaRPr>
          </a:p>
          <a:p>
            <a:pPr algn="just"/>
            <a:endParaRPr lang="el-GR" dirty="0">
              <a:solidFill>
                <a:srgbClr val="333333"/>
              </a:solidFill>
              <a:latin typeface="Lucida Grande"/>
            </a:endParaRPr>
          </a:p>
          <a:p>
            <a:pPr algn="just"/>
            <a:endParaRPr lang="el-GR" b="0" i="0" dirty="0">
              <a:solidFill>
                <a:srgbClr val="333333"/>
              </a:solidFill>
              <a:effectLst/>
              <a:latin typeface="Lucida Grande"/>
            </a:endParaRPr>
          </a:p>
          <a:p>
            <a:pPr algn="just"/>
            <a:endParaRPr lang="el-GR" dirty="0">
              <a:solidFill>
                <a:srgbClr val="333333"/>
              </a:solidFill>
              <a:latin typeface="Lucida Grande"/>
            </a:endParaRPr>
          </a:p>
          <a:p>
            <a:pPr algn="just"/>
            <a:r>
              <a:rPr lang="el-GR" b="0" i="1" dirty="0">
                <a:solidFill>
                  <a:srgbClr val="333333"/>
                </a:solidFill>
                <a:effectLst/>
                <a:latin typeface="Lucida Grande"/>
              </a:rPr>
              <a:t>τα χάραμα πίσω από τα βουνά της Ηπείρου</a:t>
            </a:r>
          </a:p>
          <a:p>
            <a:pPr algn="just"/>
            <a:endParaRPr lang="el-GR" b="0" i="1" dirty="0">
              <a:solidFill>
                <a:srgbClr val="333333"/>
              </a:solidFill>
              <a:effectLst/>
              <a:latin typeface="Lucida Grande"/>
            </a:endParaRPr>
          </a:p>
          <a:p>
            <a:pPr algn="just"/>
            <a:endParaRPr lang="el-GR" b="0" i="0" dirty="0">
              <a:solidFill>
                <a:srgbClr val="333333"/>
              </a:solidFill>
              <a:effectLst/>
              <a:latin typeface="Lucida Grande"/>
            </a:endParaRPr>
          </a:p>
          <a:p>
            <a:pPr algn="just"/>
            <a:r>
              <a:rPr lang="el-GR" b="0" i="0" dirty="0">
                <a:solidFill>
                  <a:srgbClr val="333333"/>
                </a:solidFill>
                <a:effectLst/>
                <a:latin typeface="Lucida Grande"/>
              </a:rPr>
              <a:t>«Χάραζε ο τόπος με βουνά πολλά»</a:t>
            </a:r>
          </a:p>
          <a:p>
            <a:pPr algn="just"/>
            <a:endParaRPr lang="el-GR" dirty="0">
              <a:solidFill>
                <a:srgbClr val="333333"/>
              </a:solidFill>
              <a:latin typeface="Lucida Grande"/>
            </a:endParaRPr>
          </a:p>
          <a:p>
            <a:pPr algn="just"/>
            <a:r>
              <a:rPr lang="el-GR" b="0" i="0" dirty="0">
                <a:solidFill>
                  <a:srgbClr val="333333"/>
                </a:solidFill>
                <a:effectLst/>
                <a:latin typeface="Lucida Grande"/>
              </a:rPr>
              <a:t>Το τοπίο περιγράφεται κινηματογραφικά</a:t>
            </a:r>
          </a:p>
          <a:p>
            <a:pPr algn="just"/>
            <a:r>
              <a:rPr lang="el-GR" dirty="0">
                <a:solidFill>
                  <a:srgbClr val="333333"/>
                </a:solidFill>
                <a:latin typeface="Lucida Grande"/>
              </a:rPr>
              <a:t>(μακρινά πλάνα &amp; κοντινή </a:t>
            </a:r>
            <a:r>
              <a:rPr lang="el-GR" dirty="0" err="1">
                <a:solidFill>
                  <a:srgbClr val="333333"/>
                </a:solidFill>
                <a:latin typeface="Lucida Grande"/>
              </a:rPr>
              <a:t>αστίαση</a:t>
            </a:r>
            <a:r>
              <a:rPr lang="el-GR" dirty="0">
                <a:solidFill>
                  <a:srgbClr val="333333"/>
                </a:solidFill>
                <a:latin typeface="Lucida Grande"/>
              </a:rPr>
              <a:t> του φακού)</a:t>
            </a:r>
            <a:endParaRPr lang="el-GR" b="0" i="0" dirty="0">
              <a:solidFill>
                <a:srgbClr val="333333"/>
              </a:solidFill>
              <a:effectLst/>
              <a:latin typeface="Lucida Grande"/>
            </a:endParaRPr>
          </a:p>
          <a:p>
            <a:pPr algn="just"/>
            <a:endParaRPr lang="el-GR" dirty="0">
              <a:solidFill>
                <a:srgbClr val="333333"/>
              </a:solidFill>
              <a:latin typeface="Lucida Grande"/>
            </a:endParaRPr>
          </a:p>
          <a:p>
            <a:pPr algn="just"/>
            <a:endParaRPr lang="el-GR" b="0" i="0" dirty="0">
              <a:solidFill>
                <a:srgbClr val="333333"/>
              </a:solidFill>
              <a:effectLst/>
              <a:latin typeface="Lucida Grande"/>
            </a:endParaRPr>
          </a:p>
          <a:p>
            <a:pPr algn="just"/>
            <a:endParaRPr lang="el-GR" dirty="0">
              <a:solidFill>
                <a:srgbClr val="333333"/>
              </a:solidFill>
              <a:latin typeface="Lucida Grande"/>
            </a:endParaRPr>
          </a:p>
          <a:p>
            <a:pPr algn="just"/>
            <a:endParaRPr lang="el-GR" dirty="0">
              <a:solidFill>
                <a:srgbClr val="333333"/>
              </a:solidFill>
              <a:latin typeface="Lucida Grande"/>
            </a:endParaRPr>
          </a:p>
          <a:p>
            <a:pPr algn="just"/>
            <a:endParaRPr lang="el-GR" dirty="0">
              <a:solidFill>
                <a:srgbClr val="333333"/>
              </a:solidFill>
              <a:latin typeface="Lucida Grande"/>
            </a:endParaRPr>
          </a:p>
          <a:p>
            <a:pPr algn="just"/>
            <a:endParaRPr lang="el-GR" b="0" i="0" dirty="0">
              <a:solidFill>
                <a:srgbClr val="333333"/>
              </a:solidFill>
              <a:effectLst/>
              <a:latin typeface="Lucida Grande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D02EF4-A900-45D0-91A3-81C638C16BE9}"/>
              </a:ext>
            </a:extLst>
          </p:cNvPr>
          <p:cNvSpPr txBox="1"/>
          <p:nvPr/>
        </p:nvSpPr>
        <p:spPr>
          <a:xfrm>
            <a:off x="6942337" y="574336"/>
            <a:ext cx="4472125" cy="5078313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just"/>
            <a:endParaRPr lang="el-GR" b="0" i="0" dirty="0">
              <a:solidFill>
                <a:srgbClr val="333333"/>
              </a:solidFill>
              <a:effectLst/>
              <a:latin typeface="Lucida Grande"/>
            </a:endParaRPr>
          </a:p>
          <a:p>
            <a:pPr algn="just"/>
            <a:endParaRPr lang="el-GR" dirty="0">
              <a:solidFill>
                <a:srgbClr val="333333"/>
              </a:solidFill>
              <a:latin typeface="Lucida Grande"/>
            </a:endParaRPr>
          </a:p>
          <a:p>
            <a:pPr algn="just"/>
            <a:r>
              <a:rPr lang="el-GR" b="1" i="0" dirty="0">
                <a:solidFill>
                  <a:srgbClr val="00B050"/>
                </a:solidFill>
                <a:effectLst/>
                <a:latin typeface="Lucida Grande"/>
              </a:rPr>
              <a:t>Ακουστική εικόνα: </a:t>
            </a:r>
          </a:p>
          <a:p>
            <a:pPr algn="just"/>
            <a:endParaRPr lang="el-GR" dirty="0">
              <a:solidFill>
                <a:srgbClr val="333333"/>
              </a:solidFill>
              <a:latin typeface="Lucida Grande"/>
            </a:endParaRPr>
          </a:p>
          <a:p>
            <a:pPr algn="just"/>
            <a:endParaRPr lang="el-GR" b="0" i="0" dirty="0">
              <a:solidFill>
                <a:srgbClr val="333333"/>
              </a:solidFill>
              <a:effectLst/>
              <a:latin typeface="Lucida Grande"/>
            </a:endParaRPr>
          </a:p>
          <a:p>
            <a:pPr algn="just"/>
            <a:endParaRPr lang="el-GR" dirty="0">
              <a:solidFill>
                <a:srgbClr val="333333"/>
              </a:solidFill>
              <a:latin typeface="Lucida Grande"/>
            </a:endParaRPr>
          </a:p>
          <a:p>
            <a:pPr algn="just"/>
            <a:endParaRPr lang="el-GR" b="0" i="0" dirty="0">
              <a:solidFill>
                <a:srgbClr val="333333"/>
              </a:solidFill>
              <a:effectLst/>
              <a:latin typeface="Lucida Grande"/>
            </a:endParaRPr>
          </a:p>
          <a:p>
            <a:pPr algn="just"/>
            <a:endParaRPr lang="el-GR" dirty="0">
              <a:solidFill>
                <a:srgbClr val="333333"/>
              </a:solidFill>
              <a:latin typeface="Lucida Grande"/>
            </a:endParaRPr>
          </a:p>
          <a:p>
            <a:pPr algn="just"/>
            <a:r>
              <a:rPr lang="el-GR" b="0" i="1" dirty="0">
                <a:solidFill>
                  <a:srgbClr val="333333"/>
                </a:solidFill>
                <a:effectLst/>
                <a:latin typeface="Lucida Grande"/>
              </a:rPr>
              <a:t>το άκουσμα από τα κουδούνια των αιγοπροβάτων της περιοχής </a:t>
            </a:r>
          </a:p>
          <a:p>
            <a:pPr algn="just"/>
            <a:endParaRPr lang="el-GR" b="0" i="0" dirty="0">
              <a:solidFill>
                <a:srgbClr val="333333"/>
              </a:solidFill>
              <a:effectLst/>
              <a:latin typeface="Lucida Grande"/>
            </a:endParaRPr>
          </a:p>
          <a:p>
            <a:pPr algn="just"/>
            <a:endParaRPr lang="el-GR" dirty="0">
              <a:solidFill>
                <a:srgbClr val="333333"/>
              </a:solidFill>
              <a:latin typeface="Lucida Grande"/>
            </a:endParaRPr>
          </a:p>
          <a:p>
            <a:pPr algn="just"/>
            <a:r>
              <a:rPr lang="el-GR" b="0" i="0" dirty="0">
                <a:solidFill>
                  <a:srgbClr val="333333"/>
                </a:solidFill>
                <a:effectLst/>
                <a:latin typeface="Lucida Grande"/>
              </a:rPr>
              <a:t>«άκουσα τα μπακίρια να βελάζουν»</a:t>
            </a:r>
          </a:p>
          <a:p>
            <a:pPr algn="just"/>
            <a:endParaRPr lang="el-GR" dirty="0">
              <a:solidFill>
                <a:srgbClr val="333333"/>
              </a:solidFill>
              <a:latin typeface="Lucida Grande"/>
            </a:endParaRPr>
          </a:p>
          <a:p>
            <a:pPr algn="just"/>
            <a:endParaRPr lang="el-GR" b="0" i="0" dirty="0">
              <a:solidFill>
                <a:srgbClr val="333333"/>
              </a:solidFill>
              <a:effectLst/>
              <a:latin typeface="Lucida Grande"/>
            </a:endParaRPr>
          </a:p>
          <a:p>
            <a:pPr algn="just"/>
            <a:endParaRPr lang="el-GR" b="0" i="0" dirty="0">
              <a:solidFill>
                <a:srgbClr val="333333"/>
              </a:solidFill>
              <a:effectLst/>
              <a:latin typeface="Lucida Grande"/>
            </a:endParaRPr>
          </a:p>
          <a:p>
            <a:pPr algn="just"/>
            <a:endParaRPr lang="el-GR" dirty="0">
              <a:solidFill>
                <a:srgbClr val="333333"/>
              </a:solidFill>
              <a:latin typeface="Lucida Grande"/>
            </a:endParaRPr>
          </a:p>
          <a:p>
            <a:pPr algn="just"/>
            <a:endParaRPr lang="el-GR" b="0" i="0" dirty="0">
              <a:solidFill>
                <a:srgbClr val="333333"/>
              </a:solidFill>
              <a:effectLst/>
              <a:latin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50711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A1934D-9067-4695-82E5-7273D0122A67}"/>
              </a:ext>
            </a:extLst>
          </p:cNvPr>
          <p:cNvSpPr txBox="1"/>
          <p:nvPr/>
        </p:nvSpPr>
        <p:spPr>
          <a:xfrm>
            <a:off x="1129683" y="304345"/>
            <a:ext cx="10136079" cy="6001643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/>
            <a:endParaRPr lang="el-GR" b="1" i="0" dirty="0">
              <a:solidFill>
                <a:srgbClr val="333333"/>
              </a:solidFill>
              <a:effectLst/>
              <a:latin typeface="Lucida Grande"/>
            </a:endParaRPr>
          </a:p>
          <a:p>
            <a:pPr algn="ctr"/>
            <a:r>
              <a:rPr lang="el-GR" b="1" i="0" dirty="0">
                <a:solidFill>
                  <a:srgbClr val="333333"/>
                </a:solidFill>
                <a:effectLst/>
                <a:latin typeface="Lucida Grande"/>
              </a:rPr>
              <a:t>Συναισθήματα ποιητή</a:t>
            </a:r>
          </a:p>
          <a:p>
            <a:pPr algn="ctr"/>
            <a:endParaRPr lang="el-GR" b="0" i="0" dirty="0">
              <a:solidFill>
                <a:srgbClr val="333333"/>
              </a:solidFill>
              <a:effectLst/>
              <a:latin typeface="Lucida Grande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l-GR" b="0" i="0" dirty="0">
                <a:solidFill>
                  <a:srgbClr val="333333"/>
                </a:solidFill>
                <a:effectLst/>
                <a:latin typeface="Lucida Grande"/>
              </a:rPr>
              <a:t>Ο ποιητής είναι δεμένος με την </a:t>
            </a:r>
            <a:r>
              <a:rPr lang="el-GR" b="0" i="0" dirty="0">
                <a:solidFill>
                  <a:srgbClr val="FF00FF"/>
                </a:solidFill>
                <a:effectLst/>
                <a:latin typeface="Lucida Grande"/>
              </a:rPr>
              <a:t>ιδιαίτερη πατρίδα </a:t>
            </a:r>
            <a:r>
              <a:rPr lang="el-GR" b="0" i="0" dirty="0">
                <a:solidFill>
                  <a:srgbClr val="333333"/>
                </a:solidFill>
                <a:effectLst/>
                <a:latin typeface="Lucida Grande"/>
              </a:rPr>
              <a:t>του. </a:t>
            </a:r>
          </a:p>
          <a:p>
            <a:pPr algn="just"/>
            <a:endParaRPr lang="el-GR" dirty="0">
              <a:solidFill>
                <a:srgbClr val="333333"/>
              </a:solidFill>
              <a:latin typeface="Lucida Grande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l-GR" b="0" i="0" dirty="0">
                <a:solidFill>
                  <a:srgbClr val="92D050"/>
                </a:solidFill>
                <a:effectLst/>
                <a:latin typeface="Lucida Grande"/>
              </a:rPr>
              <a:t>Διατηρεί στη μνήμη </a:t>
            </a:r>
            <a:r>
              <a:rPr lang="el-GR" b="0" i="0" dirty="0">
                <a:solidFill>
                  <a:srgbClr val="333333"/>
                </a:solidFill>
                <a:effectLst/>
                <a:latin typeface="Lucida Grande"/>
              </a:rPr>
              <a:t>του τη φυσική ομορφιά, αλλά και τη ζωή και τη μοίρα των ανθρώπων της.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l-GR" dirty="0">
              <a:solidFill>
                <a:srgbClr val="333333"/>
              </a:solidFill>
              <a:latin typeface="Lucida Grande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l-GR" b="0" i="0" dirty="0">
                <a:solidFill>
                  <a:srgbClr val="333333"/>
                </a:solidFill>
                <a:effectLst/>
                <a:latin typeface="Lucida Grande"/>
              </a:rPr>
              <a:t>Τα προσωπικά βιώματα τα </a:t>
            </a:r>
            <a:r>
              <a:rPr lang="el-GR" b="0" i="0" dirty="0">
                <a:solidFill>
                  <a:srgbClr val="FF0000"/>
                </a:solidFill>
                <a:effectLst/>
                <a:latin typeface="Lucida Grande"/>
              </a:rPr>
              <a:t>ξαναζεί</a:t>
            </a:r>
            <a:r>
              <a:rPr lang="el-GR" b="0" i="0" dirty="0">
                <a:solidFill>
                  <a:srgbClr val="333333"/>
                </a:solidFill>
                <a:effectLst/>
                <a:latin typeface="Lucida Grande"/>
              </a:rPr>
              <a:t> σε ένα ταξίδι επιστροφής στη</a:t>
            </a:r>
            <a:br>
              <a:rPr lang="el-GR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el-GR" b="0" i="0" dirty="0">
                <a:solidFill>
                  <a:srgbClr val="333333"/>
                </a:solidFill>
                <a:effectLst/>
                <a:latin typeface="Lucida Grande"/>
              </a:rPr>
              <a:t>γενέθλια γη και νιώθει συγκίνηση η οποία όμως εκφράζεται συγκρατημένα στο</a:t>
            </a:r>
            <a:br>
              <a:rPr lang="el-GR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el-GR" b="0" i="0" dirty="0">
                <a:solidFill>
                  <a:srgbClr val="333333"/>
                </a:solidFill>
                <a:effectLst/>
                <a:latin typeface="Lucida Grande"/>
              </a:rPr>
              <a:t>ποίημα.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l-GR" dirty="0">
              <a:solidFill>
                <a:srgbClr val="333333"/>
              </a:solidFill>
              <a:latin typeface="Lucida Grande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l-GR" b="0" i="0" dirty="0">
                <a:solidFill>
                  <a:srgbClr val="333333"/>
                </a:solidFill>
                <a:effectLst/>
                <a:latin typeface="Lucida Grande"/>
              </a:rPr>
              <a:t>   Οι μνήμες είναι θολές, αφού το ταξίδι πρέπει να έγινε μετά από πολύ</a:t>
            </a:r>
            <a:br>
              <a:rPr lang="el-GR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el-GR" b="0" i="0" dirty="0">
                <a:solidFill>
                  <a:srgbClr val="333333"/>
                </a:solidFill>
                <a:effectLst/>
                <a:latin typeface="Lucida Grande"/>
              </a:rPr>
              <a:t> καιρό. </a:t>
            </a:r>
          </a:p>
          <a:p>
            <a:pPr algn="just"/>
            <a:endParaRPr lang="el-GR" dirty="0">
              <a:solidFill>
                <a:srgbClr val="333333"/>
              </a:solidFill>
              <a:latin typeface="Lucida Grande"/>
            </a:endParaRPr>
          </a:p>
          <a:p>
            <a:pPr algn="ctr"/>
            <a:r>
              <a:rPr lang="el-GR" b="0" i="0" dirty="0">
                <a:solidFill>
                  <a:srgbClr val="333333"/>
                </a:solidFill>
                <a:effectLst/>
                <a:latin typeface="Lucida Grande"/>
              </a:rPr>
              <a:t>«Θα ΄ναι τα Γιάννενα ψιθύρισα». </a:t>
            </a:r>
          </a:p>
          <a:p>
            <a:pPr algn="just"/>
            <a:endParaRPr lang="el-GR" dirty="0">
              <a:solidFill>
                <a:srgbClr val="333333"/>
              </a:solidFill>
              <a:latin typeface="Lucida Grande"/>
            </a:endParaRPr>
          </a:p>
          <a:p>
            <a:pPr algn="ctr"/>
            <a:r>
              <a:rPr lang="el-GR" sz="2000" b="1" i="1" dirty="0">
                <a:solidFill>
                  <a:srgbClr val="0070C0"/>
                </a:solidFill>
                <a:effectLst/>
                <a:latin typeface="Lucida Grande"/>
              </a:rPr>
              <a:t>Ο </a:t>
            </a:r>
            <a:r>
              <a:rPr lang="el-GR" sz="2000" b="1" i="1" u="sng" dirty="0">
                <a:solidFill>
                  <a:srgbClr val="0070C0"/>
                </a:solidFill>
                <a:effectLst/>
                <a:latin typeface="Lucida Grande"/>
              </a:rPr>
              <a:t>γενέθλιος τόπος </a:t>
            </a:r>
            <a:r>
              <a:rPr lang="el-GR" sz="2000" b="1" i="1" dirty="0">
                <a:solidFill>
                  <a:srgbClr val="0070C0"/>
                </a:solidFill>
                <a:effectLst/>
                <a:latin typeface="Lucida Grande"/>
              </a:rPr>
              <a:t>λοιπόν </a:t>
            </a:r>
            <a:r>
              <a:rPr lang="el-GR" sz="2000" b="1" i="1" dirty="0">
                <a:solidFill>
                  <a:srgbClr val="0070C0"/>
                </a:solidFill>
                <a:latin typeface="Lucida Grande"/>
              </a:rPr>
              <a:t>&amp; </a:t>
            </a:r>
            <a:r>
              <a:rPr lang="el-GR" sz="2000" b="1" i="1" dirty="0">
                <a:solidFill>
                  <a:srgbClr val="0070C0"/>
                </a:solidFill>
                <a:effectLst/>
                <a:latin typeface="Lucida Grande"/>
              </a:rPr>
              <a:t>οι </a:t>
            </a:r>
            <a:r>
              <a:rPr lang="el-GR" sz="2000" b="1" i="1" u="sng" dirty="0">
                <a:solidFill>
                  <a:srgbClr val="0070C0"/>
                </a:solidFill>
                <a:effectLst/>
                <a:latin typeface="Lucida Grande"/>
              </a:rPr>
              <a:t>προσωπικές του αναμνήσεις </a:t>
            </a:r>
          </a:p>
          <a:p>
            <a:pPr algn="ctr"/>
            <a:r>
              <a:rPr lang="el-GR" sz="2000" b="1" i="1" dirty="0">
                <a:solidFill>
                  <a:srgbClr val="0070C0"/>
                </a:solidFill>
                <a:effectLst/>
                <a:latin typeface="Lucida Grande"/>
              </a:rPr>
              <a:t>από τη ζωή του εκεί αποτελούν </a:t>
            </a:r>
          </a:p>
          <a:p>
            <a:pPr algn="ctr"/>
            <a:r>
              <a:rPr lang="el-GR" sz="2000" b="1" i="1" dirty="0">
                <a:solidFill>
                  <a:srgbClr val="0070C0"/>
                </a:solidFill>
                <a:effectLst/>
                <a:latin typeface="Lucida Grande"/>
              </a:rPr>
              <a:t>την </a:t>
            </a:r>
            <a:r>
              <a:rPr lang="el-GR" sz="2000" b="1" i="1" u="sng" dirty="0">
                <a:solidFill>
                  <a:srgbClr val="0070C0"/>
                </a:solidFill>
                <a:effectLst/>
                <a:latin typeface="Lucida Grande"/>
              </a:rPr>
              <a:t>πηγή   έ μ π ν ε υ σ η ς  </a:t>
            </a:r>
            <a:r>
              <a:rPr lang="el-GR" sz="2000" b="1" i="1" dirty="0">
                <a:solidFill>
                  <a:srgbClr val="0070C0"/>
                </a:solidFill>
                <a:effectLst/>
                <a:latin typeface="Lucida Grande"/>
              </a:rPr>
              <a:t>για το  ποίημα.</a:t>
            </a:r>
          </a:p>
          <a:p>
            <a:pPr algn="just"/>
            <a:endParaRPr lang="el-GR" b="0" i="0" dirty="0">
              <a:solidFill>
                <a:srgbClr val="333333"/>
              </a:solidFill>
              <a:effectLst/>
              <a:latin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371724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Πρότυπο σχεδίασης καπετάνιος στα σύννεφ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665572_TF03460508" id="{46E6353A-13D4-4437-8537-DE9132E197EE}" vid="{0D2EE426-711F-461A-A7D8-180C3064EE9D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DD01B8-816B-49B7-8C81-03AB51D87C54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40262f94-9f35-4ac3-9a90-690165a166b7"/>
    <ds:schemaRef ds:uri="a4f35948-e619-41b3-aa29-22878b09cfd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Διαφάνειες με σχέδιο πλοήγησης στα σύννεφα</Template>
  <TotalTime>136</TotalTime>
  <Words>1331</Words>
  <Application>Microsoft Office PowerPoint</Application>
  <PresentationFormat>Ευρεία οθόνη</PresentationFormat>
  <Paragraphs>310</Paragraphs>
  <Slides>16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10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7" baseType="lpstr">
      <vt:lpstr>Arial</vt:lpstr>
      <vt:lpstr>Calibri</vt:lpstr>
      <vt:lpstr>Cambria</vt:lpstr>
      <vt:lpstr>Georgia</vt:lpstr>
      <vt:lpstr>Lucida Grande</vt:lpstr>
      <vt:lpstr>Palatino Linotype</vt:lpstr>
      <vt:lpstr>Roboto</vt:lpstr>
      <vt:lpstr>Tahoma</vt:lpstr>
      <vt:lpstr>Verdana</vt:lpstr>
      <vt:lpstr>Wingdings</vt:lpstr>
      <vt:lpstr>Πρότυπο σχεδίασης καπετάνιος στα σύννεφα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User</cp:lastModifiedBy>
  <cp:revision>15</cp:revision>
  <dcterms:created xsi:type="dcterms:W3CDTF">2021-05-10T19:37:18Z</dcterms:created>
  <dcterms:modified xsi:type="dcterms:W3CDTF">2021-05-23T09:09:28Z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