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16256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945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20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837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052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232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031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277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920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166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899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78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A8EB-BFB7-4BBF-B9F6-0DFAC3ABB39C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D4149-A14E-434D-8683-FF0162A9A8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298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0" y="506099"/>
            <a:ext cx="12192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Passé</a:t>
            </a:r>
            <a:r>
              <a:rPr lang="el-GR" sz="2800" b="1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800" b="1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composé</a:t>
            </a:r>
            <a:r>
              <a:rPr lang="el-GR" sz="2800" b="1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/Παρακείμενος ή </a:t>
            </a:r>
            <a:r>
              <a:rPr lang="el-GR" sz="2800" b="1" dirty="0" smtClean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Αόριστος</a:t>
            </a:r>
          </a:p>
          <a:p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 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Passé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composé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είναι ένας σύνθετος παρελθοντικός χρόνος και μεταφράζεται στα ελληνικά με τον Παρακείμενο ή τον Αόριστο.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Για να σχηματίσουμε τον  </a:t>
            </a:r>
            <a:r>
              <a:rPr lang="el-GR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Passé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composé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κλείνουμε το 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αvoir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ή το 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στον Ενεστώτα (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και προσθέτουμε τη μετοχή (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participe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passé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του ρήματος που μας ενδιαφέρει</a:t>
            </a:r>
            <a:r>
              <a:rPr lang="el-GR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Τα περισσότερα ρήματα κλίνονται με το βοηθητικό 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avoir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εκτός από 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ρήματα , που δηλώνουν κίνηση ή κατάσταση και  κλίνονται με το 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καθώς 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τα 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αντωνυμιακά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ρήματα </a:t>
            </a:r>
            <a:r>
              <a:rPr lang="el-GR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laver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=πλένομαι, </a:t>
            </a:r>
            <a:r>
              <a:rPr lang="el-GR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peigner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  χτενίζομαι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0" y="4722638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Σχηματισμός μετοχών. Αν το ρήμα που μας ενδιαφέρει ανήκει  στην πρώτη συζυγία όπως το 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aimer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ή το 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parler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αφαιρούμε από το απαρέμφατο το   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 στο θέμα προσθέτουμε 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Έτσι προκύπτει η μετοχή αορίστου </a:t>
            </a: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passé )</a:t>
            </a:r>
            <a:r>
              <a:rPr lang="el-G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των ρημάτων της πρώτης συζυγίας / 1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l-GR" sz="2400" b="1" dirty="0" smtClean="0">
              <a:solidFill>
                <a:srgbClr val="3D85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Ρήματα σε </a:t>
            </a:r>
            <a:r>
              <a:rPr lang="el-GR" sz="2800" b="1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800" b="1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όπως το </a:t>
            </a:r>
            <a:r>
              <a:rPr lang="en-US" sz="2800" b="1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danser</a:t>
            </a:r>
            <a:r>
              <a:rPr lang="en-US" sz="2800" b="1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ανήκουν στην πρώτη συζυγία / 1</a:t>
            </a:r>
            <a:r>
              <a:rPr lang="en-US" sz="2800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</a:t>
            </a:r>
            <a:r>
              <a:rPr lang="en-US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</a:t>
            </a:r>
            <a:r>
              <a:rPr lang="en-US" sz="2800" i="1" dirty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i="1" dirty="0" err="1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2800" b="1" i="1" dirty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affirmative</a:t>
            </a:r>
            <a:r>
              <a:rPr lang="en-US" sz="2800" i="1" dirty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   </a:t>
            </a:r>
            <a:r>
              <a:rPr lang="en-US" sz="2800" b="1" i="1" dirty="0" err="1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2800" b="1" i="1" dirty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négative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    j’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                               je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                     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as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                       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                       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nous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avons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                 nous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avons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            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                 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ils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              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dansé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0" y="11948185"/>
            <a:ext cx="1234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.Ρήματα σε</a:t>
            </a:r>
            <a:r>
              <a:rPr lang="el-GR" sz="2800" b="1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800" b="1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όπως το </a:t>
            </a:r>
            <a:r>
              <a:rPr lang="en-US" sz="2800" b="1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finir</a:t>
            </a:r>
            <a:r>
              <a:rPr lang="en-US" sz="2800" b="1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ανήκουν στη δεύτερη συζυγία /  2</a:t>
            </a:r>
            <a:r>
              <a:rPr lang="en-US" sz="2800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en-US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</a:t>
            </a:r>
            <a:r>
              <a:rPr lang="en-US" sz="2800" dirty="0">
                <a:solidFill>
                  <a:srgbClr val="3D85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   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2800" b="1" i="1" dirty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affirmative</a:t>
            </a:r>
            <a:r>
              <a:rPr lang="en-US" sz="2800" i="1" dirty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  </a:t>
            </a:r>
            <a:r>
              <a:rPr lang="en-US" sz="2800" b="1" i="1" dirty="0" err="1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2800" b="1" i="1" dirty="0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33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négative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J’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             je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    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as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Il/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/on a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/on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avons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 nous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avons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fin</a:t>
            </a:r>
          </a:p>
        </p:txBody>
      </p:sp>
    </p:spTree>
    <p:extLst>
      <p:ext uri="{BB962C8B-B14F-4D97-AF65-F5344CB8AC3E}">
        <p14:creationId xmlns:p14="http://schemas.microsoft.com/office/powerpoint/2010/main" val="21171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Rosita Rosie (azizazizo3597) on Pinterest | See collections of their  favorite id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62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94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-218661" y="598678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14 ρήματα, τα παράγωγά τους και τα </a:t>
            </a:r>
            <a:r>
              <a:rPr lang="el-GR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αντωνυμιακά</a:t>
            </a:r>
            <a:r>
              <a:rPr lang="el-GR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ρήματα   κλίνονται με το  βοηθητικό </a:t>
            </a:r>
            <a:r>
              <a:rPr lang="el-GR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être</a:t>
            </a:r>
            <a:r>
              <a:rPr lang="el-GR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l-GR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el-GR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</a:t>
            </a:r>
            <a:r>
              <a:rPr lang="el-GR" sz="3200" b="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Προσοχή!</a:t>
            </a:r>
            <a:r>
              <a:rPr lang="el-GR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Η μετοχή των ρημάτων που κλίνονται  με το  </a:t>
            </a:r>
            <a:r>
              <a:rPr lang="el-GR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être</a:t>
            </a:r>
            <a:r>
              <a:rPr lang="el-GR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συμφωνεί με το  υποκείμενο </a:t>
            </a:r>
            <a:r>
              <a:rPr lang="el-GR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κατα</a:t>
            </a:r>
            <a:r>
              <a:rPr lang="el-GR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γένος και αριθμό</a:t>
            </a:r>
            <a:endParaRPr lang="el-GR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798129"/>
              </p:ext>
            </p:extLst>
          </p:nvPr>
        </p:nvGraphicFramePr>
        <p:xfrm>
          <a:off x="934278" y="2902228"/>
          <a:ext cx="10873410" cy="7533859"/>
        </p:xfrm>
        <a:graphic>
          <a:graphicData uri="http://schemas.openxmlformats.org/drawingml/2006/table">
            <a:tbl>
              <a:tblPr/>
              <a:tblGrid>
                <a:gridCol w="5436705"/>
                <a:gridCol w="5436705"/>
              </a:tblGrid>
              <a:tr h="1046091"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aller:</a:t>
                      </a:r>
                      <a:r>
                        <a:rPr lang="fr-CA" sz="2800" dirty="0"/>
                        <a:t>          Je suis allé(e) 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naître: </a:t>
                      </a:r>
                      <a:r>
                        <a:rPr lang="fr-CA" sz="2800" dirty="0"/>
                        <a:t>     Je suis né(e)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6824"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apparaître:</a:t>
                      </a:r>
                      <a:r>
                        <a:rPr lang="fr-CA" sz="2800" dirty="0"/>
                        <a:t>  Je suis apparu(e) 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partir:</a:t>
                      </a:r>
                      <a:r>
                        <a:rPr lang="fr-CA" sz="2800" dirty="0"/>
                        <a:t>       Je suis parti(e)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6824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/>
                        <a:t>arriver: </a:t>
                      </a:r>
                      <a:r>
                        <a:rPr lang="fr-FR" sz="2800" dirty="0"/>
                        <a:t>       Je suis arrivé (e) 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passer: </a:t>
                      </a:r>
                      <a:r>
                        <a:rPr lang="fr-CA" sz="2800" dirty="0"/>
                        <a:t>     Je suis passé(e)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6824"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descendre:  </a:t>
                      </a:r>
                      <a:r>
                        <a:rPr lang="fr-CA" sz="2800" dirty="0"/>
                        <a:t>Je suis descendu(e) 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rester: </a:t>
                      </a:r>
                      <a:r>
                        <a:rPr lang="fr-CA" sz="2800" dirty="0"/>
                        <a:t>      Je suis resté(e)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6824"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devenir:</a:t>
                      </a:r>
                      <a:r>
                        <a:rPr lang="fr-CA" sz="2800" dirty="0"/>
                        <a:t>      Je suis devenu(e) 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retourner:</a:t>
                      </a:r>
                      <a:r>
                        <a:rPr lang="fr-CA" sz="2800" dirty="0"/>
                        <a:t>  Je suis retourné(e)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6824"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entrer:</a:t>
                      </a:r>
                      <a:r>
                        <a:rPr lang="fr-CA" sz="2800" dirty="0"/>
                        <a:t>        je suis entré(e)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sortir:  </a:t>
                      </a:r>
                      <a:r>
                        <a:rPr lang="fr-CA" sz="2800" dirty="0"/>
                        <a:t>       Je suis sorti(e)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6824"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monter:</a:t>
                      </a:r>
                      <a:r>
                        <a:rPr lang="fr-CA" sz="2800" dirty="0"/>
                        <a:t>       Je suis monté(e) 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tomber:  </a:t>
                      </a:r>
                      <a:r>
                        <a:rPr lang="fr-CA" sz="2800" dirty="0"/>
                        <a:t>    Je suis tombé(e)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6824"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mourir: </a:t>
                      </a:r>
                      <a:r>
                        <a:rPr lang="fr-CA" sz="2800" dirty="0"/>
                        <a:t>       Je suis mort(e)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CA" sz="2800" b="1" dirty="0"/>
                        <a:t>venir: </a:t>
                      </a:r>
                      <a:r>
                        <a:rPr lang="fr-CA" sz="2800" dirty="0"/>
                        <a:t>        Je suis venu(e)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934278" y="11313782"/>
            <a:ext cx="108734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Passé composé  avec être</a:t>
            </a:r>
          </a:p>
          <a:p>
            <a:r>
              <a:rPr lang="fr-F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Aller  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fr-F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 laver</a:t>
            </a:r>
            <a:endParaRPr lang="el-GR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 suis  allé(e)                                                  je me suis lavé(e)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Tu  es  allé(e)                                                    tu t’ es lavé(e)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 est  allé                                                          Il s’ est lavé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Elle  est  allée                                                    elle s’ est  lavée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Nous  sommes  allé(e)s                                     Nous  nous sommes  lavé(e)s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Vous  êtes  allé(e)s                                            Vous vous êtes    lavé(e)s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Ils  sont  allés                                                     Ils se sont  lavés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Elles  sont  allées                                               Elles se sont lavées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1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58417" y="510161"/>
            <a:ext cx="119335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Προσοχή</a:t>
            </a:r>
            <a:r>
              <a:rPr lang="el-GR" sz="3200" b="0" i="1" u="sng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!</a:t>
            </a:r>
            <a:r>
              <a:rPr lang="el-GR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Τα</a:t>
            </a:r>
            <a:r>
              <a:rPr lang="el-GR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ρήματα </a:t>
            </a:r>
            <a:r>
              <a:rPr lang="el-GR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descendre</a:t>
            </a:r>
            <a:r>
              <a:rPr lang="el-GR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el-GR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sortir</a:t>
            </a:r>
            <a:r>
              <a:rPr lang="el-GR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el-GR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monter</a:t>
            </a:r>
            <a:r>
              <a:rPr lang="el-GR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el-GR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passer</a:t>
            </a:r>
            <a:r>
              <a:rPr lang="el-GR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l-GR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rentrer,retourner</a:t>
            </a:r>
            <a:r>
              <a:rPr lang="el-GR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όταν είναι μεταβατικά δηλαδή έχουν αντικείμενο κλίνονται με το   </a:t>
            </a:r>
            <a:r>
              <a:rPr lang="el-GR" sz="3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Avoi</a:t>
            </a:r>
            <a:r>
              <a:rPr lang="en-US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</a:t>
            </a:r>
            <a:endParaRPr lang="el-GR" sz="3200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402222"/>
              </p:ext>
            </p:extLst>
          </p:nvPr>
        </p:nvGraphicFramePr>
        <p:xfrm>
          <a:off x="1495287" y="11322510"/>
          <a:ext cx="8127999" cy="3200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390011"/>
              </p:ext>
            </p:extLst>
          </p:nvPr>
        </p:nvGraphicFramePr>
        <p:xfrm>
          <a:off x="-1" y="3061252"/>
          <a:ext cx="12192002" cy="8448261"/>
        </p:xfrm>
        <a:graphic>
          <a:graphicData uri="http://schemas.openxmlformats.org/drawingml/2006/table">
            <a:tbl>
              <a:tblPr/>
              <a:tblGrid>
                <a:gridCol w="1807476"/>
                <a:gridCol w="5361501"/>
                <a:gridCol w="5023025"/>
              </a:tblGrid>
              <a:tr h="2451988">
                <a:tc>
                  <a:txBody>
                    <a:bodyPr/>
                    <a:lstStyle/>
                    <a:p>
                      <a:pPr algn="l"/>
                      <a:r>
                        <a:rPr lang="fr-CA" sz="1200" dirty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fr-CA" sz="1200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fr-CA" sz="1200" dirty="0">
                          <a:effectLst/>
                          <a:latin typeface="Times New Roman" panose="02020603050405020304" pitchFamily="18" charset="0"/>
                        </a:rPr>
                        <a:t>                   </a:t>
                      </a:r>
                      <a:endParaRPr lang="fr-CA" dirty="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</a:rPr>
                        <a:t>                 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</a:p>
                    <a:p>
                      <a:pPr algn="l"/>
                      <a:endParaRPr lang="en-US" sz="120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</a:rPr>
                        <a:t>                          </a:t>
                      </a: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</a:rPr>
                        <a:t>    </a:t>
                      </a:r>
                      <a:r>
                        <a:rPr lang="fr-CA" sz="4000" dirty="0" smtClean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CA" sz="4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être</a:t>
                      </a:r>
                      <a:endParaRPr lang="en-US" sz="4000" dirty="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</a:p>
                    <a:p>
                      <a:endParaRPr lang="en-US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endParaRPr lang="en-US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</a:t>
                      </a:r>
                      <a:r>
                        <a:rPr lang="en-US" sz="4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avoir</a:t>
                      </a:r>
                      <a:endParaRPr lang="el-GR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962">
                <a:tc>
                  <a:txBody>
                    <a:bodyPr/>
                    <a:lstStyle/>
                    <a:p>
                      <a:pPr algn="l"/>
                      <a:r>
                        <a:rPr lang="en-US" sz="3200">
                          <a:effectLst/>
                          <a:latin typeface="Times New Roman" panose="02020603050405020304" pitchFamily="18" charset="0"/>
                        </a:rPr>
                        <a:t>descendre</a:t>
                      </a:r>
                      <a:endParaRPr lang="en-US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Elle est descendue par l'escalier.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 dirty="0">
                          <a:effectLst/>
                          <a:latin typeface="Times New Roman" panose="02020603050405020304" pitchFamily="18" charset="0"/>
                        </a:rPr>
                        <a:t>Elle a descendu  les bouteilles à la cave.</a:t>
                      </a:r>
                      <a:endParaRPr lang="fr-FR" sz="3200" dirty="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7962">
                <a:tc>
                  <a:txBody>
                    <a:bodyPr/>
                    <a:lstStyle/>
                    <a:p>
                      <a:pPr algn="l"/>
                      <a:r>
                        <a:rPr lang="en-US" sz="3200">
                          <a:effectLst/>
                          <a:latin typeface="Times New Roman" panose="02020603050405020304" pitchFamily="18" charset="0"/>
                        </a:rPr>
                        <a:t>monter</a:t>
                      </a:r>
                      <a:endParaRPr lang="en-US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Ils sont montés au Pic du Midi.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Ils ont monté les bagages.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7962">
                <a:tc>
                  <a:txBody>
                    <a:bodyPr/>
                    <a:lstStyle/>
                    <a:p>
                      <a:pPr algn="l"/>
                      <a:r>
                        <a:rPr lang="en-US" sz="3200">
                          <a:effectLst/>
                          <a:latin typeface="Times New Roman" panose="02020603050405020304" pitchFamily="18" charset="0"/>
                        </a:rPr>
                        <a:t>passer</a:t>
                      </a:r>
                      <a:endParaRPr lang="en-US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Je suis passé(e) chez le boulanger.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J'ai passé le permis de conduire.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7962">
                <a:tc>
                  <a:txBody>
                    <a:bodyPr/>
                    <a:lstStyle/>
                    <a:p>
                      <a:pPr algn="l"/>
                      <a:r>
                        <a:rPr lang="en-US" sz="3200">
                          <a:effectLst/>
                          <a:latin typeface="Times New Roman" panose="02020603050405020304" pitchFamily="18" charset="0"/>
                        </a:rPr>
                        <a:t>rentrer</a:t>
                      </a:r>
                      <a:endParaRPr lang="en-US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Nous sommes rentré(e)s très tard.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Nous avons rentré la voiture.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7962">
                <a:tc>
                  <a:txBody>
                    <a:bodyPr/>
                    <a:lstStyle/>
                    <a:p>
                      <a:pPr algn="l"/>
                      <a:r>
                        <a:rPr lang="en-US" sz="3200">
                          <a:effectLst/>
                          <a:latin typeface="Times New Roman" panose="02020603050405020304" pitchFamily="18" charset="0"/>
                        </a:rPr>
                        <a:t>retourner</a:t>
                      </a:r>
                      <a:endParaRPr lang="en-US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Jean est retourné au bureau.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Paul a retourné la crêpe.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6463">
                <a:tc>
                  <a:txBody>
                    <a:bodyPr/>
                    <a:lstStyle/>
                    <a:p>
                      <a:pPr algn="l"/>
                      <a:r>
                        <a:rPr lang="en-US" sz="3200">
                          <a:effectLst/>
                          <a:latin typeface="Times New Roman" panose="02020603050405020304" pitchFamily="18" charset="0"/>
                        </a:rPr>
                        <a:t>sortir</a:t>
                      </a:r>
                      <a:endParaRPr lang="en-US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3200">
                          <a:effectLst/>
                          <a:latin typeface="Times New Roman" panose="02020603050405020304" pitchFamily="18" charset="0"/>
                        </a:rPr>
                        <a:t>je suis sorti(e)  à 3 heures</a:t>
                      </a:r>
                      <a:endParaRPr lang="fr-FR" sz="320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</a:rPr>
                        <a:t>J'ai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</a:rPr>
                        <a:t>sorti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</a:rPr>
                        <a:t> le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</a:rPr>
                        <a:t>chien</a:t>
                      </a:r>
                      <a:endParaRPr lang="en-US" sz="3200" dirty="0">
                        <a:effectLst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42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/>
          <a:srcRect l="12331" t="12003" r="48292" b="7747"/>
          <a:stretch/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36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 rotWithShape="1">
          <a:blip r:embed="rId2"/>
          <a:srcRect l="49566" t="11942" r="11793" b="4319"/>
          <a:stretch/>
        </p:blipFill>
        <p:spPr>
          <a:xfrm>
            <a:off x="0" y="0"/>
            <a:ext cx="12192000" cy="164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2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59027" y="0"/>
            <a:ext cx="11807687" cy="16250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fr-FR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Emploi </a:t>
            </a:r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du passé composé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 utilise le passé composé pour exprimer un fait passé à un moment précis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Χρησιμοποιούμε το </a:t>
            </a:r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passé composé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για να εκφράσουμε ένα περασμένο γεγονός σε μια συγκεκριμένη στιγμή. 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Exemple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Hier, </a:t>
            </a:r>
            <a:r>
              <a:rPr lang="fr-FR" sz="24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je n’ai pas mangé</a:t>
            </a: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avec Sophie.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L’année dernière, </a:t>
            </a:r>
            <a:r>
              <a:rPr lang="fr-FR" sz="24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vous avez acheté </a:t>
            </a: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une voiture. En 2005,</a:t>
            </a:r>
            <a:r>
              <a:rPr lang="fr-FR" sz="24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j’ai eu </a:t>
            </a: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mon bac.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La semaine dernière, </a:t>
            </a:r>
            <a:r>
              <a:rPr lang="fr-FR" sz="24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elles n’ont pas cui</a:t>
            </a: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siné. Nous </a:t>
            </a:r>
            <a:r>
              <a:rPr lang="fr-FR" sz="24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n’avons pas parlé</a:t>
            </a: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avec Henri, hier.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Est-ce que </a:t>
            </a:r>
            <a:r>
              <a:rPr lang="fr-FR" sz="24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tu as travaillé</a:t>
            </a: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ce week-end ? </a:t>
            </a:r>
            <a:endParaRPr lang="fr-FR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Verbes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er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&gt; - </a:t>
            </a:r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é + avoir.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Ecrivez au passé composé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1. je travaille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2. nous donnons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3. elles parlent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4. tu regardes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5. il mange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6. vous lavez.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7. ils coupent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 elle porte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Même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exercice</a:t>
            </a:r>
            <a:r>
              <a:rPr lang="en-US" sz="2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el-GR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Ίδια άσκηση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1. Nous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regardons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la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télé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2. Il range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sa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chambre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3. Je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déjeune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à 9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heures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4.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Tu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prépares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les valises.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5.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Vous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jouez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au tennis.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6.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Ils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visitent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la tour Eiffel.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Même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exercice</a:t>
            </a:r>
            <a:r>
              <a:rPr lang="el-GR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- Ίδια άσκηση.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1.À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quelle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heure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est-ce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que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tu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(quitter) le bureau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hier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?  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2.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Qu’est-ce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qu’ils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     (demander) à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leur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papa ?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3. Le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professeur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       (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expliquer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) la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leçon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4.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Quand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est-ce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que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vous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(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parler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) aux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enfants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?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5. Nous                                                                 (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fermer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toutes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les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portes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el-G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6. Qui                                                                     (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préparer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) le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dîner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?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98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207</Words>
  <Application>Microsoft Office PowerPoint</Application>
  <PresentationFormat>Προσαρμογή</PresentationFormat>
  <Paragraphs>123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11</cp:revision>
  <dcterms:created xsi:type="dcterms:W3CDTF">2020-11-23T13:52:58Z</dcterms:created>
  <dcterms:modified xsi:type="dcterms:W3CDTF">2021-01-14T11:18:46Z</dcterms:modified>
</cp:coreProperties>
</file>